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57" r:id="rId3"/>
    <p:sldId id="272" r:id="rId4"/>
    <p:sldId id="258" r:id="rId5"/>
    <p:sldId id="313" r:id="rId6"/>
    <p:sldId id="392" r:id="rId7"/>
    <p:sldId id="314" r:id="rId8"/>
    <p:sldId id="260" r:id="rId9"/>
    <p:sldId id="261" r:id="rId10"/>
    <p:sldId id="264" r:id="rId11"/>
    <p:sldId id="265" r:id="rId12"/>
    <p:sldId id="266" r:id="rId13"/>
    <p:sldId id="268" r:id="rId14"/>
    <p:sldId id="277" r:id="rId15"/>
    <p:sldId id="278" r:id="rId16"/>
    <p:sldId id="295" r:id="rId17"/>
    <p:sldId id="269" r:id="rId18"/>
    <p:sldId id="296" r:id="rId19"/>
    <p:sldId id="297" r:id="rId20"/>
    <p:sldId id="298" r:id="rId21"/>
    <p:sldId id="299" r:id="rId22"/>
    <p:sldId id="300" r:id="rId23"/>
    <p:sldId id="301" r:id="rId24"/>
    <p:sldId id="302" r:id="rId25"/>
    <p:sldId id="303" r:id="rId26"/>
    <p:sldId id="304" r:id="rId27"/>
    <p:sldId id="305" r:id="rId28"/>
    <p:sldId id="306" r:id="rId29"/>
    <p:sldId id="279" r:id="rId30"/>
    <p:sldId id="307" r:id="rId31"/>
    <p:sldId id="280" r:id="rId32"/>
    <p:sldId id="308" r:id="rId33"/>
    <p:sldId id="309" r:id="rId34"/>
    <p:sldId id="310" r:id="rId35"/>
    <p:sldId id="281" r:id="rId36"/>
    <p:sldId id="282" r:id="rId37"/>
    <p:sldId id="311" r:id="rId38"/>
    <p:sldId id="312" r:id="rId39"/>
    <p:sldId id="283" r:id="rId40"/>
    <p:sldId id="319" r:id="rId41"/>
    <p:sldId id="318" r:id="rId42"/>
    <p:sldId id="317" r:id="rId43"/>
    <p:sldId id="316" r:id="rId44"/>
    <p:sldId id="320" r:id="rId45"/>
    <p:sldId id="325" r:id="rId46"/>
    <p:sldId id="324" r:id="rId47"/>
    <p:sldId id="323" r:id="rId48"/>
    <p:sldId id="322" r:id="rId49"/>
    <p:sldId id="321" r:id="rId50"/>
    <p:sldId id="315" r:id="rId51"/>
    <p:sldId id="328" r:id="rId52"/>
    <p:sldId id="327" r:id="rId53"/>
    <p:sldId id="329" r:id="rId54"/>
    <p:sldId id="331" r:id="rId55"/>
    <p:sldId id="284" r:id="rId56"/>
    <p:sldId id="332" r:id="rId57"/>
    <p:sldId id="333" r:id="rId58"/>
    <p:sldId id="335" r:id="rId59"/>
    <p:sldId id="336" r:id="rId60"/>
    <p:sldId id="337" r:id="rId61"/>
    <p:sldId id="338" r:id="rId62"/>
    <p:sldId id="339" r:id="rId63"/>
    <p:sldId id="340" r:id="rId64"/>
    <p:sldId id="341" r:id="rId65"/>
    <p:sldId id="342" r:id="rId66"/>
    <p:sldId id="344" r:id="rId67"/>
    <p:sldId id="345" r:id="rId68"/>
    <p:sldId id="343" r:id="rId69"/>
    <p:sldId id="347" r:id="rId70"/>
    <p:sldId id="285" r:id="rId71"/>
    <p:sldId id="348" r:id="rId72"/>
    <p:sldId id="286" r:id="rId73"/>
    <p:sldId id="287" r:id="rId74"/>
    <p:sldId id="349" r:id="rId75"/>
    <p:sldId id="351" r:id="rId76"/>
    <p:sldId id="353" r:id="rId77"/>
    <p:sldId id="354" r:id="rId78"/>
    <p:sldId id="356" r:id="rId79"/>
    <p:sldId id="288" r:id="rId80"/>
    <p:sldId id="357" r:id="rId81"/>
    <p:sldId id="358" r:id="rId82"/>
    <p:sldId id="359" r:id="rId83"/>
    <p:sldId id="394" r:id="rId84"/>
    <p:sldId id="360" r:id="rId85"/>
    <p:sldId id="361" r:id="rId86"/>
    <p:sldId id="362" r:id="rId87"/>
    <p:sldId id="289" r:id="rId88"/>
    <p:sldId id="290" r:id="rId89"/>
    <p:sldId id="363" r:id="rId90"/>
    <p:sldId id="364" r:id="rId91"/>
    <p:sldId id="291" r:id="rId92"/>
    <p:sldId id="367" r:id="rId93"/>
    <p:sldId id="366" r:id="rId94"/>
    <p:sldId id="365" r:id="rId95"/>
    <p:sldId id="368" r:id="rId96"/>
    <p:sldId id="370" r:id="rId97"/>
    <p:sldId id="369" r:id="rId98"/>
    <p:sldId id="292" r:id="rId99"/>
    <p:sldId id="393" r:id="rId100"/>
    <p:sldId id="391" r:id="rId101"/>
    <p:sldId id="395" r:id="rId102"/>
    <p:sldId id="371" r:id="rId103"/>
    <p:sldId id="390" r:id="rId104"/>
    <p:sldId id="372" r:id="rId105"/>
    <p:sldId id="389" r:id="rId106"/>
    <p:sldId id="373" r:id="rId107"/>
    <p:sldId id="388" r:id="rId108"/>
    <p:sldId id="374" r:id="rId109"/>
    <p:sldId id="387" r:id="rId110"/>
    <p:sldId id="375" r:id="rId111"/>
    <p:sldId id="386" r:id="rId112"/>
    <p:sldId id="378" r:id="rId113"/>
    <p:sldId id="385" r:id="rId114"/>
    <p:sldId id="377" r:id="rId115"/>
    <p:sldId id="384" r:id="rId116"/>
    <p:sldId id="376" r:id="rId117"/>
    <p:sldId id="383" r:id="rId118"/>
    <p:sldId id="382" r:id="rId119"/>
    <p:sldId id="396" r:id="rId120"/>
    <p:sldId id="397"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0" autoAdjust="0"/>
    <p:restoredTop sz="94694"/>
  </p:normalViewPr>
  <p:slideViewPr>
    <p:cSldViewPr snapToGrid="0" snapToObjects="1">
      <p:cViewPr varScale="1">
        <p:scale>
          <a:sx n="117" d="100"/>
          <a:sy n="117" d="100"/>
        </p:scale>
        <p:origin x="744"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EE91DB-94B6-8245-A64F-291789514137}"/>
              </a:ext>
            </a:extLst>
          </p:cNvPr>
          <p:cNvSpPr/>
          <p:nvPr userDrawn="1"/>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6C5AC3-D02D-F945-93D2-497AFAC9EBAC}"/>
              </a:ext>
            </a:extLst>
          </p:cNvPr>
          <p:cNvPicPr>
            <a:picLocks noChangeAspect="1"/>
          </p:cNvPicPr>
          <p:nvPr userDrawn="1"/>
        </p:nvPicPr>
        <p:blipFill>
          <a:blip r:embed="rId2"/>
          <a:stretch>
            <a:fillRect/>
          </a:stretch>
        </p:blipFill>
        <p:spPr>
          <a:xfrm>
            <a:off x="152397" y="494326"/>
            <a:ext cx="5683969" cy="1473622"/>
          </a:xfrm>
          <a:prstGeom prst="rect">
            <a:avLst/>
          </a:prstGeom>
        </p:spPr>
      </p:pic>
      <p:sp>
        <p:nvSpPr>
          <p:cNvPr id="9" name="TextBox 8">
            <a:extLst>
              <a:ext uri="{FF2B5EF4-FFF2-40B4-BE49-F238E27FC236}">
                <a16:creationId xmlns:a16="http://schemas.microsoft.com/office/drawing/2014/main" id="{78085B8B-1FEA-D249-8B95-F7DF38A4DE8A}"/>
              </a:ext>
            </a:extLst>
          </p:cNvPr>
          <p:cNvSpPr txBox="1"/>
          <p:nvPr userDrawn="1"/>
        </p:nvSpPr>
        <p:spPr>
          <a:xfrm>
            <a:off x="541860" y="6204552"/>
            <a:ext cx="3143957" cy="461665"/>
          </a:xfrm>
          <a:prstGeom prst="rect">
            <a:avLst/>
          </a:prstGeom>
          <a:noFill/>
        </p:spPr>
        <p:txBody>
          <a:bodyPr wrap="square" rtlCol="0">
            <a:spAutoFit/>
          </a:bodyPr>
          <a:lstStyle/>
          <a:p>
            <a:r>
              <a:rPr lang="en-US" sz="2400" b="1" i="0" baseline="0" dirty="0" err="1">
                <a:solidFill>
                  <a:schemeClr val="accent1">
                    <a:lumMod val="75000"/>
                  </a:schemeClr>
                </a:solidFill>
                <a:latin typeface="Arial" panose="020B0604020202020204" pitchFamily="34" charset="0"/>
              </a:rPr>
              <a:t>asnt.org</a:t>
            </a:r>
            <a:r>
              <a:rPr lang="en-US" sz="2400" b="1" i="0" baseline="0" dirty="0">
                <a:solidFill>
                  <a:schemeClr val="accent1">
                    <a:lumMod val="75000"/>
                  </a:schemeClr>
                </a:solidFill>
                <a:latin typeface="Arial" panose="020B0604020202020204" pitchFamily="34" charset="0"/>
              </a:rPr>
              <a:t> / learn</a:t>
            </a:r>
          </a:p>
        </p:txBody>
      </p:sp>
      <p:sp>
        <p:nvSpPr>
          <p:cNvPr id="11" name="Triangle 10">
            <a:extLst>
              <a:ext uri="{FF2B5EF4-FFF2-40B4-BE49-F238E27FC236}">
                <a16:creationId xmlns:a16="http://schemas.microsoft.com/office/drawing/2014/main" id="{B784D0CB-2EF4-E64E-BC1C-703001C369F8}"/>
              </a:ext>
            </a:extLst>
          </p:cNvPr>
          <p:cNvSpPr/>
          <p:nvPr userDrawn="1"/>
        </p:nvSpPr>
        <p:spPr>
          <a:xfrm rot="5400000">
            <a:off x="273751" y="6386564"/>
            <a:ext cx="310445" cy="1467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194AD2E-D29E-6D48-89EF-267F008CDFF2}"/>
              </a:ext>
            </a:extLst>
          </p:cNvPr>
          <p:cNvPicPr>
            <a:picLocks noChangeAspect="1"/>
          </p:cNvPicPr>
          <p:nvPr userDrawn="1"/>
        </p:nvPicPr>
        <p:blipFill>
          <a:blip r:embed="rId3"/>
          <a:stretch>
            <a:fillRect/>
          </a:stretch>
        </p:blipFill>
        <p:spPr>
          <a:xfrm>
            <a:off x="6057476" y="0"/>
            <a:ext cx="6142055" cy="6858000"/>
          </a:xfrm>
          <a:prstGeom prst="rect">
            <a:avLst/>
          </a:prstGeom>
        </p:spPr>
      </p:pic>
      <p:pic>
        <p:nvPicPr>
          <p:cNvPr id="15" name="Picture 14">
            <a:extLst>
              <a:ext uri="{FF2B5EF4-FFF2-40B4-BE49-F238E27FC236}">
                <a16:creationId xmlns:a16="http://schemas.microsoft.com/office/drawing/2014/main" id="{C4F6BEAB-4BAA-1942-9F9F-E9AF87B17C69}"/>
              </a:ext>
            </a:extLst>
          </p:cNvPr>
          <p:cNvPicPr>
            <a:picLocks noChangeAspect="1"/>
          </p:cNvPicPr>
          <p:nvPr userDrawn="1"/>
        </p:nvPicPr>
        <p:blipFill>
          <a:blip r:embed="rId4"/>
          <a:srcRect/>
          <a:stretch/>
        </p:blipFill>
        <p:spPr>
          <a:xfrm>
            <a:off x="10555510" y="5378834"/>
            <a:ext cx="1307263" cy="853938"/>
          </a:xfrm>
          <a:prstGeom prst="rect">
            <a:avLst/>
          </a:prstGeom>
        </p:spPr>
      </p:pic>
      <p:pic>
        <p:nvPicPr>
          <p:cNvPr id="16" name="Picture 15">
            <a:extLst>
              <a:ext uri="{FF2B5EF4-FFF2-40B4-BE49-F238E27FC236}">
                <a16:creationId xmlns:a16="http://schemas.microsoft.com/office/drawing/2014/main" id="{5FEEF193-7D2E-AC45-B1EC-2F23E612A037}"/>
              </a:ext>
            </a:extLst>
          </p:cNvPr>
          <p:cNvPicPr>
            <a:picLocks noChangeAspect="1"/>
          </p:cNvPicPr>
          <p:nvPr userDrawn="1"/>
        </p:nvPicPr>
        <p:blipFill>
          <a:blip r:embed="rId5"/>
          <a:stretch>
            <a:fillRect/>
          </a:stretch>
        </p:blipFill>
        <p:spPr>
          <a:xfrm>
            <a:off x="8897560" y="6479820"/>
            <a:ext cx="3051710" cy="118185"/>
          </a:xfrm>
          <a:prstGeom prst="rect">
            <a:avLst/>
          </a:prstGeom>
        </p:spPr>
      </p:pic>
      <p:sp>
        <p:nvSpPr>
          <p:cNvPr id="13" name="Text Placeholder 6">
            <a:extLst>
              <a:ext uri="{FF2B5EF4-FFF2-40B4-BE49-F238E27FC236}">
                <a16:creationId xmlns:a16="http://schemas.microsoft.com/office/drawing/2014/main" id="{59254C4D-2E2B-B845-9B6A-39161916D91A}"/>
              </a:ext>
            </a:extLst>
          </p:cNvPr>
          <p:cNvSpPr>
            <a:spLocks noGrp="1"/>
          </p:cNvSpPr>
          <p:nvPr>
            <p:ph type="body" sz="quarter" idx="11"/>
          </p:nvPr>
        </p:nvSpPr>
        <p:spPr>
          <a:xfrm>
            <a:off x="387096" y="4219734"/>
            <a:ext cx="4977384" cy="984250"/>
          </a:xfrm>
          <a:prstGeom prst="rect">
            <a:avLst/>
          </a:prstGeom>
        </p:spPr>
        <p:txBody>
          <a:bodyPr/>
          <a:lstStyle>
            <a:lvl1pPr marL="0" indent="0">
              <a:buNone/>
              <a:defRPr b="0">
                <a:latin typeface="+mj-lt"/>
              </a:defRPr>
            </a:lvl1pPr>
            <a:lvl2pPr marL="457200" indent="0">
              <a:buNone/>
              <a:defRPr/>
            </a:lvl2pPr>
          </a:lstStyle>
          <a:p>
            <a:pPr lvl="0"/>
            <a:r>
              <a:rPr lang="en-US" dirty="0"/>
              <a:t>Click to edit Master text styles</a:t>
            </a:r>
          </a:p>
        </p:txBody>
      </p:sp>
      <p:sp>
        <p:nvSpPr>
          <p:cNvPr id="14" name="Title 8">
            <a:extLst>
              <a:ext uri="{FF2B5EF4-FFF2-40B4-BE49-F238E27FC236}">
                <a16:creationId xmlns:a16="http://schemas.microsoft.com/office/drawing/2014/main" id="{4AEEDFEC-B95B-7E45-BA64-D7D2640C6CC7}"/>
              </a:ext>
            </a:extLst>
          </p:cNvPr>
          <p:cNvSpPr>
            <a:spLocks noGrp="1"/>
          </p:cNvSpPr>
          <p:nvPr>
            <p:ph type="title"/>
          </p:nvPr>
        </p:nvSpPr>
        <p:spPr>
          <a:xfrm>
            <a:off x="387096" y="2417445"/>
            <a:ext cx="4977384" cy="1717675"/>
          </a:xfrm>
          <a:prstGeom prst="rect">
            <a:avLst/>
          </a:prstGeom>
        </p:spPr>
        <p:txBody>
          <a:bodyPr/>
          <a:lstStyle>
            <a:lvl1pPr>
              <a:defRPr sz="3600" b="0"/>
            </a:lvl1pPr>
          </a:lstStyle>
          <a:p>
            <a:r>
              <a:rPr lang="en-US" dirty="0"/>
              <a:t>Click to edit Master title style</a:t>
            </a:r>
          </a:p>
        </p:txBody>
      </p:sp>
    </p:spTree>
    <p:extLst>
      <p:ext uri="{BB962C8B-B14F-4D97-AF65-F5344CB8AC3E}">
        <p14:creationId xmlns:p14="http://schemas.microsoft.com/office/powerpoint/2010/main" val="34629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758E-89E6-E54F-B416-5BED6D69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727C5F-81BD-DC4E-B027-3C29DFAAC5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FDC7FD2-CA54-5B4F-869E-1A91E39FAF6F}"/>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3091644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933F44-F701-2D4C-9740-43267A71C5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1F51D6-D781-8E4F-8A7F-5C4E589BCE9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E5AAF5A-AA42-104F-9E7A-380498009A1A}"/>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1848423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40E8F-F0F9-9E49-BC1C-4BFECBE271F8}"/>
              </a:ext>
            </a:extLst>
          </p:cNvPr>
          <p:cNvSpPr>
            <a:spLocks noGrp="1"/>
          </p:cNvSpPr>
          <p:nvPr>
            <p:ph type="title"/>
          </p:nvPr>
        </p:nvSpPr>
        <p:spPr>
          <a:xfrm>
            <a:off x="831850" y="1709738"/>
            <a:ext cx="10515600" cy="2852737"/>
          </a:xfrm>
          <a:prstGeom prst="rect">
            <a:avLst/>
          </a:prstGeom>
        </p:spPr>
        <p:txBody>
          <a:bodyPr anchor="b"/>
          <a:lstStyle>
            <a:lvl1pPr>
              <a:defRPr sz="6000">
                <a:solidFill>
                  <a:srgbClr val="0070C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9AB4351-6EFB-AF4A-BE6B-104CC06ECC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7174886-3B15-B64A-960E-F8268F7DCDDF}"/>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48315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65B6-FC82-634D-BB04-F2AD644CB31C}"/>
              </a:ext>
            </a:extLst>
          </p:cNvPr>
          <p:cNvSpPr>
            <a:spLocks noGrp="1"/>
          </p:cNvSpPr>
          <p:nvPr>
            <p:ph type="title"/>
          </p:nvPr>
        </p:nvSpPr>
        <p:spPr>
          <a:xfrm>
            <a:off x="838200" y="365125"/>
            <a:ext cx="10515600" cy="1325563"/>
          </a:xfrm>
          <a:prstGeom prst="rect">
            <a:avLst/>
          </a:prstGeom>
        </p:spPr>
        <p:txBody>
          <a:bodyPr/>
          <a:lstStyle>
            <a:lvl1pPr>
              <a:defRPr>
                <a:solidFill>
                  <a:srgbClr val="0070C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4323DC1-816D-F04D-BE84-E35FEBFDA068}"/>
              </a:ext>
            </a:extLst>
          </p:cNvPr>
          <p:cNvSpPr>
            <a:spLocks noGrp="1"/>
          </p:cNvSpPr>
          <p:nvPr>
            <p:ph sz="half" idx="1"/>
          </p:nvPr>
        </p:nvSpPr>
        <p:spPr>
          <a:xfrm>
            <a:off x="838200" y="1825625"/>
            <a:ext cx="5181600" cy="4351338"/>
          </a:xfrm>
          <a:prstGeom prst="rect">
            <a:avLst/>
          </a:prstGeom>
        </p:spPr>
        <p:txBody>
          <a:bodyPr/>
          <a:lstStyle>
            <a:lvl1pPr marL="228600" indent="-228600">
              <a:buClr>
                <a:srgbClr val="0070C0"/>
              </a:buClr>
              <a:buFont typeface="Wingdings" pitchFamily="2" charset="2"/>
              <a:buChar char="§"/>
              <a:defRPr/>
            </a:lvl1pPr>
            <a:lvl2pPr>
              <a:buClr>
                <a:srgbClr val="0070C0"/>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7563E7-C7C1-9D49-8EF4-DDF080221541}"/>
              </a:ext>
            </a:extLst>
          </p:cNvPr>
          <p:cNvSpPr>
            <a:spLocks noGrp="1"/>
          </p:cNvSpPr>
          <p:nvPr>
            <p:ph sz="half" idx="2"/>
          </p:nvPr>
        </p:nvSpPr>
        <p:spPr>
          <a:xfrm>
            <a:off x="6172200" y="1825625"/>
            <a:ext cx="5181600" cy="4351338"/>
          </a:xfrm>
          <a:prstGeom prst="rect">
            <a:avLst/>
          </a:prstGeom>
        </p:spPr>
        <p:txBody>
          <a:bodyPr/>
          <a:lstStyle>
            <a:lvl1pPr marL="228600" indent="-228600">
              <a:buClr>
                <a:srgbClr val="0070C0"/>
              </a:buClr>
              <a:buFont typeface="Wingdings" pitchFamily="2" charset="2"/>
              <a:buChar char="§"/>
              <a:defRPr/>
            </a:lvl1pPr>
            <a:lvl2pPr>
              <a:buClr>
                <a:srgbClr val="0070C0"/>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AB1D2949-EAB1-E946-B49D-1F3FA0702DC0}"/>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3950924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65B6-FC82-634D-BB04-F2AD644CB31C}"/>
              </a:ext>
            </a:extLst>
          </p:cNvPr>
          <p:cNvSpPr>
            <a:spLocks noGrp="1"/>
          </p:cNvSpPr>
          <p:nvPr>
            <p:ph type="title"/>
          </p:nvPr>
        </p:nvSpPr>
        <p:spPr>
          <a:xfrm>
            <a:off x="838200" y="365125"/>
            <a:ext cx="10515600" cy="1325563"/>
          </a:xfrm>
          <a:prstGeom prst="rect">
            <a:avLst/>
          </a:prstGeom>
        </p:spPr>
        <p:txBody>
          <a:bodyPr/>
          <a:lstStyle>
            <a:lvl1pPr>
              <a:defRPr>
                <a:solidFill>
                  <a:srgbClr val="0070C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4323DC1-816D-F04D-BE84-E35FEBFDA068}"/>
              </a:ext>
            </a:extLst>
          </p:cNvPr>
          <p:cNvSpPr>
            <a:spLocks noGrp="1"/>
          </p:cNvSpPr>
          <p:nvPr>
            <p:ph sz="half" idx="1"/>
          </p:nvPr>
        </p:nvSpPr>
        <p:spPr>
          <a:xfrm>
            <a:off x="838199" y="1825625"/>
            <a:ext cx="10515599" cy="4351338"/>
          </a:xfrm>
          <a:prstGeom prst="rect">
            <a:avLst/>
          </a:prstGeom>
        </p:spPr>
        <p:txBody>
          <a:bodyPr/>
          <a:lstStyle>
            <a:lvl1pPr marL="228600" indent="-228600">
              <a:buClr>
                <a:srgbClr val="0070C0"/>
              </a:buClr>
              <a:buFont typeface="Wingdings" pitchFamily="2" charset="2"/>
              <a:buChar char="§"/>
              <a:defRPr/>
            </a:lvl1pPr>
            <a:lvl2pPr>
              <a:buClr>
                <a:srgbClr val="0070C0"/>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AB1D2949-EAB1-E946-B49D-1F3FA0702DC0}"/>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326692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DC2D5-2D76-7843-B8A3-D0A499F6A923}"/>
              </a:ext>
            </a:extLst>
          </p:cNvPr>
          <p:cNvSpPr>
            <a:spLocks noGrp="1"/>
          </p:cNvSpPr>
          <p:nvPr>
            <p:ph type="title"/>
          </p:nvPr>
        </p:nvSpPr>
        <p:spPr>
          <a:xfrm>
            <a:off x="839788" y="365125"/>
            <a:ext cx="10515600" cy="1325563"/>
          </a:xfrm>
          <a:prstGeom prst="rect">
            <a:avLst/>
          </a:prstGeom>
        </p:spPr>
        <p:txBody>
          <a:bodyPr/>
          <a:lstStyle>
            <a:lvl1pPr>
              <a:defRPr>
                <a:solidFill>
                  <a:srgbClr val="0070C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7F7BD22-D057-F14C-A0BF-113AA7AF145D}"/>
              </a:ext>
            </a:extLst>
          </p:cNvPr>
          <p:cNvSpPr>
            <a:spLocks noGrp="1"/>
          </p:cNvSpPr>
          <p:nvPr>
            <p:ph type="body" idx="1"/>
          </p:nvPr>
        </p:nvSpPr>
        <p:spPr>
          <a:xfrm>
            <a:off x="839788" y="1681163"/>
            <a:ext cx="5157787" cy="823912"/>
          </a:xfrm>
          <a:prstGeom prst="rect">
            <a:avLst/>
          </a:prstGeom>
        </p:spPr>
        <p:txBody>
          <a:bodyPr anchor="b"/>
          <a:lstStyle>
            <a:lvl1pPr marL="0" indent="0">
              <a:buNone/>
              <a:defRPr sz="28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3224C3-53CB-8746-809E-84F4DB40B506}"/>
              </a:ext>
            </a:extLst>
          </p:cNvPr>
          <p:cNvSpPr>
            <a:spLocks noGrp="1"/>
          </p:cNvSpPr>
          <p:nvPr>
            <p:ph sz="half" idx="2"/>
          </p:nvPr>
        </p:nvSpPr>
        <p:spPr>
          <a:xfrm>
            <a:off x="839788" y="2505075"/>
            <a:ext cx="5157787" cy="3684588"/>
          </a:xfrm>
          <a:prstGeom prst="rect">
            <a:avLst/>
          </a:prstGeom>
        </p:spPr>
        <p:txBody>
          <a:bodyPr/>
          <a:lstStyle>
            <a:lvl1pPr marL="228600" indent="-228600">
              <a:buClr>
                <a:srgbClr val="0070C0"/>
              </a:buClr>
              <a:buFont typeface="Wingdings" pitchFamily="2" charset="2"/>
              <a:buChar char="§"/>
              <a:defRPr/>
            </a:lvl1pPr>
            <a:lvl2pPr>
              <a:buClr>
                <a:srgbClr val="0070C0"/>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924E8C-FF09-D345-AAE9-E553BC49D6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8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706B77D-DB8A-274B-89A0-038AA3EA72CC}"/>
              </a:ext>
            </a:extLst>
          </p:cNvPr>
          <p:cNvSpPr>
            <a:spLocks noGrp="1"/>
          </p:cNvSpPr>
          <p:nvPr>
            <p:ph sz="quarter" idx="4"/>
          </p:nvPr>
        </p:nvSpPr>
        <p:spPr>
          <a:xfrm>
            <a:off x="6172200" y="2505075"/>
            <a:ext cx="5183188" cy="3684588"/>
          </a:xfrm>
          <a:prstGeom prst="rect">
            <a:avLst/>
          </a:prstGeom>
        </p:spPr>
        <p:txBody>
          <a:bodyPr/>
          <a:lstStyle>
            <a:lvl1pPr marL="228600" indent="-228600">
              <a:buClr>
                <a:srgbClr val="0070C0"/>
              </a:buClr>
              <a:buFont typeface="Wingdings" pitchFamily="2" charset="2"/>
              <a:buChar char="§"/>
              <a:defRPr/>
            </a:lvl1pPr>
            <a:lvl2pPr>
              <a:buClr>
                <a:srgbClr val="0070C0"/>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A71C01EA-EA6B-A245-82E2-F2DC616F97DA}"/>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1789188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44F1-D4A7-E349-A239-C314479D5E61}"/>
              </a:ext>
            </a:extLst>
          </p:cNvPr>
          <p:cNvSpPr>
            <a:spLocks noGrp="1"/>
          </p:cNvSpPr>
          <p:nvPr>
            <p:ph type="title"/>
          </p:nvPr>
        </p:nvSpPr>
        <p:spPr>
          <a:xfrm>
            <a:off x="838200" y="365125"/>
            <a:ext cx="10515600" cy="1325563"/>
          </a:xfrm>
          <a:prstGeom prst="rect">
            <a:avLst/>
          </a:prstGeom>
        </p:spPr>
        <p:txBody>
          <a:bodyPr/>
          <a:lstStyle>
            <a:lvl1pPr>
              <a:defRPr>
                <a:solidFill>
                  <a:srgbClr val="0070C0"/>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84986132-EAEB-D741-A020-11AFE0E0FFF4}"/>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1897393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425B8B0-BF9C-C642-A51C-A4A15989438D}"/>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100036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C6A3-607C-4947-A5FA-3C4FA19B3518}"/>
              </a:ext>
            </a:extLst>
          </p:cNvPr>
          <p:cNvSpPr>
            <a:spLocks noGrp="1"/>
          </p:cNvSpPr>
          <p:nvPr>
            <p:ph type="title"/>
          </p:nvPr>
        </p:nvSpPr>
        <p:spPr>
          <a:xfrm>
            <a:off x="839788" y="457200"/>
            <a:ext cx="3932237" cy="1600200"/>
          </a:xfrm>
          <a:prstGeom prst="rect">
            <a:avLst/>
          </a:prstGeom>
        </p:spPr>
        <p:txBody>
          <a:bodyPr anchor="b"/>
          <a:lstStyle>
            <a:lvl1pPr>
              <a:defRPr sz="3200">
                <a:solidFill>
                  <a:srgbClr val="0070C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4FF965-42CC-4443-B75D-C96FF5930B9D}"/>
              </a:ext>
            </a:extLst>
          </p:cNvPr>
          <p:cNvSpPr>
            <a:spLocks noGrp="1"/>
          </p:cNvSpPr>
          <p:nvPr>
            <p:ph idx="1"/>
          </p:nvPr>
        </p:nvSpPr>
        <p:spPr>
          <a:xfrm>
            <a:off x="4929809" y="457201"/>
            <a:ext cx="6425579" cy="5403850"/>
          </a:xfrm>
          <a:prstGeom prst="rect">
            <a:avLst/>
          </a:prstGeom>
        </p:spPr>
        <p:txBody>
          <a:bodyPr/>
          <a:lstStyle>
            <a:lvl1pPr marL="228600" indent="-228600">
              <a:buClr>
                <a:srgbClr val="0070C0"/>
              </a:buClr>
              <a:buFont typeface="Wingdings" pitchFamily="2" charset="2"/>
              <a:buChar char="§"/>
              <a:defRPr sz="3200"/>
            </a:lvl1pPr>
            <a:lvl2pPr marL="685800" indent="-228600">
              <a:buClr>
                <a:srgbClr val="0070C0"/>
              </a:buClr>
              <a:buFont typeface="Arial" panose="020B0604020202020204" pitchFamily="34" charset="0"/>
              <a:buChar cha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122ED5D-1B32-7C4E-811D-BF91E1EF3E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C1A83453-996F-4D47-BC0E-EA429B83F347}"/>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275977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4EE5-D6AF-A647-ACA8-3D8E8CB61EBC}"/>
              </a:ext>
            </a:extLst>
          </p:cNvPr>
          <p:cNvSpPr>
            <a:spLocks noGrp="1"/>
          </p:cNvSpPr>
          <p:nvPr>
            <p:ph type="title"/>
          </p:nvPr>
        </p:nvSpPr>
        <p:spPr>
          <a:xfrm>
            <a:off x="839788" y="457200"/>
            <a:ext cx="3932237" cy="1600200"/>
          </a:xfrm>
          <a:prstGeom prst="rect">
            <a:avLst/>
          </a:prstGeom>
        </p:spPr>
        <p:txBody>
          <a:bodyPr anchor="b"/>
          <a:lstStyle>
            <a:lvl1pPr>
              <a:defRPr sz="3200">
                <a:solidFill>
                  <a:srgbClr val="0070C0"/>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7191E45-54F5-7147-A0D4-B5CC96CB4A8D}"/>
              </a:ext>
            </a:extLst>
          </p:cNvPr>
          <p:cNvSpPr>
            <a:spLocks noGrp="1"/>
          </p:cNvSpPr>
          <p:nvPr>
            <p:ph type="pic" idx="1"/>
          </p:nvPr>
        </p:nvSpPr>
        <p:spPr>
          <a:xfrm>
            <a:off x="4919870" y="457201"/>
            <a:ext cx="6435518"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DBE86D6-AC89-C041-8069-EDB4D1F07E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3AC77A49-66B1-8941-90D0-7CC0F65880A3}"/>
              </a:ext>
            </a:extLst>
          </p:cNvPr>
          <p:cNvSpPr>
            <a:spLocks noGrp="1"/>
          </p:cNvSpPr>
          <p:nvPr>
            <p:ph type="sldNum" sz="quarter" idx="12"/>
          </p:nvPr>
        </p:nvSpPr>
        <p:spPr>
          <a:xfrm>
            <a:off x="5881510" y="6491111"/>
            <a:ext cx="6310489" cy="361245"/>
          </a:xfrm>
          <a:prstGeom prst="rect">
            <a:avLst/>
          </a:prstGeom>
        </p:spPr>
        <p:txBody>
          <a:bodyPr/>
          <a:lstStyle>
            <a:lvl1pPr algn="r">
              <a:defRPr baseline="0">
                <a:solidFill>
                  <a:schemeClr val="tx1"/>
                </a:solidFill>
              </a:defRPr>
            </a:lvl1pPr>
          </a:lstStyle>
          <a:p>
            <a:fld id="{B8889508-EF4F-6E4B-88F9-41954F5516C6}" type="slidenum">
              <a:rPr lang="en-US" smtClean="0"/>
              <a:pPr/>
              <a:t>‹#›</a:t>
            </a:fld>
            <a:endParaRPr lang="en-US" dirty="0"/>
          </a:p>
        </p:txBody>
      </p:sp>
    </p:spTree>
    <p:extLst>
      <p:ext uri="{BB962C8B-B14F-4D97-AF65-F5344CB8AC3E}">
        <p14:creationId xmlns:p14="http://schemas.microsoft.com/office/powerpoint/2010/main" val="1359906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7223A-80B2-2C4A-9080-BD49A87581E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56984901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8468-6200-4D4D-B9E8-4E18703ADFC6}"/>
              </a:ext>
            </a:extLst>
          </p:cNvPr>
          <p:cNvSpPr>
            <a:spLocks noGrp="1"/>
          </p:cNvSpPr>
          <p:nvPr>
            <p:ph type="title"/>
          </p:nvPr>
        </p:nvSpPr>
        <p:spPr/>
        <p:txBody>
          <a:bodyPr/>
          <a:lstStyle/>
          <a:p>
            <a:r>
              <a:rPr lang="en-US" dirty="0"/>
              <a:t>Ethics,</a:t>
            </a:r>
            <a:br>
              <a:rPr lang="en-US" dirty="0"/>
            </a:br>
            <a:r>
              <a:rPr lang="en-US" dirty="0"/>
              <a:t>NDT,</a:t>
            </a:r>
            <a:br>
              <a:rPr lang="en-US" dirty="0"/>
            </a:br>
            <a:r>
              <a:rPr lang="en-US" dirty="0"/>
              <a:t>and a Good Night’s Sleep</a:t>
            </a:r>
          </a:p>
        </p:txBody>
      </p:sp>
      <p:sp>
        <p:nvSpPr>
          <p:cNvPr id="3" name="Text Placeholder 2">
            <a:extLst>
              <a:ext uri="{FF2B5EF4-FFF2-40B4-BE49-F238E27FC236}">
                <a16:creationId xmlns:a16="http://schemas.microsoft.com/office/drawing/2014/main" id="{A9A189EB-DFF3-A444-8D77-1E365C5639CE}"/>
              </a:ext>
            </a:extLst>
          </p:cNvPr>
          <p:cNvSpPr>
            <a:spLocks noGrp="1"/>
          </p:cNvSpPr>
          <p:nvPr>
            <p:ph type="body" sz="quarter" idx="11"/>
          </p:nvPr>
        </p:nvSpPr>
        <p:spPr>
          <a:xfrm>
            <a:off x="387096" y="4601474"/>
            <a:ext cx="5500748" cy="984250"/>
          </a:xfrm>
        </p:spPr>
        <p:txBody>
          <a:bodyPr/>
          <a:lstStyle/>
          <a:p>
            <a:r>
              <a:rPr lang="en-US" dirty="0"/>
              <a:t>Phil Trach</a:t>
            </a:r>
          </a:p>
          <a:p>
            <a:r>
              <a:rPr lang="en-US" dirty="0"/>
              <a:t>Laboratory Testing, Inc.</a:t>
            </a:r>
          </a:p>
        </p:txBody>
      </p:sp>
    </p:spTree>
    <p:extLst>
      <p:ext uri="{BB962C8B-B14F-4D97-AF65-F5344CB8AC3E}">
        <p14:creationId xmlns:p14="http://schemas.microsoft.com/office/powerpoint/2010/main" val="3492636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We know about this…</a:t>
            </a:r>
          </a:p>
        </p:txBody>
      </p:sp>
      <p:pic>
        <p:nvPicPr>
          <p:cNvPr id="4" name="Picture 3">
            <a:extLst>
              <a:ext uri="{FF2B5EF4-FFF2-40B4-BE49-F238E27FC236}">
                <a16:creationId xmlns:a16="http://schemas.microsoft.com/office/drawing/2014/main" id="{F37A829A-D512-4A09-AEAE-63E27B3CC818}"/>
              </a:ext>
            </a:extLst>
          </p:cNvPr>
          <p:cNvPicPr>
            <a:picLocks noChangeAspect="1"/>
          </p:cNvPicPr>
          <p:nvPr/>
        </p:nvPicPr>
        <p:blipFill>
          <a:blip r:embed="rId2"/>
          <a:stretch>
            <a:fillRect/>
          </a:stretch>
        </p:blipFill>
        <p:spPr>
          <a:xfrm>
            <a:off x="1235722" y="1726708"/>
            <a:ext cx="9092616" cy="3777447"/>
          </a:xfrm>
          <a:prstGeom prst="rect">
            <a:avLst/>
          </a:prstGeom>
        </p:spPr>
      </p:pic>
    </p:spTree>
    <p:extLst>
      <p:ext uri="{BB962C8B-B14F-4D97-AF65-F5344CB8AC3E}">
        <p14:creationId xmlns:p14="http://schemas.microsoft.com/office/powerpoint/2010/main" val="29308395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Time…</a:t>
            </a: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27426734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Time…</a:t>
            </a:r>
          </a:p>
          <a:p>
            <a:endParaRPr lang="en-US" sz="2400" dirty="0">
              <a:solidFill>
                <a:srgbClr val="333333"/>
              </a:solidFill>
              <a:latin typeface="+mj-lt"/>
            </a:endParaRPr>
          </a:p>
          <a:p>
            <a:r>
              <a:rPr lang="en-US" sz="2400" dirty="0">
                <a:solidFill>
                  <a:srgbClr val="333333"/>
                </a:solidFill>
                <a:latin typeface="+mj-lt"/>
              </a:rPr>
              <a:t>Never time to do it right, but always time to do it over.</a:t>
            </a:r>
          </a:p>
          <a:p>
            <a:endParaRPr lang="en-US" dirty="0">
              <a:latin typeface="+mj-lt"/>
            </a:endParaRPr>
          </a:p>
        </p:txBody>
      </p:sp>
    </p:spTree>
    <p:extLst>
      <p:ext uri="{BB962C8B-B14F-4D97-AF65-F5344CB8AC3E}">
        <p14:creationId xmlns:p14="http://schemas.microsoft.com/office/powerpoint/2010/main" val="15023979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2771560"/>
          </a:xfrm>
        </p:spPr>
        <p:txBody>
          <a:bodyPr/>
          <a:lstStyle/>
          <a:p>
            <a:r>
              <a:rPr lang="en-US" sz="2400" dirty="0">
                <a:solidFill>
                  <a:srgbClr val="333333"/>
                </a:solidFill>
                <a:latin typeface="+mj-lt"/>
              </a:rPr>
              <a:t>Right equipment…</a:t>
            </a: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28115714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2771560"/>
          </a:xfrm>
        </p:spPr>
        <p:txBody>
          <a:bodyPr/>
          <a:lstStyle/>
          <a:p>
            <a:r>
              <a:rPr lang="en-US" sz="2400" dirty="0">
                <a:solidFill>
                  <a:srgbClr val="333333"/>
                </a:solidFill>
                <a:latin typeface="+mj-lt"/>
              </a:rPr>
              <a:t>Right equipment…</a:t>
            </a:r>
          </a:p>
          <a:p>
            <a:endParaRPr lang="en-US" sz="2400" dirty="0">
              <a:solidFill>
                <a:srgbClr val="333333"/>
              </a:solidFill>
              <a:latin typeface="+mj-lt"/>
            </a:endParaRPr>
          </a:p>
          <a:p>
            <a:r>
              <a:rPr lang="en-US" sz="2400" dirty="0">
                <a:solidFill>
                  <a:srgbClr val="333333"/>
                </a:solidFill>
                <a:latin typeface="+mj-lt"/>
              </a:rPr>
              <a:t>Any tool can be the right tool.</a:t>
            </a:r>
          </a:p>
          <a:p>
            <a:endParaRPr lang="en-US" sz="2400" dirty="0">
              <a:solidFill>
                <a:srgbClr val="333333"/>
              </a:solidFill>
              <a:latin typeface="+mj-lt"/>
            </a:endParaRPr>
          </a:p>
          <a:p>
            <a:endParaRPr lang="en-US" sz="2400" dirty="0">
              <a:solidFill>
                <a:srgbClr val="333333"/>
              </a:solidFill>
              <a:latin typeface="+mj-lt"/>
            </a:endParaRPr>
          </a:p>
          <a:p>
            <a:r>
              <a:rPr lang="en-US" sz="1400" dirty="0">
                <a:solidFill>
                  <a:srgbClr val="333333"/>
                </a:solidFill>
                <a:latin typeface="+mj-lt"/>
              </a:rPr>
              <a:t>- Red Green</a:t>
            </a:r>
          </a:p>
          <a:p>
            <a:endParaRPr lang="en-US" dirty="0">
              <a:latin typeface="+mj-lt"/>
            </a:endParaRPr>
          </a:p>
        </p:txBody>
      </p:sp>
    </p:spTree>
    <p:extLst>
      <p:ext uri="{BB962C8B-B14F-4D97-AF65-F5344CB8AC3E}">
        <p14:creationId xmlns:p14="http://schemas.microsoft.com/office/powerpoint/2010/main" val="10739399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Training…</a:t>
            </a:r>
          </a:p>
          <a:p>
            <a:endParaRPr lang="en-US" sz="2400" dirty="0">
              <a:solidFill>
                <a:srgbClr val="333333"/>
              </a:solidFill>
              <a:latin typeface="+mj-lt"/>
            </a:endParaRP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9472644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Training…</a:t>
            </a:r>
          </a:p>
          <a:p>
            <a:endParaRPr lang="en-US" sz="2400" dirty="0">
              <a:solidFill>
                <a:srgbClr val="333333"/>
              </a:solidFill>
              <a:latin typeface="+mj-lt"/>
            </a:endParaRPr>
          </a:p>
          <a:p>
            <a:endParaRPr lang="en-US" sz="2400" dirty="0">
              <a:solidFill>
                <a:srgbClr val="333333"/>
              </a:solidFill>
              <a:latin typeface="+mj-lt"/>
            </a:endParaRPr>
          </a:p>
          <a:p>
            <a:r>
              <a:rPr lang="en-US" sz="2400" dirty="0">
                <a:solidFill>
                  <a:srgbClr val="333333"/>
                </a:solidFill>
                <a:latin typeface="+mj-lt"/>
              </a:rPr>
              <a:t>I hear, and I forget;</a:t>
            </a:r>
          </a:p>
          <a:p>
            <a:r>
              <a:rPr lang="en-US" sz="2400" dirty="0">
                <a:solidFill>
                  <a:srgbClr val="333333"/>
                </a:solidFill>
                <a:latin typeface="+mj-lt"/>
              </a:rPr>
              <a:t>	I see, and I remember;</a:t>
            </a:r>
          </a:p>
          <a:p>
            <a:r>
              <a:rPr lang="en-US" sz="2400" dirty="0">
                <a:solidFill>
                  <a:srgbClr val="333333"/>
                </a:solidFill>
                <a:latin typeface="+mj-lt"/>
              </a:rPr>
              <a:t>		I do, and I understand.</a:t>
            </a:r>
          </a:p>
          <a:p>
            <a:endParaRPr lang="en-US" sz="2400" dirty="0">
              <a:solidFill>
                <a:srgbClr val="333333"/>
              </a:solidFill>
              <a:latin typeface="+mj-lt"/>
            </a:endParaRPr>
          </a:p>
          <a:p>
            <a:r>
              <a:rPr lang="en-US" sz="1400" dirty="0">
                <a:solidFill>
                  <a:srgbClr val="333333"/>
                </a:solidFill>
                <a:latin typeface="+mj-lt"/>
              </a:rPr>
              <a:t>- (attributed to China)</a:t>
            </a:r>
          </a:p>
          <a:p>
            <a:endParaRPr lang="en-US" dirty="0">
              <a:latin typeface="+mj-lt"/>
            </a:endParaRPr>
          </a:p>
        </p:txBody>
      </p:sp>
    </p:spTree>
    <p:extLst>
      <p:ext uri="{BB962C8B-B14F-4D97-AF65-F5344CB8AC3E}">
        <p14:creationId xmlns:p14="http://schemas.microsoft.com/office/powerpoint/2010/main" val="20156923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000160"/>
          </a:xfrm>
        </p:spPr>
        <p:txBody>
          <a:bodyPr/>
          <a:lstStyle/>
          <a:p>
            <a:r>
              <a:rPr lang="en-US" sz="2400" dirty="0">
                <a:solidFill>
                  <a:srgbClr val="333333"/>
                </a:solidFill>
                <a:latin typeface="+mj-lt"/>
              </a:rPr>
              <a:t>QA Systems…</a:t>
            </a:r>
          </a:p>
          <a:p>
            <a:r>
              <a:rPr lang="en-US" sz="2400" dirty="0">
                <a:solidFill>
                  <a:srgbClr val="333333"/>
                </a:solidFill>
                <a:latin typeface="+mj-lt"/>
              </a:rPr>
              <a:t>	</a:t>
            </a: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36799458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000160"/>
          </a:xfrm>
        </p:spPr>
        <p:txBody>
          <a:bodyPr/>
          <a:lstStyle/>
          <a:p>
            <a:r>
              <a:rPr lang="en-US" sz="2400" dirty="0">
                <a:solidFill>
                  <a:srgbClr val="333333"/>
                </a:solidFill>
                <a:latin typeface="+mj-lt"/>
              </a:rPr>
              <a:t>QA Systems…</a:t>
            </a:r>
          </a:p>
          <a:p>
            <a:r>
              <a:rPr lang="en-US" sz="2400" dirty="0">
                <a:solidFill>
                  <a:srgbClr val="333333"/>
                </a:solidFill>
                <a:latin typeface="+mj-lt"/>
              </a:rPr>
              <a:t>	</a:t>
            </a:r>
          </a:p>
          <a:p>
            <a:endParaRPr lang="en-US" sz="2400" dirty="0">
              <a:solidFill>
                <a:srgbClr val="333333"/>
              </a:solidFill>
              <a:latin typeface="+mj-lt"/>
            </a:endParaRPr>
          </a:p>
          <a:p>
            <a:r>
              <a:rPr lang="en-US" sz="2400" dirty="0">
                <a:solidFill>
                  <a:srgbClr val="333333"/>
                </a:solidFill>
                <a:latin typeface="+mj-lt"/>
              </a:rPr>
              <a:t>Testing, calibration, and QA personnel shall have the authority, independence and organizational freedom to identify quality problems or risks, recommend solutions and control further processing of nonconformances until proper disposition has occurred.	</a:t>
            </a:r>
          </a:p>
          <a:p>
            <a:r>
              <a:rPr lang="en-US" sz="1400" dirty="0">
                <a:solidFill>
                  <a:srgbClr val="333333"/>
                </a:solidFill>
                <a:latin typeface="+mj-lt"/>
              </a:rPr>
              <a:t>- LTI QSPM Para 4.2.5</a:t>
            </a:r>
          </a:p>
          <a:p>
            <a:endParaRPr lang="en-US" dirty="0">
              <a:latin typeface="+mj-lt"/>
            </a:endParaRPr>
          </a:p>
        </p:txBody>
      </p:sp>
    </p:spTree>
    <p:extLst>
      <p:ext uri="{BB962C8B-B14F-4D97-AF65-F5344CB8AC3E}">
        <p14:creationId xmlns:p14="http://schemas.microsoft.com/office/powerpoint/2010/main" val="27256735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2533435"/>
          </a:xfrm>
        </p:spPr>
        <p:txBody>
          <a:bodyPr/>
          <a:lstStyle/>
          <a:p>
            <a:r>
              <a:rPr lang="en-US" sz="2400" dirty="0">
                <a:solidFill>
                  <a:srgbClr val="333333"/>
                </a:solidFill>
                <a:latin typeface="+mj-lt"/>
              </a:rPr>
              <a:t>Oversight…</a:t>
            </a:r>
          </a:p>
          <a:p>
            <a:endParaRPr lang="en-US" sz="2400" dirty="0">
              <a:solidFill>
                <a:srgbClr val="333333"/>
              </a:solidFill>
              <a:latin typeface="+mj-lt"/>
            </a:endParaRP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20667030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2533435"/>
          </a:xfrm>
        </p:spPr>
        <p:txBody>
          <a:bodyPr/>
          <a:lstStyle/>
          <a:p>
            <a:r>
              <a:rPr lang="en-US" sz="2400" dirty="0">
                <a:solidFill>
                  <a:srgbClr val="333333"/>
                </a:solidFill>
                <a:latin typeface="+mj-lt"/>
              </a:rPr>
              <a:t>Oversight…</a:t>
            </a:r>
          </a:p>
          <a:p>
            <a:endParaRPr lang="en-US" sz="2400" dirty="0">
              <a:solidFill>
                <a:srgbClr val="333333"/>
              </a:solidFill>
              <a:latin typeface="+mj-lt"/>
            </a:endParaRPr>
          </a:p>
          <a:p>
            <a:endParaRPr lang="en-US" sz="2400" dirty="0">
              <a:solidFill>
                <a:srgbClr val="333333"/>
              </a:solidFill>
              <a:latin typeface="+mj-lt"/>
            </a:endParaRPr>
          </a:p>
          <a:p>
            <a:r>
              <a:rPr lang="en-US" sz="2400" dirty="0">
                <a:solidFill>
                  <a:srgbClr val="333333"/>
                </a:solidFill>
                <a:latin typeface="+mj-lt"/>
              </a:rPr>
              <a:t>As Captain...I am responsible for the conduct of the crew under my command.</a:t>
            </a:r>
          </a:p>
          <a:p>
            <a:endParaRPr lang="en-US" sz="2400" dirty="0">
              <a:solidFill>
                <a:srgbClr val="333333"/>
              </a:solidFill>
              <a:latin typeface="+mj-lt"/>
            </a:endParaRPr>
          </a:p>
          <a:p>
            <a:r>
              <a:rPr lang="en-US" sz="1400" dirty="0">
                <a:solidFill>
                  <a:srgbClr val="333333"/>
                </a:solidFill>
                <a:latin typeface="+mj-lt"/>
              </a:rPr>
              <a:t>James T. Kirk, </a:t>
            </a:r>
            <a:r>
              <a:rPr lang="en-US" sz="1400" i="1" dirty="0">
                <a:solidFill>
                  <a:srgbClr val="333333"/>
                </a:solidFill>
                <a:latin typeface="+mj-lt"/>
              </a:rPr>
              <a:t>Star Trek VI: The Undiscovered Country</a:t>
            </a:r>
          </a:p>
          <a:p>
            <a:endParaRPr lang="en-US" dirty="0">
              <a:latin typeface="+mj-lt"/>
            </a:endParaRPr>
          </a:p>
        </p:txBody>
      </p:sp>
    </p:spTree>
    <p:extLst>
      <p:ext uri="{BB962C8B-B14F-4D97-AF65-F5344CB8AC3E}">
        <p14:creationId xmlns:p14="http://schemas.microsoft.com/office/powerpoint/2010/main" val="293671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…and not to do this…</a:t>
            </a:r>
          </a:p>
        </p:txBody>
      </p:sp>
      <p:pic>
        <p:nvPicPr>
          <p:cNvPr id="5" name="Picture 4">
            <a:extLst>
              <a:ext uri="{FF2B5EF4-FFF2-40B4-BE49-F238E27FC236}">
                <a16:creationId xmlns:a16="http://schemas.microsoft.com/office/drawing/2014/main" id="{A34C39F9-7E33-4F2E-ACD9-668D7CAE6F0C}"/>
              </a:ext>
            </a:extLst>
          </p:cNvPr>
          <p:cNvPicPr>
            <a:picLocks noChangeAspect="1"/>
          </p:cNvPicPr>
          <p:nvPr/>
        </p:nvPicPr>
        <p:blipFill>
          <a:blip r:embed="rId2"/>
          <a:stretch>
            <a:fillRect/>
          </a:stretch>
        </p:blipFill>
        <p:spPr>
          <a:xfrm>
            <a:off x="870286" y="1521576"/>
            <a:ext cx="3422953" cy="1897166"/>
          </a:xfrm>
          <a:prstGeom prst="rect">
            <a:avLst/>
          </a:prstGeom>
        </p:spPr>
      </p:pic>
      <p:pic>
        <p:nvPicPr>
          <p:cNvPr id="6" name="Picture 5">
            <a:extLst>
              <a:ext uri="{FF2B5EF4-FFF2-40B4-BE49-F238E27FC236}">
                <a16:creationId xmlns:a16="http://schemas.microsoft.com/office/drawing/2014/main" id="{AF72DA20-4C88-4E5C-8F5A-619D185E6E39}"/>
              </a:ext>
            </a:extLst>
          </p:cNvPr>
          <p:cNvPicPr>
            <a:picLocks noChangeAspect="1"/>
          </p:cNvPicPr>
          <p:nvPr/>
        </p:nvPicPr>
        <p:blipFill>
          <a:blip r:embed="rId2"/>
          <a:stretch>
            <a:fillRect/>
          </a:stretch>
        </p:blipFill>
        <p:spPr>
          <a:xfrm>
            <a:off x="4551249" y="1531834"/>
            <a:ext cx="3422953" cy="1897166"/>
          </a:xfrm>
          <a:prstGeom prst="rect">
            <a:avLst/>
          </a:prstGeom>
        </p:spPr>
      </p:pic>
      <p:pic>
        <p:nvPicPr>
          <p:cNvPr id="7" name="Picture 6">
            <a:extLst>
              <a:ext uri="{FF2B5EF4-FFF2-40B4-BE49-F238E27FC236}">
                <a16:creationId xmlns:a16="http://schemas.microsoft.com/office/drawing/2014/main" id="{D934A6B9-9402-4FA7-954A-02A4C60862C8}"/>
              </a:ext>
            </a:extLst>
          </p:cNvPr>
          <p:cNvPicPr>
            <a:picLocks noChangeAspect="1"/>
          </p:cNvPicPr>
          <p:nvPr/>
        </p:nvPicPr>
        <p:blipFill>
          <a:blip r:embed="rId2"/>
          <a:stretch>
            <a:fillRect/>
          </a:stretch>
        </p:blipFill>
        <p:spPr>
          <a:xfrm>
            <a:off x="8232212" y="1521576"/>
            <a:ext cx="3422953" cy="1897166"/>
          </a:xfrm>
          <a:prstGeom prst="rect">
            <a:avLst/>
          </a:prstGeom>
        </p:spPr>
      </p:pic>
      <p:pic>
        <p:nvPicPr>
          <p:cNvPr id="8" name="Picture 7">
            <a:extLst>
              <a:ext uri="{FF2B5EF4-FFF2-40B4-BE49-F238E27FC236}">
                <a16:creationId xmlns:a16="http://schemas.microsoft.com/office/drawing/2014/main" id="{0665FF1A-9186-404F-9129-418AA440C000}"/>
              </a:ext>
            </a:extLst>
          </p:cNvPr>
          <p:cNvPicPr>
            <a:picLocks noChangeAspect="1"/>
          </p:cNvPicPr>
          <p:nvPr/>
        </p:nvPicPr>
        <p:blipFill>
          <a:blip r:embed="rId2"/>
          <a:stretch>
            <a:fillRect/>
          </a:stretch>
        </p:blipFill>
        <p:spPr>
          <a:xfrm>
            <a:off x="870286" y="3562120"/>
            <a:ext cx="3422953" cy="1897166"/>
          </a:xfrm>
          <a:prstGeom prst="rect">
            <a:avLst/>
          </a:prstGeom>
        </p:spPr>
      </p:pic>
      <p:pic>
        <p:nvPicPr>
          <p:cNvPr id="9" name="Picture 8">
            <a:extLst>
              <a:ext uri="{FF2B5EF4-FFF2-40B4-BE49-F238E27FC236}">
                <a16:creationId xmlns:a16="http://schemas.microsoft.com/office/drawing/2014/main" id="{2EEA63CD-6AC2-49A4-9FD6-9F60CC1774A7}"/>
              </a:ext>
            </a:extLst>
          </p:cNvPr>
          <p:cNvPicPr>
            <a:picLocks noChangeAspect="1"/>
          </p:cNvPicPr>
          <p:nvPr/>
        </p:nvPicPr>
        <p:blipFill>
          <a:blip r:embed="rId2"/>
          <a:stretch>
            <a:fillRect/>
          </a:stretch>
        </p:blipFill>
        <p:spPr>
          <a:xfrm>
            <a:off x="4551249" y="3572378"/>
            <a:ext cx="3422953" cy="1897166"/>
          </a:xfrm>
          <a:prstGeom prst="rect">
            <a:avLst/>
          </a:prstGeom>
        </p:spPr>
      </p:pic>
      <p:pic>
        <p:nvPicPr>
          <p:cNvPr id="10" name="Picture 9">
            <a:extLst>
              <a:ext uri="{FF2B5EF4-FFF2-40B4-BE49-F238E27FC236}">
                <a16:creationId xmlns:a16="http://schemas.microsoft.com/office/drawing/2014/main" id="{4C7F3A0B-0DD3-4BAE-B362-4AB106143A29}"/>
              </a:ext>
            </a:extLst>
          </p:cNvPr>
          <p:cNvPicPr>
            <a:picLocks noChangeAspect="1"/>
          </p:cNvPicPr>
          <p:nvPr/>
        </p:nvPicPr>
        <p:blipFill>
          <a:blip r:embed="rId2"/>
          <a:stretch>
            <a:fillRect/>
          </a:stretch>
        </p:blipFill>
        <p:spPr>
          <a:xfrm>
            <a:off x="8232212" y="3562120"/>
            <a:ext cx="3422953" cy="1897166"/>
          </a:xfrm>
          <a:prstGeom prst="rect">
            <a:avLst/>
          </a:prstGeom>
        </p:spPr>
      </p:pic>
    </p:spTree>
    <p:extLst>
      <p:ext uri="{BB962C8B-B14F-4D97-AF65-F5344CB8AC3E}">
        <p14:creationId xmlns:p14="http://schemas.microsoft.com/office/powerpoint/2010/main" val="34126855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Documentation…</a:t>
            </a:r>
          </a:p>
          <a:p>
            <a:endParaRPr lang="en-US" sz="2400" dirty="0">
              <a:solidFill>
                <a:srgbClr val="333333"/>
              </a:solidFill>
              <a:latin typeface="+mj-lt"/>
            </a:endParaRP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26862955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Documentation…</a:t>
            </a:r>
          </a:p>
          <a:p>
            <a:endParaRPr lang="en-US" sz="2400" dirty="0">
              <a:solidFill>
                <a:srgbClr val="333333"/>
              </a:solidFill>
              <a:latin typeface="+mj-lt"/>
            </a:endParaRPr>
          </a:p>
          <a:p>
            <a:endParaRPr lang="en-US" sz="2400" dirty="0">
              <a:solidFill>
                <a:srgbClr val="333333"/>
              </a:solidFill>
              <a:latin typeface="+mj-lt"/>
            </a:endParaRPr>
          </a:p>
          <a:p>
            <a:r>
              <a:rPr lang="en-US" sz="2400" dirty="0">
                <a:solidFill>
                  <a:srgbClr val="333333"/>
                </a:solidFill>
                <a:latin typeface="+mj-lt"/>
              </a:rPr>
              <a:t>If it’s not documented, it didn’t happen.</a:t>
            </a:r>
          </a:p>
          <a:p>
            <a:endParaRPr lang="en-US" sz="2400" dirty="0">
              <a:solidFill>
                <a:srgbClr val="333333"/>
              </a:solidFill>
              <a:latin typeface="+mj-lt"/>
            </a:endParaRPr>
          </a:p>
          <a:p>
            <a:r>
              <a:rPr lang="en-US" sz="1400" dirty="0">
                <a:solidFill>
                  <a:srgbClr val="333333"/>
                </a:solidFill>
                <a:latin typeface="+mj-lt"/>
              </a:rPr>
              <a:t>- (various, used often in ASNT)</a:t>
            </a:r>
          </a:p>
          <a:p>
            <a:endParaRPr lang="en-US" dirty="0">
              <a:latin typeface="+mj-lt"/>
            </a:endParaRPr>
          </a:p>
        </p:txBody>
      </p:sp>
    </p:spTree>
    <p:extLst>
      <p:ext uri="{BB962C8B-B14F-4D97-AF65-F5344CB8AC3E}">
        <p14:creationId xmlns:p14="http://schemas.microsoft.com/office/powerpoint/2010/main" val="38796323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Culture…</a:t>
            </a:r>
          </a:p>
          <a:p>
            <a:endParaRPr lang="en-US" sz="2400" dirty="0">
              <a:solidFill>
                <a:srgbClr val="333333"/>
              </a:solidFill>
              <a:latin typeface="+mj-lt"/>
            </a:endParaRP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3566175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Culture…</a:t>
            </a:r>
          </a:p>
          <a:p>
            <a:endParaRPr lang="en-US" sz="2400" dirty="0">
              <a:solidFill>
                <a:srgbClr val="333333"/>
              </a:solidFill>
              <a:latin typeface="+mj-lt"/>
            </a:endParaRPr>
          </a:p>
          <a:p>
            <a:endParaRPr lang="en-US" sz="2400" dirty="0">
              <a:solidFill>
                <a:srgbClr val="333333"/>
              </a:solidFill>
              <a:latin typeface="+mj-lt"/>
            </a:endParaRPr>
          </a:p>
          <a:p>
            <a:r>
              <a:rPr lang="en-US" sz="2400" dirty="0">
                <a:solidFill>
                  <a:srgbClr val="333333"/>
                </a:solidFill>
                <a:latin typeface="+mj-lt"/>
              </a:rPr>
              <a:t>All anyone asks for is a chance to work with pride.</a:t>
            </a:r>
          </a:p>
          <a:p>
            <a:endParaRPr lang="en-US" sz="2400" dirty="0">
              <a:solidFill>
                <a:srgbClr val="333333"/>
              </a:solidFill>
              <a:latin typeface="+mj-lt"/>
            </a:endParaRPr>
          </a:p>
          <a:p>
            <a:r>
              <a:rPr lang="en-US" sz="1400" dirty="0">
                <a:solidFill>
                  <a:srgbClr val="333333"/>
                </a:solidFill>
                <a:latin typeface="+mj-lt"/>
              </a:rPr>
              <a:t>- W. Edwards Deming</a:t>
            </a:r>
          </a:p>
          <a:p>
            <a:endParaRPr lang="en-US" dirty="0">
              <a:latin typeface="+mj-lt"/>
            </a:endParaRPr>
          </a:p>
        </p:txBody>
      </p:sp>
    </p:spTree>
    <p:extLst>
      <p:ext uri="{BB962C8B-B14F-4D97-AF65-F5344CB8AC3E}">
        <p14:creationId xmlns:p14="http://schemas.microsoft.com/office/powerpoint/2010/main" val="26713419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Continuous Improvement…</a:t>
            </a:r>
          </a:p>
          <a:p>
            <a:endParaRPr lang="en-US" sz="2400" dirty="0">
              <a:solidFill>
                <a:srgbClr val="333333"/>
              </a:solidFill>
              <a:latin typeface="+mj-lt"/>
            </a:endParaRP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38560241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Continuous Improvement…</a:t>
            </a:r>
          </a:p>
          <a:p>
            <a:endParaRPr lang="en-US" sz="2400" dirty="0">
              <a:solidFill>
                <a:srgbClr val="333333"/>
              </a:solidFill>
              <a:latin typeface="+mj-lt"/>
            </a:endParaRPr>
          </a:p>
          <a:p>
            <a:endParaRPr lang="en-US" sz="2400" dirty="0">
              <a:solidFill>
                <a:srgbClr val="333333"/>
              </a:solidFill>
              <a:latin typeface="+mj-lt"/>
            </a:endParaRPr>
          </a:p>
          <a:p>
            <a:r>
              <a:rPr lang="en-US" sz="2400" dirty="0">
                <a:solidFill>
                  <a:srgbClr val="333333"/>
                </a:solidFill>
                <a:latin typeface="+mj-lt"/>
              </a:rPr>
              <a:t>If it </a:t>
            </a:r>
            <a:r>
              <a:rPr lang="en-US" sz="2400" dirty="0" err="1">
                <a:solidFill>
                  <a:srgbClr val="333333"/>
                </a:solidFill>
                <a:latin typeface="+mj-lt"/>
              </a:rPr>
              <a:t>ain’t</a:t>
            </a:r>
            <a:r>
              <a:rPr lang="en-US" sz="2400" dirty="0">
                <a:solidFill>
                  <a:srgbClr val="333333"/>
                </a:solidFill>
                <a:latin typeface="+mj-lt"/>
              </a:rPr>
              <a:t> broke, you haven’t played with it enough.</a:t>
            </a:r>
          </a:p>
          <a:p>
            <a:endParaRPr lang="en-US" sz="2400" dirty="0">
              <a:solidFill>
                <a:srgbClr val="333333"/>
              </a:solidFill>
              <a:latin typeface="+mj-lt"/>
            </a:endParaRPr>
          </a:p>
          <a:p>
            <a:r>
              <a:rPr lang="en-US" sz="1400" dirty="0">
                <a:solidFill>
                  <a:srgbClr val="333333"/>
                </a:solidFill>
                <a:latin typeface="+mj-lt"/>
              </a:rPr>
              <a:t>- (various, one of the author’s favorites)</a:t>
            </a:r>
          </a:p>
          <a:p>
            <a:endParaRPr lang="en-US" dirty="0">
              <a:latin typeface="+mj-lt"/>
            </a:endParaRPr>
          </a:p>
        </p:txBody>
      </p:sp>
    </p:spTree>
    <p:extLst>
      <p:ext uri="{BB962C8B-B14F-4D97-AF65-F5344CB8AC3E}">
        <p14:creationId xmlns:p14="http://schemas.microsoft.com/office/powerpoint/2010/main" val="7427437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Pay Attention…</a:t>
            </a: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30196699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Pay Attention…</a:t>
            </a:r>
          </a:p>
          <a:p>
            <a:endParaRPr lang="en-US" sz="2400" dirty="0">
              <a:solidFill>
                <a:srgbClr val="333333"/>
              </a:solidFill>
              <a:latin typeface="+mj-lt"/>
            </a:endParaRPr>
          </a:p>
          <a:p>
            <a:r>
              <a:rPr lang="en-US" sz="2400" dirty="0">
                <a:solidFill>
                  <a:srgbClr val="333333"/>
                </a:solidFill>
                <a:latin typeface="+mj-lt"/>
              </a:rPr>
              <a:t>In the fields of observation,</a:t>
            </a:r>
          </a:p>
          <a:p>
            <a:r>
              <a:rPr lang="en-US" sz="2400" dirty="0">
                <a:solidFill>
                  <a:srgbClr val="333333"/>
                </a:solidFill>
                <a:latin typeface="+mj-lt"/>
              </a:rPr>
              <a:t>chance favors only the prepared mind.</a:t>
            </a:r>
          </a:p>
          <a:p>
            <a:endParaRPr lang="en-US" sz="2400" dirty="0">
              <a:solidFill>
                <a:srgbClr val="333333"/>
              </a:solidFill>
              <a:latin typeface="+mj-lt"/>
            </a:endParaRPr>
          </a:p>
          <a:p>
            <a:r>
              <a:rPr lang="en-US" sz="1400" dirty="0">
                <a:solidFill>
                  <a:srgbClr val="333333"/>
                </a:solidFill>
                <a:latin typeface="+mj-lt"/>
              </a:rPr>
              <a:t>- Louis Pasteur</a:t>
            </a:r>
          </a:p>
          <a:p>
            <a:endParaRPr lang="en-US" dirty="0">
              <a:latin typeface="+mj-lt"/>
            </a:endParaRPr>
          </a:p>
        </p:txBody>
      </p:sp>
    </p:spTree>
    <p:extLst>
      <p:ext uri="{BB962C8B-B14F-4D97-AF65-F5344CB8AC3E}">
        <p14:creationId xmlns:p14="http://schemas.microsoft.com/office/powerpoint/2010/main" val="27699668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8468-6200-4D4D-B9E8-4E18703ADFC6}"/>
              </a:ext>
            </a:extLst>
          </p:cNvPr>
          <p:cNvSpPr>
            <a:spLocks noGrp="1"/>
          </p:cNvSpPr>
          <p:nvPr>
            <p:ph type="title"/>
          </p:nvPr>
        </p:nvSpPr>
        <p:spPr>
          <a:xfrm>
            <a:off x="387096" y="2952750"/>
            <a:ext cx="5708904" cy="1182370"/>
          </a:xfrm>
        </p:spPr>
        <p:txBody>
          <a:bodyPr/>
          <a:lstStyle/>
          <a:p>
            <a:r>
              <a:rPr lang="en-US" sz="3600" b="0" i="0" u="none" strike="noStrike" baseline="0" dirty="0">
                <a:solidFill>
                  <a:srgbClr val="000000"/>
                </a:solidFill>
                <a:latin typeface="+mj-lt"/>
              </a:rPr>
              <a:t>It’s easy to do the right thing</a:t>
            </a:r>
            <a:br>
              <a:rPr lang="en-US" sz="3600" b="0" i="0" u="none" strike="noStrike" baseline="0" dirty="0">
                <a:solidFill>
                  <a:srgbClr val="000000"/>
                </a:solidFill>
                <a:latin typeface="+mj-lt"/>
              </a:rPr>
            </a:br>
            <a:br>
              <a:rPr lang="en-US" sz="3600" b="0" i="0" u="none" strike="noStrike" baseline="0" dirty="0">
                <a:solidFill>
                  <a:srgbClr val="000000"/>
                </a:solidFill>
                <a:latin typeface="+mj-lt"/>
              </a:rPr>
            </a:br>
            <a:endParaRPr lang="en-US" dirty="0"/>
          </a:p>
        </p:txBody>
      </p:sp>
    </p:spTree>
    <p:extLst>
      <p:ext uri="{BB962C8B-B14F-4D97-AF65-F5344CB8AC3E}">
        <p14:creationId xmlns:p14="http://schemas.microsoft.com/office/powerpoint/2010/main" val="4198626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8468-6200-4D4D-B9E8-4E18703ADFC6}"/>
              </a:ext>
            </a:extLst>
          </p:cNvPr>
          <p:cNvSpPr>
            <a:spLocks noGrp="1"/>
          </p:cNvSpPr>
          <p:nvPr>
            <p:ph type="title"/>
          </p:nvPr>
        </p:nvSpPr>
        <p:spPr>
          <a:xfrm>
            <a:off x="387096" y="2952750"/>
            <a:ext cx="5708904" cy="1182370"/>
          </a:xfrm>
        </p:spPr>
        <p:txBody>
          <a:bodyPr/>
          <a:lstStyle/>
          <a:p>
            <a:r>
              <a:rPr lang="en-US" sz="3600" b="0" i="0" u="none" strike="noStrike" baseline="0" dirty="0">
                <a:solidFill>
                  <a:srgbClr val="000000"/>
                </a:solidFill>
                <a:latin typeface="+mj-lt"/>
              </a:rPr>
              <a:t>It’s easy to do the right thing</a:t>
            </a:r>
            <a:br>
              <a:rPr lang="en-US" sz="3600" b="0" i="0" u="none" strike="noStrike" baseline="0" dirty="0">
                <a:solidFill>
                  <a:srgbClr val="000000"/>
                </a:solidFill>
                <a:latin typeface="+mj-lt"/>
              </a:rPr>
            </a:br>
            <a:r>
              <a:rPr lang="en-US" sz="3600" b="0" i="0" u="none" strike="noStrike" baseline="0" dirty="0">
                <a:solidFill>
                  <a:srgbClr val="000000"/>
                </a:solidFill>
                <a:latin typeface="+mj-lt"/>
              </a:rPr>
              <a:t>when there’s no other choice.</a:t>
            </a:r>
            <a:br>
              <a:rPr lang="en-US" sz="3600" b="0" i="0" u="none" strike="noStrike" baseline="0" dirty="0">
                <a:solidFill>
                  <a:srgbClr val="000000"/>
                </a:solidFill>
                <a:latin typeface="+mj-lt"/>
              </a:rPr>
            </a:br>
            <a:endParaRPr lang="en-US" dirty="0"/>
          </a:p>
        </p:txBody>
      </p:sp>
    </p:spTree>
    <p:extLst>
      <p:ext uri="{BB962C8B-B14F-4D97-AF65-F5344CB8AC3E}">
        <p14:creationId xmlns:p14="http://schemas.microsoft.com/office/powerpoint/2010/main" val="1668916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Why?</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2467685"/>
          </a:xfrm>
        </p:spPr>
        <p:txBody>
          <a:bodyPr/>
          <a:lstStyle/>
          <a:p>
            <a:r>
              <a:rPr lang="en-US" dirty="0">
                <a:solidFill>
                  <a:schemeClr val="tx1"/>
                </a:solidFill>
                <a:latin typeface="+mj-lt"/>
              </a:rPr>
              <a:t>Where does this stuff come from?</a:t>
            </a:r>
          </a:p>
          <a:p>
            <a:r>
              <a:rPr lang="en-US" dirty="0">
                <a:solidFill>
                  <a:schemeClr val="tx1"/>
                </a:solidFill>
                <a:latin typeface="+mj-lt"/>
              </a:rPr>
              <a:t>Where does it go?</a:t>
            </a:r>
          </a:p>
          <a:p>
            <a:r>
              <a:rPr lang="en-US" dirty="0">
                <a:solidFill>
                  <a:schemeClr val="tx1"/>
                </a:solidFill>
                <a:latin typeface="+mj-lt"/>
              </a:rPr>
              <a:t>How do we get there?</a:t>
            </a:r>
          </a:p>
          <a:p>
            <a:r>
              <a:rPr lang="en-US" dirty="0">
                <a:solidFill>
                  <a:schemeClr val="tx1"/>
                </a:solidFill>
                <a:latin typeface="+mj-lt"/>
              </a:rPr>
              <a:t>	How do we make “getting there” easier?</a:t>
            </a:r>
          </a:p>
          <a:p>
            <a:endParaRPr lang="en-US" dirty="0"/>
          </a:p>
        </p:txBody>
      </p:sp>
    </p:spTree>
    <p:extLst>
      <p:ext uri="{BB962C8B-B14F-4D97-AF65-F5344CB8AC3E}">
        <p14:creationId xmlns:p14="http://schemas.microsoft.com/office/powerpoint/2010/main" val="33919710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8468-6200-4D4D-B9E8-4E18703ADFC6}"/>
              </a:ext>
            </a:extLst>
          </p:cNvPr>
          <p:cNvSpPr>
            <a:spLocks noGrp="1"/>
          </p:cNvSpPr>
          <p:nvPr>
            <p:ph type="title"/>
          </p:nvPr>
        </p:nvSpPr>
        <p:spPr>
          <a:xfrm>
            <a:off x="387096" y="2952750"/>
            <a:ext cx="5708904" cy="1182370"/>
          </a:xfrm>
        </p:spPr>
        <p:txBody>
          <a:bodyPr/>
          <a:lstStyle/>
          <a:p>
            <a:r>
              <a:rPr lang="en-US" sz="3600" b="0" i="0" u="none" strike="noStrike" baseline="0" dirty="0">
                <a:solidFill>
                  <a:srgbClr val="000000"/>
                </a:solidFill>
                <a:latin typeface="+mj-lt"/>
              </a:rPr>
              <a:t>It’s easy to do the right thing</a:t>
            </a:r>
            <a:br>
              <a:rPr lang="en-US" sz="3600" b="0" i="0" u="none" strike="noStrike" baseline="0" dirty="0">
                <a:solidFill>
                  <a:srgbClr val="000000"/>
                </a:solidFill>
                <a:latin typeface="+mj-lt"/>
              </a:rPr>
            </a:br>
            <a:r>
              <a:rPr lang="en-US" sz="3600" b="0" i="0" u="none" strike="noStrike" baseline="0" dirty="0">
                <a:solidFill>
                  <a:srgbClr val="000000"/>
                </a:solidFill>
                <a:latin typeface="+mj-lt"/>
              </a:rPr>
              <a:t>when there’s no other choice.</a:t>
            </a:r>
            <a:br>
              <a:rPr lang="en-US" sz="3600" b="0" i="0" u="none" strike="noStrike" baseline="0" dirty="0">
                <a:solidFill>
                  <a:srgbClr val="000000"/>
                </a:solidFill>
                <a:latin typeface="+mj-lt"/>
              </a:rPr>
            </a:br>
            <a:br>
              <a:rPr lang="en-US" sz="3600" b="0" i="0" u="none" strike="noStrike" baseline="0">
                <a:solidFill>
                  <a:srgbClr val="000000"/>
                </a:solidFill>
                <a:latin typeface="+mj-lt"/>
              </a:rPr>
            </a:br>
            <a:br>
              <a:rPr lang="en-US" sz="3600" b="0" i="0" u="none" strike="noStrike" baseline="0">
                <a:solidFill>
                  <a:srgbClr val="000000"/>
                </a:solidFill>
                <a:latin typeface="+mj-lt"/>
              </a:rPr>
            </a:br>
            <a:r>
              <a:rPr lang="en-US" sz="3600" b="0" i="0" u="none" strike="noStrike" baseline="0">
                <a:solidFill>
                  <a:srgbClr val="000000"/>
                </a:solidFill>
                <a:latin typeface="+mj-lt"/>
              </a:rPr>
              <a:t>ptrach</a:t>
            </a:r>
            <a:r>
              <a:rPr lang="en-US" sz="3600" b="0" i="0" u="none" strike="noStrike" baseline="0" dirty="0">
                <a:solidFill>
                  <a:srgbClr val="000000"/>
                </a:solidFill>
                <a:latin typeface="+mj-lt"/>
              </a:rPr>
              <a:t>@labtesting.com</a:t>
            </a:r>
            <a:br>
              <a:rPr lang="en-US" sz="3600" b="0" i="0" u="none" strike="noStrike" baseline="0" dirty="0">
                <a:solidFill>
                  <a:srgbClr val="000000"/>
                </a:solidFill>
                <a:latin typeface="+mj-lt"/>
              </a:rPr>
            </a:br>
            <a:endParaRPr lang="en-US" dirty="0"/>
          </a:p>
        </p:txBody>
      </p:sp>
    </p:spTree>
    <p:extLst>
      <p:ext uri="{BB962C8B-B14F-4D97-AF65-F5344CB8AC3E}">
        <p14:creationId xmlns:p14="http://schemas.microsoft.com/office/powerpoint/2010/main" val="420583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How?</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4118931"/>
          </a:xfrm>
        </p:spPr>
        <p:txBody>
          <a:bodyPr/>
          <a:lstStyle/>
          <a:p>
            <a:endParaRPr lang="en-US" dirty="0">
              <a:solidFill>
                <a:schemeClr val="tx1"/>
              </a:solidFill>
              <a:latin typeface="+mj-lt"/>
            </a:endParaRPr>
          </a:p>
          <a:p>
            <a:r>
              <a:rPr lang="en-US" dirty="0">
                <a:solidFill>
                  <a:schemeClr val="tx1"/>
                </a:solidFill>
                <a:latin typeface="+mj-lt"/>
              </a:rPr>
              <a:t>#              </a:t>
            </a:r>
            <a:r>
              <a:rPr lang="en-US" sz="4400" dirty="0">
                <a:solidFill>
                  <a:schemeClr val="tx1"/>
                </a:solidFill>
                <a:latin typeface="+mj-lt"/>
              </a:rPr>
              <a:t>#</a:t>
            </a:r>
            <a:r>
              <a:rPr lang="en-US" dirty="0">
                <a:solidFill>
                  <a:schemeClr val="tx1"/>
                </a:solidFill>
                <a:latin typeface="+mj-lt"/>
              </a:rPr>
              <a:t>                                        			   </a:t>
            </a:r>
            <a:r>
              <a:rPr lang="en-US" sz="3600" dirty="0">
                <a:solidFill>
                  <a:schemeClr val="tx1"/>
                </a:solidFill>
                <a:latin typeface="+mj-lt"/>
              </a:rPr>
              <a:t>#</a:t>
            </a:r>
          </a:p>
          <a:p>
            <a:r>
              <a:rPr lang="en-US" dirty="0">
                <a:solidFill>
                  <a:schemeClr val="tx1"/>
                </a:solidFill>
                <a:latin typeface="+mj-lt"/>
              </a:rPr>
              <a:t>  #					</a:t>
            </a:r>
            <a:r>
              <a:rPr lang="en-US" sz="6000" dirty="0">
                <a:solidFill>
                  <a:schemeClr val="tx1"/>
                </a:solidFill>
                <a:latin typeface="+mj-lt"/>
              </a:rPr>
              <a:t>#				 #</a:t>
            </a:r>
          </a:p>
          <a:p>
            <a:endParaRPr lang="en-US" dirty="0">
              <a:solidFill>
                <a:schemeClr val="tx1"/>
              </a:solidFill>
              <a:latin typeface="+mj-lt"/>
            </a:endParaRPr>
          </a:p>
          <a:p>
            <a:r>
              <a:rPr lang="en-US" dirty="0">
                <a:solidFill>
                  <a:schemeClr val="tx1"/>
                </a:solidFill>
                <a:latin typeface="+mj-lt"/>
              </a:rPr>
              <a:t>		</a:t>
            </a:r>
            <a:r>
              <a:rPr lang="en-US" sz="7200" dirty="0">
                <a:solidFill>
                  <a:schemeClr val="tx1"/>
                </a:solidFill>
                <a:latin typeface="+mj-lt"/>
              </a:rPr>
              <a:t>#</a:t>
            </a:r>
            <a:r>
              <a:rPr lang="en-US" dirty="0">
                <a:solidFill>
                  <a:schemeClr val="tx1"/>
                </a:solidFill>
                <a:latin typeface="+mj-lt"/>
              </a:rPr>
              <a:t>					#			 #</a:t>
            </a:r>
          </a:p>
          <a:p>
            <a:endParaRPr lang="en-US" dirty="0"/>
          </a:p>
        </p:txBody>
      </p:sp>
    </p:spTree>
    <p:extLst>
      <p:ext uri="{BB962C8B-B14F-4D97-AF65-F5344CB8AC3E}">
        <p14:creationId xmlns:p14="http://schemas.microsoft.com/office/powerpoint/2010/main" val="210760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How?</a:t>
            </a:r>
          </a:p>
        </p:txBody>
      </p:sp>
      <p:pic>
        <p:nvPicPr>
          <p:cNvPr id="6" name="Picture 5">
            <a:extLst>
              <a:ext uri="{FF2B5EF4-FFF2-40B4-BE49-F238E27FC236}">
                <a16:creationId xmlns:a16="http://schemas.microsoft.com/office/drawing/2014/main" id="{04E26CD0-E349-45CE-8084-531909693A30}"/>
              </a:ext>
            </a:extLst>
          </p:cNvPr>
          <p:cNvPicPr>
            <a:picLocks noChangeAspect="1"/>
          </p:cNvPicPr>
          <p:nvPr/>
        </p:nvPicPr>
        <p:blipFill rotWithShape="1">
          <a:blip r:embed="rId2"/>
          <a:srcRect t="6868" b="15251"/>
          <a:stretch/>
        </p:blipFill>
        <p:spPr>
          <a:xfrm>
            <a:off x="4083829" y="1489809"/>
            <a:ext cx="3443347" cy="4160307"/>
          </a:xfrm>
          <a:prstGeom prst="rect">
            <a:avLst/>
          </a:prstGeom>
        </p:spPr>
      </p:pic>
    </p:spTree>
    <p:extLst>
      <p:ext uri="{BB962C8B-B14F-4D97-AF65-F5344CB8AC3E}">
        <p14:creationId xmlns:p14="http://schemas.microsoft.com/office/powerpoint/2010/main" val="218444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How?</a:t>
            </a:r>
          </a:p>
        </p:txBody>
      </p:sp>
      <p:pic>
        <p:nvPicPr>
          <p:cNvPr id="4" name="Picture 3">
            <a:extLst>
              <a:ext uri="{FF2B5EF4-FFF2-40B4-BE49-F238E27FC236}">
                <a16:creationId xmlns:a16="http://schemas.microsoft.com/office/drawing/2014/main" id="{01BFE248-9551-4730-8F47-BAA77772B078}"/>
              </a:ext>
            </a:extLst>
          </p:cNvPr>
          <p:cNvPicPr>
            <a:picLocks noChangeAspect="1"/>
          </p:cNvPicPr>
          <p:nvPr/>
        </p:nvPicPr>
        <p:blipFill>
          <a:blip r:embed="rId2"/>
          <a:stretch>
            <a:fillRect/>
          </a:stretch>
        </p:blipFill>
        <p:spPr>
          <a:xfrm>
            <a:off x="3079356" y="1322172"/>
            <a:ext cx="6033287" cy="4013308"/>
          </a:xfrm>
          <a:prstGeom prst="rect">
            <a:avLst/>
          </a:prstGeom>
        </p:spPr>
      </p:pic>
      <p:sp>
        <p:nvSpPr>
          <p:cNvPr id="3" name="TextBox 2">
            <a:extLst>
              <a:ext uri="{FF2B5EF4-FFF2-40B4-BE49-F238E27FC236}">
                <a16:creationId xmlns:a16="http://schemas.microsoft.com/office/drawing/2014/main" id="{C3589370-FBB6-4A76-AA74-9E48738BD8FA}"/>
              </a:ext>
            </a:extLst>
          </p:cNvPr>
          <p:cNvSpPr txBox="1"/>
          <p:nvPr/>
        </p:nvSpPr>
        <p:spPr>
          <a:xfrm>
            <a:off x="8114190" y="5442012"/>
            <a:ext cx="1455938" cy="369332"/>
          </a:xfrm>
          <a:prstGeom prst="rect">
            <a:avLst/>
          </a:prstGeom>
          <a:noFill/>
        </p:spPr>
        <p:txBody>
          <a:bodyPr wrap="square" rtlCol="0">
            <a:spAutoFit/>
          </a:bodyPr>
          <a:lstStyle/>
          <a:p>
            <a:r>
              <a:rPr lang="en-US" dirty="0">
                <a:solidFill>
                  <a:schemeClr val="bg2">
                    <a:lumMod val="75000"/>
                  </a:schemeClr>
                </a:solidFill>
              </a:rPr>
              <a:t>(not my dog)</a:t>
            </a:r>
          </a:p>
        </p:txBody>
      </p:sp>
    </p:spTree>
    <p:extLst>
      <p:ext uri="{BB962C8B-B14F-4D97-AF65-F5344CB8AC3E}">
        <p14:creationId xmlns:p14="http://schemas.microsoft.com/office/powerpoint/2010/main" val="2757839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2800" b="1" dirty="0">
                <a:latin typeface="Arial" panose="020B0604020202020204" pitchFamily="34" charset="0"/>
                <a:cs typeface="Arial" panose="020B0604020202020204" pitchFamily="34" charset="0"/>
              </a:rPr>
              <a:t>PWT 6/9/22</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219417"/>
            <a:ext cx="11561977" cy="3213717"/>
          </a:xfrm>
        </p:spPr>
        <p:txBody>
          <a:bodyPr/>
          <a:lstStyle/>
          <a:p>
            <a:r>
              <a:rPr lang="en-US" dirty="0">
                <a:solidFill>
                  <a:schemeClr val="tx1"/>
                </a:solidFill>
                <a:latin typeface="+mj-lt"/>
              </a:rPr>
              <a:t>Poll:  How many times have you lost sleep over an ethical NDT issue?</a:t>
            </a:r>
          </a:p>
          <a:p>
            <a:r>
              <a:rPr lang="en-US" sz="1600" dirty="0">
                <a:solidFill>
                  <a:schemeClr val="tx1"/>
                </a:solidFill>
                <a:latin typeface="+mj-lt"/>
              </a:rPr>
              <a:t>(This doesn’t count working late or getting up early because of a high workload)</a:t>
            </a:r>
          </a:p>
          <a:p>
            <a:pPr marL="457200" indent="-457200">
              <a:buAutoNum type="alphaUcPeriod"/>
            </a:pPr>
            <a:r>
              <a:rPr lang="en-US" dirty="0">
                <a:solidFill>
                  <a:schemeClr val="tx1"/>
                </a:solidFill>
                <a:latin typeface="+mj-lt"/>
              </a:rPr>
              <a:t>Never</a:t>
            </a:r>
          </a:p>
          <a:p>
            <a:pPr marL="457200" indent="-457200">
              <a:buAutoNum type="alphaUcPeriod"/>
            </a:pPr>
            <a:r>
              <a:rPr lang="en-US" dirty="0">
                <a:solidFill>
                  <a:schemeClr val="tx1"/>
                </a:solidFill>
                <a:latin typeface="+mj-lt"/>
              </a:rPr>
              <a:t>Once or twice</a:t>
            </a:r>
          </a:p>
          <a:p>
            <a:pPr marL="457200" indent="-457200">
              <a:buAutoNum type="alphaUcPeriod"/>
            </a:pPr>
            <a:r>
              <a:rPr lang="en-US" dirty="0">
                <a:solidFill>
                  <a:schemeClr val="tx1"/>
                </a:solidFill>
                <a:latin typeface="+mj-lt"/>
              </a:rPr>
              <a:t>A few times</a:t>
            </a:r>
          </a:p>
          <a:p>
            <a:pPr marL="457200" indent="-457200">
              <a:buAutoNum type="alphaUcPeriod"/>
            </a:pPr>
            <a:r>
              <a:rPr lang="en-US" dirty="0">
                <a:solidFill>
                  <a:schemeClr val="tx1"/>
                </a:solidFill>
                <a:latin typeface="+mj-lt"/>
              </a:rPr>
              <a:t>Often</a:t>
            </a:r>
          </a:p>
          <a:p>
            <a:pPr marL="457200" indent="-457200">
              <a:buAutoNum type="alphaUcPeriod"/>
            </a:pPr>
            <a:r>
              <a:rPr lang="en-US" dirty="0">
                <a:solidFill>
                  <a:schemeClr val="tx1"/>
                </a:solidFill>
                <a:latin typeface="+mj-lt"/>
              </a:rPr>
              <a:t>What is this “sleep” thing?</a:t>
            </a:r>
            <a:endParaRPr lang="en-US" dirty="0">
              <a:latin typeface="+mj-lt"/>
            </a:endParaRPr>
          </a:p>
        </p:txBody>
      </p:sp>
    </p:spTree>
    <p:extLst>
      <p:ext uri="{BB962C8B-B14F-4D97-AF65-F5344CB8AC3E}">
        <p14:creationId xmlns:p14="http://schemas.microsoft.com/office/powerpoint/2010/main" val="600717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2800" b="1" dirty="0">
                <a:latin typeface="Arial" panose="020B0604020202020204" pitchFamily="34" charset="0"/>
                <a:cs typeface="Arial" panose="020B0604020202020204" pitchFamily="34" charset="0"/>
              </a:rPr>
              <a:t>PWT 6/9/22</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219417"/>
            <a:ext cx="11561977" cy="1899821"/>
          </a:xfrm>
        </p:spPr>
        <p:txBody>
          <a:bodyPr/>
          <a:lstStyle/>
          <a:p>
            <a:endParaRPr lang="en-US" dirty="0"/>
          </a:p>
        </p:txBody>
      </p:sp>
    </p:spTree>
    <p:extLst>
      <p:ext uri="{BB962C8B-B14F-4D97-AF65-F5344CB8AC3E}">
        <p14:creationId xmlns:p14="http://schemas.microsoft.com/office/powerpoint/2010/main" val="3824897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10/28/20</a:t>
            </a: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219417"/>
            <a:ext cx="11561977" cy="1899821"/>
          </a:xfrm>
        </p:spPr>
        <p:txBody>
          <a:bodyPr/>
          <a:lstStyle/>
          <a:p>
            <a:endParaRPr lang="en-US" dirty="0"/>
          </a:p>
        </p:txBody>
      </p:sp>
      <p:pic>
        <p:nvPicPr>
          <p:cNvPr id="4" name="Picture 3">
            <a:extLst>
              <a:ext uri="{FF2B5EF4-FFF2-40B4-BE49-F238E27FC236}">
                <a16:creationId xmlns:a16="http://schemas.microsoft.com/office/drawing/2014/main" id="{DB77EF78-ECC3-4C7F-B12A-A0CD3FBA4F1D}"/>
              </a:ext>
            </a:extLst>
          </p:cNvPr>
          <p:cNvPicPr>
            <a:picLocks noChangeAspect="1"/>
          </p:cNvPicPr>
          <p:nvPr/>
        </p:nvPicPr>
        <p:blipFill>
          <a:blip r:embed="rId2"/>
          <a:stretch>
            <a:fillRect/>
          </a:stretch>
        </p:blipFill>
        <p:spPr>
          <a:xfrm>
            <a:off x="3270284" y="0"/>
            <a:ext cx="5983941" cy="6858000"/>
          </a:xfrm>
          <a:prstGeom prst="rect">
            <a:avLst/>
          </a:prstGeom>
        </p:spPr>
      </p:pic>
    </p:spTree>
    <p:extLst>
      <p:ext uri="{BB962C8B-B14F-4D97-AF65-F5344CB8AC3E}">
        <p14:creationId xmlns:p14="http://schemas.microsoft.com/office/powerpoint/2010/main" val="3739288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219417"/>
            <a:ext cx="11561977" cy="3533313"/>
          </a:xfrm>
        </p:spPr>
        <p:txBody>
          <a:bodyPr/>
          <a:lstStyle/>
          <a:p>
            <a:pPr algn="ctr"/>
            <a:r>
              <a:rPr lang="en-US" sz="28800" dirty="0">
                <a:solidFill>
                  <a:schemeClr val="tx1"/>
                </a:solidFill>
                <a:latin typeface="Cooper Black" panose="0208090404030B020404" pitchFamily="18" charset="0"/>
              </a:rPr>
              <a:t>!</a:t>
            </a:r>
            <a:endParaRPr lang="en-US" sz="28800" dirty="0"/>
          </a:p>
        </p:txBody>
      </p:sp>
    </p:spTree>
    <p:extLst>
      <p:ext uri="{BB962C8B-B14F-4D97-AF65-F5344CB8AC3E}">
        <p14:creationId xmlns:p14="http://schemas.microsoft.com/office/powerpoint/2010/main" val="55647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It’s easy to do the right thing…</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endParaRPr lang="en-US" dirty="0"/>
          </a:p>
        </p:txBody>
      </p:sp>
    </p:spTree>
    <p:extLst>
      <p:ext uri="{BB962C8B-B14F-4D97-AF65-F5344CB8AC3E}">
        <p14:creationId xmlns:p14="http://schemas.microsoft.com/office/powerpoint/2010/main" val="3144586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219417"/>
            <a:ext cx="11561977" cy="3533313"/>
          </a:xfrm>
        </p:spPr>
        <p:txBody>
          <a:bodyPr/>
          <a:lstStyle/>
          <a:p>
            <a:pPr algn="ctr"/>
            <a:r>
              <a:rPr lang="en-US" sz="28800" dirty="0">
                <a:solidFill>
                  <a:schemeClr val="tx1"/>
                </a:solidFill>
                <a:latin typeface="Cooper Black" panose="0208090404030B020404" pitchFamily="18" charset="0"/>
              </a:rPr>
              <a:t>?</a:t>
            </a:r>
            <a:endParaRPr lang="en-US" sz="28800" dirty="0"/>
          </a:p>
        </p:txBody>
      </p:sp>
    </p:spTree>
    <p:extLst>
      <p:ext uri="{BB962C8B-B14F-4D97-AF65-F5344CB8AC3E}">
        <p14:creationId xmlns:p14="http://schemas.microsoft.com/office/powerpoint/2010/main" val="1593324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219417"/>
            <a:ext cx="11561977" cy="3533313"/>
          </a:xfrm>
        </p:spPr>
        <p:txBody>
          <a:bodyPr/>
          <a:lstStyle/>
          <a:p>
            <a:pPr algn="ctr"/>
            <a:r>
              <a:rPr lang="en-US" sz="28800" dirty="0">
                <a:solidFill>
                  <a:schemeClr val="tx1"/>
                </a:solidFill>
                <a:latin typeface="Cooper Black" panose="0208090404030B020404" pitchFamily="18" charset="0"/>
              </a:rPr>
              <a:t>!</a:t>
            </a:r>
            <a:endParaRPr lang="en-US" sz="28800" dirty="0"/>
          </a:p>
        </p:txBody>
      </p:sp>
    </p:spTree>
    <p:extLst>
      <p:ext uri="{BB962C8B-B14F-4D97-AF65-F5344CB8AC3E}">
        <p14:creationId xmlns:p14="http://schemas.microsoft.com/office/powerpoint/2010/main" val="2700235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219417"/>
            <a:ext cx="11561977" cy="3533313"/>
          </a:xfrm>
        </p:spPr>
        <p:txBody>
          <a:bodyPr/>
          <a:lstStyle/>
          <a:p>
            <a:pPr algn="ctr"/>
            <a:r>
              <a:rPr lang="en-US" sz="28800" dirty="0">
                <a:solidFill>
                  <a:schemeClr val="tx1"/>
                </a:solidFill>
                <a:latin typeface="Cooper Black" panose="0208090404030B020404" pitchFamily="18" charset="0"/>
              </a:rPr>
              <a:t>?</a:t>
            </a:r>
            <a:endParaRPr lang="en-US" sz="28800" dirty="0"/>
          </a:p>
        </p:txBody>
      </p:sp>
    </p:spTree>
    <p:extLst>
      <p:ext uri="{BB962C8B-B14F-4D97-AF65-F5344CB8AC3E}">
        <p14:creationId xmlns:p14="http://schemas.microsoft.com/office/powerpoint/2010/main" val="3333288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05AD865C-93F2-4BEC-AF3E-3B4BEC4E5627}"/>
              </a:ext>
            </a:extLst>
          </p:cNvPr>
          <p:cNvSpPr txBox="1">
            <a:spLocks/>
          </p:cNvSpPr>
          <p:nvPr/>
        </p:nvSpPr>
        <p:spPr>
          <a:xfrm>
            <a:off x="337579" y="2192784"/>
            <a:ext cx="11561977" cy="18292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400" dirty="0">
                <a:solidFill>
                  <a:schemeClr val="tx1"/>
                </a:solidFill>
                <a:latin typeface="+mj-lt"/>
                <a:cs typeface="Calibri" panose="020F0502020204030204" pitchFamily="34" charset="0"/>
              </a:rPr>
              <a:t>[God] wants men to be concerned with what they do;</a:t>
            </a:r>
            <a:br>
              <a:rPr lang="en-US" sz="2400" dirty="0">
                <a:solidFill>
                  <a:schemeClr val="tx1"/>
                </a:solidFill>
                <a:latin typeface="+mj-lt"/>
                <a:cs typeface="Calibri" panose="020F0502020204030204" pitchFamily="34" charset="0"/>
              </a:rPr>
            </a:br>
            <a:r>
              <a:rPr lang="en-US" sz="2400" dirty="0">
                <a:solidFill>
                  <a:schemeClr val="tx1"/>
                </a:solidFill>
                <a:latin typeface="+mj-lt"/>
                <a:cs typeface="Calibri" panose="020F0502020204030204" pitchFamily="34" charset="0"/>
              </a:rPr>
              <a:t>[the devil’s] business is to keep them thinking about what will happen to them.</a:t>
            </a:r>
          </a:p>
          <a:p>
            <a:endParaRPr lang="en-US" b="1" dirty="0">
              <a:solidFill>
                <a:schemeClr val="tx1"/>
              </a:solidFill>
              <a:latin typeface="+mj-lt"/>
              <a:cs typeface="Arial" panose="020B0604020202020204" pitchFamily="34" charset="0"/>
            </a:endParaRPr>
          </a:p>
          <a:p>
            <a:pPr algn="r"/>
            <a:r>
              <a:rPr lang="en-US" dirty="0">
                <a:solidFill>
                  <a:schemeClr val="tx1"/>
                </a:solidFill>
                <a:latin typeface="+mj-lt"/>
              </a:rPr>
              <a:t>C.S. Lewis, </a:t>
            </a:r>
            <a:r>
              <a:rPr lang="en-US" i="1" dirty="0">
                <a:solidFill>
                  <a:schemeClr val="tx1"/>
                </a:solidFill>
                <a:latin typeface="+mj-lt"/>
              </a:rPr>
              <a:t>The Screwtape Letters</a:t>
            </a:r>
          </a:p>
        </p:txBody>
      </p:sp>
    </p:spTree>
    <p:extLst>
      <p:ext uri="{BB962C8B-B14F-4D97-AF65-F5344CB8AC3E}">
        <p14:creationId xmlns:p14="http://schemas.microsoft.com/office/powerpoint/2010/main" val="1870280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219417"/>
            <a:ext cx="11561977" cy="3533313"/>
          </a:xfrm>
        </p:spPr>
        <p:txBody>
          <a:bodyPr/>
          <a:lstStyle/>
          <a:p>
            <a:pPr algn="ctr"/>
            <a:r>
              <a:rPr lang="en-US" sz="28800" dirty="0">
                <a:solidFill>
                  <a:schemeClr val="tx1"/>
                </a:solidFill>
                <a:latin typeface="Cooper Black" panose="0208090404030B020404" pitchFamily="18" charset="0"/>
              </a:rPr>
              <a:t>.</a:t>
            </a:r>
            <a:endParaRPr lang="en-US" sz="28800" dirty="0"/>
          </a:p>
        </p:txBody>
      </p:sp>
    </p:spTree>
    <p:extLst>
      <p:ext uri="{BB962C8B-B14F-4D97-AF65-F5344CB8AC3E}">
        <p14:creationId xmlns:p14="http://schemas.microsoft.com/office/powerpoint/2010/main" val="326074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219417"/>
            <a:ext cx="11561977" cy="3533313"/>
          </a:xfrm>
        </p:spPr>
        <p:txBody>
          <a:bodyPr/>
          <a:lstStyle/>
          <a:p>
            <a:pPr algn="r"/>
            <a:r>
              <a:rPr lang="en-US" sz="28800" dirty="0">
                <a:solidFill>
                  <a:schemeClr val="tx1"/>
                </a:solidFill>
                <a:latin typeface="Cooper Black" panose="0208090404030B020404" pitchFamily="18" charset="0"/>
              </a:rPr>
              <a:t>.</a:t>
            </a:r>
            <a:endParaRPr lang="en-US" sz="28800" dirty="0"/>
          </a:p>
        </p:txBody>
      </p:sp>
    </p:spTree>
    <p:extLst>
      <p:ext uri="{BB962C8B-B14F-4D97-AF65-F5344CB8AC3E}">
        <p14:creationId xmlns:p14="http://schemas.microsoft.com/office/powerpoint/2010/main" val="3941861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05AD865C-93F2-4BEC-AF3E-3B4BEC4E5627}"/>
              </a:ext>
            </a:extLst>
          </p:cNvPr>
          <p:cNvSpPr txBox="1">
            <a:spLocks/>
          </p:cNvSpPr>
          <p:nvPr/>
        </p:nvSpPr>
        <p:spPr>
          <a:xfrm>
            <a:off x="337579" y="2192784"/>
            <a:ext cx="11561977" cy="18292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tx1"/>
                </a:solidFill>
              </a:rPr>
              <a:t>		</a:t>
            </a:r>
            <a:r>
              <a:rPr lang="en-US" dirty="0" err="1">
                <a:solidFill>
                  <a:schemeClr val="tx1"/>
                </a:solidFill>
                <a:latin typeface="+mj-lt"/>
              </a:rPr>
              <a:t>Pr</a:t>
            </a:r>
            <a:r>
              <a:rPr lang="en-US" dirty="0">
                <a:solidFill>
                  <a:schemeClr val="tx1"/>
                </a:solidFill>
                <a:latin typeface="+mj-lt"/>
              </a:rPr>
              <a:t>(</a:t>
            </a:r>
            <a:r>
              <a:rPr lang="en-US" i="1" dirty="0">
                <a:solidFill>
                  <a:schemeClr val="tx1"/>
                </a:solidFill>
                <a:latin typeface="+mj-lt"/>
              </a:rPr>
              <a:t>someone investigates</a:t>
            </a:r>
            <a:r>
              <a:rPr lang="en-US" dirty="0">
                <a:solidFill>
                  <a:schemeClr val="tx1"/>
                </a:solidFill>
                <a:latin typeface="+mj-lt"/>
              </a:rPr>
              <a:t>) ≈ 0.001</a:t>
            </a:r>
          </a:p>
          <a:p>
            <a:r>
              <a:rPr lang="en-US" dirty="0">
                <a:solidFill>
                  <a:schemeClr val="tx1"/>
                </a:solidFill>
                <a:latin typeface="+mj-lt"/>
              </a:rPr>
              <a:t>		</a:t>
            </a:r>
            <a:r>
              <a:rPr lang="en-US" dirty="0" err="1">
                <a:solidFill>
                  <a:schemeClr val="tx1"/>
                </a:solidFill>
                <a:latin typeface="+mj-lt"/>
              </a:rPr>
              <a:t>Pr</a:t>
            </a:r>
            <a:r>
              <a:rPr lang="en-US" dirty="0">
                <a:solidFill>
                  <a:schemeClr val="tx1"/>
                </a:solidFill>
                <a:latin typeface="+mj-lt"/>
              </a:rPr>
              <a:t>(</a:t>
            </a:r>
            <a:r>
              <a:rPr lang="en-US" i="1" dirty="0">
                <a:solidFill>
                  <a:schemeClr val="tx1"/>
                </a:solidFill>
                <a:latin typeface="+mj-lt"/>
              </a:rPr>
              <a:t>it fails</a:t>
            </a:r>
            <a:r>
              <a:rPr lang="en-US" dirty="0">
                <a:solidFill>
                  <a:schemeClr val="tx1"/>
                </a:solidFill>
                <a:latin typeface="+mj-lt"/>
              </a:rPr>
              <a:t>) ≈ 0.0001</a:t>
            </a:r>
          </a:p>
          <a:p>
            <a:r>
              <a:rPr lang="en-US" dirty="0">
                <a:solidFill>
                  <a:schemeClr val="tx1"/>
                </a:solidFill>
                <a:latin typeface="+mj-lt"/>
              </a:rPr>
              <a:t>		</a:t>
            </a:r>
            <a:r>
              <a:rPr lang="en-US" dirty="0" err="1">
                <a:solidFill>
                  <a:schemeClr val="tx1"/>
                </a:solidFill>
                <a:latin typeface="+mj-lt"/>
              </a:rPr>
              <a:t>Pr</a:t>
            </a:r>
            <a:r>
              <a:rPr lang="en-US" dirty="0">
                <a:solidFill>
                  <a:schemeClr val="tx1"/>
                </a:solidFill>
                <a:latin typeface="+mj-lt"/>
              </a:rPr>
              <a:t>(</a:t>
            </a:r>
            <a:r>
              <a:rPr lang="en-US" i="1" dirty="0">
                <a:solidFill>
                  <a:schemeClr val="tx1"/>
                </a:solidFill>
                <a:latin typeface="+mj-lt"/>
              </a:rPr>
              <a:t>it fails and someone investigates and I get fired</a:t>
            </a:r>
            <a:r>
              <a:rPr lang="en-US" dirty="0">
                <a:solidFill>
                  <a:schemeClr val="tx1"/>
                </a:solidFill>
                <a:latin typeface="+mj-lt"/>
              </a:rPr>
              <a:t>) ≈ 0.0000001</a:t>
            </a:r>
          </a:p>
        </p:txBody>
      </p:sp>
    </p:spTree>
    <p:extLst>
      <p:ext uri="{BB962C8B-B14F-4D97-AF65-F5344CB8AC3E}">
        <p14:creationId xmlns:p14="http://schemas.microsoft.com/office/powerpoint/2010/main" val="126980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E4A7B43-AE3F-4CE8-9AB1-6BA594435A9B}"/>
              </a:ext>
            </a:extLst>
          </p:cNvPr>
          <p:cNvPicPr>
            <a:picLocks noChangeAspect="1"/>
          </p:cNvPicPr>
          <p:nvPr/>
        </p:nvPicPr>
        <p:blipFill>
          <a:blip r:embed="rId2"/>
          <a:stretch>
            <a:fillRect/>
          </a:stretch>
        </p:blipFill>
        <p:spPr>
          <a:xfrm>
            <a:off x="2917909" y="2068497"/>
            <a:ext cx="6356182" cy="3734468"/>
          </a:xfrm>
          <a:prstGeom prst="rect">
            <a:avLst/>
          </a:prstGeom>
        </p:spPr>
      </p:pic>
    </p:spTree>
    <p:extLst>
      <p:ext uri="{BB962C8B-B14F-4D97-AF65-F5344CB8AC3E}">
        <p14:creationId xmlns:p14="http://schemas.microsoft.com/office/powerpoint/2010/main" val="3234126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29236"/>
          </a:xfrm>
        </p:spPr>
        <p:txBody>
          <a:bodyPr/>
          <a:lstStyle/>
          <a:p>
            <a:r>
              <a:rPr lang="en-US" sz="6000" b="1" dirty="0">
                <a:latin typeface="Arial" panose="020B0604020202020204" pitchFamily="34" charset="0"/>
                <a:cs typeface="Arial" panose="020B0604020202020204" pitchFamily="34" charset="0"/>
              </a:rPr>
              <a:t>Sleepless in </a:t>
            </a:r>
            <a:r>
              <a:rPr lang="en-US" sz="6000" b="1" strike="sngStrike" dirty="0">
                <a:latin typeface="Arial" panose="020B0604020202020204" pitchFamily="34" charset="0"/>
                <a:cs typeface="Arial" panose="020B0604020202020204" pitchFamily="34" charset="0"/>
              </a:rPr>
              <a:t>Seattle</a:t>
            </a:r>
            <a:r>
              <a:rPr lang="en-US" sz="6000" b="1" dirty="0">
                <a:latin typeface="Arial" panose="020B0604020202020204" pitchFamily="34" charset="0"/>
                <a:cs typeface="Arial" panose="020B0604020202020204" pitchFamily="34" charset="0"/>
              </a:rPr>
              <a:t> Philadelphia  </a:t>
            </a:r>
            <a:r>
              <a:rPr lang="en-US" sz="4000" b="1" dirty="0">
                <a:latin typeface="Arial" panose="020B0604020202020204" pitchFamily="34" charset="0"/>
                <a:cs typeface="Arial" panose="020B0604020202020204" pitchFamily="34" charset="0"/>
              </a:rPr>
              <a:t>PWT 6/9/22</a:t>
            </a:r>
            <a:endParaRPr lang="en-US" b="1" dirty="0">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05AD865C-93F2-4BEC-AF3E-3B4BEC4E5627}"/>
              </a:ext>
            </a:extLst>
          </p:cNvPr>
          <p:cNvSpPr txBox="1">
            <a:spLocks/>
          </p:cNvSpPr>
          <p:nvPr/>
        </p:nvSpPr>
        <p:spPr>
          <a:xfrm>
            <a:off x="337579" y="2192784"/>
            <a:ext cx="11561977" cy="18292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2400" dirty="0">
              <a:solidFill>
                <a:schemeClr val="tx1"/>
              </a:solidFill>
            </a:endParaRPr>
          </a:p>
          <a:p>
            <a:r>
              <a:rPr lang="en-US" sz="2400" dirty="0">
                <a:solidFill>
                  <a:schemeClr val="tx1"/>
                </a:solidFill>
                <a:latin typeface="+mj-lt"/>
              </a:rPr>
              <a:t>You sleep better when you</a:t>
            </a:r>
          </a:p>
          <a:p>
            <a:r>
              <a:rPr lang="en-US" sz="2400" dirty="0">
                <a:solidFill>
                  <a:schemeClr val="tx1"/>
                </a:solidFill>
                <a:latin typeface="+mj-lt"/>
              </a:rPr>
              <a:t>(and your people)</a:t>
            </a:r>
          </a:p>
          <a:p>
            <a:r>
              <a:rPr lang="en-US" sz="2400" dirty="0">
                <a:solidFill>
                  <a:schemeClr val="tx1"/>
                </a:solidFill>
                <a:latin typeface="+mj-lt"/>
              </a:rPr>
              <a:t>do the right thing.      </a:t>
            </a:r>
          </a:p>
        </p:txBody>
      </p:sp>
    </p:spTree>
    <p:extLst>
      <p:ext uri="{BB962C8B-B14F-4D97-AF65-F5344CB8AC3E}">
        <p14:creationId xmlns:p14="http://schemas.microsoft.com/office/powerpoint/2010/main" val="3294637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02603"/>
          </a:xfrm>
        </p:spPr>
        <p:txBody>
          <a:bodyPr/>
          <a:lstStyle/>
          <a:p>
            <a:r>
              <a:rPr lang="en-US" b="1" dirty="0">
                <a:latin typeface="Arial" panose="020B0604020202020204" pitchFamily="34" charset="0"/>
                <a:cs typeface="Arial" panose="020B0604020202020204" pitchFamily="34" charset="0"/>
              </a:rPr>
              <a:t>It’s easy to do the right thing</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559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It’s easy to do the right thing…</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dirty="0">
                <a:solidFill>
                  <a:schemeClr val="tx1"/>
                </a:solidFill>
                <a:latin typeface="+mj-lt"/>
              </a:rPr>
              <a:t>…when there’s no other choice.</a:t>
            </a:r>
          </a:p>
        </p:txBody>
      </p:sp>
    </p:spTree>
    <p:extLst>
      <p:ext uri="{BB962C8B-B14F-4D97-AF65-F5344CB8AC3E}">
        <p14:creationId xmlns:p14="http://schemas.microsoft.com/office/powerpoint/2010/main" val="1960430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802603"/>
          </a:xfrm>
        </p:spPr>
        <p:txBody>
          <a:bodyPr/>
          <a:lstStyle/>
          <a:p>
            <a:r>
              <a:rPr lang="en-US" b="1" dirty="0">
                <a:latin typeface="Arial" panose="020B0604020202020204" pitchFamily="34" charset="0"/>
                <a:cs typeface="Arial" panose="020B0604020202020204" pitchFamily="34" charset="0"/>
              </a:rPr>
              <a:t>It’s easy to do the right thing</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when there’s no other choice.</a:t>
            </a:r>
          </a:p>
        </p:txBody>
      </p:sp>
    </p:spTree>
    <p:extLst>
      <p:ext uri="{BB962C8B-B14F-4D97-AF65-F5344CB8AC3E}">
        <p14:creationId xmlns:p14="http://schemas.microsoft.com/office/powerpoint/2010/main" val="4083351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Starting points…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endParaRPr lang="en-US"/>
          </a:p>
        </p:txBody>
      </p:sp>
    </p:spTree>
    <p:extLst>
      <p:ext uri="{BB962C8B-B14F-4D97-AF65-F5344CB8AC3E}">
        <p14:creationId xmlns:p14="http://schemas.microsoft.com/office/powerpoint/2010/main" val="3974925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Starting points…</a:t>
            </a:r>
          </a:p>
        </p:txBody>
      </p:sp>
      <p:pic>
        <p:nvPicPr>
          <p:cNvPr id="4" name="Picture 3">
            <a:extLst>
              <a:ext uri="{FF2B5EF4-FFF2-40B4-BE49-F238E27FC236}">
                <a16:creationId xmlns:a16="http://schemas.microsoft.com/office/drawing/2014/main" id="{EC449CFC-34D1-4913-8B97-2ABA82F5D74A}"/>
              </a:ext>
            </a:extLst>
          </p:cNvPr>
          <p:cNvPicPr>
            <a:picLocks noChangeAspect="1"/>
          </p:cNvPicPr>
          <p:nvPr/>
        </p:nvPicPr>
        <p:blipFill rotWithShape="1">
          <a:blip r:embed="rId2"/>
          <a:srcRect l="31094" t="12130" r="31718" b="58824"/>
          <a:stretch/>
        </p:blipFill>
        <p:spPr>
          <a:xfrm>
            <a:off x="245656" y="1379474"/>
            <a:ext cx="6041867" cy="2654559"/>
          </a:xfrm>
          <a:prstGeom prst="rect">
            <a:avLst/>
          </a:prstGeom>
        </p:spPr>
      </p:pic>
      <p:grpSp>
        <p:nvGrpSpPr>
          <p:cNvPr id="7" name="Group 6">
            <a:extLst>
              <a:ext uri="{FF2B5EF4-FFF2-40B4-BE49-F238E27FC236}">
                <a16:creationId xmlns:a16="http://schemas.microsoft.com/office/drawing/2014/main" id="{5161D2C6-999D-4D48-B936-DC8601824FE0}"/>
              </a:ext>
            </a:extLst>
          </p:cNvPr>
          <p:cNvGrpSpPr/>
          <p:nvPr/>
        </p:nvGrpSpPr>
        <p:grpSpPr>
          <a:xfrm>
            <a:off x="6096001" y="1748765"/>
            <a:ext cx="6072661" cy="2644037"/>
            <a:chOff x="0" y="3020610"/>
            <a:chExt cx="6800851" cy="2961091"/>
          </a:xfrm>
        </p:grpSpPr>
        <p:pic>
          <p:nvPicPr>
            <p:cNvPr id="8" name="Picture 7">
              <a:extLst>
                <a:ext uri="{FF2B5EF4-FFF2-40B4-BE49-F238E27FC236}">
                  <a16:creationId xmlns:a16="http://schemas.microsoft.com/office/drawing/2014/main" id="{D27589B0-8DBA-4429-B817-012CBCE46243}"/>
                </a:ext>
              </a:extLst>
            </p:cNvPr>
            <p:cNvPicPr>
              <a:picLocks noChangeAspect="1"/>
            </p:cNvPicPr>
            <p:nvPr/>
          </p:nvPicPr>
          <p:blipFill rotWithShape="1">
            <a:blip r:embed="rId2"/>
            <a:srcRect l="31094" t="41493" r="31718" b="31018"/>
            <a:stretch/>
          </p:blipFill>
          <p:spPr>
            <a:xfrm>
              <a:off x="0" y="3020610"/>
              <a:ext cx="6800851" cy="2827741"/>
            </a:xfrm>
            <a:prstGeom prst="rect">
              <a:avLst/>
            </a:prstGeom>
          </p:spPr>
        </p:pic>
        <p:pic>
          <p:nvPicPr>
            <p:cNvPr id="9" name="Picture 8">
              <a:extLst>
                <a:ext uri="{FF2B5EF4-FFF2-40B4-BE49-F238E27FC236}">
                  <a16:creationId xmlns:a16="http://schemas.microsoft.com/office/drawing/2014/main" id="{1076E596-F68E-4DDC-9622-2CD9ED31C14D}"/>
                </a:ext>
              </a:extLst>
            </p:cNvPr>
            <p:cNvPicPr>
              <a:picLocks noChangeAspect="1"/>
            </p:cNvPicPr>
            <p:nvPr/>
          </p:nvPicPr>
          <p:blipFill rotWithShape="1">
            <a:blip r:embed="rId2"/>
            <a:srcRect l="31094" t="80649" r="31718" b="9537"/>
            <a:stretch/>
          </p:blipFill>
          <p:spPr>
            <a:xfrm>
              <a:off x="0" y="4972051"/>
              <a:ext cx="6800851" cy="1009650"/>
            </a:xfrm>
            <a:prstGeom prst="rect">
              <a:avLst/>
            </a:prstGeom>
          </p:spPr>
        </p:pic>
      </p:grpSp>
      <p:sp>
        <p:nvSpPr>
          <p:cNvPr id="10" name="TextBox 9">
            <a:extLst>
              <a:ext uri="{FF2B5EF4-FFF2-40B4-BE49-F238E27FC236}">
                <a16:creationId xmlns:a16="http://schemas.microsoft.com/office/drawing/2014/main" id="{5672A7E4-97C0-44FA-B19E-9FEC9B9FB568}"/>
              </a:ext>
            </a:extLst>
          </p:cNvPr>
          <p:cNvSpPr txBox="1"/>
          <p:nvPr/>
        </p:nvSpPr>
        <p:spPr>
          <a:xfrm>
            <a:off x="1162975" y="4911181"/>
            <a:ext cx="3852909" cy="646331"/>
          </a:xfrm>
          <a:prstGeom prst="rect">
            <a:avLst/>
          </a:prstGeom>
          <a:noFill/>
        </p:spPr>
        <p:txBody>
          <a:bodyPr wrap="square" rtlCol="0">
            <a:spAutoFit/>
          </a:bodyPr>
          <a:lstStyle/>
          <a:p>
            <a:r>
              <a:rPr lang="en-US" dirty="0"/>
              <a:t>Collected by C.S. Lewis,</a:t>
            </a:r>
          </a:p>
          <a:p>
            <a:r>
              <a:rPr lang="en-US" i="1" dirty="0"/>
              <a:t>The Abolition of Man</a:t>
            </a:r>
          </a:p>
        </p:txBody>
      </p:sp>
    </p:spTree>
    <p:extLst>
      <p:ext uri="{BB962C8B-B14F-4D97-AF65-F5344CB8AC3E}">
        <p14:creationId xmlns:p14="http://schemas.microsoft.com/office/powerpoint/2010/main" val="1427838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Starting points…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2982590"/>
          </a:xfrm>
        </p:spPr>
        <p:txBody>
          <a:bodyPr/>
          <a:lstStyle/>
          <a:p>
            <a:r>
              <a:rPr lang="en-US" sz="2400" dirty="0">
                <a:solidFill>
                  <a:schemeClr val="tx1"/>
                </a:solidFill>
                <a:latin typeface="+mj-lt"/>
              </a:rPr>
              <a:t>Do the right thing always       	  Deliver results</a:t>
            </a:r>
          </a:p>
          <a:p>
            <a:r>
              <a:rPr lang="en-US" sz="2400" dirty="0">
                <a:solidFill>
                  <a:schemeClr val="tx1"/>
                </a:solidFill>
                <a:latin typeface="+mj-lt"/>
              </a:rPr>
              <a:t>	Honor commitments	   		Walk in your customer's shoes</a:t>
            </a:r>
          </a:p>
          <a:p>
            <a:r>
              <a:rPr lang="en-US" sz="2400" dirty="0">
                <a:solidFill>
                  <a:schemeClr val="tx1"/>
                </a:solidFill>
                <a:latin typeface="+mj-lt"/>
              </a:rPr>
              <a:t>Practice transparency       	 Make quality personal</a:t>
            </a:r>
          </a:p>
          <a:p>
            <a:r>
              <a:rPr lang="en-US" sz="2400" dirty="0">
                <a:solidFill>
                  <a:schemeClr val="tx1"/>
                </a:solidFill>
                <a:latin typeface="+mj-lt"/>
              </a:rPr>
              <a:t>		Speak straight        			Practice blameless problem-solving</a:t>
            </a:r>
          </a:p>
          <a:p>
            <a:r>
              <a:rPr lang="en-US" sz="2400" dirty="0">
                <a:solidFill>
                  <a:schemeClr val="tx1"/>
                </a:solidFill>
                <a:latin typeface="+mj-lt"/>
              </a:rPr>
              <a:t>	Treasure, protect, and promote our reputation</a:t>
            </a:r>
          </a:p>
          <a:p>
            <a:r>
              <a:rPr lang="en-US" sz="2400" dirty="0">
                <a:solidFill>
                  <a:schemeClr val="tx1"/>
                </a:solidFill>
                <a:latin typeface="+mj-lt"/>
              </a:rPr>
              <a:t>					Get clear on expectations</a:t>
            </a:r>
            <a:r>
              <a:rPr lang="en-US" sz="2400" dirty="0">
                <a:solidFill>
                  <a:schemeClr val="tx1"/>
                </a:solidFill>
              </a:rPr>
              <a:t>	</a:t>
            </a:r>
          </a:p>
          <a:p>
            <a:endParaRPr lang="en-US" dirty="0"/>
          </a:p>
        </p:txBody>
      </p:sp>
    </p:spTree>
    <p:extLst>
      <p:ext uri="{BB962C8B-B14F-4D97-AF65-F5344CB8AC3E}">
        <p14:creationId xmlns:p14="http://schemas.microsoft.com/office/powerpoint/2010/main" val="174771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All at once?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2982590"/>
          </a:xfrm>
        </p:spPr>
        <p:txBody>
          <a:bodyPr/>
          <a:lstStyle/>
          <a:p>
            <a:r>
              <a:rPr lang="en-US" sz="2400" dirty="0">
                <a:solidFill>
                  <a:schemeClr val="bg2">
                    <a:lumMod val="90000"/>
                  </a:schemeClr>
                </a:solidFill>
                <a:latin typeface="+mj-lt"/>
              </a:rPr>
              <a:t>Do the right thing always       	  Deliver results</a:t>
            </a:r>
          </a:p>
          <a:p>
            <a:r>
              <a:rPr lang="en-US" sz="2400" dirty="0">
                <a:solidFill>
                  <a:schemeClr val="bg2">
                    <a:lumMod val="90000"/>
                  </a:schemeClr>
                </a:solidFill>
                <a:latin typeface="+mj-lt"/>
              </a:rPr>
              <a:t>	Honor commitments	   		Walk in your customer's shoes</a:t>
            </a:r>
          </a:p>
          <a:p>
            <a:r>
              <a:rPr lang="en-US" sz="2400" dirty="0">
                <a:solidFill>
                  <a:schemeClr val="bg2">
                    <a:lumMod val="90000"/>
                  </a:schemeClr>
                </a:solidFill>
                <a:latin typeface="+mj-lt"/>
              </a:rPr>
              <a:t>Practice transparency       	 Make quality personal</a:t>
            </a:r>
          </a:p>
          <a:p>
            <a:r>
              <a:rPr lang="en-US" sz="2400" dirty="0">
                <a:solidFill>
                  <a:schemeClr val="bg2">
                    <a:lumMod val="90000"/>
                  </a:schemeClr>
                </a:solidFill>
                <a:latin typeface="+mj-lt"/>
              </a:rPr>
              <a:t>		Speak straight        			Practice blameless problem-solving</a:t>
            </a:r>
          </a:p>
          <a:p>
            <a:r>
              <a:rPr lang="en-US" sz="2400" dirty="0">
                <a:solidFill>
                  <a:schemeClr val="bg2">
                    <a:lumMod val="90000"/>
                  </a:schemeClr>
                </a:solidFill>
                <a:latin typeface="+mj-lt"/>
              </a:rPr>
              <a:t>	Treasure, protect, and promote our reputation</a:t>
            </a:r>
          </a:p>
          <a:p>
            <a:r>
              <a:rPr lang="en-US" sz="2400" dirty="0">
                <a:solidFill>
                  <a:schemeClr val="bg2">
                    <a:lumMod val="90000"/>
                  </a:schemeClr>
                </a:solidFill>
                <a:latin typeface="+mj-lt"/>
              </a:rPr>
              <a:t>					Get clear on expectations	</a:t>
            </a:r>
          </a:p>
          <a:p>
            <a:endParaRPr lang="en-US" sz="9600" b="1" dirty="0">
              <a:latin typeface="+mj-lt"/>
            </a:endParaRPr>
          </a:p>
          <a:p>
            <a:endParaRPr lang="en-US" dirty="0">
              <a:latin typeface="+mj-lt"/>
            </a:endParaRPr>
          </a:p>
        </p:txBody>
      </p:sp>
      <p:sp>
        <p:nvSpPr>
          <p:cNvPr id="6" name="TextBox 5">
            <a:extLst>
              <a:ext uri="{FF2B5EF4-FFF2-40B4-BE49-F238E27FC236}">
                <a16:creationId xmlns:a16="http://schemas.microsoft.com/office/drawing/2014/main" id="{B123E87E-D3C3-49BA-9F25-0EB70DC4781C}"/>
              </a:ext>
            </a:extLst>
          </p:cNvPr>
          <p:cNvSpPr txBox="1"/>
          <p:nvPr/>
        </p:nvSpPr>
        <p:spPr>
          <a:xfrm>
            <a:off x="3497634" y="1668774"/>
            <a:ext cx="5196732" cy="3231654"/>
          </a:xfrm>
          <a:prstGeom prst="rect">
            <a:avLst/>
          </a:prstGeom>
          <a:noFill/>
        </p:spPr>
        <p:txBody>
          <a:bodyPr wrap="square" rtlCol="0">
            <a:spAutoFit/>
          </a:bodyPr>
          <a:lstStyle/>
          <a:p>
            <a:pPr algn="ctr"/>
            <a:r>
              <a:rPr lang="en-US" sz="8000" dirty="0">
                <a:latin typeface="+mj-lt"/>
              </a:rPr>
              <a:t>Both/And</a:t>
            </a:r>
          </a:p>
          <a:p>
            <a:pPr algn="ctr"/>
            <a:r>
              <a:rPr lang="en-US" sz="4400" dirty="0">
                <a:latin typeface="+mj-lt"/>
              </a:rPr>
              <a:t>instead of </a:t>
            </a:r>
          </a:p>
          <a:p>
            <a:pPr algn="ctr"/>
            <a:r>
              <a:rPr lang="en-US" sz="8000" dirty="0">
                <a:latin typeface="+mj-lt"/>
              </a:rPr>
              <a:t>Either/Or</a:t>
            </a:r>
          </a:p>
        </p:txBody>
      </p:sp>
    </p:spTree>
    <p:extLst>
      <p:ext uri="{BB962C8B-B14F-4D97-AF65-F5344CB8AC3E}">
        <p14:creationId xmlns:p14="http://schemas.microsoft.com/office/powerpoint/2010/main" val="2138458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Another poll…	</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220596"/>
          </a:xfrm>
        </p:spPr>
        <p:txBody>
          <a:bodyPr/>
          <a:lstStyle/>
          <a:p>
            <a:r>
              <a:rPr lang="en-US" dirty="0">
                <a:solidFill>
                  <a:schemeClr val="tx1"/>
                </a:solidFill>
                <a:latin typeface="+mj-lt"/>
              </a:rPr>
              <a:t>Are we having fun yet?</a:t>
            </a:r>
          </a:p>
          <a:p>
            <a:endParaRPr lang="en-US" dirty="0">
              <a:solidFill>
                <a:schemeClr val="tx1"/>
              </a:solidFill>
              <a:latin typeface="+mj-lt"/>
            </a:endParaRPr>
          </a:p>
          <a:p>
            <a:pPr marL="457200" indent="-457200">
              <a:buAutoNum type="alphaUcPeriod"/>
            </a:pPr>
            <a:r>
              <a:rPr lang="en-US" dirty="0">
                <a:solidFill>
                  <a:schemeClr val="tx1"/>
                </a:solidFill>
                <a:latin typeface="+mj-lt"/>
              </a:rPr>
              <a:t>Definitely, yes!</a:t>
            </a:r>
          </a:p>
          <a:p>
            <a:pPr marL="457200" indent="-457200">
              <a:buAutoNum type="alphaUcPeriod"/>
            </a:pPr>
            <a:r>
              <a:rPr lang="en-US" dirty="0">
                <a:solidFill>
                  <a:schemeClr val="tx1"/>
                </a:solidFill>
                <a:latin typeface="+mj-lt"/>
              </a:rPr>
              <a:t>Yes, definitely!</a:t>
            </a:r>
          </a:p>
          <a:p>
            <a:pPr marL="457200" indent="-457200">
              <a:buAutoNum type="alphaUcPeriod"/>
            </a:pPr>
            <a:r>
              <a:rPr lang="en-US" dirty="0">
                <a:solidFill>
                  <a:schemeClr val="tx1"/>
                </a:solidFill>
                <a:latin typeface="+mj-lt"/>
              </a:rPr>
              <a:t>I suppose, maybe, I guess…</a:t>
            </a:r>
          </a:p>
          <a:p>
            <a:pPr marL="457200" indent="-457200">
              <a:buAutoNum type="alphaUcPeriod"/>
            </a:pPr>
            <a:r>
              <a:rPr lang="en-US" dirty="0">
                <a:solidFill>
                  <a:schemeClr val="tx1"/>
                </a:solidFill>
                <a:latin typeface="+mj-lt"/>
              </a:rPr>
              <a:t>I’m not here for fun.  I hate fun.</a:t>
            </a:r>
          </a:p>
        </p:txBody>
      </p:sp>
    </p:spTree>
    <p:extLst>
      <p:ext uri="{BB962C8B-B14F-4D97-AF65-F5344CB8AC3E}">
        <p14:creationId xmlns:p14="http://schemas.microsoft.com/office/powerpoint/2010/main" val="2115888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5400" b="1" dirty="0">
                <a:latin typeface="Arial" panose="020B0604020202020204" pitchFamily="34" charset="0"/>
                <a:cs typeface="Arial" panose="020B0604020202020204" pitchFamily="34" charset="0"/>
              </a:rPr>
              <a:t>For those of you who hate fun…</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endParaRPr lang="en-US"/>
          </a:p>
        </p:txBody>
      </p:sp>
    </p:spTree>
    <p:extLst>
      <p:ext uri="{BB962C8B-B14F-4D97-AF65-F5344CB8AC3E}">
        <p14:creationId xmlns:p14="http://schemas.microsoft.com/office/powerpoint/2010/main" val="743796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Get your coffee…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dirty="0">
                <a:solidFill>
                  <a:schemeClr val="tx1"/>
                </a:solidFill>
                <a:latin typeface="+mj-lt"/>
              </a:rPr>
              <a:t>The ASNT Membership Code of Ethics.</a:t>
            </a:r>
          </a:p>
          <a:p>
            <a:endParaRPr lang="en-US" dirty="0"/>
          </a:p>
        </p:txBody>
      </p:sp>
    </p:spTree>
    <p:extLst>
      <p:ext uri="{BB962C8B-B14F-4D97-AF65-F5344CB8AC3E}">
        <p14:creationId xmlns:p14="http://schemas.microsoft.com/office/powerpoint/2010/main" val="749353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Get your coffee…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dirty="0">
                <a:solidFill>
                  <a:schemeClr val="tx1"/>
                </a:solidFill>
                <a:latin typeface="+mj-lt"/>
              </a:rPr>
              <a:t>The ASNT Membership Code of Ethics.</a:t>
            </a:r>
          </a:p>
          <a:p>
            <a:endParaRPr lang="en-US" dirty="0">
              <a:solidFill>
                <a:schemeClr val="tx1"/>
              </a:solidFill>
              <a:latin typeface="+mj-lt"/>
            </a:endParaRPr>
          </a:p>
          <a:p>
            <a:r>
              <a:rPr lang="en-US" dirty="0">
                <a:solidFill>
                  <a:schemeClr val="tx1"/>
                </a:solidFill>
                <a:latin typeface="+mj-lt"/>
              </a:rPr>
              <a:t>Woo.  </a:t>
            </a:r>
            <a:r>
              <a:rPr lang="en-US" dirty="0" err="1">
                <a:solidFill>
                  <a:schemeClr val="tx1"/>
                </a:solidFill>
                <a:latin typeface="+mj-lt"/>
              </a:rPr>
              <a:t>Hoo</a:t>
            </a:r>
            <a:r>
              <a:rPr lang="en-US" dirty="0">
                <a:solidFill>
                  <a:schemeClr val="tx1"/>
                </a:solidFill>
                <a:latin typeface="+mj-lt"/>
              </a:rPr>
              <a:t>.</a:t>
            </a:r>
          </a:p>
        </p:txBody>
      </p:sp>
    </p:spTree>
    <p:extLst>
      <p:ext uri="{BB962C8B-B14F-4D97-AF65-F5344CB8AC3E}">
        <p14:creationId xmlns:p14="http://schemas.microsoft.com/office/powerpoint/2010/main" val="3954815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b="0" i="0" dirty="0">
                <a:solidFill>
                  <a:srgbClr val="333333"/>
                </a:solidFill>
                <a:effectLst/>
                <a:latin typeface="+mj-lt"/>
              </a:rPr>
              <a:t>In spirit and in word, this Code of Ethics shall guide the actions of the members of The American Society for Nondestructive Testing.</a:t>
            </a:r>
          </a:p>
          <a:p>
            <a:r>
              <a:rPr lang="en-US" sz="2400" b="0" i="0" dirty="0">
                <a:solidFill>
                  <a:srgbClr val="333333"/>
                </a:solidFill>
                <a:effectLst/>
                <a:latin typeface="+mj-lt"/>
              </a:rPr>
              <a:t>It is the duty of all members to conduct themselves in accordance with the following precepts:</a:t>
            </a:r>
            <a:endParaRPr lang="en-US" sz="3200" dirty="0">
              <a:solidFill>
                <a:schemeClr val="bg1">
                  <a:lumMod val="75000"/>
                </a:schemeClr>
              </a:solidFill>
              <a:latin typeface="+mj-lt"/>
            </a:endParaRPr>
          </a:p>
          <a:p>
            <a:endParaRPr lang="en-US" dirty="0">
              <a:latin typeface="+mj-lt"/>
            </a:endParaRPr>
          </a:p>
        </p:txBody>
      </p:sp>
    </p:spTree>
    <p:extLst>
      <p:ext uri="{BB962C8B-B14F-4D97-AF65-F5344CB8AC3E}">
        <p14:creationId xmlns:p14="http://schemas.microsoft.com/office/powerpoint/2010/main" val="217602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381740"/>
            <a:ext cx="11561977" cy="1712791"/>
          </a:xfrm>
        </p:spPr>
        <p:txBody>
          <a:bodyPr/>
          <a:lstStyle/>
          <a:p>
            <a:r>
              <a:rPr lang="en-US" b="1" dirty="0">
                <a:latin typeface="Arial" panose="020B0604020202020204" pitchFamily="34" charset="0"/>
                <a:cs typeface="Arial" panose="020B0604020202020204" pitchFamily="34" charset="0"/>
              </a:rPr>
              <a:t>A clear conscience</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is a soft pillow.</a:t>
            </a:r>
          </a:p>
        </p:txBody>
      </p:sp>
    </p:spTree>
    <p:extLst>
      <p:ext uri="{BB962C8B-B14F-4D97-AF65-F5344CB8AC3E}">
        <p14:creationId xmlns:p14="http://schemas.microsoft.com/office/powerpoint/2010/main" val="1137985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b="0" i="0" dirty="0">
                <a:solidFill>
                  <a:srgbClr val="333333"/>
                </a:solidFill>
                <a:effectLst/>
                <a:latin typeface="+mj-lt"/>
              </a:rPr>
              <a:t>1. To uphold at all times the reputation of the Society and the dignity of membership therein.</a:t>
            </a:r>
          </a:p>
          <a:p>
            <a:endParaRPr lang="en-US" dirty="0">
              <a:latin typeface="+mj-lt"/>
            </a:endParaRPr>
          </a:p>
        </p:txBody>
      </p:sp>
    </p:spTree>
    <p:extLst>
      <p:ext uri="{BB962C8B-B14F-4D97-AF65-F5344CB8AC3E}">
        <p14:creationId xmlns:p14="http://schemas.microsoft.com/office/powerpoint/2010/main" val="553349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b="0" i="0" dirty="0">
                <a:solidFill>
                  <a:srgbClr val="333333"/>
                </a:solidFill>
                <a:effectLst/>
                <a:latin typeface="+mj-lt"/>
              </a:rPr>
              <a:t>2. To pursue their professional discipline and activities in a spirit of fairness to all concerned — employer, employees, customers and competitors — consistent with the high ideals of personal honor and integrity.</a:t>
            </a:r>
          </a:p>
          <a:p>
            <a:endParaRPr lang="en-US" dirty="0">
              <a:latin typeface="+mj-lt"/>
            </a:endParaRPr>
          </a:p>
        </p:txBody>
      </p:sp>
    </p:spTree>
    <p:extLst>
      <p:ext uri="{BB962C8B-B14F-4D97-AF65-F5344CB8AC3E}">
        <p14:creationId xmlns:p14="http://schemas.microsoft.com/office/powerpoint/2010/main" val="1090644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3</a:t>
            </a:r>
            <a:r>
              <a:rPr lang="en-US" sz="2400" b="0" i="0" dirty="0">
                <a:solidFill>
                  <a:srgbClr val="333333"/>
                </a:solidFill>
                <a:effectLst/>
                <a:latin typeface="+mj-lt"/>
              </a:rPr>
              <a:t>. </a:t>
            </a:r>
            <a:r>
              <a:rPr lang="en-US" sz="2400" dirty="0">
                <a:solidFill>
                  <a:srgbClr val="333333"/>
                </a:solidFill>
                <a:latin typeface="+mj-lt"/>
              </a:rPr>
              <a:t>To refrain from associating themselves with any enterprise that would use their name or that of the Society in any manner countenancing misrepresentation.</a:t>
            </a:r>
          </a:p>
          <a:p>
            <a:endParaRPr lang="en-US" dirty="0">
              <a:latin typeface="+mj-lt"/>
            </a:endParaRPr>
          </a:p>
        </p:txBody>
      </p:sp>
    </p:spTree>
    <p:extLst>
      <p:ext uri="{BB962C8B-B14F-4D97-AF65-F5344CB8AC3E}">
        <p14:creationId xmlns:p14="http://schemas.microsoft.com/office/powerpoint/2010/main" val="781144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4. To avoid damage directly or indirectly to the professional reputation, prospects or business of another member of the Society.</a:t>
            </a:r>
          </a:p>
          <a:p>
            <a:endParaRPr lang="en-US" dirty="0">
              <a:latin typeface="+mj-lt"/>
            </a:endParaRPr>
          </a:p>
        </p:txBody>
      </p:sp>
    </p:spTree>
    <p:extLst>
      <p:ext uri="{BB962C8B-B14F-4D97-AF65-F5344CB8AC3E}">
        <p14:creationId xmlns:p14="http://schemas.microsoft.com/office/powerpoint/2010/main" val="3552782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5. To advertise only in a professional manner; to avoid using improper or questionable methods of soliciting professional work, and to decline any connection with improper patronage.</a:t>
            </a:r>
          </a:p>
          <a:p>
            <a:endParaRPr lang="en-US" dirty="0">
              <a:latin typeface="+mj-lt"/>
            </a:endParaRPr>
          </a:p>
        </p:txBody>
      </p:sp>
    </p:spTree>
    <p:extLst>
      <p:ext uri="{BB962C8B-B14F-4D97-AF65-F5344CB8AC3E}">
        <p14:creationId xmlns:p14="http://schemas.microsoft.com/office/powerpoint/2010/main" val="1963750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6. To inform clients or employers of any business affiliations, interests or connections which might influence their fair judgment. </a:t>
            </a:r>
            <a:endParaRPr lang="en-US" sz="2400" b="0" i="0" dirty="0">
              <a:solidFill>
                <a:srgbClr val="333333"/>
              </a:solidFill>
              <a:effectLst/>
              <a:latin typeface="+mj-lt"/>
            </a:endParaRPr>
          </a:p>
          <a:p>
            <a:endParaRPr lang="en-US" dirty="0">
              <a:latin typeface="+mj-lt"/>
            </a:endParaRPr>
          </a:p>
        </p:txBody>
      </p:sp>
    </p:spTree>
    <p:extLst>
      <p:ext uri="{BB962C8B-B14F-4D97-AF65-F5344CB8AC3E}">
        <p14:creationId xmlns:p14="http://schemas.microsoft.com/office/powerpoint/2010/main" val="3540963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7. To treat as confidential their knowledge of any business affairs or technical information of employers, clients or customers, and to make no disclosure of such information without their express consent.</a:t>
            </a:r>
            <a:endParaRPr lang="en-US" sz="3200" dirty="0">
              <a:solidFill>
                <a:schemeClr val="bg1">
                  <a:lumMod val="75000"/>
                </a:schemeClr>
              </a:solidFill>
              <a:latin typeface="+mj-lt"/>
            </a:endParaRPr>
          </a:p>
          <a:p>
            <a:endParaRPr lang="en-US" dirty="0">
              <a:latin typeface="+mj-lt"/>
            </a:endParaRPr>
          </a:p>
        </p:txBody>
      </p:sp>
    </p:spTree>
    <p:extLst>
      <p:ext uri="{BB962C8B-B14F-4D97-AF65-F5344CB8AC3E}">
        <p14:creationId xmlns:p14="http://schemas.microsoft.com/office/powerpoint/2010/main" val="2106757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8. To accept financial or other compensation for a particular service from one source only, except with the full knowledge and consent of all interested parties.</a:t>
            </a:r>
          </a:p>
          <a:p>
            <a:endParaRPr lang="en-US" dirty="0">
              <a:latin typeface="+mj-lt"/>
            </a:endParaRPr>
          </a:p>
        </p:txBody>
      </p:sp>
    </p:spTree>
    <p:extLst>
      <p:ext uri="{BB962C8B-B14F-4D97-AF65-F5344CB8AC3E}">
        <p14:creationId xmlns:p14="http://schemas.microsoft.com/office/powerpoint/2010/main" val="3171104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9. To perform their work in the highest professional manner, protecting the life, safety and health of their associates and of the general public.</a:t>
            </a:r>
          </a:p>
          <a:p>
            <a:endParaRPr lang="en-US" dirty="0">
              <a:latin typeface="+mj-lt"/>
            </a:endParaRPr>
          </a:p>
        </p:txBody>
      </p:sp>
    </p:spTree>
    <p:extLst>
      <p:ext uri="{BB962C8B-B14F-4D97-AF65-F5344CB8AC3E}">
        <p14:creationId xmlns:p14="http://schemas.microsoft.com/office/powerpoint/2010/main" val="3433161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10. To contribute to the advancement of nondestructive testing by the interchange of information and experience with others, taking full advantage of the mediums provided by the Society--symposia, conventions and the press.</a:t>
            </a:r>
          </a:p>
          <a:p>
            <a:endParaRPr lang="en-US" dirty="0">
              <a:latin typeface="+mj-lt"/>
            </a:endParaRPr>
          </a:p>
        </p:txBody>
      </p:sp>
    </p:spTree>
    <p:extLst>
      <p:ext uri="{BB962C8B-B14F-4D97-AF65-F5344CB8AC3E}">
        <p14:creationId xmlns:p14="http://schemas.microsoft.com/office/powerpoint/2010/main" val="313103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381740"/>
            <a:ext cx="11561977" cy="1712791"/>
          </a:xfrm>
        </p:spPr>
        <p:txBody>
          <a:bodyPr/>
          <a:lstStyle/>
          <a:p>
            <a:r>
              <a:rPr lang="en-US" b="1" dirty="0">
                <a:latin typeface="Arial" panose="020B0604020202020204" pitchFamily="34" charset="0"/>
                <a:cs typeface="Arial" panose="020B0604020202020204" pitchFamily="34" charset="0"/>
              </a:rPr>
              <a:t>A clear conscience</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is a soft pillow.</a:t>
            </a:r>
          </a:p>
        </p:txBody>
      </p:sp>
      <p:graphicFrame>
        <p:nvGraphicFramePr>
          <p:cNvPr id="4" name="Object 3">
            <a:extLst>
              <a:ext uri="{FF2B5EF4-FFF2-40B4-BE49-F238E27FC236}">
                <a16:creationId xmlns:a16="http://schemas.microsoft.com/office/drawing/2014/main" id="{06235595-EFFC-47BF-8C0D-9C2590D3995C}"/>
              </a:ext>
            </a:extLst>
          </p:cNvPr>
          <p:cNvGraphicFramePr>
            <a:graphicFrameLocks noChangeAspect="1"/>
          </p:cNvGraphicFramePr>
          <p:nvPr>
            <p:extLst>
              <p:ext uri="{D42A27DB-BD31-4B8C-83A1-F6EECF244321}">
                <p14:modId xmlns:p14="http://schemas.microsoft.com/office/powerpoint/2010/main" val="3543527639"/>
              </p:ext>
            </p:extLst>
          </p:nvPr>
        </p:nvGraphicFramePr>
        <p:xfrm>
          <a:off x="3515558" y="2035717"/>
          <a:ext cx="4094348" cy="4101558"/>
        </p:xfrm>
        <a:graphic>
          <a:graphicData uri="http://schemas.openxmlformats.org/presentationml/2006/ole">
            <mc:AlternateContent xmlns:mc="http://schemas.openxmlformats.org/markup-compatibility/2006">
              <mc:Choice xmlns:v="urn:schemas-microsoft-com:vml" Requires="v">
                <p:oleObj name="Image" r:id="rId2" imgW="13396680" imgH="13396680" progId="PhotoshopElements.Image.2">
                  <p:embed/>
                </p:oleObj>
              </mc:Choice>
              <mc:Fallback>
                <p:oleObj name="Image" r:id="rId2" imgW="13396680" imgH="13396680" progId="PhotoshopElements.Image.2">
                  <p:embed/>
                  <p:pic>
                    <p:nvPicPr>
                      <p:cNvPr id="0" name=""/>
                      <p:cNvPicPr/>
                      <p:nvPr/>
                    </p:nvPicPr>
                    <p:blipFill>
                      <a:blip r:embed="rId3"/>
                      <a:stretch>
                        <a:fillRect/>
                      </a:stretch>
                    </p:blipFill>
                    <p:spPr>
                      <a:xfrm>
                        <a:off x="3515558" y="2035717"/>
                        <a:ext cx="4094348" cy="4101558"/>
                      </a:xfrm>
                      <a:prstGeom prst="rect">
                        <a:avLst/>
                      </a:prstGeom>
                    </p:spPr>
                  </p:pic>
                </p:oleObj>
              </mc:Fallback>
            </mc:AlternateContent>
          </a:graphicData>
        </a:graphic>
      </p:graphicFrame>
    </p:spTree>
    <p:extLst>
      <p:ext uri="{BB962C8B-B14F-4D97-AF65-F5344CB8AC3E}">
        <p14:creationId xmlns:p14="http://schemas.microsoft.com/office/powerpoint/2010/main" val="3705188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11. To encourage and provide opportunity for professional development and advancement of their employees or those under their supervision.</a:t>
            </a:r>
          </a:p>
          <a:p>
            <a:endParaRPr lang="en-US" dirty="0">
              <a:latin typeface="+mj-lt"/>
            </a:endParaRPr>
          </a:p>
        </p:txBody>
      </p:sp>
    </p:spTree>
    <p:extLst>
      <p:ext uri="{BB962C8B-B14F-4D97-AF65-F5344CB8AC3E}">
        <p14:creationId xmlns:p14="http://schemas.microsoft.com/office/powerpoint/2010/main" val="4240104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12. To consider their membership in the Society as affording a distinct opportunity to apply their special talents for the service of mankind.</a:t>
            </a:r>
          </a:p>
          <a:p>
            <a:endParaRPr lang="en-US" dirty="0">
              <a:latin typeface="+mj-lt"/>
            </a:endParaRPr>
          </a:p>
        </p:txBody>
      </p:sp>
    </p:spTree>
    <p:extLst>
      <p:ext uri="{BB962C8B-B14F-4D97-AF65-F5344CB8AC3E}">
        <p14:creationId xmlns:p14="http://schemas.microsoft.com/office/powerpoint/2010/main" val="843528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13. To refrain from any statements or acts which constitute hostile or offensive behavior and any forms of intimidation or harassment of any kind by and between members of ASNT whether sexual, racial, ethnic or religious in origin.</a:t>
            </a:r>
          </a:p>
          <a:p>
            <a:endParaRPr lang="en-US" dirty="0">
              <a:latin typeface="+mj-lt"/>
            </a:endParaRPr>
          </a:p>
        </p:txBody>
      </p:sp>
    </p:spTree>
    <p:extLst>
      <p:ext uri="{BB962C8B-B14F-4D97-AF65-F5344CB8AC3E}">
        <p14:creationId xmlns:p14="http://schemas.microsoft.com/office/powerpoint/2010/main" val="1951554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Poll</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2955957"/>
          </a:xfrm>
        </p:spPr>
        <p:txBody>
          <a:bodyPr/>
          <a:lstStyle/>
          <a:p>
            <a:r>
              <a:rPr lang="en-US" dirty="0">
                <a:solidFill>
                  <a:schemeClr val="tx1"/>
                </a:solidFill>
                <a:latin typeface="+mj-lt"/>
              </a:rPr>
              <a:t>Have you actually read this before today?</a:t>
            </a:r>
          </a:p>
          <a:p>
            <a:endParaRPr lang="en-US" dirty="0">
              <a:solidFill>
                <a:schemeClr val="tx1"/>
              </a:solidFill>
              <a:latin typeface="+mj-lt"/>
            </a:endParaRPr>
          </a:p>
          <a:p>
            <a:pPr marL="457200" indent="-457200">
              <a:buAutoNum type="alphaUcPeriod"/>
            </a:pPr>
            <a:r>
              <a:rPr lang="en-US" dirty="0">
                <a:solidFill>
                  <a:schemeClr val="tx1"/>
                </a:solidFill>
                <a:latin typeface="+mj-lt"/>
              </a:rPr>
              <a:t>Yes.</a:t>
            </a:r>
          </a:p>
          <a:p>
            <a:pPr marL="457200" indent="-457200">
              <a:buAutoNum type="alphaUcPeriod"/>
            </a:pPr>
            <a:r>
              <a:rPr lang="en-US" dirty="0">
                <a:solidFill>
                  <a:schemeClr val="tx1"/>
                </a:solidFill>
                <a:latin typeface="+mj-lt"/>
              </a:rPr>
              <a:t>I skimmed it once or twice.</a:t>
            </a:r>
          </a:p>
          <a:p>
            <a:pPr marL="457200" indent="-457200">
              <a:buAutoNum type="alphaUcPeriod"/>
            </a:pPr>
            <a:r>
              <a:rPr lang="en-US" dirty="0">
                <a:solidFill>
                  <a:schemeClr val="tx1"/>
                </a:solidFill>
                <a:latin typeface="+mj-lt"/>
              </a:rPr>
              <a:t>I didn’t know there *was* a Membership Code of Ethics.</a:t>
            </a:r>
          </a:p>
          <a:p>
            <a:pPr marL="457200" indent="-457200">
              <a:buAutoNum type="alphaUcPeriod"/>
            </a:pPr>
            <a:r>
              <a:rPr lang="en-US" dirty="0">
                <a:solidFill>
                  <a:schemeClr val="tx1"/>
                </a:solidFill>
                <a:latin typeface="+mj-lt"/>
              </a:rPr>
              <a:t>No.</a:t>
            </a:r>
          </a:p>
        </p:txBody>
      </p:sp>
    </p:spTree>
    <p:extLst>
      <p:ext uri="{BB962C8B-B14F-4D97-AF65-F5344CB8AC3E}">
        <p14:creationId xmlns:p14="http://schemas.microsoft.com/office/powerpoint/2010/main" val="1280284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Membership</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4039032"/>
          </a:xfrm>
        </p:spPr>
        <p:txBody>
          <a:bodyPr/>
          <a:lstStyle/>
          <a:p>
            <a:r>
              <a:rPr lang="en-US" dirty="0">
                <a:solidFill>
                  <a:srgbClr val="333333"/>
                </a:solidFill>
                <a:latin typeface="+mj-lt"/>
              </a:rPr>
              <a:t>“the reputation of the Society and the dignity of membership therein”</a:t>
            </a:r>
          </a:p>
          <a:p>
            <a:endParaRPr lang="en-US" dirty="0">
              <a:solidFill>
                <a:srgbClr val="333333"/>
              </a:solidFill>
              <a:latin typeface="+mj-lt"/>
            </a:endParaRPr>
          </a:p>
          <a:p>
            <a:r>
              <a:rPr lang="en-US" dirty="0">
                <a:solidFill>
                  <a:srgbClr val="333333"/>
                </a:solidFill>
                <a:latin typeface="+mj-lt"/>
              </a:rPr>
              <a:t>“avoid damage directly or indirectly to…another member”</a:t>
            </a:r>
          </a:p>
          <a:p>
            <a:endParaRPr lang="en-US" dirty="0">
              <a:solidFill>
                <a:srgbClr val="333333"/>
              </a:solidFill>
              <a:latin typeface="+mj-lt"/>
            </a:endParaRPr>
          </a:p>
          <a:p>
            <a:r>
              <a:rPr lang="en-US" dirty="0">
                <a:solidFill>
                  <a:srgbClr val="333333"/>
                </a:solidFill>
                <a:latin typeface="+mj-lt"/>
              </a:rPr>
              <a:t>“to perform their work in the highest professional manner”</a:t>
            </a:r>
          </a:p>
          <a:p>
            <a:r>
              <a:rPr lang="en-US" dirty="0">
                <a:solidFill>
                  <a:srgbClr val="333333"/>
                </a:solidFill>
                <a:latin typeface="+mj-lt"/>
              </a:rPr>
              <a:t>	“Creating a safer world!”</a:t>
            </a:r>
          </a:p>
          <a:p>
            <a:endParaRPr lang="en-US" dirty="0">
              <a:solidFill>
                <a:srgbClr val="333333"/>
              </a:solidFill>
              <a:latin typeface="+mj-lt"/>
            </a:endParaRPr>
          </a:p>
          <a:p>
            <a:r>
              <a:rPr lang="en-US" dirty="0">
                <a:solidFill>
                  <a:srgbClr val="333333"/>
                </a:solidFill>
                <a:latin typeface="+mj-lt"/>
              </a:rPr>
              <a:t>“apply their special talents for the service of mankind”</a:t>
            </a:r>
          </a:p>
          <a:p>
            <a:endParaRPr lang="en-US" dirty="0">
              <a:latin typeface="+mj-lt"/>
            </a:endParaRPr>
          </a:p>
        </p:txBody>
      </p:sp>
    </p:spTree>
    <p:extLst>
      <p:ext uri="{BB962C8B-B14F-4D97-AF65-F5344CB8AC3E}">
        <p14:creationId xmlns:p14="http://schemas.microsoft.com/office/powerpoint/2010/main" val="2082542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pic>
        <p:nvPicPr>
          <p:cNvPr id="3076" name="Picture 4" descr="Dog bad joke Memes - Imgflip">
            <a:extLst>
              <a:ext uri="{FF2B5EF4-FFF2-40B4-BE49-F238E27FC236}">
                <a16:creationId xmlns:a16="http://schemas.microsoft.com/office/drawing/2014/main" id="{98C6155B-C900-438D-926A-B7CB7BA62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333"/>
          <a:stretch/>
        </p:blipFill>
        <p:spPr bwMode="auto">
          <a:xfrm>
            <a:off x="3210306" y="1728216"/>
            <a:ext cx="4836414" cy="36016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F779E5-4FEF-4D48-A603-0BCC170F58DA}"/>
              </a:ext>
            </a:extLst>
          </p:cNvPr>
          <p:cNvSpPr/>
          <p:nvPr/>
        </p:nvSpPr>
        <p:spPr>
          <a:xfrm>
            <a:off x="5843016" y="1664208"/>
            <a:ext cx="2926080" cy="3822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120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pic>
        <p:nvPicPr>
          <p:cNvPr id="3076" name="Picture 4" descr="Dog bad joke Memes - Imgflip">
            <a:extLst>
              <a:ext uri="{FF2B5EF4-FFF2-40B4-BE49-F238E27FC236}">
                <a16:creationId xmlns:a16="http://schemas.microsoft.com/office/drawing/2014/main" id="{98C6155B-C900-438D-926A-B7CB7BA62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333"/>
          <a:stretch/>
        </p:blipFill>
        <p:spPr bwMode="auto">
          <a:xfrm>
            <a:off x="3210306" y="1728216"/>
            <a:ext cx="4836414" cy="360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368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pic>
        <p:nvPicPr>
          <p:cNvPr id="3076" name="Picture 4" descr="Dog bad joke Memes - Imgflip">
            <a:extLst>
              <a:ext uri="{FF2B5EF4-FFF2-40B4-BE49-F238E27FC236}">
                <a16:creationId xmlns:a16="http://schemas.microsoft.com/office/drawing/2014/main" id="{98C6155B-C900-438D-926A-B7CB7BA62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333"/>
          <a:stretch/>
        </p:blipFill>
        <p:spPr bwMode="auto">
          <a:xfrm>
            <a:off x="3210306" y="1728216"/>
            <a:ext cx="4836414" cy="360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865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4039032"/>
          </a:xfrm>
        </p:spPr>
        <p:txBody>
          <a:bodyPr/>
          <a:lstStyle/>
          <a:p>
            <a:r>
              <a:rPr lang="en-US" sz="2400" b="0" i="0" u="none" strike="noStrike" baseline="0" dirty="0">
                <a:solidFill>
                  <a:srgbClr val="000000"/>
                </a:solidFill>
                <a:latin typeface="+mj-lt"/>
              </a:rPr>
              <a:t>8.3. The Level III shall conduct themselves in an honest and ethical manner.</a:t>
            </a:r>
          </a:p>
          <a:p>
            <a:endParaRPr lang="en-US" dirty="0">
              <a:latin typeface="+mj-lt"/>
            </a:endParaRPr>
          </a:p>
        </p:txBody>
      </p:sp>
    </p:spTree>
    <p:extLst>
      <p:ext uri="{BB962C8B-B14F-4D97-AF65-F5344CB8AC3E}">
        <p14:creationId xmlns:p14="http://schemas.microsoft.com/office/powerpoint/2010/main" val="4013303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4039032"/>
          </a:xfrm>
        </p:spPr>
        <p:txBody>
          <a:bodyPr/>
          <a:lstStyle/>
          <a:p>
            <a:endParaRPr lang="en-US" dirty="0">
              <a:latin typeface="+mj-lt"/>
            </a:endParaRPr>
          </a:p>
        </p:txBody>
      </p:sp>
      <p:pic>
        <p:nvPicPr>
          <p:cNvPr id="4" name="Picture 3">
            <a:extLst>
              <a:ext uri="{FF2B5EF4-FFF2-40B4-BE49-F238E27FC236}">
                <a16:creationId xmlns:a16="http://schemas.microsoft.com/office/drawing/2014/main" id="{16587F7E-854C-4D18-AEB2-D96F0B7E207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7000" contrast="-27000"/>
                    </a14:imgEffect>
                  </a14:imgLayer>
                </a14:imgProps>
              </a:ext>
            </a:extLst>
          </a:blip>
          <a:srcRect l="41728" t="38429" r="42633" b="41220"/>
          <a:stretch/>
        </p:blipFill>
        <p:spPr>
          <a:xfrm>
            <a:off x="2729346" y="1438489"/>
            <a:ext cx="5569527" cy="4076963"/>
          </a:xfrm>
          <a:prstGeom prst="rect">
            <a:avLst/>
          </a:prstGeom>
        </p:spPr>
      </p:pic>
    </p:spTree>
    <p:extLst>
      <p:ext uri="{BB962C8B-B14F-4D97-AF65-F5344CB8AC3E}">
        <p14:creationId xmlns:p14="http://schemas.microsoft.com/office/powerpoint/2010/main" val="2011789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381740"/>
            <a:ext cx="11561977" cy="1712791"/>
          </a:xfrm>
        </p:spPr>
        <p:txBody>
          <a:bodyPr/>
          <a:lstStyle/>
          <a:p>
            <a:r>
              <a:rPr lang="en-US" b="1" dirty="0">
                <a:latin typeface="Arial" panose="020B0604020202020204" pitchFamily="34" charset="0"/>
                <a:cs typeface="Arial" panose="020B0604020202020204" pitchFamily="34" charset="0"/>
              </a:rPr>
              <a:t>A clear conscience</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is a soft pillow.</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7805208" y="4155061"/>
            <a:ext cx="4094348" cy="1872878"/>
          </a:xfrm>
        </p:spPr>
        <p:txBody>
          <a:bodyPr/>
          <a:lstStyle/>
          <a:p>
            <a:r>
              <a:rPr lang="en-US" sz="2400" b="1" dirty="0">
                <a:solidFill>
                  <a:schemeClr val="tx1"/>
                </a:solidFill>
                <a:latin typeface="Calibri Light" panose="020F0302020204030204" pitchFamily="34" charset="0"/>
                <a:cs typeface="Calibri Light" panose="020F0302020204030204" pitchFamily="34" charset="0"/>
              </a:rPr>
              <a:t>Proverb from Africa, France, Germany, and maybe Confucius, Benjamin Franklin, and Amelia Earhart</a:t>
            </a:r>
          </a:p>
          <a:p>
            <a:endParaRPr lang="en-US" dirty="0">
              <a:solidFill>
                <a:schemeClr val="tx1"/>
              </a:solidFill>
            </a:endParaRPr>
          </a:p>
        </p:txBody>
      </p:sp>
      <p:graphicFrame>
        <p:nvGraphicFramePr>
          <p:cNvPr id="4" name="Object 3">
            <a:extLst>
              <a:ext uri="{FF2B5EF4-FFF2-40B4-BE49-F238E27FC236}">
                <a16:creationId xmlns:a16="http://schemas.microsoft.com/office/drawing/2014/main" id="{06235595-EFFC-47BF-8C0D-9C2590D3995C}"/>
              </a:ext>
            </a:extLst>
          </p:cNvPr>
          <p:cNvGraphicFramePr>
            <a:graphicFrameLocks noChangeAspect="1"/>
          </p:cNvGraphicFramePr>
          <p:nvPr/>
        </p:nvGraphicFramePr>
        <p:xfrm>
          <a:off x="3515558" y="2035717"/>
          <a:ext cx="4094348" cy="4101558"/>
        </p:xfrm>
        <a:graphic>
          <a:graphicData uri="http://schemas.openxmlformats.org/presentationml/2006/ole">
            <mc:AlternateContent xmlns:mc="http://schemas.openxmlformats.org/markup-compatibility/2006">
              <mc:Choice xmlns:v="urn:schemas-microsoft-com:vml" Requires="v">
                <p:oleObj name="Image" r:id="rId2" imgW="13396680" imgH="13396680" progId="PhotoshopElements.Image.2">
                  <p:embed/>
                </p:oleObj>
              </mc:Choice>
              <mc:Fallback>
                <p:oleObj name="Image" r:id="rId2" imgW="13396680" imgH="13396680" progId="PhotoshopElements.Image.2">
                  <p:embed/>
                  <p:pic>
                    <p:nvPicPr>
                      <p:cNvPr id="4" name="Object 3">
                        <a:extLst>
                          <a:ext uri="{FF2B5EF4-FFF2-40B4-BE49-F238E27FC236}">
                            <a16:creationId xmlns:a16="http://schemas.microsoft.com/office/drawing/2014/main" id="{06235595-EFFC-47BF-8C0D-9C2590D3995C}"/>
                          </a:ext>
                        </a:extLst>
                      </p:cNvPr>
                      <p:cNvPicPr/>
                      <p:nvPr/>
                    </p:nvPicPr>
                    <p:blipFill>
                      <a:blip r:embed="rId3"/>
                      <a:stretch>
                        <a:fillRect/>
                      </a:stretch>
                    </p:blipFill>
                    <p:spPr>
                      <a:xfrm>
                        <a:off x="3515558" y="2035717"/>
                        <a:ext cx="4094348" cy="4101558"/>
                      </a:xfrm>
                      <a:prstGeom prst="rect">
                        <a:avLst/>
                      </a:prstGeom>
                    </p:spPr>
                  </p:pic>
                </p:oleObj>
              </mc:Fallback>
            </mc:AlternateContent>
          </a:graphicData>
        </a:graphic>
      </p:graphicFrame>
    </p:spTree>
    <p:extLst>
      <p:ext uri="{BB962C8B-B14F-4D97-AF65-F5344CB8AC3E}">
        <p14:creationId xmlns:p14="http://schemas.microsoft.com/office/powerpoint/2010/main" val="162961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4039032"/>
          </a:xfrm>
        </p:spPr>
        <p:txBody>
          <a:bodyPr/>
          <a:lstStyle/>
          <a:p>
            <a:r>
              <a:rPr lang="en-US" sz="2400" dirty="0">
                <a:solidFill>
                  <a:schemeClr val="tx1"/>
                </a:solidFill>
                <a:latin typeface="+mj-lt"/>
              </a:rPr>
              <a:t>"…shall not…use their certification…in such a manner as to bring ASNT into disrepute.”</a:t>
            </a:r>
          </a:p>
          <a:p>
            <a:endParaRPr lang="en-US" dirty="0">
              <a:solidFill>
                <a:schemeClr val="tx1"/>
              </a:solidFill>
              <a:latin typeface="+mj-lt"/>
            </a:endParaRPr>
          </a:p>
        </p:txBody>
      </p:sp>
    </p:spTree>
    <p:extLst>
      <p:ext uri="{BB962C8B-B14F-4D97-AF65-F5344CB8AC3E}">
        <p14:creationId xmlns:p14="http://schemas.microsoft.com/office/powerpoint/2010/main" val="4015138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4039032"/>
          </a:xfrm>
        </p:spPr>
        <p:txBody>
          <a:bodyPr/>
          <a:lstStyle/>
          <a:p>
            <a:r>
              <a:rPr lang="en-US" dirty="0">
                <a:solidFill>
                  <a:schemeClr val="tx1"/>
                </a:solidFill>
                <a:latin typeface="+mj-lt"/>
              </a:rPr>
              <a:t>forthright		candid			complete integrity</a:t>
            </a:r>
          </a:p>
          <a:p>
            <a:endParaRPr lang="en-US" dirty="0">
              <a:solidFill>
                <a:schemeClr val="tx1"/>
              </a:solidFill>
              <a:latin typeface="+mj-lt"/>
            </a:endParaRPr>
          </a:p>
          <a:p>
            <a:r>
              <a:rPr lang="en-US" dirty="0">
                <a:solidFill>
                  <a:schemeClr val="tx1"/>
                </a:solidFill>
                <a:latin typeface="+mj-lt"/>
              </a:rPr>
              <a:t>		immediately report		</a:t>
            </a:r>
          </a:p>
          <a:p>
            <a:endParaRPr lang="en-US" dirty="0">
              <a:solidFill>
                <a:schemeClr val="tx1"/>
              </a:solidFill>
              <a:latin typeface="+mj-lt"/>
            </a:endParaRPr>
          </a:p>
          <a:p>
            <a:r>
              <a:rPr lang="en-US" dirty="0">
                <a:solidFill>
                  <a:schemeClr val="tx1"/>
                </a:solidFill>
                <a:latin typeface="+mj-lt"/>
              </a:rPr>
              <a:t>Protect the safety, health, and welfare of the public</a:t>
            </a:r>
          </a:p>
          <a:p>
            <a:endParaRPr lang="en-US" dirty="0">
              <a:solidFill>
                <a:schemeClr val="tx1"/>
              </a:solidFill>
              <a:latin typeface="+mj-lt"/>
            </a:endParaRPr>
          </a:p>
          <a:p>
            <a:r>
              <a:rPr lang="en-US" dirty="0">
                <a:solidFill>
                  <a:schemeClr val="tx1"/>
                </a:solidFill>
                <a:latin typeface="+mj-lt"/>
              </a:rPr>
              <a:t>	refuse to accept				only when qualified		</a:t>
            </a:r>
          </a:p>
          <a:p>
            <a:endParaRPr lang="en-US" dirty="0">
              <a:solidFill>
                <a:schemeClr val="tx1"/>
              </a:solidFill>
              <a:latin typeface="+mj-lt"/>
            </a:endParaRPr>
          </a:p>
          <a:p>
            <a:r>
              <a:rPr lang="en-US" dirty="0">
                <a:solidFill>
                  <a:schemeClr val="tx1"/>
                </a:solidFill>
                <a:latin typeface="+mj-lt"/>
              </a:rPr>
              <a:t>completely objective		conscientiously avoid conflict of interest</a:t>
            </a:r>
          </a:p>
          <a:p>
            <a:endParaRPr lang="en-US" dirty="0">
              <a:solidFill>
                <a:srgbClr val="333333"/>
              </a:solidFill>
              <a:latin typeface="+mj-lt"/>
            </a:endParaRPr>
          </a:p>
          <a:p>
            <a:endParaRPr lang="en-US" dirty="0">
              <a:solidFill>
                <a:srgbClr val="333333"/>
              </a:solidFill>
              <a:latin typeface="+mj-lt"/>
            </a:endParaRPr>
          </a:p>
          <a:p>
            <a:endParaRPr lang="en-US" dirty="0">
              <a:solidFill>
                <a:srgbClr val="333333"/>
              </a:solidFill>
              <a:latin typeface="+mj-lt"/>
            </a:endParaRPr>
          </a:p>
          <a:p>
            <a:endParaRPr lang="en-US" dirty="0">
              <a:solidFill>
                <a:srgbClr val="333333"/>
              </a:solidFill>
              <a:latin typeface="+mj-lt"/>
            </a:endParaRPr>
          </a:p>
          <a:p>
            <a:endParaRPr lang="en-US" dirty="0">
              <a:solidFill>
                <a:schemeClr val="tx1"/>
              </a:solidFill>
              <a:latin typeface="+mj-lt"/>
            </a:endParaRPr>
          </a:p>
        </p:txBody>
      </p:sp>
    </p:spTree>
    <p:extLst>
      <p:ext uri="{BB962C8B-B14F-4D97-AF65-F5344CB8AC3E}">
        <p14:creationId xmlns:p14="http://schemas.microsoft.com/office/powerpoint/2010/main" val="918792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4039032"/>
          </a:xfrm>
        </p:spPr>
        <p:txBody>
          <a:bodyPr/>
          <a:lstStyle/>
          <a:p>
            <a:r>
              <a:rPr lang="en-US" dirty="0">
                <a:solidFill>
                  <a:schemeClr val="bg1">
                    <a:lumMod val="75000"/>
                  </a:schemeClr>
                </a:solidFill>
                <a:latin typeface="+mj-lt"/>
              </a:rPr>
              <a:t>forthright		candid			complete integrity</a:t>
            </a:r>
          </a:p>
          <a:p>
            <a:endParaRPr lang="en-US" dirty="0">
              <a:solidFill>
                <a:schemeClr val="bg1">
                  <a:lumMod val="75000"/>
                </a:schemeClr>
              </a:solidFill>
              <a:latin typeface="+mj-lt"/>
            </a:endParaRPr>
          </a:p>
          <a:p>
            <a:r>
              <a:rPr lang="en-US" dirty="0">
                <a:solidFill>
                  <a:schemeClr val="bg1">
                    <a:lumMod val="75000"/>
                  </a:schemeClr>
                </a:solidFill>
                <a:latin typeface="+mj-lt"/>
              </a:rPr>
              <a:t>		immediately report		</a:t>
            </a:r>
          </a:p>
          <a:p>
            <a:endParaRPr lang="en-US" dirty="0">
              <a:solidFill>
                <a:schemeClr val="bg1">
                  <a:lumMod val="75000"/>
                </a:schemeClr>
              </a:solidFill>
              <a:latin typeface="+mj-lt"/>
            </a:endParaRPr>
          </a:p>
          <a:p>
            <a:r>
              <a:rPr lang="en-US" dirty="0">
                <a:solidFill>
                  <a:schemeClr val="bg1">
                    <a:lumMod val="75000"/>
                  </a:schemeClr>
                </a:solidFill>
                <a:latin typeface="+mj-lt"/>
              </a:rPr>
              <a:t>Protect the safety, health, and welfare of the public</a:t>
            </a:r>
          </a:p>
          <a:p>
            <a:endParaRPr lang="en-US" dirty="0">
              <a:solidFill>
                <a:schemeClr val="bg1">
                  <a:lumMod val="75000"/>
                </a:schemeClr>
              </a:solidFill>
              <a:latin typeface="+mj-lt"/>
            </a:endParaRPr>
          </a:p>
          <a:p>
            <a:r>
              <a:rPr lang="en-US" dirty="0">
                <a:solidFill>
                  <a:schemeClr val="bg1">
                    <a:lumMod val="75000"/>
                  </a:schemeClr>
                </a:solidFill>
                <a:latin typeface="+mj-lt"/>
              </a:rPr>
              <a:t>	refuse to accept				only when qualified		</a:t>
            </a:r>
          </a:p>
          <a:p>
            <a:endParaRPr lang="en-US" dirty="0">
              <a:solidFill>
                <a:schemeClr val="bg1">
                  <a:lumMod val="75000"/>
                </a:schemeClr>
              </a:solidFill>
              <a:latin typeface="+mj-lt"/>
            </a:endParaRPr>
          </a:p>
          <a:p>
            <a:r>
              <a:rPr lang="en-US" dirty="0">
                <a:solidFill>
                  <a:schemeClr val="bg1">
                    <a:lumMod val="75000"/>
                  </a:schemeClr>
                </a:solidFill>
                <a:latin typeface="+mj-lt"/>
              </a:rPr>
              <a:t>completely objective		conscientiously avoid conflict of interest</a:t>
            </a:r>
          </a:p>
          <a:p>
            <a:endParaRPr lang="en-US" dirty="0">
              <a:solidFill>
                <a:srgbClr val="333333"/>
              </a:solidFill>
              <a:latin typeface="+mj-lt"/>
            </a:endParaRPr>
          </a:p>
          <a:p>
            <a:endParaRPr lang="en-US" dirty="0">
              <a:solidFill>
                <a:srgbClr val="333333"/>
              </a:solidFill>
              <a:latin typeface="+mj-lt"/>
            </a:endParaRPr>
          </a:p>
          <a:p>
            <a:endParaRPr lang="en-US" dirty="0">
              <a:solidFill>
                <a:srgbClr val="333333"/>
              </a:solidFill>
              <a:latin typeface="+mj-lt"/>
            </a:endParaRPr>
          </a:p>
          <a:p>
            <a:endParaRPr lang="en-US" dirty="0">
              <a:solidFill>
                <a:srgbClr val="333333"/>
              </a:solidFill>
              <a:latin typeface="+mj-lt"/>
            </a:endParaRPr>
          </a:p>
          <a:p>
            <a:endParaRPr lang="en-US" dirty="0">
              <a:solidFill>
                <a:schemeClr val="tx1"/>
              </a:solidFill>
              <a:latin typeface="+mj-lt"/>
            </a:endParaRPr>
          </a:p>
        </p:txBody>
      </p:sp>
      <p:sp>
        <p:nvSpPr>
          <p:cNvPr id="4" name="TextBox 3">
            <a:extLst>
              <a:ext uri="{FF2B5EF4-FFF2-40B4-BE49-F238E27FC236}">
                <a16:creationId xmlns:a16="http://schemas.microsoft.com/office/drawing/2014/main" id="{9F8F7ED0-6EF8-4107-9CF3-21AC392D2C24}"/>
              </a:ext>
            </a:extLst>
          </p:cNvPr>
          <p:cNvSpPr txBox="1"/>
          <p:nvPr/>
        </p:nvSpPr>
        <p:spPr>
          <a:xfrm>
            <a:off x="6663731" y="2101788"/>
            <a:ext cx="4019341" cy="3046988"/>
          </a:xfrm>
          <a:prstGeom prst="rect">
            <a:avLst/>
          </a:prstGeom>
          <a:noFill/>
        </p:spPr>
        <p:txBody>
          <a:bodyPr wrap="square" rtlCol="0">
            <a:spAutoFit/>
          </a:bodyPr>
          <a:lstStyle/>
          <a:p>
            <a:pPr algn="ctr"/>
            <a:r>
              <a:rPr lang="en-US" sz="9600" dirty="0">
                <a:latin typeface="+mj-lt"/>
              </a:rPr>
              <a:t>SHALL   NOT</a:t>
            </a:r>
          </a:p>
        </p:txBody>
      </p:sp>
      <p:sp>
        <p:nvSpPr>
          <p:cNvPr id="5" name="TextBox 4">
            <a:extLst>
              <a:ext uri="{FF2B5EF4-FFF2-40B4-BE49-F238E27FC236}">
                <a16:creationId xmlns:a16="http://schemas.microsoft.com/office/drawing/2014/main" id="{31BDA973-CAF0-4D81-9EEE-54470C6E470E}"/>
              </a:ext>
            </a:extLst>
          </p:cNvPr>
          <p:cNvSpPr txBox="1"/>
          <p:nvPr/>
        </p:nvSpPr>
        <p:spPr>
          <a:xfrm>
            <a:off x="1508929" y="1677140"/>
            <a:ext cx="4019341" cy="1569660"/>
          </a:xfrm>
          <a:prstGeom prst="rect">
            <a:avLst/>
          </a:prstGeom>
          <a:noFill/>
        </p:spPr>
        <p:txBody>
          <a:bodyPr wrap="square" rtlCol="0">
            <a:spAutoFit/>
          </a:bodyPr>
          <a:lstStyle/>
          <a:p>
            <a:pPr algn="ctr"/>
            <a:r>
              <a:rPr lang="en-US" sz="9600" dirty="0">
                <a:latin typeface="+mj-lt"/>
              </a:rPr>
              <a:t>SHALL</a:t>
            </a:r>
          </a:p>
        </p:txBody>
      </p:sp>
    </p:spTree>
    <p:extLst>
      <p:ext uri="{BB962C8B-B14F-4D97-AF65-F5344CB8AC3E}">
        <p14:creationId xmlns:p14="http://schemas.microsoft.com/office/powerpoint/2010/main" val="3153441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pic>
        <p:nvPicPr>
          <p:cNvPr id="4" name="Picture 3">
            <a:extLst>
              <a:ext uri="{FF2B5EF4-FFF2-40B4-BE49-F238E27FC236}">
                <a16:creationId xmlns:a16="http://schemas.microsoft.com/office/drawing/2014/main" id="{F2A57E2B-49B2-4C22-8C38-C5D30CAE3804}"/>
              </a:ext>
            </a:extLst>
          </p:cNvPr>
          <p:cNvPicPr>
            <a:picLocks noChangeAspect="1"/>
          </p:cNvPicPr>
          <p:nvPr/>
        </p:nvPicPr>
        <p:blipFill rotWithShape="1">
          <a:blip r:embed="rId2"/>
          <a:srcRect l="59384" t="25753" r="3938" b="41370"/>
          <a:stretch/>
        </p:blipFill>
        <p:spPr>
          <a:xfrm>
            <a:off x="1770342" y="1438489"/>
            <a:ext cx="7895694" cy="3981022"/>
          </a:xfrm>
          <a:prstGeom prst="rect">
            <a:avLst/>
          </a:prstGeom>
        </p:spPr>
      </p:pic>
    </p:spTree>
    <p:extLst>
      <p:ext uri="{BB962C8B-B14F-4D97-AF65-F5344CB8AC3E}">
        <p14:creationId xmlns:p14="http://schemas.microsoft.com/office/powerpoint/2010/main" val="3856651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4039032"/>
          </a:xfrm>
        </p:spPr>
        <p:txBody>
          <a:bodyPr/>
          <a:lstStyle/>
          <a:p>
            <a:r>
              <a:rPr lang="en-US" sz="2400" dirty="0">
                <a:solidFill>
                  <a:schemeClr val="tx1"/>
                </a:solidFill>
                <a:latin typeface="+mj-lt"/>
              </a:rPr>
              <a:t>5.3 The Level III shall show professional and appropriate behavior, including,</a:t>
            </a:r>
          </a:p>
          <a:p>
            <a:r>
              <a:rPr lang="en-US" sz="2400" dirty="0">
                <a:solidFill>
                  <a:schemeClr val="tx1"/>
                </a:solidFill>
                <a:latin typeface="+mj-lt"/>
              </a:rPr>
              <a:t>but not limited to, online and social media.</a:t>
            </a:r>
          </a:p>
          <a:p>
            <a:endParaRPr lang="en-US" dirty="0">
              <a:solidFill>
                <a:schemeClr val="tx1"/>
              </a:solidFill>
              <a:latin typeface="+mj-lt"/>
            </a:endParaRPr>
          </a:p>
        </p:txBody>
      </p:sp>
      <p:pic>
        <p:nvPicPr>
          <p:cNvPr id="4" name="Picture 3">
            <a:extLst>
              <a:ext uri="{FF2B5EF4-FFF2-40B4-BE49-F238E27FC236}">
                <a16:creationId xmlns:a16="http://schemas.microsoft.com/office/drawing/2014/main" id="{F2A57E2B-49B2-4C22-8C38-C5D30CAE3804}"/>
              </a:ext>
            </a:extLst>
          </p:cNvPr>
          <p:cNvPicPr>
            <a:picLocks noChangeAspect="1"/>
          </p:cNvPicPr>
          <p:nvPr/>
        </p:nvPicPr>
        <p:blipFill rotWithShape="1">
          <a:blip r:embed="rId2">
            <a:alphaModFix amt="6000"/>
          </a:blip>
          <a:srcRect l="59384" t="25753" r="3938" b="41370"/>
          <a:stretch/>
        </p:blipFill>
        <p:spPr>
          <a:xfrm>
            <a:off x="1770342" y="1438489"/>
            <a:ext cx="7895694" cy="3981022"/>
          </a:xfrm>
          <a:prstGeom prst="rect">
            <a:avLst/>
          </a:prstGeom>
        </p:spPr>
      </p:pic>
    </p:spTree>
    <p:extLst>
      <p:ext uri="{BB962C8B-B14F-4D97-AF65-F5344CB8AC3E}">
        <p14:creationId xmlns:p14="http://schemas.microsoft.com/office/powerpoint/2010/main" val="3281155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pic>
        <p:nvPicPr>
          <p:cNvPr id="7" name="Picture 6">
            <a:extLst>
              <a:ext uri="{FF2B5EF4-FFF2-40B4-BE49-F238E27FC236}">
                <a16:creationId xmlns:a16="http://schemas.microsoft.com/office/drawing/2014/main" id="{B99F6582-476E-46EC-8D19-698F8F40CC02}"/>
              </a:ext>
            </a:extLst>
          </p:cNvPr>
          <p:cNvPicPr>
            <a:picLocks noChangeAspect="1"/>
          </p:cNvPicPr>
          <p:nvPr/>
        </p:nvPicPr>
        <p:blipFill rotWithShape="1">
          <a:blip r:embed="rId2"/>
          <a:srcRect l="27528" t="25348" r="28709" b="24835"/>
          <a:stretch/>
        </p:blipFill>
        <p:spPr>
          <a:xfrm>
            <a:off x="2562397" y="1438489"/>
            <a:ext cx="6486212" cy="4153130"/>
          </a:xfrm>
          <a:prstGeom prst="rect">
            <a:avLst/>
          </a:prstGeom>
        </p:spPr>
      </p:pic>
    </p:spTree>
    <p:extLst>
      <p:ext uri="{BB962C8B-B14F-4D97-AF65-F5344CB8AC3E}">
        <p14:creationId xmlns:p14="http://schemas.microsoft.com/office/powerpoint/2010/main" val="3399908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pic>
        <p:nvPicPr>
          <p:cNvPr id="7" name="Picture 6">
            <a:extLst>
              <a:ext uri="{FF2B5EF4-FFF2-40B4-BE49-F238E27FC236}">
                <a16:creationId xmlns:a16="http://schemas.microsoft.com/office/drawing/2014/main" id="{B99F6582-476E-46EC-8D19-698F8F40CC02}"/>
              </a:ext>
            </a:extLst>
          </p:cNvPr>
          <p:cNvPicPr>
            <a:picLocks noChangeAspect="1"/>
          </p:cNvPicPr>
          <p:nvPr/>
        </p:nvPicPr>
        <p:blipFill rotWithShape="1">
          <a:blip r:embed="rId2"/>
          <a:srcRect l="27528" t="25348" r="28709" b="24835"/>
          <a:stretch/>
        </p:blipFill>
        <p:spPr>
          <a:xfrm>
            <a:off x="2562397" y="1438489"/>
            <a:ext cx="6486212" cy="4153130"/>
          </a:xfrm>
          <a:prstGeom prst="rect">
            <a:avLst/>
          </a:prstGeom>
        </p:spPr>
      </p:pic>
      <p:pic>
        <p:nvPicPr>
          <p:cNvPr id="4" name="Picture 3">
            <a:extLst>
              <a:ext uri="{FF2B5EF4-FFF2-40B4-BE49-F238E27FC236}">
                <a16:creationId xmlns:a16="http://schemas.microsoft.com/office/drawing/2014/main" id="{FF745CC9-2BCD-464D-AB12-9FA9BD57F2F5}"/>
              </a:ext>
            </a:extLst>
          </p:cNvPr>
          <p:cNvPicPr>
            <a:picLocks noChangeAspect="1"/>
          </p:cNvPicPr>
          <p:nvPr/>
        </p:nvPicPr>
        <p:blipFill rotWithShape="1">
          <a:blip r:embed="rId2"/>
          <a:srcRect l="28459" t="52420" r="47192" b="41735"/>
          <a:stretch/>
        </p:blipFill>
        <p:spPr>
          <a:xfrm>
            <a:off x="1445275" y="2840277"/>
            <a:ext cx="8720455" cy="1177446"/>
          </a:xfrm>
          <a:prstGeom prst="rect">
            <a:avLst/>
          </a:prstGeom>
          <a:ln>
            <a:solidFill>
              <a:schemeClr val="accent1"/>
            </a:solidFill>
          </a:ln>
        </p:spPr>
      </p:pic>
    </p:spTree>
    <p:extLst>
      <p:ext uri="{BB962C8B-B14F-4D97-AF65-F5344CB8AC3E}">
        <p14:creationId xmlns:p14="http://schemas.microsoft.com/office/powerpoint/2010/main" val="3908069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pic>
        <p:nvPicPr>
          <p:cNvPr id="7" name="Picture 6">
            <a:extLst>
              <a:ext uri="{FF2B5EF4-FFF2-40B4-BE49-F238E27FC236}">
                <a16:creationId xmlns:a16="http://schemas.microsoft.com/office/drawing/2014/main" id="{B99F6582-476E-46EC-8D19-698F8F40CC02}"/>
              </a:ext>
            </a:extLst>
          </p:cNvPr>
          <p:cNvPicPr>
            <a:picLocks noChangeAspect="1"/>
          </p:cNvPicPr>
          <p:nvPr/>
        </p:nvPicPr>
        <p:blipFill rotWithShape="1">
          <a:blip r:embed="rId2"/>
          <a:srcRect l="27528" t="25348" r="28709" b="24835"/>
          <a:stretch/>
        </p:blipFill>
        <p:spPr>
          <a:xfrm>
            <a:off x="2562397" y="1438489"/>
            <a:ext cx="6486212" cy="4153130"/>
          </a:xfrm>
          <a:prstGeom prst="rect">
            <a:avLst/>
          </a:prstGeom>
        </p:spPr>
      </p:pic>
      <p:pic>
        <p:nvPicPr>
          <p:cNvPr id="4" name="Picture 3">
            <a:extLst>
              <a:ext uri="{FF2B5EF4-FFF2-40B4-BE49-F238E27FC236}">
                <a16:creationId xmlns:a16="http://schemas.microsoft.com/office/drawing/2014/main" id="{FF745CC9-2BCD-464D-AB12-9FA9BD57F2F5}"/>
              </a:ext>
            </a:extLst>
          </p:cNvPr>
          <p:cNvPicPr>
            <a:picLocks noChangeAspect="1"/>
          </p:cNvPicPr>
          <p:nvPr/>
        </p:nvPicPr>
        <p:blipFill rotWithShape="1">
          <a:blip r:embed="rId2"/>
          <a:srcRect l="28459" t="52420" r="47192" b="41735"/>
          <a:stretch/>
        </p:blipFill>
        <p:spPr>
          <a:xfrm>
            <a:off x="1445275" y="2840277"/>
            <a:ext cx="8720455" cy="1177446"/>
          </a:xfrm>
          <a:prstGeom prst="rect">
            <a:avLst/>
          </a:prstGeom>
          <a:ln>
            <a:solidFill>
              <a:schemeClr val="accent1"/>
            </a:solidFill>
          </a:ln>
        </p:spPr>
      </p:pic>
      <p:pic>
        <p:nvPicPr>
          <p:cNvPr id="5" name="Picture 4">
            <a:extLst>
              <a:ext uri="{FF2B5EF4-FFF2-40B4-BE49-F238E27FC236}">
                <a16:creationId xmlns:a16="http://schemas.microsoft.com/office/drawing/2014/main" id="{003A8D18-D99E-42EA-904A-1DF6F1C44AB8}"/>
              </a:ext>
            </a:extLst>
          </p:cNvPr>
          <p:cNvPicPr>
            <a:picLocks noChangeAspect="1"/>
          </p:cNvPicPr>
          <p:nvPr/>
        </p:nvPicPr>
        <p:blipFill rotWithShape="1">
          <a:blip r:embed="rId2"/>
          <a:srcRect l="30412" t="69890" r="54011" b="25275"/>
          <a:stretch/>
        </p:blipFill>
        <p:spPr>
          <a:xfrm>
            <a:off x="1742895" y="3666392"/>
            <a:ext cx="8125214" cy="1418686"/>
          </a:xfrm>
          <a:prstGeom prst="rect">
            <a:avLst/>
          </a:prstGeom>
          <a:ln>
            <a:solidFill>
              <a:schemeClr val="accent1"/>
            </a:solidFill>
          </a:ln>
        </p:spPr>
      </p:pic>
    </p:spTree>
    <p:extLst>
      <p:ext uri="{BB962C8B-B14F-4D97-AF65-F5344CB8AC3E}">
        <p14:creationId xmlns:p14="http://schemas.microsoft.com/office/powerpoint/2010/main" val="3053632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The ASNT Level III</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Code of Ethics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958684" y="2910469"/>
            <a:ext cx="3088888" cy="518532"/>
          </a:xfrm>
        </p:spPr>
        <p:txBody>
          <a:bodyPr/>
          <a:lstStyle/>
          <a:p>
            <a:r>
              <a:rPr lang="en-US" sz="2400" dirty="0">
                <a:solidFill>
                  <a:schemeClr val="tx1"/>
                </a:solidFill>
                <a:latin typeface="+mj-lt"/>
              </a:rPr>
              <a:t>The internet </a:t>
            </a:r>
            <a:r>
              <a:rPr lang="en-US" dirty="0">
                <a:solidFill>
                  <a:schemeClr val="tx1"/>
                </a:solidFill>
                <a:latin typeface="+mj-lt"/>
              </a:rPr>
              <a:t>is forever.</a:t>
            </a:r>
          </a:p>
          <a:p>
            <a:endParaRPr lang="en-US" dirty="0">
              <a:solidFill>
                <a:schemeClr val="tx1"/>
              </a:solidFill>
              <a:latin typeface="+mj-lt"/>
            </a:endParaRPr>
          </a:p>
        </p:txBody>
      </p:sp>
    </p:spTree>
    <p:extLst>
      <p:ext uri="{BB962C8B-B14F-4D97-AF65-F5344CB8AC3E}">
        <p14:creationId xmlns:p14="http://schemas.microsoft.com/office/powerpoint/2010/main" val="2837137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000" b="1" dirty="0">
                <a:latin typeface="Arial" panose="020B0604020202020204" pitchFamily="34" charset="0"/>
                <a:cs typeface="Arial" panose="020B0604020202020204" pitchFamily="34" charset="0"/>
              </a:rPr>
              <a:t>I have permission…</a:t>
            </a:r>
          </a:p>
        </p:txBody>
      </p:sp>
      <p:sp>
        <p:nvSpPr>
          <p:cNvPr id="4" name="Text Placeholder 2">
            <a:extLst>
              <a:ext uri="{FF2B5EF4-FFF2-40B4-BE49-F238E27FC236}">
                <a16:creationId xmlns:a16="http://schemas.microsoft.com/office/drawing/2014/main" id="{9441D9F4-6FFA-4EDB-B1D2-6CA1860F8525}"/>
              </a:ext>
            </a:extLst>
          </p:cNvPr>
          <p:cNvSpPr>
            <a:spLocks noGrp="1"/>
          </p:cNvSpPr>
          <p:nvPr>
            <p:ph type="body" idx="1"/>
          </p:nvPr>
        </p:nvSpPr>
        <p:spPr>
          <a:xfrm>
            <a:off x="338138" y="1438275"/>
            <a:ext cx="11561762" cy="4314825"/>
          </a:xfrm>
        </p:spPr>
        <p:txBody>
          <a:bodyPr/>
          <a:lstStyle/>
          <a:p>
            <a:r>
              <a:rPr lang="en-US" sz="2800" dirty="0">
                <a:solidFill>
                  <a:srgbClr val="333333"/>
                </a:solidFill>
                <a:latin typeface="+mj-lt"/>
              </a:rPr>
              <a:t>…from LTI’s president to post this:</a:t>
            </a:r>
          </a:p>
          <a:p>
            <a:endParaRPr lang="en-US" sz="2800" dirty="0">
              <a:solidFill>
                <a:srgbClr val="333333"/>
              </a:solidFill>
              <a:latin typeface="+mj-lt"/>
            </a:endParaRPr>
          </a:p>
          <a:p>
            <a:endParaRPr lang="en-US" sz="2800" dirty="0">
              <a:solidFill>
                <a:srgbClr val="333333"/>
              </a:solidFill>
              <a:latin typeface="+mj-lt"/>
            </a:endParaRPr>
          </a:p>
          <a:p>
            <a:endParaRPr lang="en-US" sz="2800" dirty="0">
              <a:solidFill>
                <a:srgbClr val="333333"/>
              </a:solidFill>
              <a:latin typeface="+mj-lt"/>
            </a:endParaRPr>
          </a:p>
          <a:p>
            <a:r>
              <a:rPr lang="en-US" sz="2800" dirty="0">
                <a:solidFill>
                  <a:srgbClr val="333333"/>
                </a:solidFill>
                <a:latin typeface="+mj-lt"/>
              </a:rPr>
              <a:t>…from me to break the Fundamental Rule of </a:t>
            </a:r>
            <a:r>
              <a:rPr lang="en-US" sz="2800" dirty="0" err="1">
                <a:solidFill>
                  <a:srgbClr val="333333"/>
                </a:solidFill>
                <a:latin typeface="+mj-lt"/>
              </a:rPr>
              <a:t>Powerpoint</a:t>
            </a:r>
            <a:r>
              <a:rPr lang="en-US" sz="2800" dirty="0">
                <a:solidFill>
                  <a:srgbClr val="333333"/>
                </a:solidFill>
                <a:latin typeface="+mj-lt"/>
              </a:rPr>
              <a:t> Slides…</a:t>
            </a:r>
          </a:p>
          <a:p>
            <a:r>
              <a:rPr lang="en-US" sz="2800" b="0" i="0" u="none" strike="noStrike" baseline="0" dirty="0">
                <a:solidFill>
                  <a:srgbClr val="333333"/>
                </a:solidFill>
                <a:latin typeface="+mj-lt"/>
              </a:rPr>
              <a:t>	</a:t>
            </a:r>
            <a:r>
              <a:rPr lang="en-US" sz="1800" b="0" i="0" u="none" strike="noStrike" baseline="0" dirty="0">
                <a:solidFill>
                  <a:srgbClr val="333333"/>
                </a:solidFill>
                <a:latin typeface="+mj-lt"/>
              </a:rPr>
              <a:t>Phil,</a:t>
            </a:r>
          </a:p>
          <a:p>
            <a:r>
              <a:rPr lang="en-US" sz="1800" dirty="0">
                <a:solidFill>
                  <a:srgbClr val="333333"/>
                </a:solidFill>
                <a:latin typeface="+mj-lt"/>
              </a:rPr>
              <a:t>		It’s okay to break a style rule once in a while.</a:t>
            </a:r>
          </a:p>
          <a:p>
            <a:r>
              <a:rPr lang="en-US" sz="1800" b="0" i="0" u="none" strike="noStrike" baseline="0" dirty="0">
                <a:solidFill>
                  <a:srgbClr val="333333"/>
                </a:solidFill>
                <a:latin typeface="+mj-lt"/>
              </a:rPr>
              <a:t>					</a:t>
            </a:r>
            <a:r>
              <a:rPr lang="en-US" sz="1800" dirty="0">
                <a:solidFill>
                  <a:srgbClr val="333333"/>
                </a:solidFill>
                <a:latin typeface="+mj-lt"/>
              </a:rPr>
              <a:t>Sincerely,</a:t>
            </a:r>
            <a:endParaRPr lang="en-US" sz="1800" b="0" i="0" u="none" strike="noStrike" baseline="0" dirty="0">
              <a:solidFill>
                <a:srgbClr val="000000"/>
              </a:solidFill>
              <a:latin typeface="+mj-lt"/>
            </a:endParaRPr>
          </a:p>
          <a:p>
            <a:r>
              <a:rPr lang="en-US" sz="2800" b="0" i="0" u="none" strike="noStrike" baseline="0" dirty="0">
                <a:solidFill>
                  <a:srgbClr val="000000"/>
                </a:solidFill>
                <a:latin typeface="+mj-lt"/>
              </a:rPr>
              <a:t>						</a:t>
            </a:r>
            <a:r>
              <a:rPr lang="en-US" sz="1800" dirty="0">
                <a:solidFill>
                  <a:srgbClr val="333333"/>
                </a:solidFill>
                <a:latin typeface="+mj-lt"/>
              </a:rPr>
              <a:t>Phil</a:t>
            </a:r>
          </a:p>
          <a:p>
            <a:endParaRPr lang="en-US" sz="1800" b="0" i="0" u="none" strike="noStrike" baseline="0" dirty="0">
              <a:solidFill>
                <a:srgbClr val="000000"/>
              </a:solidFill>
              <a:latin typeface="Arial" panose="020B0604020202020204" pitchFamily="34" charset="0"/>
            </a:endParaRPr>
          </a:p>
          <a:p>
            <a:endParaRPr lang="en-US" dirty="0">
              <a:solidFill>
                <a:srgbClr val="333333"/>
              </a:solidFill>
              <a:latin typeface="Open Sans"/>
            </a:endParaRPr>
          </a:p>
          <a:p>
            <a:endParaRPr lang="en-US" dirty="0">
              <a:solidFill>
                <a:srgbClr val="333333"/>
              </a:solidFill>
              <a:latin typeface="Open Sans"/>
            </a:endParaRPr>
          </a:p>
          <a:p>
            <a:endParaRPr lang="en-US" dirty="0">
              <a:solidFill>
                <a:srgbClr val="333333"/>
              </a:solidFill>
              <a:latin typeface="Open Sans"/>
            </a:endParaRPr>
          </a:p>
        </p:txBody>
      </p:sp>
      <p:pic>
        <p:nvPicPr>
          <p:cNvPr id="5" name="Picture 4">
            <a:extLst>
              <a:ext uri="{FF2B5EF4-FFF2-40B4-BE49-F238E27FC236}">
                <a16:creationId xmlns:a16="http://schemas.microsoft.com/office/drawing/2014/main" id="{E0684F71-D08B-407C-9FB1-93E771218B90}"/>
              </a:ext>
            </a:extLst>
          </p:cNvPr>
          <p:cNvPicPr>
            <a:picLocks noChangeAspect="1"/>
          </p:cNvPicPr>
          <p:nvPr/>
        </p:nvPicPr>
        <p:blipFill rotWithShape="1">
          <a:blip r:embed="rId2"/>
          <a:srcRect t="48037" r="67843" b="44575"/>
          <a:stretch/>
        </p:blipFill>
        <p:spPr>
          <a:xfrm>
            <a:off x="918574" y="2023607"/>
            <a:ext cx="8141180" cy="1052186"/>
          </a:xfrm>
          <a:prstGeom prst="rect">
            <a:avLst/>
          </a:prstGeom>
        </p:spPr>
      </p:pic>
    </p:spTree>
    <p:extLst>
      <p:ext uri="{BB962C8B-B14F-4D97-AF65-F5344CB8AC3E}">
        <p14:creationId xmlns:p14="http://schemas.microsoft.com/office/powerpoint/2010/main" val="2937587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381740"/>
            <a:ext cx="11561977" cy="1712791"/>
          </a:xfrm>
        </p:spPr>
        <p:txBody>
          <a:bodyPr/>
          <a:lstStyle/>
          <a:p>
            <a:r>
              <a:rPr lang="en-US" b="1" dirty="0">
                <a:latin typeface="Arial" panose="020B0604020202020204" pitchFamily="34" charset="0"/>
                <a:cs typeface="Arial" panose="020B0604020202020204" pitchFamily="34" charset="0"/>
              </a:rPr>
              <a:t>A clear conscience</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is a soft pillow.</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7805208" y="4155061"/>
            <a:ext cx="4232912" cy="1872878"/>
          </a:xfrm>
        </p:spPr>
        <p:txBody>
          <a:bodyPr/>
          <a:lstStyle/>
          <a:p>
            <a:endParaRPr lang="en-US" sz="2400"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bg1">
                    <a:lumMod val="75000"/>
                  </a:schemeClr>
                </a:solidFill>
                <a:latin typeface="+mj-lt"/>
                <a:cs typeface="Arial" panose="020B0604020202020204" pitchFamily="34" charset="0"/>
              </a:rPr>
              <a:t>Cool 1970’s paneling, huh?</a:t>
            </a:r>
          </a:p>
          <a:p>
            <a:endParaRPr lang="en-US" dirty="0">
              <a:solidFill>
                <a:schemeClr val="tx1"/>
              </a:solidFill>
            </a:endParaRPr>
          </a:p>
        </p:txBody>
      </p:sp>
      <p:graphicFrame>
        <p:nvGraphicFramePr>
          <p:cNvPr id="4" name="Object 3">
            <a:extLst>
              <a:ext uri="{FF2B5EF4-FFF2-40B4-BE49-F238E27FC236}">
                <a16:creationId xmlns:a16="http://schemas.microsoft.com/office/drawing/2014/main" id="{06235595-EFFC-47BF-8C0D-9C2590D3995C}"/>
              </a:ext>
            </a:extLst>
          </p:cNvPr>
          <p:cNvGraphicFramePr>
            <a:graphicFrameLocks noChangeAspect="1"/>
          </p:cNvGraphicFramePr>
          <p:nvPr/>
        </p:nvGraphicFramePr>
        <p:xfrm>
          <a:off x="3515558" y="2035717"/>
          <a:ext cx="4094348" cy="4101558"/>
        </p:xfrm>
        <a:graphic>
          <a:graphicData uri="http://schemas.openxmlformats.org/presentationml/2006/ole">
            <mc:AlternateContent xmlns:mc="http://schemas.openxmlformats.org/markup-compatibility/2006">
              <mc:Choice xmlns:v="urn:schemas-microsoft-com:vml" Requires="v">
                <p:oleObj name="Image" r:id="rId2" imgW="13396680" imgH="13396680" progId="PhotoshopElements.Image.2">
                  <p:embed/>
                </p:oleObj>
              </mc:Choice>
              <mc:Fallback>
                <p:oleObj name="Image" r:id="rId2" imgW="13396680" imgH="13396680" progId="PhotoshopElements.Image.2">
                  <p:embed/>
                  <p:pic>
                    <p:nvPicPr>
                      <p:cNvPr id="4" name="Object 3">
                        <a:extLst>
                          <a:ext uri="{FF2B5EF4-FFF2-40B4-BE49-F238E27FC236}">
                            <a16:creationId xmlns:a16="http://schemas.microsoft.com/office/drawing/2014/main" id="{06235595-EFFC-47BF-8C0D-9C2590D3995C}"/>
                          </a:ext>
                        </a:extLst>
                      </p:cNvPr>
                      <p:cNvPicPr/>
                      <p:nvPr/>
                    </p:nvPicPr>
                    <p:blipFill>
                      <a:blip r:embed="rId3"/>
                      <a:stretch>
                        <a:fillRect/>
                      </a:stretch>
                    </p:blipFill>
                    <p:spPr>
                      <a:xfrm>
                        <a:off x="3515558" y="2035717"/>
                        <a:ext cx="4094348" cy="4101558"/>
                      </a:xfrm>
                      <a:prstGeom prst="rect">
                        <a:avLst/>
                      </a:prstGeom>
                    </p:spPr>
                  </p:pic>
                </p:oleObj>
              </mc:Fallback>
            </mc:AlternateContent>
          </a:graphicData>
        </a:graphic>
      </p:graphicFrame>
    </p:spTree>
    <p:extLst>
      <p:ext uri="{BB962C8B-B14F-4D97-AF65-F5344CB8AC3E}">
        <p14:creationId xmlns:p14="http://schemas.microsoft.com/office/powerpoint/2010/main" val="3896312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From our Quality Manual…</a:t>
            </a:r>
          </a:p>
        </p:txBody>
      </p:sp>
      <p:pic>
        <p:nvPicPr>
          <p:cNvPr id="5" name="Picture 4">
            <a:extLst>
              <a:ext uri="{FF2B5EF4-FFF2-40B4-BE49-F238E27FC236}">
                <a16:creationId xmlns:a16="http://schemas.microsoft.com/office/drawing/2014/main" id="{737325AB-9E3F-4D1E-9F78-5DCDB9BA68A2}"/>
              </a:ext>
            </a:extLst>
          </p:cNvPr>
          <p:cNvPicPr>
            <a:picLocks noChangeAspect="1"/>
          </p:cNvPicPr>
          <p:nvPr/>
        </p:nvPicPr>
        <p:blipFill rotWithShape="1">
          <a:blip r:embed="rId2"/>
          <a:srcRect l="41927" t="33835" r="15104" b="31840"/>
          <a:stretch/>
        </p:blipFill>
        <p:spPr>
          <a:xfrm>
            <a:off x="628875" y="1306130"/>
            <a:ext cx="10210575" cy="4588255"/>
          </a:xfrm>
          <a:prstGeom prst="rect">
            <a:avLst/>
          </a:prstGeom>
        </p:spPr>
      </p:pic>
    </p:spTree>
    <p:extLst>
      <p:ext uri="{BB962C8B-B14F-4D97-AF65-F5344CB8AC3E}">
        <p14:creationId xmlns:p14="http://schemas.microsoft.com/office/powerpoint/2010/main" val="4219042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From our Quality Manual…</a:t>
            </a:r>
          </a:p>
        </p:txBody>
      </p:sp>
      <p:pic>
        <p:nvPicPr>
          <p:cNvPr id="4" name="Picture 3">
            <a:extLst>
              <a:ext uri="{FF2B5EF4-FFF2-40B4-BE49-F238E27FC236}">
                <a16:creationId xmlns:a16="http://schemas.microsoft.com/office/drawing/2014/main" id="{22537603-D01E-47AC-98C3-0FCC701E2F6B}"/>
              </a:ext>
            </a:extLst>
          </p:cNvPr>
          <p:cNvPicPr>
            <a:picLocks noChangeAspect="1"/>
          </p:cNvPicPr>
          <p:nvPr/>
        </p:nvPicPr>
        <p:blipFill rotWithShape="1">
          <a:blip r:embed="rId2"/>
          <a:srcRect l="41927" t="68287" r="15104" b="4630"/>
          <a:stretch/>
        </p:blipFill>
        <p:spPr>
          <a:xfrm>
            <a:off x="662648" y="1609939"/>
            <a:ext cx="10262528" cy="3638535"/>
          </a:xfrm>
          <a:prstGeom prst="rect">
            <a:avLst/>
          </a:prstGeom>
        </p:spPr>
      </p:pic>
    </p:spTree>
    <p:extLst>
      <p:ext uri="{BB962C8B-B14F-4D97-AF65-F5344CB8AC3E}">
        <p14:creationId xmlns:p14="http://schemas.microsoft.com/office/powerpoint/2010/main" val="2940306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Yet another poll…</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3600235"/>
          </a:xfrm>
        </p:spPr>
        <p:txBody>
          <a:bodyPr/>
          <a:lstStyle/>
          <a:p>
            <a:r>
              <a:rPr lang="en-US" sz="2400" dirty="0">
                <a:solidFill>
                  <a:srgbClr val="333333"/>
                </a:solidFill>
                <a:latin typeface="Open Sans"/>
              </a:rPr>
              <a:t>Do you have similar text in your Quality Manual?</a:t>
            </a:r>
          </a:p>
          <a:p>
            <a:endParaRPr lang="en-US" sz="2400" dirty="0">
              <a:solidFill>
                <a:srgbClr val="333333"/>
              </a:solidFill>
              <a:latin typeface="Open Sans"/>
            </a:endParaRPr>
          </a:p>
          <a:p>
            <a:r>
              <a:rPr lang="en-US" sz="2400" dirty="0">
                <a:solidFill>
                  <a:srgbClr val="333333"/>
                </a:solidFill>
                <a:latin typeface="Open Sans"/>
              </a:rPr>
              <a:t>A.  Yes, I keep it on my desk for just this situation</a:t>
            </a:r>
          </a:p>
          <a:p>
            <a:r>
              <a:rPr lang="en-US" sz="2400" dirty="0">
                <a:solidFill>
                  <a:srgbClr val="333333"/>
                </a:solidFill>
                <a:latin typeface="Open Sans"/>
              </a:rPr>
              <a:t>B.  I didn’t look it up just now, but I’m quite sure</a:t>
            </a:r>
          </a:p>
          <a:p>
            <a:r>
              <a:rPr lang="en-US" sz="2400" dirty="0">
                <a:solidFill>
                  <a:srgbClr val="333333"/>
                </a:solidFill>
                <a:latin typeface="Open Sans"/>
              </a:rPr>
              <a:t>C.  I don’t know offhand, but something like it is probably there</a:t>
            </a:r>
          </a:p>
          <a:p>
            <a:r>
              <a:rPr lang="en-US" sz="2400" dirty="0">
                <a:solidFill>
                  <a:srgbClr val="333333"/>
                </a:solidFill>
                <a:latin typeface="Open Sans"/>
              </a:rPr>
              <a:t>D.  I have no idea, no one reads those things anyway</a:t>
            </a:r>
          </a:p>
          <a:p>
            <a:r>
              <a:rPr lang="en-US" sz="2400" dirty="0">
                <a:solidFill>
                  <a:srgbClr val="333333"/>
                </a:solidFill>
                <a:latin typeface="Open Sans"/>
              </a:rPr>
              <a:t>E.  What’s a Quality Manual?</a:t>
            </a:r>
            <a:endParaRPr lang="en-US" sz="1600" dirty="0">
              <a:solidFill>
                <a:srgbClr val="333333"/>
              </a:solidFill>
              <a:latin typeface="Open Sans"/>
            </a:endParaRPr>
          </a:p>
          <a:p>
            <a:endParaRPr lang="en-US" dirty="0"/>
          </a:p>
        </p:txBody>
      </p:sp>
    </p:spTree>
    <p:extLst>
      <p:ext uri="{BB962C8B-B14F-4D97-AF65-F5344CB8AC3E}">
        <p14:creationId xmlns:p14="http://schemas.microsoft.com/office/powerpoint/2010/main" val="3828491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From our Quality Manual…</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3981235"/>
          </a:xfrm>
        </p:spPr>
        <p:txBody>
          <a:bodyPr/>
          <a:lstStyle/>
          <a:p>
            <a:r>
              <a:rPr lang="en-US" sz="2400" dirty="0">
                <a:solidFill>
                  <a:srgbClr val="333333"/>
                </a:solidFill>
                <a:latin typeface="+mj-lt"/>
              </a:rPr>
              <a:t>Why have one?</a:t>
            </a:r>
          </a:p>
          <a:p>
            <a:endParaRPr lang="en-US" sz="2400" dirty="0">
              <a:solidFill>
                <a:srgbClr val="333333"/>
              </a:solidFill>
              <a:latin typeface="+mj-lt"/>
            </a:endParaRPr>
          </a:p>
          <a:p>
            <a:endParaRPr lang="en-US" sz="2400" dirty="0">
              <a:solidFill>
                <a:srgbClr val="333333"/>
              </a:solidFill>
              <a:latin typeface="+mj-lt"/>
            </a:endParaRPr>
          </a:p>
          <a:p>
            <a:endParaRPr lang="en-US" sz="2400" dirty="0">
              <a:solidFill>
                <a:srgbClr val="333333"/>
              </a:solidFill>
              <a:latin typeface="+mj-lt"/>
            </a:endParaRPr>
          </a:p>
          <a:p>
            <a:endParaRPr lang="en-US" sz="2400" dirty="0">
              <a:solidFill>
                <a:srgbClr val="333333"/>
              </a:solidFill>
              <a:latin typeface="+mj-lt"/>
            </a:endParaRPr>
          </a:p>
          <a:p>
            <a:endParaRPr lang="en-US" sz="2400" dirty="0">
              <a:solidFill>
                <a:srgbClr val="333333"/>
              </a:solidFill>
              <a:latin typeface="+mj-lt"/>
            </a:endParaRPr>
          </a:p>
          <a:p>
            <a:endParaRPr lang="en-US" sz="2400" dirty="0">
              <a:solidFill>
                <a:srgbClr val="333333"/>
              </a:solidFill>
              <a:latin typeface="+mj-lt"/>
            </a:endParaRPr>
          </a:p>
          <a:p>
            <a:r>
              <a:rPr lang="en-US" sz="2400" dirty="0">
                <a:solidFill>
                  <a:srgbClr val="333333"/>
                </a:solidFill>
                <a:latin typeface="+mj-lt"/>
              </a:rPr>
              <a:t>I mean, other than that the industry requires it.</a:t>
            </a:r>
            <a:endParaRPr lang="en-US" sz="1600" dirty="0">
              <a:solidFill>
                <a:srgbClr val="333333"/>
              </a:solidFill>
              <a:latin typeface="+mj-lt"/>
            </a:endParaRPr>
          </a:p>
          <a:p>
            <a:endParaRPr lang="en-US" dirty="0"/>
          </a:p>
        </p:txBody>
      </p:sp>
    </p:spTree>
    <p:extLst>
      <p:ext uri="{BB962C8B-B14F-4D97-AF65-F5344CB8AC3E}">
        <p14:creationId xmlns:p14="http://schemas.microsoft.com/office/powerpoint/2010/main" val="41747382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From our Quality Manual…</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Traceability is part of ethics</a:t>
            </a:r>
          </a:p>
          <a:p>
            <a:r>
              <a:rPr lang="en-US" sz="2400" dirty="0">
                <a:solidFill>
                  <a:srgbClr val="333333"/>
                </a:solidFill>
                <a:latin typeface="+mj-lt"/>
              </a:rPr>
              <a:t>4.2.iii.a</a:t>
            </a:r>
            <a:endParaRPr lang="en-US" sz="1600" dirty="0">
              <a:solidFill>
                <a:srgbClr val="333333"/>
              </a:solidFill>
              <a:latin typeface="+mj-lt"/>
            </a:endParaRPr>
          </a:p>
          <a:p>
            <a:endParaRPr lang="en-US" dirty="0"/>
          </a:p>
        </p:txBody>
      </p:sp>
      <p:pic>
        <p:nvPicPr>
          <p:cNvPr id="4" name="Picture 3">
            <a:extLst>
              <a:ext uri="{FF2B5EF4-FFF2-40B4-BE49-F238E27FC236}">
                <a16:creationId xmlns:a16="http://schemas.microsoft.com/office/drawing/2014/main" id="{E53EAF5B-9F7C-4AF8-8AA6-92C30BC26567}"/>
              </a:ext>
            </a:extLst>
          </p:cNvPr>
          <p:cNvPicPr>
            <a:picLocks noChangeAspect="1"/>
          </p:cNvPicPr>
          <p:nvPr/>
        </p:nvPicPr>
        <p:blipFill rotWithShape="1">
          <a:blip r:embed="rId2"/>
          <a:srcRect l="45146" t="46113" r="34754" b="47113"/>
          <a:stretch/>
        </p:blipFill>
        <p:spPr>
          <a:xfrm>
            <a:off x="2246050" y="2423603"/>
            <a:ext cx="5993650" cy="1136343"/>
          </a:xfrm>
          <a:prstGeom prst="rect">
            <a:avLst/>
          </a:prstGeom>
        </p:spPr>
      </p:pic>
    </p:spTree>
    <p:extLst>
      <p:ext uri="{BB962C8B-B14F-4D97-AF65-F5344CB8AC3E}">
        <p14:creationId xmlns:p14="http://schemas.microsoft.com/office/powerpoint/2010/main" val="3545856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 more serious poll…</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971710"/>
          </a:xfrm>
        </p:spPr>
        <p:txBody>
          <a:bodyPr/>
          <a:lstStyle/>
          <a:p>
            <a:r>
              <a:rPr lang="en-US" dirty="0">
                <a:solidFill>
                  <a:srgbClr val="000000"/>
                </a:solidFill>
                <a:latin typeface="+mj-lt"/>
              </a:rPr>
              <a:t>Which is these is the </a:t>
            </a:r>
            <a:r>
              <a:rPr lang="en-US" u="sng" dirty="0">
                <a:solidFill>
                  <a:srgbClr val="000000"/>
                </a:solidFill>
                <a:latin typeface="+mj-lt"/>
              </a:rPr>
              <a:t>worst</a:t>
            </a:r>
            <a:r>
              <a:rPr lang="en-US" dirty="0">
                <a:solidFill>
                  <a:srgbClr val="000000"/>
                </a:solidFill>
                <a:latin typeface="+mj-lt"/>
              </a:rPr>
              <a:t> consequence you ever personally had from making a tough ethical call?</a:t>
            </a:r>
          </a:p>
          <a:p>
            <a:endParaRPr lang="en-US" dirty="0">
              <a:solidFill>
                <a:srgbClr val="000000"/>
              </a:solidFill>
              <a:latin typeface="+mj-lt"/>
            </a:endParaRPr>
          </a:p>
          <a:p>
            <a:pPr marL="457200" indent="-457200">
              <a:buAutoNum type="alphaUcPeriod"/>
            </a:pPr>
            <a:r>
              <a:rPr lang="en-US" b="0" i="0" u="none" strike="noStrike" baseline="0" dirty="0">
                <a:solidFill>
                  <a:srgbClr val="000000"/>
                </a:solidFill>
                <a:latin typeface="+mj-lt"/>
              </a:rPr>
              <a:t>Job change (quit or dismissed)</a:t>
            </a:r>
          </a:p>
          <a:p>
            <a:pPr marL="457200" indent="-457200">
              <a:buAutoNum type="alphaUcPeriod"/>
            </a:pPr>
            <a:r>
              <a:rPr lang="en-US" dirty="0">
                <a:solidFill>
                  <a:srgbClr val="000000"/>
                </a:solidFill>
                <a:latin typeface="+mj-lt"/>
              </a:rPr>
              <a:t>Formal disciplinary action</a:t>
            </a:r>
          </a:p>
          <a:p>
            <a:pPr marL="457200" indent="-457200">
              <a:buAutoNum type="alphaUcPeriod"/>
            </a:pPr>
            <a:r>
              <a:rPr lang="en-US" dirty="0">
                <a:solidFill>
                  <a:srgbClr val="000000"/>
                </a:solidFill>
                <a:latin typeface="+mj-lt"/>
              </a:rPr>
              <a:t>Informal but real consequence (e.g. bad performance review)</a:t>
            </a:r>
          </a:p>
          <a:p>
            <a:pPr marL="457200" indent="-457200">
              <a:buAutoNum type="alphaUcPeriod"/>
            </a:pPr>
            <a:r>
              <a:rPr lang="en-US" dirty="0">
                <a:solidFill>
                  <a:srgbClr val="000000"/>
                </a:solidFill>
                <a:latin typeface="+mj-lt"/>
              </a:rPr>
              <a:t>Informal comment with no lasting consequences</a:t>
            </a:r>
          </a:p>
          <a:p>
            <a:pPr marL="457200" indent="-457200">
              <a:buAutoNum type="alphaUcPeriod"/>
            </a:pPr>
            <a:r>
              <a:rPr lang="en-US" dirty="0">
                <a:solidFill>
                  <a:srgbClr val="000000"/>
                </a:solidFill>
                <a:latin typeface="+mj-lt"/>
              </a:rPr>
              <a:t>None of these things have ever happened to me</a:t>
            </a:r>
          </a:p>
          <a:p>
            <a:endParaRPr lang="en-US" dirty="0"/>
          </a:p>
        </p:txBody>
      </p:sp>
    </p:spTree>
    <p:extLst>
      <p:ext uri="{BB962C8B-B14F-4D97-AF65-F5344CB8AC3E}">
        <p14:creationId xmlns:p14="http://schemas.microsoft.com/office/powerpoint/2010/main" val="3585739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800" b="1" dirty="0">
                <a:latin typeface="Arial" panose="020B0604020202020204" pitchFamily="34" charset="0"/>
                <a:cs typeface="Arial" panose="020B0604020202020204" pitchFamily="34" charset="0"/>
              </a:rPr>
              <a:t>Stating and asking the obvious…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971710"/>
          </a:xfrm>
        </p:spPr>
        <p:txBody>
          <a:bodyPr/>
          <a:lstStyle/>
          <a:p>
            <a:r>
              <a:rPr lang="en-US" dirty="0">
                <a:solidFill>
                  <a:srgbClr val="000000"/>
                </a:solidFill>
                <a:latin typeface="+mj-lt"/>
              </a:rPr>
              <a:t>An ounce of prevention is worth a pound of cure.</a:t>
            </a:r>
          </a:p>
          <a:p>
            <a:r>
              <a:rPr lang="en-US" dirty="0">
                <a:solidFill>
                  <a:srgbClr val="000000"/>
                </a:solidFill>
                <a:latin typeface="+mj-lt"/>
              </a:rPr>
              <a:t>	How do you *prevent* ethical breaches?</a:t>
            </a:r>
          </a:p>
          <a:p>
            <a:endParaRPr lang="en-US" dirty="0">
              <a:solidFill>
                <a:srgbClr val="000000"/>
              </a:solidFill>
              <a:latin typeface="+mj-lt"/>
            </a:endParaRPr>
          </a:p>
          <a:p>
            <a:r>
              <a:rPr lang="en-US" b="0" i="0" u="none" strike="noStrike" baseline="0" dirty="0">
                <a:solidFill>
                  <a:srgbClr val="000000"/>
                </a:solidFill>
                <a:latin typeface="+mj-lt"/>
              </a:rPr>
              <a:t>Honesty is the best policy.</a:t>
            </a:r>
          </a:p>
          <a:p>
            <a:r>
              <a:rPr lang="en-US" dirty="0">
                <a:solidFill>
                  <a:srgbClr val="000000"/>
                </a:solidFill>
                <a:latin typeface="+mj-lt"/>
              </a:rPr>
              <a:t>	How do you keep people honest,</a:t>
            </a:r>
          </a:p>
          <a:p>
            <a:r>
              <a:rPr lang="en-US" dirty="0">
                <a:solidFill>
                  <a:srgbClr val="000000"/>
                </a:solidFill>
                <a:latin typeface="+mj-lt"/>
              </a:rPr>
              <a:t>		especially in the face of some strong temptations?</a:t>
            </a:r>
            <a:endParaRPr lang="en-US" b="0" i="0" u="none" strike="noStrike" baseline="0" dirty="0">
              <a:solidFill>
                <a:srgbClr val="000000"/>
              </a:solidFill>
              <a:latin typeface="+mj-lt"/>
            </a:endParaRPr>
          </a:p>
          <a:p>
            <a:endParaRPr lang="en-US" dirty="0">
              <a:solidFill>
                <a:srgbClr val="000000"/>
              </a:solidFill>
              <a:latin typeface="+mj-lt"/>
            </a:endParaRPr>
          </a:p>
          <a:p>
            <a:endParaRPr lang="en-US" b="0" i="0" u="none" strike="noStrike" baseline="0" dirty="0">
              <a:solidFill>
                <a:srgbClr val="000000"/>
              </a:solidFill>
              <a:latin typeface="+mj-lt"/>
            </a:endParaRPr>
          </a:p>
          <a:p>
            <a:endParaRPr lang="en-US" dirty="0">
              <a:latin typeface="+mj-lt"/>
            </a:endParaRPr>
          </a:p>
        </p:txBody>
      </p:sp>
    </p:spTree>
    <p:extLst>
      <p:ext uri="{BB962C8B-B14F-4D97-AF65-F5344CB8AC3E}">
        <p14:creationId xmlns:p14="http://schemas.microsoft.com/office/powerpoint/2010/main" val="4088989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800" b="1" dirty="0">
                <a:latin typeface="Arial" panose="020B0604020202020204" pitchFamily="34" charset="0"/>
                <a:cs typeface="Arial" panose="020B0604020202020204" pitchFamily="34" charset="0"/>
              </a:rPr>
              <a:t>Stating and asking the obvious…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971710"/>
          </a:xfrm>
        </p:spPr>
        <p:txBody>
          <a:bodyPr/>
          <a:lstStyle/>
          <a:p>
            <a:r>
              <a:rPr lang="en-US" dirty="0">
                <a:solidFill>
                  <a:srgbClr val="000000"/>
                </a:solidFill>
                <a:latin typeface="+mj-lt"/>
              </a:rPr>
              <a:t>How do you make it easy to do the right thing and hard to do the wrong thing?</a:t>
            </a:r>
          </a:p>
          <a:p>
            <a:endParaRPr lang="en-US" dirty="0">
              <a:solidFill>
                <a:srgbClr val="000000"/>
              </a:solidFill>
              <a:latin typeface="+mj-lt"/>
            </a:endParaRPr>
          </a:p>
          <a:p>
            <a:endParaRPr lang="en-US" b="0" i="0" u="none" strike="noStrike" baseline="0" dirty="0">
              <a:solidFill>
                <a:srgbClr val="000000"/>
              </a:solidFill>
              <a:latin typeface="+mj-lt"/>
            </a:endParaRPr>
          </a:p>
          <a:p>
            <a:endParaRPr lang="en-US" dirty="0">
              <a:latin typeface="+mj-lt"/>
            </a:endParaRPr>
          </a:p>
        </p:txBody>
      </p:sp>
    </p:spTree>
    <p:extLst>
      <p:ext uri="{BB962C8B-B14F-4D97-AF65-F5344CB8AC3E}">
        <p14:creationId xmlns:p14="http://schemas.microsoft.com/office/powerpoint/2010/main" val="3312988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sz="4800" b="1" dirty="0">
                <a:latin typeface="Arial" panose="020B0604020202020204" pitchFamily="34" charset="0"/>
                <a:cs typeface="Arial" panose="020B0604020202020204" pitchFamily="34" charset="0"/>
              </a:rPr>
              <a:t>What you might do…</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971710"/>
          </a:xfrm>
        </p:spPr>
        <p:txBody>
          <a:bodyPr/>
          <a:lstStyle/>
          <a:p>
            <a:r>
              <a:rPr lang="en-US" dirty="0">
                <a:solidFill>
                  <a:srgbClr val="000000"/>
                </a:solidFill>
                <a:latin typeface="+mj-lt"/>
              </a:rPr>
              <a:t>How do you make it easy to do the right thing and hard to do the wrong thing?</a:t>
            </a:r>
          </a:p>
          <a:p>
            <a:endParaRPr lang="en-US" dirty="0">
              <a:solidFill>
                <a:srgbClr val="000000"/>
              </a:solidFill>
              <a:latin typeface="+mj-lt"/>
            </a:endParaRPr>
          </a:p>
          <a:p>
            <a:r>
              <a:rPr lang="en-US" dirty="0">
                <a:solidFill>
                  <a:srgbClr val="000000"/>
                </a:solidFill>
                <a:latin typeface="+mj-lt"/>
              </a:rPr>
              <a:t>(Stating the obvious)</a:t>
            </a:r>
          </a:p>
          <a:p>
            <a:r>
              <a:rPr lang="en-US" dirty="0">
                <a:solidFill>
                  <a:srgbClr val="000000"/>
                </a:solidFill>
                <a:latin typeface="+mj-lt"/>
              </a:rPr>
              <a:t>	Fraud and Falsification Statement and Penalty</a:t>
            </a:r>
          </a:p>
          <a:p>
            <a:r>
              <a:rPr lang="en-US" dirty="0">
                <a:solidFill>
                  <a:srgbClr val="000000"/>
                </a:solidFill>
                <a:latin typeface="+mj-lt"/>
              </a:rPr>
              <a:t>	Audits and Overchecks</a:t>
            </a:r>
          </a:p>
          <a:p>
            <a:r>
              <a:rPr lang="en-US" dirty="0">
                <a:solidFill>
                  <a:srgbClr val="000000"/>
                </a:solidFill>
                <a:latin typeface="+mj-lt"/>
              </a:rPr>
              <a:t>	Personal Examples</a:t>
            </a:r>
          </a:p>
          <a:p>
            <a:r>
              <a:rPr lang="en-US" dirty="0">
                <a:solidFill>
                  <a:srgbClr val="000000"/>
                </a:solidFill>
                <a:latin typeface="+mj-lt"/>
              </a:rPr>
              <a:t>		when the tough call has to be made</a:t>
            </a:r>
          </a:p>
          <a:p>
            <a:r>
              <a:rPr lang="en-US" dirty="0">
                <a:solidFill>
                  <a:srgbClr val="000000"/>
                </a:solidFill>
                <a:latin typeface="+mj-lt"/>
              </a:rPr>
              <a:t>		of when making the tough call doesn’t “hurt”</a:t>
            </a:r>
          </a:p>
          <a:p>
            <a:endParaRPr lang="en-US" dirty="0">
              <a:solidFill>
                <a:srgbClr val="000000"/>
              </a:solidFill>
              <a:latin typeface="+mj-lt"/>
            </a:endParaRPr>
          </a:p>
          <a:p>
            <a:endParaRPr lang="en-US" dirty="0">
              <a:solidFill>
                <a:srgbClr val="000000"/>
              </a:solidFill>
              <a:latin typeface="+mj-lt"/>
            </a:endParaRPr>
          </a:p>
          <a:p>
            <a:endParaRPr lang="en-US" b="0" i="0" u="none" strike="noStrike" baseline="0" dirty="0">
              <a:solidFill>
                <a:srgbClr val="000000"/>
              </a:solidFill>
              <a:latin typeface="+mj-lt"/>
            </a:endParaRPr>
          </a:p>
          <a:p>
            <a:endParaRPr lang="en-US" dirty="0">
              <a:latin typeface="+mj-lt"/>
            </a:endParaRPr>
          </a:p>
        </p:txBody>
      </p:sp>
    </p:spTree>
    <p:extLst>
      <p:ext uri="{BB962C8B-B14F-4D97-AF65-F5344CB8AC3E}">
        <p14:creationId xmlns:p14="http://schemas.microsoft.com/office/powerpoint/2010/main" val="17731539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 personal example…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4400335"/>
          </a:xfrm>
        </p:spPr>
        <p:txBody>
          <a:bodyPr/>
          <a:lstStyle/>
          <a:p>
            <a:endParaRPr lang="en-US" dirty="0"/>
          </a:p>
        </p:txBody>
      </p:sp>
      <p:pic>
        <p:nvPicPr>
          <p:cNvPr id="4" name="Picture 3">
            <a:extLst>
              <a:ext uri="{FF2B5EF4-FFF2-40B4-BE49-F238E27FC236}">
                <a16:creationId xmlns:a16="http://schemas.microsoft.com/office/drawing/2014/main" id="{4FA5F9C3-62D8-4445-BBDF-2BA2AEA234F3}"/>
              </a:ext>
            </a:extLst>
          </p:cNvPr>
          <p:cNvPicPr>
            <a:picLocks noChangeAspect="1"/>
          </p:cNvPicPr>
          <p:nvPr/>
        </p:nvPicPr>
        <p:blipFill>
          <a:blip r:embed="rId2"/>
          <a:stretch>
            <a:fillRect/>
          </a:stretch>
        </p:blipFill>
        <p:spPr>
          <a:xfrm>
            <a:off x="2194685" y="1438489"/>
            <a:ext cx="7847763" cy="3849950"/>
          </a:xfrm>
          <a:prstGeom prst="rect">
            <a:avLst/>
          </a:prstGeom>
        </p:spPr>
      </p:pic>
    </p:spTree>
    <p:extLst>
      <p:ext uri="{BB962C8B-B14F-4D97-AF65-F5344CB8AC3E}">
        <p14:creationId xmlns:p14="http://schemas.microsoft.com/office/powerpoint/2010/main" val="340916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168675"/>
            <a:ext cx="11561977" cy="1890943"/>
          </a:xfrm>
        </p:spPr>
        <p:txBody>
          <a:bodyPr/>
          <a:lstStyle/>
          <a:p>
            <a:r>
              <a:rPr lang="en-US" b="1" dirty="0">
                <a:latin typeface="Arial" panose="020B0604020202020204" pitchFamily="34" charset="0"/>
                <a:cs typeface="Arial" panose="020B0604020202020204" pitchFamily="34" charset="0"/>
              </a:rPr>
              <a:t>“I am wondering,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why are you here?”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2059618"/>
            <a:ext cx="11561977" cy="2086254"/>
          </a:xfrm>
        </p:spPr>
        <p:txBody>
          <a:bodyPr/>
          <a:lstStyle/>
          <a:p>
            <a:pPr algn="r"/>
            <a:r>
              <a:rPr lang="en-US" dirty="0">
                <a:solidFill>
                  <a:schemeClr val="tx1"/>
                </a:solidFill>
                <a:latin typeface="+mj-lt"/>
              </a:rPr>
              <a:t>- Yoda, </a:t>
            </a:r>
            <a:r>
              <a:rPr lang="en-US" i="1" dirty="0">
                <a:solidFill>
                  <a:schemeClr val="tx1"/>
                </a:solidFill>
                <a:latin typeface="+mj-lt"/>
              </a:rPr>
              <a:t>The Empire Strikes Back</a:t>
            </a:r>
            <a:endParaRPr lang="en-US" dirty="0">
              <a:solidFill>
                <a:schemeClr val="tx1"/>
              </a:solidFill>
              <a:latin typeface="+mj-lt"/>
            </a:endParaRPr>
          </a:p>
        </p:txBody>
      </p:sp>
    </p:spTree>
    <p:extLst>
      <p:ext uri="{BB962C8B-B14F-4D97-AF65-F5344CB8AC3E}">
        <p14:creationId xmlns:p14="http://schemas.microsoft.com/office/powerpoint/2010/main" val="3586684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 personal example…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4400335"/>
          </a:xfrm>
        </p:spPr>
        <p:txBody>
          <a:bodyPr/>
          <a:lstStyle/>
          <a:p>
            <a:endParaRPr lang="en-US" dirty="0"/>
          </a:p>
        </p:txBody>
      </p:sp>
      <p:pic>
        <p:nvPicPr>
          <p:cNvPr id="5" name="Picture 4">
            <a:extLst>
              <a:ext uri="{FF2B5EF4-FFF2-40B4-BE49-F238E27FC236}">
                <a16:creationId xmlns:a16="http://schemas.microsoft.com/office/drawing/2014/main" id="{099EFDA7-3693-42CD-A9EB-4884C0283D31}"/>
              </a:ext>
            </a:extLst>
          </p:cNvPr>
          <p:cNvPicPr>
            <a:picLocks noChangeAspect="1"/>
          </p:cNvPicPr>
          <p:nvPr/>
        </p:nvPicPr>
        <p:blipFill rotWithShape="1">
          <a:blip r:embed="rId2"/>
          <a:srcRect t="45352"/>
          <a:stretch/>
        </p:blipFill>
        <p:spPr>
          <a:xfrm>
            <a:off x="2821527" y="1438489"/>
            <a:ext cx="6594079" cy="3289260"/>
          </a:xfrm>
          <a:prstGeom prst="rect">
            <a:avLst/>
          </a:prstGeom>
        </p:spPr>
      </p:pic>
    </p:spTree>
    <p:extLst>
      <p:ext uri="{BB962C8B-B14F-4D97-AF65-F5344CB8AC3E}">
        <p14:creationId xmlns:p14="http://schemas.microsoft.com/office/powerpoint/2010/main" val="16995935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 personal example…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4400335"/>
          </a:xfrm>
        </p:spPr>
        <p:txBody>
          <a:bodyPr/>
          <a:lstStyle/>
          <a:p>
            <a:endParaRPr lang="en-US" dirty="0"/>
          </a:p>
        </p:txBody>
      </p:sp>
      <p:pic>
        <p:nvPicPr>
          <p:cNvPr id="6" name="Picture 5">
            <a:extLst>
              <a:ext uri="{FF2B5EF4-FFF2-40B4-BE49-F238E27FC236}">
                <a16:creationId xmlns:a16="http://schemas.microsoft.com/office/drawing/2014/main" id="{02E13A27-3D6F-4EF6-B2D8-2DB1E0DC84DA}"/>
              </a:ext>
            </a:extLst>
          </p:cNvPr>
          <p:cNvPicPr>
            <a:picLocks noChangeAspect="1"/>
          </p:cNvPicPr>
          <p:nvPr/>
        </p:nvPicPr>
        <p:blipFill rotWithShape="1">
          <a:blip r:embed="rId2"/>
          <a:srcRect t="48429" r="51487" b="42722"/>
          <a:stretch/>
        </p:blipFill>
        <p:spPr>
          <a:xfrm>
            <a:off x="4676181" y="3717891"/>
            <a:ext cx="5613332" cy="934496"/>
          </a:xfrm>
          <a:prstGeom prst="rect">
            <a:avLst/>
          </a:prstGeom>
        </p:spPr>
      </p:pic>
      <p:pic>
        <p:nvPicPr>
          <p:cNvPr id="7" name="Picture 6">
            <a:extLst>
              <a:ext uri="{FF2B5EF4-FFF2-40B4-BE49-F238E27FC236}">
                <a16:creationId xmlns:a16="http://schemas.microsoft.com/office/drawing/2014/main" id="{16175452-697D-4659-A611-37AD1970EAF2}"/>
              </a:ext>
            </a:extLst>
          </p:cNvPr>
          <p:cNvPicPr>
            <a:picLocks noChangeAspect="1"/>
          </p:cNvPicPr>
          <p:nvPr/>
        </p:nvPicPr>
        <p:blipFill rotWithShape="1">
          <a:blip r:embed="rId3"/>
          <a:srcRect l="10371" t="93919" r="45071"/>
          <a:stretch/>
        </p:blipFill>
        <p:spPr>
          <a:xfrm>
            <a:off x="823964" y="1988390"/>
            <a:ext cx="6939227" cy="464592"/>
          </a:xfrm>
          <a:prstGeom prst="rect">
            <a:avLst/>
          </a:prstGeom>
        </p:spPr>
      </p:pic>
    </p:spTree>
    <p:extLst>
      <p:ext uri="{BB962C8B-B14F-4D97-AF65-F5344CB8AC3E}">
        <p14:creationId xmlns:p14="http://schemas.microsoft.com/office/powerpoint/2010/main" val="2454488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 personal example…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4400335"/>
          </a:xfrm>
        </p:spPr>
        <p:txBody>
          <a:bodyPr/>
          <a:lstStyle/>
          <a:p>
            <a:r>
              <a:rPr lang="en-US" sz="7200" dirty="0">
                <a:solidFill>
                  <a:srgbClr val="333333"/>
                </a:solidFill>
                <a:latin typeface="+mj-lt"/>
              </a:rPr>
              <a:t>IF IT’S NOT DOCUMENTED,</a:t>
            </a:r>
          </a:p>
          <a:p>
            <a:endParaRPr lang="en-US" sz="7200" dirty="0">
              <a:solidFill>
                <a:srgbClr val="333333"/>
              </a:solidFill>
              <a:latin typeface="+mj-lt"/>
            </a:endParaRPr>
          </a:p>
          <a:p>
            <a:r>
              <a:rPr lang="en-US" sz="7200" dirty="0">
                <a:solidFill>
                  <a:srgbClr val="333333"/>
                </a:solidFill>
                <a:latin typeface="+mj-lt"/>
              </a:rPr>
              <a:t>				</a:t>
            </a:r>
            <a:endParaRPr lang="en-US" dirty="0"/>
          </a:p>
        </p:txBody>
      </p:sp>
    </p:spTree>
    <p:extLst>
      <p:ext uri="{BB962C8B-B14F-4D97-AF65-F5344CB8AC3E}">
        <p14:creationId xmlns:p14="http://schemas.microsoft.com/office/powerpoint/2010/main" val="1562672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 personal example…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4400335"/>
          </a:xfrm>
        </p:spPr>
        <p:txBody>
          <a:bodyPr/>
          <a:lstStyle/>
          <a:p>
            <a:r>
              <a:rPr lang="en-US" sz="7200" dirty="0">
                <a:solidFill>
                  <a:srgbClr val="333333"/>
                </a:solidFill>
                <a:latin typeface="+mj-lt"/>
              </a:rPr>
              <a:t>IF IT’S NOT DOCUMENTED,</a:t>
            </a:r>
          </a:p>
          <a:p>
            <a:endParaRPr lang="en-US" sz="7200" dirty="0">
              <a:solidFill>
                <a:srgbClr val="333333"/>
              </a:solidFill>
              <a:latin typeface="+mj-lt"/>
            </a:endParaRPr>
          </a:p>
          <a:p>
            <a:r>
              <a:rPr lang="en-US" sz="7200" dirty="0">
                <a:solidFill>
                  <a:srgbClr val="333333"/>
                </a:solidFill>
                <a:latin typeface="+mj-lt"/>
              </a:rPr>
              <a:t>				IT DIDN’T HAPPEN.</a:t>
            </a:r>
          </a:p>
          <a:p>
            <a:endParaRPr lang="en-US" dirty="0"/>
          </a:p>
        </p:txBody>
      </p:sp>
    </p:spTree>
    <p:extLst>
      <p:ext uri="{BB962C8B-B14F-4D97-AF65-F5344CB8AC3E}">
        <p14:creationId xmlns:p14="http://schemas.microsoft.com/office/powerpoint/2010/main" val="7383057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 personal example…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4400335"/>
          </a:xfrm>
        </p:spPr>
        <p:txBody>
          <a:bodyPr/>
          <a:lstStyle/>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r>
              <a:rPr lang="en-US" sz="3200" dirty="0">
                <a:solidFill>
                  <a:srgbClr val="333333"/>
                </a:solidFill>
                <a:latin typeface="+mj-lt"/>
              </a:rPr>
              <a:t>						(But who’s </a:t>
            </a:r>
            <a:r>
              <a:rPr lang="en-US" sz="3200" dirty="0" err="1">
                <a:solidFill>
                  <a:srgbClr val="333333"/>
                </a:solidFill>
                <a:latin typeface="+mj-lt"/>
              </a:rPr>
              <a:t>gonna</a:t>
            </a:r>
            <a:r>
              <a:rPr lang="en-US" sz="3200" dirty="0">
                <a:solidFill>
                  <a:srgbClr val="333333"/>
                </a:solidFill>
                <a:latin typeface="+mj-lt"/>
              </a:rPr>
              <a:t> know?)</a:t>
            </a:r>
          </a:p>
          <a:p>
            <a:endParaRPr lang="en-US" dirty="0"/>
          </a:p>
        </p:txBody>
      </p:sp>
    </p:spTree>
    <p:extLst>
      <p:ext uri="{BB962C8B-B14F-4D97-AF65-F5344CB8AC3E}">
        <p14:creationId xmlns:p14="http://schemas.microsoft.com/office/powerpoint/2010/main" val="33279587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 personal example…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4400335"/>
          </a:xfrm>
        </p:spPr>
        <p:txBody>
          <a:bodyPr/>
          <a:lstStyle/>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r>
              <a:rPr lang="en-US" sz="3200" dirty="0">
                <a:solidFill>
                  <a:srgbClr val="333333"/>
                </a:solidFill>
                <a:latin typeface="+mj-lt"/>
              </a:rPr>
              <a:t>						</a:t>
            </a:r>
            <a:endParaRPr lang="en-US" dirty="0"/>
          </a:p>
        </p:txBody>
      </p:sp>
      <p:pic>
        <p:nvPicPr>
          <p:cNvPr id="4" name="Picture 2" descr="Fish Free Stock Photo - Public Domain Pictures">
            <a:extLst>
              <a:ext uri="{FF2B5EF4-FFF2-40B4-BE49-F238E27FC236}">
                <a16:creationId xmlns:a16="http://schemas.microsoft.com/office/drawing/2014/main" id="{95BCE439-ADAB-4C4D-8772-B9182821E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537857"/>
            <a:ext cx="6834188"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4012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 personal example…</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4400335"/>
          </a:xfrm>
        </p:spPr>
        <p:txBody>
          <a:bodyPr/>
          <a:lstStyle/>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endParaRPr lang="en-US" sz="3200" dirty="0">
              <a:solidFill>
                <a:srgbClr val="333333"/>
              </a:solidFill>
              <a:latin typeface="+mj-lt"/>
            </a:endParaRPr>
          </a:p>
          <a:p>
            <a:r>
              <a:rPr lang="en-US" sz="3200" dirty="0">
                <a:solidFill>
                  <a:srgbClr val="333333"/>
                </a:solidFill>
                <a:latin typeface="+mj-lt"/>
              </a:rPr>
              <a:t>						</a:t>
            </a:r>
            <a:endParaRPr lang="en-US" dirty="0"/>
          </a:p>
        </p:txBody>
      </p:sp>
      <p:pic>
        <p:nvPicPr>
          <p:cNvPr id="5" name="Picture 4">
            <a:extLst>
              <a:ext uri="{FF2B5EF4-FFF2-40B4-BE49-F238E27FC236}">
                <a16:creationId xmlns:a16="http://schemas.microsoft.com/office/drawing/2014/main" id="{8E0BAF50-366A-48EA-BF6B-DB418ED856C9}"/>
              </a:ext>
            </a:extLst>
          </p:cNvPr>
          <p:cNvPicPr>
            <a:picLocks noChangeAspect="1"/>
          </p:cNvPicPr>
          <p:nvPr/>
        </p:nvPicPr>
        <p:blipFill>
          <a:blip r:embed="rId2"/>
          <a:stretch>
            <a:fillRect/>
          </a:stretch>
        </p:blipFill>
        <p:spPr>
          <a:xfrm>
            <a:off x="4044334" y="1438488"/>
            <a:ext cx="4148465" cy="4400336"/>
          </a:xfrm>
          <a:prstGeom prst="rect">
            <a:avLst/>
          </a:prstGeom>
        </p:spPr>
      </p:pic>
    </p:spTree>
    <p:extLst>
      <p:ext uri="{BB962C8B-B14F-4D97-AF65-F5344CB8AC3E}">
        <p14:creationId xmlns:p14="http://schemas.microsoft.com/office/powerpoint/2010/main" val="10353553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adjectives…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80" y="1438489"/>
            <a:ext cx="4586846" cy="4247935"/>
          </a:xfrm>
        </p:spPr>
        <p:txBody>
          <a:bodyPr/>
          <a:lstStyle/>
          <a:p>
            <a:r>
              <a:rPr lang="en-US" sz="3600" dirty="0">
                <a:solidFill>
                  <a:schemeClr val="tx1"/>
                </a:solidFill>
                <a:latin typeface="+mj-lt"/>
              </a:rPr>
              <a:t>Trustworthy?</a:t>
            </a:r>
          </a:p>
          <a:p>
            <a:r>
              <a:rPr lang="en-US" sz="3600" dirty="0">
                <a:solidFill>
                  <a:schemeClr val="tx1"/>
                </a:solidFill>
                <a:latin typeface="+mj-lt"/>
              </a:rPr>
              <a:t>Above reproach?</a:t>
            </a:r>
          </a:p>
          <a:p>
            <a:r>
              <a:rPr lang="en-US" sz="3600" dirty="0">
                <a:solidFill>
                  <a:schemeClr val="tx1"/>
                </a:solidFill>
                <a:latin typeface="+mj-lt"/>
              </a:rPr>
              <a:t>No questions?</a:t>
            </a:r>
          </a:p>
        </p:txBody>
      </p:sp>
      <p:pic>
        <p:nvPicPr>
          <p:cNvPr id="4" name="Picture 2">
            <a:extLst>
              <a:ext uri="{FF2B5EF4-FFF2-40B4-BE49-F238E27FC236}">
                <a16:creationId xmlns:a16="http://schemas.microsoft.com/office/drawing/2014/main" id="{6922D03C-A018-42FA-B881-AE77980CB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377605"/>
            <a:ext cx="6115781" cy="455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22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Illustrations…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endParaRPr lang="en-US" dirty="0"/>
          </a:p>
        </p:txBody>
      </p:sp>
    </p:spTree>
    <p:extLst>
      <p:ext uri="{BB962C8B-B14F-4D97-AF65-F5344CB8AC3E}">
        <p14:creationId xmlns:p14="http://schemas.microsoft.com/office/powerpoint/2010/main" val="3391168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Illustrations…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endParaRPr lang="en-US" dirty="0"/>
          </a:p>
        </p:txBody>
      </p:sp>
      <p:pic>
        <p:nvPicPr>
          <p:cNvPr id="4" name="Picture 3">
            <a:extLst>
              <a:ext uri="{FF2B5EF4-FFF2-40B4-BE49-F238E27FC236}">
                <a16:creationId xmlns:a16="http://schemas.microsoft.com/office/drawing/2014/main" id="{6AC541DB-7B27-41E5-ACD9-A00FD8814B70}"/>
              </a:ext>
            </a:extLst>
          </p:cNvPr>
          <p:cNvPicPr>
            <a:picLocks noChangeAspect="1"/>
          </p:cNvPicPr>
          <p:nvPr/>
        </p:nvPicPr>
        <p:blipFill rotWithShape="1">
          <a:blip r:embed="rId2"/>
          <a:srcRect r="10188"/>
          <a:stretch/>
        </p:blipFill>
        <p:spPr>
          <a:xfrm>
            <a:off x="337579" y="1827105"/>
            <a:ext cx="5735855" cy="3592405"/>
          </a:xfrm>
          <a:prstGeom prst="rect">
            <a:avLst/>
          </a:prstGeom>
        </p:spPr>
      </p:pic>
    </p:spTree>
    <p:extLst>
      <p:ext uri="{BB962C8B-B14F-4D97-AF65-F5344CB8AC3E}">
        <p14:creationId xmlns:p14="http://schemas.microsoft.com/office/powerpoint/2010/main" val="136230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Poll</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89"/>
            <a:ext cx="11561977" cy="2955957"/>
          </a:xfrm>
        </p:spPr>
        <p:txBody>
          <a:bodyPr/>
          <a:lstStyle/>
          <a:p>
            <a:r>
              <a:rPr lang="en-US" dirty="0">
                <a:solidFill>
                  <a:schemeClr val="tx1"/>
                </a:solidFill>
                <a:latin typeface="+mj-lt"/>
              </a:rPr>
              <a:t>Why am I attending this webinar?</a:t>
            </a:r>
          </a:p>
          <a:p>
            <a:endParaRPr lang="en-US" dirty="0">
              <a:solidFill>
                <a:schemeClr val="tx1"/>
              </a:solidFill>
              <a:latin typeface="+mj-lt"/>
            </a:endParaRPr>
          </a:p>
          <a:p>
            <a:pPr marL="457200" indent="-457200">
              <a:buAutoNum type="alphaUcPeriod"/>
            </a:pPr>
            <a:r>
              <a:rPr lang="en-US" dirty="0">
                <a:solidFill>
                  <a:schemeClr val="tx1"/>
                </a:solidFill>
                <a:latin typeface="+mj-lt"/>
              </a:rPr>
              <a:t>I want to learn and share about ethics in NDT.</a:t>
            </a:r>
          </a:p>
          <a:p>
            <a:pPr marL="457200" indent="-457200">
              <a:buAutoNum type="alphaUcPeriod"/>
            </a:pPr>
            <a:r>
              <a:rPr lang="en-US" dirty="0">
                <a:solidFill>
                  <a:schemeClr val="tx1"/>
                </a:solidFill>
                <a:latin typeface="+mj-lt"/>
              </a:rPr>
              <a:t>I want to know why Phil still has paneling in his bedroom.  It’s not 1968.</a:t>
            </a:r>
          </a:p>
          <a:p>
            <a:pPr marL="457200" indent="-457200">
              <a:buAutoNum type="alphaUcPeriod"/>
            </a:pPr>
            <a:r>
              <a:rPr lang="en-US" dirty="0">
                <a:solidFill>
                  <a:schemeClr val="tx1"/>
                </a:solidFill>
                <a:latin typeface="+mj-lt"/>
              </a:rPr>
              <a:t>I get a fraction of a Level III recertification point for attending.</a:t>
            </a:r>
          </a:p>
          <a:p>
            <a:pPr marL="457200" indent="-457200">
              <a:buAutoNum type="alphaUcPeriod"/>
            </a:pPr>
            <a:r>
              <a:rPr lang="en-US" dirty="0">
                <a:solidFill>
                  <a:schemeClr val="tx1"/>
                </a:solidFill>
                <a:latin typeface="+mj-lt"/>
              </a:rPr>
              <a:t>I want to know if that’s </a:t>
            </a:r>
            <a:r>
              <a:rPr lang="en-US" u="sng" dirty="0">
                <a:solidFill>
                  <a:schemeClr val="tx1"/>
                </a:solidFill>
                <a:latin typeface="+mj-lt"/>
              </a:rPr>
              <a:t>really</a:t>
            </a:r>
            <a:r>
              <a:rPr lang="en-US" dirty="0">
                <a:solidFill>
                  <a:schemeClr val="tx1"/>
                </a:solidFill>
                <a:latin typeface="+mj-lt"/>
              </a:rPr>
              <a:t> Phil’s teddy bear.</a:t>
            </a:r>
            <a:endParaRPr lang="en-US" dirty="0">
              <a:latin typeface="+mj-lt"/>
            </a:endParaRPr>
          </a:p>
          <a:p>
            <a:endParaRPr lang="en-US" dirty="0"/>
          </a:p>
        </p:txBody>
      </p:sp>
    </p:spTree>
    <p:extLst>
      <p:ext uri="{BB962C8B-B14F-4D97-AF65-F5344CB8AC3E}">
        <p14:creationId xmlns:p14="http://schemas.microsoft.com/office/powerpoint/2010/main" val="41318887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Illustrations…</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endParaRPr lang="en-US" dirty="0"/>
          </a:p>
        </p:txBody>
      </p:sp>
      <p:pic>
        <p:nvPicPr>
          <p:cNvPr id="4" name="Picture 3">
            <a:extLst>
              <a:ext uri="{FF2B5EF4-FFF2-40B4-BE49-F238E27FC236}">
                <a16:creationId xmlns:a16="http://schemas.microsoft.com/office/drawing/2014/main" id="{6AC541DB-7B27-41E5-ACD9-A00FD8814B70}"/>
              </a:ext>
            </a:extLst>
          </p:cNvPr>
          <p:cNvPicPr>
            <a:picLocks noChangeAspect="1"/>
          </p:cNvPicPr>
          <p:nvPr/>
        </p:nvPicPr>
        <p:blipFill rotWithShape="1">
          <a:blip r:embed="rId2"/>
          <a:srcRect r="10188"/>
          <a:stretch/>
        </p:blipFill>
        <p:spPr>
          <a:xfrm>
            <a:off x="337579" y="1827105"/>
            <a:ext cx="5735855" cy="3592405"/>
          </a:xfrm>
          <a:prstGeom prst="rect">
            <a:avLst/>
          </a:prstGeom>
        </p:spPr>
      </p:pic>
      <p:pic>
        <p:nvPicPr>
          <p:cNvPr id="5" name="Picture 4">
            <a:extLst>
              <a:ext uri="{FF2B5EF4-FFF2-40B4-BE49-F238E27FC236}">
                <a16:creationId xmlns:a16="http://schemas.microsoft.com/office/drawing/2014/main" id="{B8F0FA3D-B902-4324-B2B4-6C121E20BE9C}"/>
              </a:ext>
            </a:extLst>
          </p:cNvPr>
          <p:cNvPicPr>
            <a:picLocks noChangeAspect="1"/>
          </p:cNvPicPr>
          <p:nvPr/>
        </p:nvPicPr>
        <p:blipFill>
          <a:blip r:embed="rId3"/>
          <a:stretch>
            <a:fillRect/>
          </a:stretch>
        </p:blipFill>
        <p:spPr>
          <a:xfrm>
            <a:off x="6118567" y="1827105"/>
            <a:ext cx="5767370" cy="3607061"/>
          </a:xfrm>
          <a:prstGeom prst="rect">
            <a:avLst/>
          </a:prstGeom>
        </p:spPr>
      </p:pic>
    </p:spTree>
    <p:extLst>
      <p:ext uri="{BB962C8B-B14F-4D97-AF65-F5344CB8AC3E}">
        <p14:creationId xmlns:p14="http://schemas.microsoft.com/office/powerpoint/2010/main" val="12230804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And audits (ugh)…</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762160"/>
          </a:xfrm>
        </p:spPr>
        <p:txBody>
          <a:bodyPr/>
          <a:lstStyle/>
          <a:p>
            <a:r>
              <a:rPr lang="en-US" sz="4400" dirty="0">
                <a:solidFill>
                  <a:schemeClr val="tx1"/>
                </a:solidFill>
                <a:latin typeface="+mj-lt"/>
              </a:rPr>
              <a:t>Three rules…</a:t>
            </a:r>
          </a:p>
          <a:p>
            <a:endParaRPr lang="en-US" sz="4400" dirty="0">
              <a:solidFill>
                <a:schemeClr val="tx1"/>
              </a:solidFill>
              <a:latin typeface="+mj-lt"/>
            </a:endParaRPr>
          </a:p>
        </p:txBody>
      </p:sp>
    </p:spTree>
    <p:extLst>
      <p:ext uri="{BB962C8B-B14F-4D97-AF65-F5344CB8AC3E}">
        <p14:creationId xmlns:p14="http://schemas.microsoft.com/office/powerpoint/2010/main" val="38199577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And audits (ugh)…</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762160"/>
          </a:xfrm>
        </p:spPr>
        <p:txBody>
          <a:bodyPr/>
          <a:lstStyle/>
          <a:p>
            <a:r>
              <a:rPr lang="en-US" sz="4400" dirty="0">
                <a:solidFill>
                  <a:schemeClr val="tx1"/>
                </a:solidFill>
                <a:latin typeface="+mj-lt"/>
              </a:rPr>
              <a:t>Three rules…</a:t>
            </a:r>
          </a:p>
          <a:p>
            <a:endParaRPr lang="en-US" sz="4400" dirty="0">
              <a:solidFill>
                <a:schemeClr val="tx1"/>
              </a:solidFill>
              <a:latin typeface="+mj-lt"/>
            </a:endParaRPr>
          </a:p>
          <a:p>
            <a:r>
              <a:rPr lang="en-US" sz="4400" dirty="0">
                <a:solidFill>
                  <a:schemeClr val="tx1"/>
                </a:solidFill>
                <a:latin typeface="+mj-lt"/>
              </a:rPr>
              <a:t>Honest</a:t>
            </a:r>
          </a:p>
          <a:p>
            <a:r>
              <a:rPr lang="en-US" sz="4400" dirty="0">
                <a:solidFill>
                  <a:schemeClr val="tx1"/>
                </a:solidFill>
                <a:latin typeface="+mj-lt"/>
              </a:rPr>
              <a:t>	</a:t>
            </a:r>
          </a:p>
        </p:txBody>
      </p:sp>
    </p:spTree>
    <p:extLst>
      <p:ext uri="{BB962C8B-B14F-4D97-AF65-F5344CB8AC3E}">
        <p14:creationId xmlns:p14="http://schemas.microsoft.com/office/powerpoint/2010/main" val="41062522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And audits (ugh)…</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762160"/>
          </a:xfrm>
        </p:spPr>
        <p:txBody>
          <a:bodyPr/>
          <a:lstStyle/>
          <a:p>
            <a:r>
              <a:rPr lang="en-US" sz="4400" dirty="0">
                <a:solidFill>
                  <a:schemeClr val="tx1"/>
                </a:solidFill>
                <a:latin typeface="+mj-lt"/>
              </a:rPr>
              <a:t>Three rules…</a:t>
            </a:r>
          </a:p>
          <a:p>
            <a:endParaRPr lang="en-US" sz="4400" dirty="0">
              <a:solidFill>
                <a:schemeClr val="tx1"/>
              </a:solidFill>
              <a:latin typeface="+mj-lt"/>
            </a:endParaRPr>
          </a:p>
          <a:p>
            <a:r>
              <a:rPr lang="en-US" sz="4400" dirty="0">
                <a:solidFill>
                  <a:schemeClr val="tx1"/>
                </a:solidFill>
                <a:latin typeface="+mj-lt"/>
              </a:rPr>
              <a:t>Honest</a:t>
            </a:r>
          </a:p>
          <a:p>
            <a:r>
              <a:rPr lang="en-US" sz="4400" dirty="0">
                <a:solidFill>
                  <a:schemeClr val="tx1"/>
                </a:solidFill>
                <a:latin typeface="+mj-lt"/>
              </a:rPr>
              <a:t>	Brief</a:t>
            </a:r>
          </a:p>
          <a:p>
            <a:r>
              <a:rPr lang="en-US" sz="4400" dirty="0">
                <a:solidFill>
                  <a:schemeClr val="tx1"/>
                </a:solidFill>
                <a:latin typeface="+mj-lt"/>
              </a:rPr>
              <a:t>		</a:t>
            </a:r>
          </a:p>
        </p:txBody>
      </p:sp>
    </p:spTree>
    <p:extLst>
      <p:ext uri="{BB962C8B-B14F-4D97-AF65-F5344CB8AC3E}">
        <p14:creationId xmlns:p14="http://schemas.microsoft.com/office/powerpoint/2010/main" val="6901352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And audits (ugh)…</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762160"/>
          </a:xfrm>
        </p:spPr>
        <p:txBody>
          <a:bodyPr/>
          <a:lstStyle/>
          <a:p>
            <a:r>
              <a:rPr lang="en-US" sz="4400" dirty="0">
                <a:solidFill>
                  <a:schemeClr val="tx1"/>
                </a:solidFill>
                <a:latin typeface="+mj-lt"/>
              </a:rPr>
              <a:t>Three rules…</a:t>
            </a:r>
          </a:p>
          <a:p>
            <a:endParaRPr lang="en-US" sz="4400" dirty="0">
              <a:solidFill>
                <a:schemeClr val="tx1"/>
              </a:solidFill>
              <a:latin typeface="+mj-lt"/>
            </a:endParaRPr>
          </a:p>
          <a:p>
            <a:r>
              <a:rPr lang="en-US" sz="4400" dirty="0">
                <a:solidFill>
                  <a:schemeClr val="tx1"/>
                </a:solidFill>
                <a:latin typeface="+mj-lt"/>
              </a:rPr>
              <a:t>Honest</a:t>
            </a:r>
          </a:p>
          <a:p>
            <a:r>
              <a:rPr lang="en-US" sz="4400" dirty="0">
                <a:solidFill>
                  <a:schemeClr val="tx1"/>
                </a:solidFill>
                <a:latin typeface="+mj-lt"/>
              </a:rPr>
              <a:t>	Brief</a:t>
            </a:r>
          </a:p>
          <a:p>
            <a:r>
              <a:rPr lang="en-US" sz="4400" dirty="0">
                <a:solidFill>
                  <a:schemeClr val="tx1"/>
                </a:solidFill>
                <a:latin typeface="+mj-lt"/>
              </a:rPr>
              <a:t>		“I don’t know.”</a:t>
            </a:r>
          </a:p>
        </p:txBody>
      </p:sp>
    </p:spTree>
    <p:extLst>
      <p:ext uri="{BB962C8B-B14F-4D97-AF65-F5344CB8AC3E}">
        <p14:creationId xmlns:p14="http://schemas.microsoft.com/office/powerpoint/2010/main" val="37644942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And audits (ugh)…</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762160"/>
          </a:xfrm>
        </p:spPr>
        <p:txBody>
          <a:bodyPr/>
          <a:lstStyle/>
          <a:p>
            <a:r>
              <a:rPr lang="en-US" sz="4400" dirty="0">
                <a:solidFill>
                  <a:schemeClr val="tx1"/>
                </a:solidFill>
                <a:latin typeface="+mj-lt"/>
              </a:rPr>
              <a:t>Two approaches…</a:t>
            </a:r>
          </a:p>
          <a:p>
            <a:endParaRPr lang="en-US" sz="4400" dirty="0">
              <a:solidFill>
                <a:schemeClr val="tx1"/>
              </a:solidFill>
              <a:latin typeface="+mj-lt"/>
            </a:endParaRPr>
          </a:p>
        </p:txBody>
      </p:sp>
    </p:spTree>
    <p:extLst>
      <p:ext uri="{BB962C8B-B14F-4D97-AF65-F5344CB8AC3E}">
        <p14:creationId xmlns:p14="http://schemas.microsoft.com/office/powerpoint/2010/main" val="20573642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And audits (ugh)…</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762160"/>
          </a:xfrm>
        </p:spPr>
        <p:txBody>
          <a:bodyPr/>
          <a:lstStyle/>
          <a:p>
            <a:r>
              <a:rPr lang="en-US" sz="4400" dirty="0">
                <a:solidFill>
                  <a:schemeClr val="tx1"/>
                </a:solidFill>
                <a:latin typeface="+mj-lt"/>
              </a:rPr>
              <a:t>Two approaches…</a:t>
            </a:r>
          </a:p>
          <a:p>
            <a:endParaRPr lang="en-US" sz="4400" dirty="0">
              <a:solidFill>
                <a:schemeClr val="tx1"/>
              </a:solidFill>
              <a:latin typeface="+mj-lt"/>
            </a:endParaRPr>
          </a:p>
        </p:txBody>
      </p:sp>
      <p:pic>
        <p:nvPicPr>
          <p:cNvPr id="4" name="Picture 4" descr="Rabbit Hood - Alchetron, The Free Social Encyclopedia">
            <a:extLst>
              <a:ext uri="{FF2B5EF4-FFF2-40B4-BE49-F238E27FC236}">
                <a16:creationId xmlns:a16="http://schemas.microsoft.com/office/drawing/2014/main" id="{9FB96012-66E3-4353-B5DE-3798D5D04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29"/>
          <a:stretch/>
        </p:blipFill>
        <p:spPr bwMode="auto">
          <a:xfrm>
            <a:off x="1612225" y="2124075"/>
            <a:ext cx="3121700" cy="393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2629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And audits (ugh)…</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3762160"/>
          </a:xfrm>
        </p:spPr>
        <p:txBody>
          <a:bodyPr/>
          <a:lstStyle/>
          <a:p>
            <a:r>
              <a:rPr lang="en-US" sz="4400" dirty="0">
                <a:solidFill>
                  <a:schemeClr val="tx1"/>
                </a:solidFill>
                <a:latin typeface="+mj-lt"/>
              </a:rPr>
              <a:t>Two approaches…</a:t>
            </a:r>
          </a:p>
          <a:p>
            <a:endParaRPr lang="en-US" sz="4400" dirty="0">
              <a:solidFill>
                <a:schemeClr val="tx1"/>
              </a:solidFill>
              <a:latin typeface="+mj-lt"/>
            </a:endParaRPr>
          </a:p>
        </p:txBody>
      </p:sp>
      <p:pic>
        <p:nvPicPr>
          <p:cNvPr id="4" name="Picture 4" descr="Rabbit Hood - Alchetron, The Free Social Encyclopedia">
            <a:extLst>
              <a:ext uri="{FF2B5EF4-FFF2-40B4-BE49-F238E27FC236}">
                <a16:creationId xmlns:a16="http://schemas.microsoft.com/office/drawing/2014/main" id="{9FB96012-66E3-4353-B5DE-3798D5D04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29"/>
          <a:stretch/>
        </p:blipFill>
        <p:spPr bwMode="auto">
          <a:xfrm>
            <a:off x="1612225" y="2124075"/>
            <a:ext cx="3121700" cy="39346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045848B-A654-4B5F-9B8F-4FC494932291}"/>
              </a:ext>
            </a:extLst>
          </p:cNvPr>
          <p:cNvPicPr>
            <a:picLocks noChangeAspect="1"/>
          </p:cNvPicPr>
          <p:nvPr/>
        </p:nvPicPr>
        <p:blipFill>
          <a:blip r:embed="rId3"/>
          <a:stretch>
            <a:fillRect/>
          </a:stretch>
        </p:blipFill>
        <p:spPr>
          <a:xfrm>
            <a:off x="6008571" y="2219134"/>
            <a:ext cx="4206022" cy="3756321"/>
          </a:xfrm>
          <a:prstGeom prst="rect">
            <a:avLst/>
          </a:prstGeom>
        </p:spPr>
      </p:pic>
    </p:spTree>
    <p:extLst>
      <p:ext uri="{BB962C8B-B14F-4D97-AF65-F5344CB8AC3E}">
        <p14:creationId xmlns:p14="http://schemas.microsoft.com/office/powerpoint/2010/main" val="11941205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suggestions I’ve gotten:</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161925" y="1438489"/>
            <a:ext cx="12030075" cy="3828835"/>
          </a:xfrm>
        </p:spPr>
        <p:txBody>
          <a:bodyPr/>
          <a:lstStyle/>
          <a:p>
            <a:r>
              <a:rPr lang="en-US" sz="2400" dirty="0">
                <a:solidFill>
                  <a:srgbClr val="333333"/>
                </a:solidFill>
                <a:latin typeface="+mj-lt"/>
              </a:rPr>
              <a:t>“…checklists, so nothing gets missed and you can see that someone at least claimed to follow it.”</a:t>
            </a:r>
          </a:p>
          <a:p>
            <a:r>
              <a:rPr lang="en-US" sz="2400" dirty="0">
                <a:solidFill>
                  <a:srgbClr val="333333"/>
                </a:solidFill>
                <a:latin typeface="+mj-lt"/>
              </a:rPr>
              <a:t>“Make sure the purchasing documents are clear about requirements…”</a:t>
            </a:r>
          </a:p>
          <a:p>
            <a:r>
              <a:rPr lang="en-US" sz="2400" dirty="0">
                <a:solidFill>
                  <a:srgbClr val="333333"/>
                </a:solidFill>
                <a:latin typeface="+mj-lt"/>
              </a:rPr>
              <a:t>“…approach auditing with a healthy sense of skepticism and distrust…”</a:t>
            </a:r>
          </a:p>
          <a:p>
            <a:r>
              <a:rPr lang="en-US" sz="2400" dirty="0">
                <a:solidFill>
                  <a:srgbClr val="333333"/>
                </a:solidFill>
                <a:latin typeface="+mj-lt"/>
              </a:rPr>
              <a:t>“…not taking their word for it…”</a:t>
            </a:r>
          </a:p>
          <a:p>
            <a:endParaRPr lang="en-US" sz="2400" dirty="0">
              <a:solidFill>
                <a:srgbClr val="333333"/>
              </a:solidFill>
              <a:latin typeface="+mj-lt"/>
            </a:endParaRPr>
          </a:p>
          <a:p>
            <a:pPr>
              <a:spcBef>
                <a:spcPts val="0"/>
              </a:spcBef>
            </a:pPr>
            <a:r>
              <a:rPr lang="en-US" sz="2400" dirty="0">
                <a:solidFill>
                  <a:srgbClr val="333333"/>
                </a:solidFill>
                <a:latin typeface="+mj-lt"/>
              </a:rPr>
              <a:t>“I have to review required processes and procedures and check them off. </a:t>
            </a:r>
          </a:p>
          <a:p>
            <a:pPr>
              <a:spcBef>
                <a:spcPts val="0"/>
              </a:spcBef>
            </a:pPr>
            <a:r>
              <a:rPr lang="en-US" sz="2400" dirty="0">
                <a:solidFill>
                  <a:srgbClr val="333333"/>
                </a:solidFill>
                <a:latin typeface="+mj-lt"/>
              </a:rPr>
              <a:t>Oversights are eliminated.”</a:t>
            </a:r>
          </a:p>
          <a:p>
            <a:pPr>
              <a:spcBef>
                <a:spcPts val="0"/>
              </a:spcBef>
            </a:pPr>
            <a:endParaRPr lang="en-US" sz="2400" dirty="0">
              <a:solidFill>
                <a:srgbClr val="333333"/>
              </a:solidFill>
              <a:latin typeface="+mj-lt"/>
            </a:endParaRPr>
          </a:p>
          <a:p>
            <a:r>
              <a:rPr lang="en-US" sz="2400" dirty="0">
                <a:solidFill>
                  <a:srgbClr val="333333"/>
                </a:solidFill>
                <a:latin typeface="+mj-lt"/>
              </a:rPr>
              <a:t>“Overchecks with signoffs…”</a:t>
            </a:r>
          </a:p>
          <a:p>
            <a:endParaRPr lang="en-US" dirty="0">
              <a:latin typeface="+mj-lt"/>
            </a:endParaRPr>
          </a:p>
        </p:txBody>
      </p:sp>
    </p:spTree>
    <p:extLst>
      <p:ext uri="{BB962C8B-B14F-4D97-AF65-F5344CB8AC3E}">
        <p14:creationId xmlns:p14="http://schemas.microsoft.com/office/powerpoint/2010/main" val="34553222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79" y="239261"/>
            <a:ext cx="11561977" cy="1082911"/>
          </a:xfrm>
        </p:spPr>
        <p:txBody>
          <a:bodyPr/>
          <a:lstStyle/>
          <a:p>
            <a:r>
              <a:rPr lang="en-US" b="1" dirty="0">
                <a:latin typeface="Arial" panose="020B0604020202020204" pitchFamily="34" charset="0"/>
                <a:cs typeface="Arial" panose="020B0604020202020204" pitchFamily="34" charset="0"/>
              </a:rPr>
              <a:t>Some things which work…</a:t>
            </a: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79" y="1438490"/>
            <a:ext cx="11561977" cy="1535254"/>
          </a:xfrm>
        </p:spPr>
        <p:txBody>
          <a:bodyPr/>
          <a:lstStyle/>
          <a:p>
            <a:r>
              <a:rPr lang="en-US" sz="2400" dirty="0">
                <a:solidFill>
                  <a:srgbClr val="333333"/>
                </a:solidFill>
                <a:latin typeface="+mj-lt"/>
              </a:rPr>
              <a:t>…and which might be worth thinking about and applying where you are….</a:t>
            </a:r>
          </a:p>
          <a:p>
            <a:endParaRPr lang="en-US" sz="2400" dirty="0">
              <a:solidFill>
                <a:srgbClr val="333333"/>
              </a:solidFill>
              <a:latin typeface="+mj-lt"/>
            </a:endParaRPr>
          </a:p>
          <a:p>
            <a:endParaRPr lang="en-US" dirty="0">
              <a:latin typeface="+mj-lt"/>
            </a:endParaRPr>
          </a:p>
        </p:txBody>
      </p:sp>
    </p:spTree>
    <p:extLst>
      <p:ext uri="{BB962C8B-B14F-4D97-AF65-F5344CB8AC3E}">
        <p14:creationId xmlns:p14="http://schemas.microsoft.com/office/powerpoint/2010/main" val="3683176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14665</TotalTime>
  <Words>2637</Words>
  <Application>Microsoft Macintosh PowerPoint</Application>
  <PresentationFormat>Widescreen</PresentationFormat>
  <Paragraphs>434</Paragraphs>
  <Slides>120</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120</vt:i4>
      </vt:variant>
    </vt:vector>
  </HeadingPairs>
  <TitlesOfParts>
    <vt:vector size="128" baseType="lpstr">
      <vt:lpstr>Arial</vt:lpstr>
      <vt:lpstr>Calibri</vt:lpstr>
      <vt:lpstr>Calibri Light</vt:lpstr>
      <vt:lpstr>Cooper Black</vt:lpstr>
      <vt:lpstr>Open Sans</vt:lpstr>
      <vt:lpstr>Wingdings</vt:lpstr>
      <vt:lpstr>Office Theme</vt:lpstr>
      <vt:lpstr>Image</vt:lpstr>
      <vt:lpstr>Ethics, NDT, and a Good Night’s Sleep</vt:lpstr>
      <vt:lpstr>It’s easy to do the right thing…</vt:lpstr>
      <vt:lpstr>It’s easy to do the right thing…</vt:lpstr>
      <vt:lpstr>A clear conscience is a soft pillow.</vt:lpstr>
      <vt:lpstr>A clear conscience is a soft pillow.</vt:lpstr>
      <vt:lpstr>A clear conscience is a soft pillow.</vt:lpstr>
      <vt:lpstr>A clear conscience is a soft pillow.</vt:lpstr>
      <vt:lpstr>“I am wondering,  why are you here?”</vt:lpstr>
      <vt:lpstr>Poll</vt:lpstr>
      <vt:lpstr>We know about this…</vt:lpstr>
      <vt:lpstr>…and not to do this…</vt:lpstr>
      <vt:lpstr>Why?</vt:lpstr>
      <vt:lpstr>How?</vt:lpstr>
      <vt:lpstr>How?</vt:lpstr>
      <vt:lpstr>How?</vt:lpstr>
      <vt:lpstr>Sleepless in Seattle Philadelphia   PWT 6/9/22</vt:lpstr>
      <vt:lpstr>Sleepless in Seattle Philadelphia   PWT 6/9/22</vt:lpstr>
      <vt:lpstr>Sleepless in Seattle Philadelphia  PWT 10/28/20</vt:lpstr>
      <vt:lpstr>Sleepless in Seattle Philadelphia  PWT 6/9/22</vt:lpstr>
      <vt:lpstr>Sleepless in Seattle Philadelphia  PWT 6/9/22</vt:lpstr>
      <vt:lpstr>Sleepless in Seattle Philadelphia  PWT 6/9/22</vt:lpstr>
      <vt:lpstr>Sleepless in Seattle Philadelphia  PWT 6/9/22</vt:lpstr>
      <vt:lpstr>Sleepless in Seattle Philadelphia  PWT 6/9/22</vt:lpstr>
      <vt:lpstr>Sleepless in Seattle Philadelphia  PWT 6/9/22</vt:lpstr>
      <vt:lpstr>Sleepless in Seattle Philadelphia  PWT 6/9/22</vt:lpstr>
      <vt:lpstr>Sleepless in Seattle Philadelphia  PWT 6/9/22</vt:lpstr>
      <vt:lpstr>Sleepless in Seattle Philadelphia  PWT 6/9/22</vt:lpstr>
      <vt:lpstr>Sleepless in Seattle Philadelphia  PWT 6/9/22</vt:lpstr>
      <vt:lpstr>It’s easy to do the right thing </vt:lpstr>
      <vt:lpstr>It’s easy to do the right thing when there’s no other choice.</vt:lpstr>
      <vt:lpstr>Starting points…</vt:lpstr>
      <vt:lpstr>Starting points…</vt:lpstr>
      <vt:lpstr>Starting points…</vt:lpstr>
      <vt:lpstr>All at once?</vt:lpstr>
      <vt:lpstr>Another poll… </vt:lpstr>
      <vt:lpstr>For those of you who hate fun…</vt:lpstr>
      <vt:lpstr>Get your coffee…</vt:lpstr>
      <vt:lpstr>Get your coffee…</vt:lpstr>
      <vt:lpstr>The ASNT Membership Code of Ethics</vt:lpstr>
      <vt:lpstr>The ASNT Membership Code of Ethics</vt:lpstr>
      <vt:lpstr>The ASNT Membership Code of Ethics</vt:lpstr>
      <vt:lpstr>The ASNT Membership Code of Ethics</vt:lpstr>
      <vt:lpstr>The ASNT Membership Code of Ethics</vt:lpstr>
      <vt:lpstr>The ASNT Membership Code of Ethics</vt:lpstr>
      <vt:lpstr>The ASNT Membership Code of Ethics</vt:lpstr>
      <vt:lpstr>The ASNT Membership Code of Ethics</vt:lpstr>
      <vt:lpstr>The ASNT Membership Code of Ethics</vt:lpstr>
      <vt:lpstr>The ASNT Membership Code of Ethics</vt:lpstr>
      <vt:lpstr>The ASNT Membership Code of Ethics</vt:lpstr>
      <vt:lpstr>The ASNT Membership Code of Ethics</vt:lpstr>
      <vt:lpstr>The ASNT Membership Code of Ethics</vt:lpstr>
      <vt:lpstr>The ASNT Membership Code of Ethics</vt:lpstr>
      <vt:lpstr>Poll</vt:lpstr>
      <vt:lpstr>The ASNT Membership Code of Ethics</vt:lpstr>
      <vt:lpstr>The ASNT Level III Code of Ethics</vt:lpstr>
      <vt:lpstr>The ASNT Level III Code of Ethics</vt:lpstr>
      <vt:lpstr>The ASNT Level III Code of Ethics</vt:lpstr>
      <vt:lpstr>The ASNT Level III Code of Ethics</vt:lpstr>
      <vt:lpstr>The ASNT Level III Code of Ethics</vt:lpstr>
      <vt:lpstr>The ASNT Level III Code of Ethics</vt:lpstr>
      <vt:lpstr>The ASNT Level III Code of Ethics</vt:lpstr>
      <vt:lpstr>The ASNT Level III Code of Ethics</vt:lpstr>
      <vt:lpstr>The ASNT Level III Code of Ethics</vt:lpstr>
      <vt:lpstr>The ASNT Level III Code of Ethics</vt:lpstr>
      <vt:lpstr>The ASNT Level III Code of Ethics</vt:lpstr>
      <vt:lpstr>The ASNT Level III Code of Ethics</vt:lpstr>
      <vt:lpstr>The ASNT Level III Code of Ethics</vt:lpstr>
      <vt:lpstr>The ASNT Level III Code of Ethics</vt:lpstr>
      <vt:lpstr>I have permission…</vt:lpstr>
      <vt:lpstr>From our Quality Manual…</vt:lpstr>
      <vt:lpstr>From our Quality Manual…</vt:lpstr>
      <vt:lpstr>Yet another poll…</vt:lpstr>
      <vt:lpstr>From our Quality Manual…</vt:lpstr>
      <vt:lpstr>From our Quality Manual…</vt:lpstr>
      <vt:lpstr>A more serious poll…</vt:lpstr>
      <vt:lpstr>Stating and asking the obvious…</vt:lpstr>
      <vt:lpstr>Stating and asking the obvious…</vt:lpstr>
      <vt:lpstr>What you might do…</vt:lpstr>
      <vt:lpstr>A personal example…</vt:lpstr>
      <vt:lpstr>A personal example…</vt:lpstr>
      <vt:lpstr>A personal example…</vt:lpstr>
      <vt:lpstr>A personal example…</vt:lpstr>
      <vt:lpstr>A personal example…</vt:lpstr>
      <vt:lpstr>A personal example…</vt:lpstr>
      <vt:lpstr>A personal example…</vt:lpstr>
      <vt:lpstr>A personal example…</vt:lpstr>
      <vt:lpstr>Some adjectives…</vt:lpstr>
      <vt:lpstr>Illustrations…</vt:lpstr>
      <vt:lpstr>Illustrations…</vt:lpstr>
      <vt:lpstr>Illustrations…</vt:lpstr>
      <vt:lpstr>And audits (ugh)…</vt:lpstr>
      <vt:lpstr>And audits (ugh)…</vt:lpstr>
      <vt:lpstr>And audits (ugh)…</vt:lpstr>
      <vt:lpstr>And audits (ugh)…</vt:lpstr>
      <vt:lpstr>And audits (ugh)…</vt:lpstr>
      <vt:lpstr>And audits (ugh)…</vt:lpstr>
      <vt:lpstr>And audits (ugh)…</vt:lpstr>
      <vt:lpstr>Some suggestions I’ve gotten:</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Some things which work…</vt:lpstr>
      <vt:lpstr>It’s easy to do the right thing  </vt:lpstr>
      <vt:lpstr>It’s easy to do the right thing when there’s no other choice. </vt:lpstr>
      <vt:lpstr>It’s easy to do the right thing when there’s no other choice.   ptrach@labtesting.com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Hansen</dc:creator>
  <cp:lastModifiedBy>Bob Conklin</cp:lastModifiedBy>
  <cp:revision>65</cp:revision>
  <dcterms:created xsi:type="dcterms:W3CDTF">2019-08-28T02:13:12Z</dcterms:created>
  <dcterms:modified xsi:type="dcterms:W3CDTF">2022-05-13T18:43:40Z</dcterms:modified>
</cp:coreProperties>
</file>