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54"/>
  </p:notesMasterIdLst>
  <p:sldIdLst>
    <p:sldId id="2147482523" r:id="rId5"/>
    <p:sldId id="2147472758" r:id="rId6"/>
    <p:sldId id="2141411526" r:id="rId7"/>
    <p:sldId id="2147482527" r:id="rId8"/>
    <p:sldId id="281" r:id="rId9"/>
    <p:sldId id="952" r:id="rId10"/>
    <p:sldId id="1008" r:id="rId11"/>
    <p:sldId id="2141411397" r:id="rId12"/>
    <p:sldId id="296" r:id="rId13"/>
    <p:sldId id="2147482525" r:id="rId14"/>
    <p:sldId id="282" r:id="rId15"/>
    <p:sldId id="283" r:id="rId16"/>
    <p:sldId id="284" r:id="rId17"/>
    <p:sldId id="289" r:id="rId18"/>
    <p:sldId id="260" r:id="rId19"/>
    <p:sldId id="263" r:id="rId20"/>
    <p:sldId id="269" r:id="rId21"/>
    <p:sldId id="270" r:id="rId22"/>
    <p:sldId id="271" r:id="rId23"/>
    <p:sldId id="272" r:id="rId24"/>
    <p:sldId id="261" r:id="rId25"/>
    <p:sldId id="273" r:id="rId26"/>
    <p:sldId id="290" r:id="rId27"/>
    <p:sldId id="274" r:id="rId28"/>
    <p:sldId id="303" r:id="rId29"/>
    <p:sldId id="275" r:id="rId30"/>
    <p:sldId id="276" r:id="rId31"/>
    <p:sldId id="264" r:id="rId32"/>
    <p:sldId id="277" r:id="rId33"/>
    <p:sldId id="265" r:id="rId34"/>
    <p:sldId id="304" r:id="rId35"/>
    <p:sldId id="266" r:id="rId36"/>
    <p:sldId id="278" r:id="rId37"/>
    <p:sldId id="267" r:id="rId38"/>
    <p:sldId id="305" r:id="rId39"/>
    <p:sldId id="291" r:id="rId40"/>
    <p:sldId id="279" r:id="rId41"/>
    <p:sldId id="293" r:id="rId42"/>
    <p:sldId id="294" r:id="rId43"/>
    <p:sldId id="285" r:id="rId44"/>
    <p:sldId id="301" r:id="rId45"/>
    <p:sldId id="302" r:id="rId46"/>
    <p:sldId id="2141411335" r:id="rId47"/>
    <p:sldId id="4101" r:id="rId48"/>
    <p:sldId id="2147482517" r:id="rId49"/>
    <p:sldId id="951" r:id="rId50"/>
    <p:sldId id="2141411451" r:id="rId51"/>
    <p:sldId id="2147482521" r:id="rId52"/>
    <p:sldId id="2147482522" r:id="rId5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0F4"/>
    <a:srgbClr val="F28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16F87-745C-6F37-D560-C5E1A3C413D2}" v="11" dt="2024-12-03T03:10:45.112"/>
    <p1510:client id="{7B956E64-9215-47B0-8DFC-7D3327C3E602}" v="25" dt="2024-12-04T04:34:39.462"/>
    <p1510:client id="{9B16179D-C999-94B3-C931-C23114B81F83}" v="723" dt="2024-12-03T05:28:09.403"/>
    <p1510:client id="{E3782366-1F61-8FA1-34FB-5D9095B26B31}" v="30" dt="2024-12-04T03:06:19.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5097" autoAdjust="0"/>
  </p:normalViewPr>
  <p:slideViewPr>
    <p:cSldViewPr snapToGrid="0" snapToObjects="1" showGuides="1">
      <p:cViewPr varScale="1">
        <p:scale>
          <a:sx n="139" d="100"/>
          <a:sy n="139" d="100"/>
        </p:scale>
        <p:origin x="978" y="114"/>
      </p:cViewPr>
      <p:guideLst>
        <p:guide orient="horz" pos="1620"/>
        <p:guide pos="2880"/>
      </p:guideLst>
    </p:cSldViewPr>
  </p:slideViewPr>
  <p:outlineViewPr>
    <p:cViewPr>
      <p:scale>
        <a:sx n="33" d="100"/>
        <a:sy n="33" d="100"/>
      </p:scale>
      <p:origin x="0" y="-52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nasvi.joshi\Desktop\MAPS-2024\ROW\GPP2022-%20ROW%20vs%20APAC-20Nov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1.2300123001230012E-2"/>
                  <c:y val="-4.54752160072760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E6-498F-9462-7D3C505D078F}"/>
                </c:ext>
              </c:extLst>
            </c:dLbl>
            <c:dLbl>
              <c:idx val="1"/>
              <c:layout>
                <c:manualLayout>
                  <c:x val="3.0750307503074467E-3"/>
                  <c:y val="-5.00227376080036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E6-498F-9462-7D3C505D078F}"/>
                </c:ext>
              </c:extLst>
            </c:dLbl>
            <c:dLbl>
              <c:idx val="2"/>
              <c:layout>
                <c:manualLayout>
                  <c:x val="-2.9628810226155359E-3"/>
                  <c:y val="-0.305937962962962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E6-498F-9462-7D3C505D078F}"/>
                </c:ext>
              </c:extLst>
            </c:dLbl>
            <c:dLbl>
              <c:idx val="3"/>
              <c:layout>
                <c:manualLayout>
                  <c:x val="-4.6951819075712879E-5"/>
                  <c:y val="-0.389829629629629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E6-498F-9462-7D3C505D078F}"/>
                </c:ext>
              </c:extLst>
            </c:dLbl>
            <c:dLbl>
              <c:idx val="4"/>
              <c:layout>
                <c:manualLayout>
                  <c:x val="0"/>
                  <c:y val="-0.182868055555555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E6-498F-9462-7D3C505D07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11'!$H$6:$H$10</c:f>
              <c:strCache>
                <c:ptCount val="5"/>
                <c:pt idx="0">
                  <c:v>Not effective</c:v>
                </c:pt>
                <c:pt idx="1">
                  <c:v>Partially ineffective</c:v>
                </c:pt>
                <c:pt idx="2">
                  <c:v>Neutral/Unsure</c:v>
                </c:pt>
                <c:pt idx="3">
                  <c:v>Partially effective</c:v>
                </c:pt>
                <c:pt idx="4">
                  <c:v>Completely effective</c:v>
                </c:pt>
              </c:strCache>
            </c:strRef>
          </c:cat>
          <c:val>
            <c:numRef>
              <c:f>'Question 11'!$J$6:$J$10</c:f>
              <c:numCache>
                <c:formatCode>0.0%</c:formatCode>
                <c:ptCount val="5"/>
                <c:pt idx="0">
                  <c:v>0</c:v>
                </c:pt>
                <c:pt idx="1">
                  <c:v>0</c:v>
                </c:pt>
                <c:pt idx="2">
                  <c:v>0.34920634920634919</c:v>
                </c:pt>
                <c:pt idx="3">
                  <c:v>0.46031746031746029</c:v>
                </c:pt>
                <c:pt idx="4">
                  <c:v>0.19047619047619047</c:v>
                </c:pt>
              </c:numCache>
            </c:numRef>
          </c:val>
          <c:extLst>
            <c:ext xmlns:c16="http://schemas.microsoft.com/office/drawing/2014/chart" uri="{C3380CC4-5D6E-409C-BE32-E72D297353CC}">
              <c16:uniqueId val="{00000005-27E6-498F-9462-7D3C505D078F}"/>
            </c:ext>
          </c:extLst>
        </c:ser>
        <c:dLbls>
          <c:dLblPos val="ctr"/>
          <c:showLegendKey val="0"/>
          <c:showVal val="1"/>
          <c:showCatName val="0"/>
          <c:showSerName val="0"/>
          <c:showPercent val="0"/>
          <c:showBubbleSize val="0"/>
        </c:dLbls>
        <c:gapWidth val="150"/>
        <c:overlap val="100"/>
        <c:axId val="560276704"/>
        <c:axId val="2119758928"/>
      </c:barChart>
      <c:catAx>
        <c:axId val="560276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19758928"/>
        <c:crossesAt val="0"/>
        <c:auto val="1"/>
        <c:lblAlgn val="ctr"/>
        <c:lblOffset val="100"/>
        <c:tickLblSkip val="1"/>
        <c:noMultiLvlLbl val="0"/>
      </c:catAx>
      <c:valAx>
        <c:axId val="2119758928"/>
        <c:scaling>
          <c:orientation val="minMax"/>
        </c:scaling>
        <c:delete val="0"/>
        <c:axPos val="l"/>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27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2.8446268160141953E-3"/>
                  <c:y val="-8.28423009623796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4C-4A6F-B2E5-2332733DE672}"/>
                </c:ext>
              </c:extLst>
            </c:dLbl>
            <c:dLbl>
              <c:idx val="1"/>
              <c:layout>
                <c:manualLayout>
                  <c:x val="3.647738446411013E-3"/>
                  <c:y val="-0.381393981481481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4C-4A6F-B2E5-2332733DE672}"/>
                </c:ext>
              </c:extLst>
            </c:dLbl>
            <c:dLbl>
              <c:idx val="2"/>
              <c:layout>
                <c:manualLayout>
                  <c:x val="-3.1219272369714846E-3"/>
                  <c:y val="-0.269635648148148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4C-4A6F-B2E5-2332733DE672}"/>
                </c:ext>
              </c:extLst>
            </c:dLbl>
            <c:dLbl>
              <c:idx val="3"/>
              <c:layout>
                <c:manualLayout>
                  <c:x val="-2.5960539979232519E-3"/>
                  <c:y val="-4.6330927384076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4C-4A6F-B2E5-2332733DE672}"/>
                </c:ext>
              </c:extLst>
            </c:dLbl>
            <c:dLbl>
              <c:idx val="4"/>
              <c:layout>
                <c:manualLayout>
                  <c:x val="-2.5960539979232519E-3"/>
                  <c:y val="-4.6330927384076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4C-4A6F-B2E5-2332733DE6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15'!$N$6:$N$10</c:f>
              <c:strCache>
                <c:ptCount val="5"/>
                <c:pt idx="0">
                  <c:v>No, it does not</c:v>
                </c:pt>
                <c:pt idx="1">
                  <c:v>Yes, it most definitely does</c:v>
                </c:pt>
                <c:pt idx="2">
                  <c:v>Neutral/Unsure</c:v>
                </c:pt>
                <c:pt idx="3">
                  <c:v>I mostly agree</c:v>
                </c:pt>
                <c:pt idx="4">
                  <c:v>I completely agree</c:v>
                </c:pt>
              </c:strCache>
            </c:strRef>
          </c:cat>
          <c:val>
            <c:numRef>
              <c:f>'Question 15'!$P$6:$P$10</c:f>
              <c:numCache>
                <c:formatCode>0.0%</c:formatCode>
                <c:ptCount val="5"/>
                <c:pt idx="0">
                  <c:v>8.3333333333333329E-2</c:v>
                </c:pt>
                <c:pt idx="1">
                  <c:v>0.54166666666666663</c:v>
                </c:pt>
                <c:pt idx="2">
                  <c:v>0.375</c:v>
                </c:pt>
                <c:pt idx="3">
                  <c:v>0</c:v>
                </c:pt>
                <c:pt idx="4">
                  <c:v>0</c:v>
                </c:pt>
              </c:numCache>
            </c:numRef>
          </c:val>
          <c:extLst>
            <c:ext xmlns:c16="http://schemas.microsoft.com/office/drawing/2014/chart" uri="{C3380CC4-5D6E-409C-BE32-E72D297353CC}">
              <c16:uniqueId val="{00000005-164C-4A6F-B2E5-2332733DE672}"/>
            </c:ext>
          </c:extLst>
        </c:ser>
        <c:dLbls>
          <c:dLblPos val="inEnd"/>
          <c:showLegendKey val="0"/>
          <c:showVal val="1"/>
          <c:showCatName val="0"/>
          <c:showSerName val="0"/>
          <c:showPercent val="0"/>
          <c:showBubbleSize val="0"/>
        </c:dLbls>
        <c:gapWidth val="150"/>
        <c:overlap val="100"/>
        <c:axId val="230402975"/>
        <c:axId val="230406335"/>
      </c:barChart>
      <c:catAx>
        <c:axId val="2304029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30406335"/>
        <c:crosses val="autoZero"/>
        <c:auto val="1"/>
        <c:lblAlgn val="ctr"/>
        <c:lblOffset val="100"/>
        <c:noMultiLvlLbl val="0"/>
      </c:catAx>
      <c:valAx>
        <c:axId val="230406335"/>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402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2.7182890855457229E-3"/>
                  <c:y val="-0.347049074074074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31-4A1E-96EA-D65016BD25A2}"/>
                </c:ext>
              </c:extLst>
            </c:dLbl>
            <c:dLbl>
              <c:idx val="1"/>
              <c:layout>
                <c:manualLayout>
                  <c:x val="-3.1219272369715418E-3"/>
                  <c:y val="-0.22347453703703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31-4A1E-96EA-D65016BD25A2}"/>
                </c:ext>
              </c:extLst>
            </c:dLbl>
            <c:dLbl>
              <c:idx val="2"/>
              <c:layout>
                <c:manualLayout>
                  <c:x val="2.9596853490653077E-4"/>
                  <c:y val="-0.356649074074074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31-4A1E-96EA-D65016BD25A2}"/>
                </c:ext>
              </c:extLst>
            </c:dLbl>
            <c:dLbl>
              <c:idx val="3"/>
              <c:layout>
                <c:manualLayout>
                  <c:x val="0"/>
                  <c:y val="-0.179212037037037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31-4A1E-96EA-D65016BD25A2}"/>
                </c:ext>
              </c:extLst>
            </c:dLbl>
            <c:dLbl>
              <c:idx val="4"/>
              <c:layout>
                <c:manualLayout>
                  <c:x val="-7.5528700906344415E-3"/>
                  <c:y val="-5.09605570137067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31-4A1E-96EA-D65016BD25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16'!$H$6:$H$10</c:f>
              <c:strCache>
                <c:ptCount val="5"/>
                <c:pt idx="0">
                  <c:v>No, influenced at all</c:v>
                </c:pt>
                <c:pt idx="1">
                  <c:v>Slightly influenced</c:v>
                </c:pt>
                <c:pt idx="2">
                  <c:v>Neutral/Unsure</c:v>
                </c:pt>
                <c:pt idx="3">
                  <c:v>Heavily influenced</c:v>
                </c:pt>
                <c:pt idx="4">
                  <c:v>Completely influenced</c:v>
                </c:pt>
              </c:strCache>
            </c:strRef>
          </c:cat>
          <c:val>
            <c:numRef>
              <c:f>'Question 16'!$J$6:$J$10</c:f>
              <c:numCache>
                <c:formatCode>0.0%</c:formatCode>
                <c:ptCount val="5"/>
                <c:pt idx="0">
                  <c:v>0.32075471698113206</c:v>
                </c:pt>
                <c:pt idx="1">
                  <c:v>0.18867924528301888</c:v>
                </c:pt>
                <c:pt idx="2">
                  <c:v>0.33962264150943394</c:v>
                </c:pt>
                <c:pt idx="3">
                  <c:v>0.15094339622641509</c:v>
                </c:pt>
                <c:pt idx="4">
                  <c:v>0</c:v>
                </c:pt>
              </c:numCache>
            </c:numRef>
          </c:val>
          <c:extLst>
            <c:ext xmlns:c16="http://schemas.microsoft.com/office/drawing/2014/chart" uri="{C3380CC4-5D6E-409C-BE32-E72D297353CC}">
              <c16:uniqueId val="{00000005-3131-4A1E-96EA-D65016BD25A2}"/>
            </c:ext>
          </c:extLst>
        </c:ser>
        <c:dLbls>
          <c:dLblPos val="inEnd"/>
          <c:showLegendKey val="0"/>
          <c:showVal val="1"/>
          <c:showCatName val="0"/>
          <c:showSerName val="0"/>
          <c:showPercent val="0"/>
          <c:showBubbleSize val="0"/>
        </c:dLbls>
        <c:gapWidth val="150"/>
        <c:overlap val="100"/>
        <c:axId val="260106527"/>
        <c:axId val="260096927"/>
      </c:barChart>
      <c:catAx>
        <c:axId val="260106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0096927"/>
        <c:crosses val="autoZero"/>
        <c:auto val="1"/>
        <c:lblAlgn val="ctr"/>
        <c:lblOffset val="100"/>
        <c:noMultiLvlLbl val="0"/>
      </c:catAx>
      <c:valAx>
        <c:axId val="26009692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10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3.1219272369714846E-3"/>
                  <c:y val="-0.119177314814814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BC-464D-B572-0362B40E5F0B}"/>
                </c:ext>
              </c:extLst>
            </c:dLbl>
            <c:dLbl>
              <c:idx val="1"/>
              <c:layout>
                <c:manualLayout>
                  <c:x val="6.2438544739429691E-3"/>
                  <c:y val="-0.362512962962962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BC-464D-B572-0362B40E5F0B}"/>
                </c:ext>
              </c:extLst>
            </c:dLbl>
            <c:dLbl>
              <c:idx val="2"/>
              <c:layout>
                <c:manualLayout>
                  <c:x val="-2.6246312684366354E-3"/>
                  <c:y val="-0.214292592592592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BC-464D-B572-0362B40E5F0B}"/>
                </c:ext>
              </c:extLst>
            </c:dLbl>
            <c:dLbl>
              <c:idx val="3"/>
              <c:layout>
                <c:manualLayout>
                  <c:x val="0"/>
                  <c:y val="-0.39313379629629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BC-464D-B572-0362B40E5F0B}"/>
                </c:ext>
              </c:extLst>
            </c:dLbl>
            <c:dLbl>
              <c:idx val="4"/>
              <c:layout>
                <c:manualLayout>
                  <c:x val="-2.6246312684366927E-3"/>
                  <c:y val="-0.188378703703703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BC-464D-B572-0362B40E5F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16'!$O$6:$O$10</c:f>
              <c:strCache>
                <c:ptCount val="5"/>
                <c:pt idx="0">
                  <c:v>No, influenced at all</c:v>
                </c:pt>
                <c:pt idx="1">
                  <c:v>Slightly influenced</c:v>
                </c:pt>
                <c:pt idx="2">
                  <c:v>Neutral/Unsure</c:v>
                </c:pt>
                <c:pt idx="3">
                  <c:v>Heavily influenced</c:v>
                </c:pt>
                <c:pt idx="4">
                  <c:v>Completely influenced</c:v>
                </c:pt>
              </c:strCache>
            </c:strRef>
          </c:cat>
          <c:val>
            <c:numRef>
              <c:f>'Question 16'!$Q$6:$Q$10</c:f>
              <c:numCache>
                <c:formatCode>0.0%</c:formatCode>
                <c:ptCount val="5"/>
                <c:pt idx="0">
                  <c:v>8.3333333333333329E-2</c:v>
                </c:pt>
                <c:pt idx="1">
                  <c:v>0.29166666666666669</c:v>
                </c:pt>
                <c:pt idx="2">
                  <c:v>0.16666666666666666</c:v>
                </c:pt>
                <c:pt idx="3">
                  <c:v>0.33333333333333331</c:v>
                </c:pt>
                <c:pt idx="4">
                  <c:v>0.125</c:v>
                </c:pt>
              </c:numCache>
            </c:numRef>
          </c:val>
          <c:extLst>
            <c:ext xmlns:c16="http://schemas.microsoft.com/office/drawing/2014/chart" uri="{C3380CC4-5D6E-409C-BE32-E72D297353CC}">
              <c16:uniqueId val="{00000005-E5BC-464D-B572-0362B40E5F0B}"/>
            </c:ext>
          </c:extLst>
        </c:ser>
        <c:dLbls>
          <c:dLblPos val="inEnd"/>
          <c:showLegendKey val="0"/>
          <c:showVal val="1"/>
          <c:showCatName val="0"/>
          <c:showSerName val="0"/>
          <c:showPercent val="0"/>
          <c:showBubbleSize val="0"/>
        </c:dLbls>
        <c:gapWidth val="150"/>
        <c:overlap val="100"/>
        <c:axId val="392181343"/>
        <c:axId val="392179903"/>
      </c:barChart>
      <c:catAx>
        <c:axId val="39218134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2179903"/>
        <c:crosses val="autoZero"/>
        <c:auto val="1"/>
        <c:lblAlgn val="ctr"/>
        <c:lblOffset val="100"/>
        <c:noMultiLvlLbl val="0"/>
      </c:catAx>
      <c:valAx>
        <c:axId val="392179903"/>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18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1327433628319"/>
          <c:y val="6.1640901968002121E-2"/>
          <c:w val="0.84414552605703053"/>
          <c:h val="0.69693266202345916"/>
        </c:manualLayout>
      </c:layout>
      <c:barChart>
        <c:barDir val="col"/>
        <c:grouping val="stacked"/>
        <c:varyColors val="0"/>
        <c:ser>
          <c:idx val="0"/>
          <c:order val="0"/>
          <c:spPr>
            <a:solidFill>
              <a:schemeClr val="accent1"/>
            </a:solidFill>
            <a:ln>
              <a:noFill/>
            </a:ln>
            <a:effectLst/>
          </c:spPr>
          <c:invertIfNegative val="0"/>
          <c:dLbls>
            <c:dLbl>
              <c:idx val="0"/>
              <c:layout>
                <c:manualLayout>
                  <c:x val="2.7684365781710913E-3"/>
                  <c:y val="-0.115812564182395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0F-452D-ABA8-966FB8FB3D7F}"/>
                </c:ext>
              </c:extLst>
            </c:dLbl>
            <c:dLbl>
              <c:idx val="1"/>
              <c:layout>
                <c:manualLayout>
                  <c:x val="9.2308259587020082E-3"/>
                  <c:y val="-0.194767446860846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0F-452D-ABA8-966FB8FB3D7F}"/>
                </c:ext>
              </c:extLst>
            </c:dLbl>
            <c:dLbl>
              <c:idx val="2"/>
              <c:layout>
                <c:manualLayout>
                  <c:x val="-3.6627335299907395E-4"/>
                  <c:y val="-0.307541399257935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0F-452D-ABA8-966FB8FB3D7F}"/>
                </c:ext>
              </c:extLst>
            </c:dLbl>
            <c:dLbl>
              <c:idx val="3"/>
              <c:layout>
                <c:manualLayout>
                  <c:x val="-5.7681907571288105E-3"/>
                  <c:y val="-0.24577750790830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0F-452D-ABA8-966FB8FB3D7F}"/>
                </c:ext>
              </c:extLst>
            </c:dLbl>
            <c:dLbl>
              <c:idx val="4"/>
              <c:layout>
                <c:manualLayout>
                  <c:x val="3.3529990167157162E-3"/>
                  <c:y val="-0.350641866961611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0F-452D-ABA8-966FB8FB3D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17'!$F$6:$F$10</c:f>
              <c:strCache>
                <c:ptCount val="5"/>
                <c:pt idx="0">
                  <c:v>No, not at all</c:v>
                </c:pt>
                <c:pt idx="1">
                  <c:v>No, not in all areas</c:v>
                </c:pt>
                <c:pt idx="2">
                  <c:v>Neutral/Unsure</c:v>
                </c:pt>
                <c:pt idx="3">
                  <c:v>Yes, but it should cover more areas in detail</c:v>
                </c:pt>
                <c:pt idx="4">
                  <c:v>Yes, I am equipped</c:v>
                </c:pt>
              </c:strCache>
            </c:strRef>
          </c:cat>
          <c:val>
            <c:numRef>
              <c:f>'Question 17'!$H$6:$H$10</c:f>
              <c:numCache>
                <c:formatCode>0.0%</c:formatCode>
                <c:ptCount val="5"/>
                <c:pt idx="0">
                  <c:v>7.5471698113207544E-2</c:v>
                </c:pt>
                <c:pt idx="1">
                  <c:v>0.15094339622641509</c:v>
                </c:pt>
                <c:pt idx="2">
                  <c:v>0.26415094339622641</c:v>
                </c:pt>
                <c:pt idx="3">
                  <c:v>0.18867924528301888</c:v>
                </c:pt>
                <c:pt idx="4">
                  <c:v>0.32075471698113206</c:v>
                </c:pt>
              </c:numCache>
            </c:numRef>
          </c:val>
          <c:extLst>
            <c:ext xmlns:c16="http://schemas.microsoft.com/office/drawing/2014/chart" uri="{C3380CC4-5D6E-409C-BE32-E72D297353CC}">
              <c16:uniqueId val="{00000005-240F-452D-ABA8-966FB8FB3D7F}"/>
            </c:ext>
          </c:extLst>
        </c:ser>
        <c:dLbls>
          <c:dLblPos val="inEnd"/>
          <c:showLegendKey val="0"/>
          <c:showVal val="1"/>
          <c:showCatName val="0"/>
          <c:showSerName val="0"/>
          <c:showPercent val="0"/>
          <c:showBubbleSize val="0"/>
        </c:dLbls>
        <c:gapWidth val="150"/>
        <c:overlap val="100"/>
        <c:axId val="260072927"/>
        <c:axId val="260066687"/>
      </c:barChart>
      <c:catAx>
        <c:axId val="2600729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0066687"/>
        <c:crosses val="autoZero"/>
        <c:auto val="1"/>
        <c:lblAlgn val="ctr"/>
        <c:lblOffset val="100"/>
        <c:noMultiLvlLbl val="0"/>
      </c:catAx>
      <c:valAx>
        <c:axId val="26006668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072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1327433628319"/>
          <c:y val="8.0159019061510531E-2"/>
          <c:w val="0.84414552605703053"/>
          <c:h val="0.64861964731687005"/>
        </c:manualLayout>
      </c:layout>
      <c:barChart>
        <c:barDir val="col"/>
        <c:grouping val="stacked"/>
        <c:varyColors val="0"/>
        <c:ser>
          <c:idx val="0"/>
          <c:order val="0"/>
          <c:spPr>
            <a:solidFill>
              <a:schemeClr val="accent6"/>
            </a:solidFill>
            <a:ln>
              <a:noFill/>
            </a:ln>
            <a:effectLst/>
          </c:spPr>
          <c:invertIfNegative val="0"/>
          <c:dLbls>
            <c:dLbl>
              <c:idx val="0"/>
              <c:layout>
                <c:manualLayout>
                  <c:x val="0"/>
                  <c:y val="-6.41735928842228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51-4066-96C0-AE376B696D97}"/>
                </c:ext>
              </c:extLst>
            </c:dLbl>
            <c:dLbl>
              <c:idx val="1"/>
              <c:layout>
                <c:manualLayout>
                  <c:x val="-5.0925337632079971E-17"/>
                  <c:y val="-4.17012977544473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51-4066-96C0-AE376B696D97}"/>
                </c:ext>
              </c:extLst>
            </c:dLbl>
            <c:dLbl>
              <c:idx val="2"/>
              <c:layout>
                <c:manualLayout>
                  <c:x val="-3.1219272369714846E-3"/>
                  <c:y val="-0.126732989360722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51-4066-96C0-AE376B696D97}"/>
                </c:ext>
              </c:extLst>
            </c:dLbl>
            <c:dLbl>
              <c:idx val="3"/>
              <c:layout>
                <c:manualLayout>
                  <c:x val="5.1713372664700099E-3"/>
                  <c:y val="-0.309086755252705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51-4066-96C0-AE376B696D97}"/>
                </c:ext>
              </c:extLst>
            </c:dLbl>
            <c:dLbl>
              <c:idx val="4"/>
              <c:layout>
                <c:manualLayout>
                  <c:x val="0"/>
                  <c:y val="-0.139946571352075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51-4066-96C0-AE376B696D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17'!$M$6:$M$10</c:f>
              <c:strCache>
                <c:ptCount val="5"/>
                <c:pt idx="0">
                  <c:v>No, not at all</c:v>
                </c:pt>
                <c:pt idx="1">
                  <c:v>No, not in all areas</c:v>
                </c:pt>
                <c:pt idx="2">
                  <c:v>Neutral/Unsure</c:v>
                </c:pt>
                <c:pt idx="3">
                  <c:v>Yes, but it should cover more areas in detail</c:v>
                </c:pt>
                <c:pt idx="4">
                  <c:v>Yes, I am equipped</c:v>
                </c:pt>
              </c:strCache>
            </c:strRef>
          </c:cat>
          <c:val>
            <c:numRef>
              <c:f>'Question 17'!$O$6:$O$10</c:f>
              <c:numCache>
                <c:formatCode>0.0%</c:formatCode>
                <c:ptCount val="5"/>
                <c:pt idx="0">
                  <c:v>4.1666666666666664E-2</c:v>
                </c:pt>
                <c:pt idx="1">
                  <c:v>0</c:v>
                </c:pt>
                <c:pt idx="2">
                  <c:v>0.16666666666666666</c:v>
                </c:pt>
                <c:pt idx="3">
                  <c:v>0.58333333333333337</c:v>
                </c:pt>
                <c:pt idx="4">
                  <c:v>0.20833333333333334</c:v>
                </c:pt>
              </c:numCache>
            </c:numRef>
          </c:val>
          <c:extLst>
            <c:ext xmlns:c16="http://schemas.microsoft.com/office/drawing/2014/chart" uri="{C3380CC4-5D6E-409C-BE32-E72D297353CC}">
              <c16:uniqueId val="{00000005-DC51-4066-96C0-AE376B696D97}"/>
            </c:ext>
          </c:extLst>
        </c:ser>
        <c:dLbls>
          <c:dLblPos val="inEnd"/>
          <c:showLegendKey val="0"/>
          <c:showVal val="1"/>
          <c:showCatName val="0"/>
          <c:showSerName val="0"/>
          <c:showPercent val="0"/>
          <c:showBubbleSize val="0"/>
        </c:dLbls>
        <c:gapWidth val="150"/>
        <c:overlap val="100"/>
        <c:axId val="231645007"/>
        <c:axId val="231633487"/>
      </c:barChart>
      <c:catAx>
        <c:axId val="2316450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31633487"/>
        <c:crosses val="autoZero"/>
        <c:auto val="1"/>
        <c:lblAlgn val="ctr"/>
        <c:lblOffset val="100"/>
        <c:noMultiLvlLbl val="0"/>
      </c:catAx>
      <c:valAx>
        <c:axId val="23163348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645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0"/>
                  <c:y val="-4.16666666666668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0F-4784-B196-C3D15918F522}"/>
                </c:ext>
              </c:extLst>
            </c:dLbl>
            <c:dLbl>
              <c:idx val="1"/>
              <c:layout>
                <c:manualLayout>
                  <c:x val="0"/>
                  <c:y val="-0.119490740740740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0F-4784-B196-C3D15918F522}"/>
                </c:ext>
              </c:extLst>
            </c:dLbl>
            <c:dLbl>
              <c:idx val="2"/>
              <c:layout>
                <c:manualLayout>
                  <c:x val="1.7969518190757129E-4"/>
                  <c:y val="-0.339583333333333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0F-4784-B196-C3D15918F522}"/>
                </c:ext>
              </c:extLst>
            </c:dLbl>
            <c:dLbl>
              <c:idx val="3"/>
              <c:layout>
                <c:manualLayout>
                  <c:x val="0"/>
                  <c:y val="-0.201574074074074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0F-4784-B196-C3D15918F522}"/>
                </c:ext>
              </c:extLst>
            </c:dLbl>
            <c:dLbl>
              <c:idx val="4"/>
              <c:layout>
                <c:manualLayout>
                  <c:x val="0"/>
                  <c:y val="-6.94444444444445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0F-4784-B196-C3D15918F5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18'!$F$6:$F$10</c:f>
              <c:strCache>
                <c:ptCount val="5"/>
                <c:pt idx="0">
                  <c:v>No, they are not</c:v>
                </c:pt>
                <c:pt idx="1">
                  <c:v>No, some are missing</c:v>
                </c:pt>
                <c:pt idx="2">
                  <c:v>Neutral/Unsure</c:v>
                </c:pt>
                <c:pt idx="3">
                  <c:v>Yes, most are covered</c:v>
                </c:pt>
                <c:pt idx="4">
                  <c:v>Yes, all principles are well integrated</c:v>
                </c:pt>
              </c:strCache>
            </c:strRef>
          </c:cat>
          <c:val>
            <c:numRef>
              <c:f>'Question 18'!$H$6:$H$10</c:f>
              <c:numCache>
                <c:formatCode>0.0%</c:formatCode>
                <c:ptCount val="5"/>
                <c:pt idx="0">
                  <c:v>0</c:v>
                </c:pt>
                <c:pt idx="1">
                  <c:v>0.13461538461538461</c:v>
                </c:pt>
                <c:pt idx="2">
                  <c:v>0.51923076923076927</c:v>
                </c:pt>
                <c:pt idx="3">
                  <c:v>0.28846153846153844</c:v>
                </c:pt>
                <c:pt idx="4">
                  <c:v>5.7692307692307696E-2</c:v>
                </c:pt>
              </c:numCache>
            </c:numRef>
          </c:val>
          <c:extLst>
            <c:ext xmlns:c16="http://schemas.microsoft.com/office/drawing/2014/chart" uri="{C3380CC4-5D6E-409C-BE32-E72D297353CC}">
              <c16:uniqueId val="{00000005-030F-4784-B196-C3D15918F522}"/>
            </c:ext>
          </c:extLst>
        </c:ser>
        <c:dLbls>
          <c:dLblPos val="ctr"/>
          <c:showLegendKey val="0"/>
          <c:showVal val="1"/>
          <c:showCatName val="0"/>
          <c:showSerName val="0"/>
          <c:showPercent val="0"/>
          <c:showBubbleSize val="0"/>
        </c:dLbls>
        <c:gapWidth val="150"/>
        <c:overlap val="100"/>
        <c:axId val="392356607"/>
        <c:axId val="394013823"/>
      </c:barChart>
      <c:catAx>
        <c:axId val="3923566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4013823"/>
        <c:crosses val="autoZero"/>
        <c:auto val="1"/>
        <c:lblAlgn val="ctr"/>
        <c:lblOffset val="100"/>
        <c:noMultiLvlLbl val="0"/>
      </c:catAx>
      <c:valAx>
        <c:axId val="394013823"/>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35660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2"/>
              <c:layout>
                <c:manualLayout>
                  <c:x val="-3.5272861356932727E-3"/>
                  <c:y val="-0.274994444444444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82-43AC-A5D4-5F9D7F9B8F8C}"/>
                </c:ext>
              </c:extLst>
            </c:dLbl>
            <c:dLbl>
              <c:idx val="3"/>
              <c:layout>
                <c:manualLayout>
                  <c:x val="3.6354473942968374E-3"/>
                  <c:y val="-0.331305092592592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82-43AC-A5D4-5F9D7F9B8F8C}"/>
                </c:ext>
              </c:extLst>
            </c:dLbl>
            <c:dLbl>
              <c:idx val="4"/>
              <c:layout>
                <c:manualLayout>
                  <c:x val="-2.6082420448619546E-3"/>
                  <c:y val="-0.10735491396908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82-43AC-A5D4-5F9D7F9B8F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18'!$M$6:$M$10</c:f>
              <c:strCache>
                <c:ptCount val="5"/>
                <c:pt idx="0">
                  <c:v>No, they are not</c:v>
                </c:pt>
                <c:pt idx="1">
                  <c:v>No, some are missing</c:v>
                </c:pt>
                <c:pt idx="2">
                  <c:v>Neutral/Unsure</c:v>
                </c:pt>
                <c:pt idx="3">
                  <c:v>Yes, most are covered</c:v>
                </c:pt>
                <c:pt idx="4">
                  <c:v>Yes, all principles are well integrated</c:v>
                </c:pt>
              </c:strCache>
            </c:strRef>
          </c:cat>
          <c:val>
            <c:numRef>
              <c:f>'Question 18'!$O$6:$O$10</c:f>
              <c:numCache>
                <c:formatCode>0.0%</c:formatCode>
                <c:ptCount val="5"/>
                <c:pt idx="0">
                  <c:v>0</c:v>
                </c:pt>
                <c:pt idx="1">
                  <c:v>0</c:v>
                </c:pt>
                <c:pt idx="2">
                  <c:v>0.375</c:v>
                </c:pt>
                <c:pt idx="3">
                  <c:v>0.5</c:v>
                </c:pt>
                <c:pt idx="4">
                  <c:v>0.125</c:v>
                </c:pt>
              </c:numCache>
            </c:numRef>
          </c:val>
          <c:extLst>
            <c:ext xmlns:c16="http://schemas.microsoft.com/office/drawing/2014/chart" uri="{C3380CC4-5D6E-409C-BE32-E72D297353CC}">
              <c16:uniqueId val="{00000003-A182-43AC-A5D4-5F9D7F9B8F8C}"/>
            </c:ext>
          </c:extLst>
        </c:ser>
        <c:dLbls>
          <c:dLblPos val="inBase"/>
          <c:showLegendKey val="0"/>
          <c:showVal val="1"/>
          <c:showCatName val="0"/>
          <c:showSerName val="0"/>
          <c:showPercent val="0"/>
          <c:showBubbleSize val="0"/>
        </c:dLbls>
        <c:gapWidth val="150"/>
        <c:overlap val="100"/>
        <c:axId val="265305055"/>
        <c:axId val="265303615"/>
      </c:barChart>
      <c:catAx>
        <c:axId val="2653050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5303615"/>
        <c:crosses val="autoZero"/>
        <c:auto val="1"/>
        <c:lblAlgn val="ctr"/>
        <c:lblOffset val="100"/>
        <c:noMultiLvlLbl val="0"/>
      </c:catAx>
      <c:valAx>
        <c:axId val="265303615"/>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305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0"/>
                  <c:y val="-0.165942129629629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4B-4BC2-80A3-DCD6173B0DBB}"/>
                </c:ext>
              </c:extLst>
            </c:dLbl>
            <c:dLbl>
              <c:idx val="1"/>
              <c:layout>
                <c:manualLayout>
                  <c:x val="9.8672566371681408E-3"/>
                  <c:y val="-0.329737962962962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4B-4BC2-80A3-DCD6173B0DBB}"/>
                </c:ext>
              </c:extLst>
            </c:dLbl>
            <c:dLbl>
              <c:idx val="2"/>
              <c:layout>
                <c:manualLayout>
                  <c:x val="0"/>
                  <c:y val="-0.260691666666666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4B-4BC2-80A3-DCD6173B0DBB}"/>
                </c:ext>
              </c:extLst>
            </c:dLbl>
            <c:dLbl>
              <c:idx val="3"/>
              <c:layout>
                <c:manualLayout>
                  <c:x val="3.6234021632251721E-3"/>
                  <c:y val="-0.355441203703703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4B-4BC2-80A3-DCD6173B0DBB}"/>
                </c:ext>
              </c:extLst>
            </c:dLbl>
            <c:dLbl>
              <c:idx val="4"/>
              <c:layout>
                <c:manualLayout>
                  <c:x val="3.1219272369714846E-3"/>
                  <c:y val="-0.354385648148148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4B-4BC2-80A3-DCD6173B0D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19'!$F$6:$F$10</c:f>
              <c:strCache>
                <c:ptCount val="5"/>
                <c:pt idx="0">
                  <c:v>Not familiar</c:v>
                </c:pt>
                <c:pt idx="1">
                  <c:v>Somewhat familiar</c:v>
                </c:pt>
                <c:pt idx="2">
                  <c:v>Neutral/Unsure</c:v>
                </c:pt>
                <c:pt idx="3">
                  <c:v>Mostly familiar</c:v>
                </c:pt>
                <c:pt idx="4">
                  <c:v>Completely familiar</c:v>
                </c:pt>
              </c:strCache>
            </c:strRef>
          </c:cat>
          <c:val>
            <c:numRef>
              <c:f>'Question 19'!$H$6:$H$10</c:f>
              <c:numCache>
                <c:formatCode>0.0%</c:formatCode>
                <c:ptCount val="5"/>
                <c:pt idx="0">
                  <c:v>9.8039215686274508E-2</c:v>
                </c:pt>
                <c:pt idx="1">
                  <c:v>0.23529411764705882</c:v>
                </c:pt>
                <c:pt idx="2">
                  <c:v>0.15686274509803921</c:v>
                </c:pt>
                <c:pt idx="3">
                  <c:v>0.25490196078431371</c:v>
                </c:pt>
                <c:pt idx="4">
                  <c:v>0.25490196078431371</c:v>
                </c:pt>
              </c:numCache>
            </c:numRef>
          </c:val>
          <c:extLst>
            <c:ext xmlns:c16="http://schemas.microsoft.com/office/drawing/2014/chart" uri="{C3380CC4-5D6E-409C-BE32-E72D297353CC}">
              <c16:uniqueId val="{00000005-354B-4BC2-80A3-DCD6173B0DBB}"/>
            </c:ext>
          </c:extLst>
        </c:ser>
        <c:dLbls>
          <c:dLblPos val="inEnd"/>
          <c:showLegendKey val="0"/>
          <c:showVal val="1"/>
          <c:showCatName val="0"/>
          <c:showSerName val="0"/>
          <c:showPercent val="0"/>
          <c:showBubbleSize val="0"/>
        </c:dLbls>
        <c:gapWidth val="150"/>
        <c:overlap val="100"/>
        <c:axId val="260085887"/>
        <c:axId val="260094047"/>
      </c:barChart>
      <c:catAx>
        <c:axId val="2600858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0094047"/>
        <c:crosses val="autoZero"/>
        <c:auto val="1"/>
        <c:lblAlgn val="ctr"/>
        <c:lblOffset val="100"/>
        <c:noMultiLvlLbl val="0"/>
      </c:catAx>
      <c:valAx>
        <c:axId val="26009404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085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2.8617335749000691E-17"/>
                  <c:y val="-0.148018981481481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AD-4249-8EB8-8ADB8986E9DE}"/>
                </c:ext>
              </c:extLst>
            </c:dLbl>
            <c:dLbl>
              <c:idx val="1"/>
              <c:layout>
                <c:manualLayout>
                  <c:x val="6.2438544739429691E-3"/>
                  <c:y val="-0.224113425925925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AD-4249-8EB8-8ADB8986E9DE}"/>
                </c:ext>
              </c:extLst>
            </c:dLbl>
            <c:dLbl>
              <c:idx val="2"/>
              <c:layout>
                <c:manualLayout>
                  <c:x val="-2.7777777777777779E-3"/>
                  <c:y val="-0.197200925925925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AD-4249-8EB8-8ADB8986E9DE}"/>
                </c:ext>
              </c:extLst>
            </c:dLbl>
            <c:dLbl>
              <c:idx val="3"/>
              <c:layout>
                <c:manualLayout>
                  <c:x val="3.1219272369714846E-3"/>
                  <c:y val="-0.394836111111111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AD-4249-8EB8-8ADB8986E9DE}"/>
                </c:ext>
              </c:extLst>
            </c:dLbl>
            <c:dLbl>
              <c:idx val="4"/>
              <c:layout>
                <c:manualLayout>
                  <c:x val="0"/>
                  <c:y val="-0.111846759259259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AD-4249-8EB8-8ADB8986E9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19'!$M$6:$M$10</c:f>
              <c:strCache>
                <c:ptCount val="5"/>
                <c:pt idx="0">
                  <c:v>Not familiar</c:v>
                </c:pt>
                <c:pt idx="1">
                  <c:v>Somewhat familiar</c:v>
                </c:pt>
                <c:pt idx="2">
                  <c:v>Neutral/Unsure</c:v>
                </c:pt>
                <c:pt idx="3">
                  <c:v>Mostly familiar</c:v>
                </c:pt>
                <c:pt idx="4">
                  <c:v>Completely familiar</c:v>
                </c:pt>
              </c:strCache>
            </c:strRef>
          </c:cat>
          <c:val>
            <c:numRef>
              <c:f>'Question 19'!$O$6:$O$10</c:f>
              <c:numCache>
                <c:formatCode>0.0%</c:formatCode>
                <c:ptCount val="5"/>
                <c:pt idx="0">
                  <c:v>0.125</c:v>
                </c:pt>
                <c:pt idx="1">
                  <c:v>0.20833333333333334</c:v>
                </c:pt>
                <c:pt idx="2">
                  <c:v>0.16666666666666666</c:v>
                </c:pt>
                <c:pt idx="3">
                  <c:v>0.41666666666666669</c:v>
                </c:pt>
                <c:pt idx="4">
                  <c:v>8.3333333333333329E-2</c:v>
                </c:pt>
              </c:numCache>
            </c:numRef>
          </c:val>
          <c:extLst>
            <c:ext xmlns:c16="http://schemas.microsoft.com/office/drawing/2014/chart" uri="{C3380CC4-5D6E-409C-BE32-E72D297353CC}">
              <c16:uniqueId val="{00000005-F8AD-4249-8EB8-8ADB8986E9DE}"/>
            </c:ext>
          </c:extLst>
        </c:ser>
        <c:dLbls>
          <c:dLblPos val="inBase"/>
          <c:showLegendKey val="0"/>
          <c:showVal val="1"/>
          <c:showCatName val="0"/>
          <c:showSerName val="0"/>
          <c:showPercent val="0"/>
          <c:showBubbleSize val="0"/>
        </c:dLbls>
        <c:gapWidth val="150"/>
        <c:overlap val="100"/>
        <c:axId val="394769135"/>
        <c:axId val="394769615"/>
      </c:barChart>
      <c:catAx>
        <c:axId val="3947691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4769615"/>
        <c:crosses val="autoZero"/>
        <c:auto val="1"/>
        <c:lblAlgn val="ctr"/>
        <c:lblOffset val="100"/>
        <c:noMultiLvlLbl val="0"/>
      </c:catAx>
      <c:valAx>
        <c:axId val="394769615"/>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769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3.1219272369715132E-3"/>
                  <c:y val="-9.43898148148148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F-4657-8AEC-F46C81FA2234}"/>
                </c:ext>
              </c:extLst>
            </c:dLbl>
            <c:dLbl>
              <c:idx val="1"/>
              <c:layout>
                <c:manualLayout>
                  <c:x val="6.9257620452310717E-3"/>
                  <c:y val="-0.296672685185185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7F-4657-8AEC-F46C81FA2234}"/>
                </c:ext>
              </c:extLst>
            </c:dLbl>
            <c:dLbl>
              <c:idx val="2"/>
              <c:layout>
                <c:manualLayout>
                  <c:x val="-3.6349557522124465E-3"/>
                  <c:y val="-0.251047685185185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7F-4657-8AEC-F46C81FA2234}"/>
                </c:ext>
              </c:extLst>
            </c:dLbl>
            <c:dLbl>
              <c:idx val="3"/>
              <c:layout>
                <c:manualLayout>
                  <c:x val="2.7809734513274337E-3"/>
                  <c:y val="-0.363017592592592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7F-4657-8AEC-F46C81FA2234}"/>
                </c:ext>
              </c:extLst>
            </c:dLbl>
            <c:dLbl>
              <c:idx val="4"/>
              <c:layout>
                <c:manualLayout>
                  <c:x val="0"/>
                  <c:y val="-0.110008333333333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7F-4657-8AEC-F46C81FA22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20'!$F$6:$F$10</c:f>
              <c:strCache>
                <c:ptCount val="5"/>
                <c:pt idx="0">
                  <c:v>No, not really</c:v>
                </c:pt>
                <c:pt idx="1">
                  <c:v>No, not as much as I'd want to</c:v>
                </c:pt>
                <c:pt idx="2">
                  <c:v>Neutral/Unsure</c:v>
                </c:pt>
                <c:pt idx="3">
                  <c:v>Yes, I/we mostyl do</c:v>
                </c:pt>
                <c:pt idx="4">
                  <c:v>Yes, I/we do</c:v>
                </c:pt>
              </c:strCache>
            </c:strRef>
          </c:cat>
          <c:val>
            <c:numRef>
              <c:f>'Question 20'!$H$6:$H$10</c:f>
              <c:numCache>
                <c:formatCode>0.0%</c:formatCode>
                <c:ptCount val="5"/>
                <c:pt idx="0">
                  <c:v>5.8823529411764705E-2</c:v>
                </c:pt>
                <c:pt idx="1">
                  <c:v>0.27450980392156865</c:v>
                </c:pt>
                <c:pt idx="2">
                  <c:v>0.23529411764705882</c:v>
                </c:pt>
                <c:pt idx="3">
                  <c:v>0.35294117647058826</c:v>
                </c:pt>
                <c:pt idx="4">
                  <c:v>7.8431372549019607E-2</c:v>
                </c:pt>
              </c:numCache>
            </c:numRef>
          </c:val>
          <c:extLst>
            <c:ext xmlns:c16="http://schemas.microsoft.com/office/drawing/2014/chart" uri="{C3380CC4-5D6E-409C-BE32-E72D297353CC}">
              <c16:uniqueId val="{00000005-B37F-4657-8AEC-F46C81FA2234}"/>
            </c:ext>
          </c:extLst>
        </c:ser>
        <c:dLbls>
          <c:dLblPos val="inEnd"/>
          <c:showLegendKey val="0"/>
          <c:showVal val="1"/>
          <c:showCatName val="0"/>
          <c:showSerName val="0"/>
          <c:showPercent val="0"/>
          <c:showBubbleSize val="0"/>
        </c:dLbls>
        <c:gapWidth val="150"/>
        <c:overlap val="100"/>
        <c:axId val="392355647"/>
        <c:axId val="394011903"/>
      </c:barChart>
      <c:catAx>
        <c:axId val="3923556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4011903"/>
        <c:crosses val="autoZero"/>
        <c:auto val="1"/>
        <c:lblAlgn val="ctr"/>
        <c:lblOffset val="100"/>
        <c:noMultiLvlLbl val="0"/>
      </c:catAx>
      <c:valAx>
        <c:axId val="394011903"/>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35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0"/>
                  <c:y val="-5.62004228638086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97-42EB-A6D4-16BE14BF2625}"/>
                </c:ext>
              </c:extLst>
            </c:dLbl>
            <c:dLbl>
              <c:idx val="1"/>
              <c:layout>
                <c:manualLayout>
                  <c:x val="-5.0925337632079971E-17"/>
                  <c:y val="-4.43212306794983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97-42EB-A6D4-16BE14BF2625}"/>
                </c:ext>
              </c:extLst>
            </c:dLbl>
            <c:dLbl>
              <c:idx val="2"/>
              <c:layout>
                <c:manualLayout>
                  <c:x val="-2.3062930186825135E-3"/>
                  <c:y val="-0.206796296296296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97-42EB-A6D4-16BE14BF2625}"/>
                </c:ext>
              </c:extLst>
            </c:dLbl>
            <c:dLbl>
              <c:idx val="3"/>
              <c:layout>
                <c:manualLayout>
                  <c:x val="2.6111111111109964E-3"/>
                  <c:y val="-0.366984259259259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97-42EB-A6D4-16BE14BF2625}"/>
                </c:ext>
              </c:extLst>
            </c:dLbl>
            <c:dLbl>
              <c:idx val="4"/>
              <c:layout>
                <c:manualLayout>
                  <c:x val="5.9719764011798267E-3"/>
                  <c:y val="-0.386845833333333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97-42EB-A6D4-16BE14BF26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11'!$O$6:$O$10</c:f>
              <c:strCache>
                <c:ptCount val="5"/>
                <c:pt idx="0">
                  <c:v>Not effective</c:v>
                </c:pt>
                <c:pt idx="1">
                  <c:v>Partially ineffective</c:v>
                </c:pt>
                <c:pt idx="2">
                  <c:v>Neutral/Unsure</c:v>
                </c:pt>
                <c:pt idx="3">
                  <c:v>Partially effective</c:v>
                </c:pt>
                <c:pt idx="4">
                  <c:v>Completely effective</c:v>
                </c:pt>
              </c:strCache>
            </c:strRef>
          </c:cat>
          <c:val>
            <c:numRef>
              <c:f>'Question 11'!$Q$6:$Q$10</c:f>
              <c:numCache>
                <c:formatCode>0.0%</c:formatCode>
                <c:ptCount val="5"/>
                <c:pt idx="0">
                  <c:v>0</c:v>
                </c:pt>
                <c:pt idx="1">
                  <c:v>0</c:v>
                </c:pt>
                <c:pt idx="2">
                  <c:v>0.2</c:v>
                </c:pt>
                <c:pt idx="3">
                  <c:v>0.4</c:v>
                </c:pt>
                <c:pt idx="4">
                  <c:v>0.4</c:v>
                </c:pt>
              </c:numCache>
            </c:numRef>
          </c:val>
          <c:extLst>
            <c:ext xmlns:c16="http://schemas.microsoft.com/office/drawing/2014/chart" uri="{C3380CC4-5D6E-409C-BE32-E72D297353CC}">
              <c16:uniqueId val="{00000005-2C97-42EB-A6D4-16BE14BF2625}"/>
            </c:ext>
          </c:extLst>
        </c:ser>
        <c:dLbls>
          <c:dLblPos val="inEnd"/>
          <c:showLegendKey val="0"/>
          <c:showVal val="1"/>
          <c:showCatName val="0"/>
          <c:showSerName val="0"/>
          <c:showPercent val="0"/>
          <c:showBubbleSize val="0"/>
        </c:dLbls>
        <c:gapWidth val="150"/>
        <c:overlap val="100"/>
        <c:axId val="392666511"/>
        <c:axId val="392663151"/>
      </c:barChart>
      <c:catAx>
        <c:axId val="39266651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2663151"/>
        <c:crossesAt val="0"/>
        <c:auto val="1"/>
        <c:lblAlgn val="ctr"/>
        <c:lblOffset val="100"/>
        <c:noMultiLvlLbl val="0"/>
      </c:catAx>
      <c:valAx>
        <c:axId val="392663151"/>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666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5.8144051130776791E-3"/>
                  <c:y val="-0.2177787037037037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53-4159-AB9E-EF6C7A789F11}"/>
                </c:ext>
              </c:extLst>
            </c:dLbl>
            <c:dLbl>
              <c:idx val="1"/>
              <c:layout>
                <c:manualLayout>
                  <c:x val="-2.2630285152409045E-3"/>
                  <c:y val="-0.141266203703703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53-4159-AB9E-EF6C7A789F11}"/>
                </c:ext>
              </c:extLst>
            </c:dLbl>
            <c:dLbl>
              <c:idx val="2"/>
              <c:layout>
                <c:manualLayout>
                  <c:x val="-3.1219272369714846E-3"/>
                  <c:y val="-0.386702314814814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53-4159-AB9E-EF6C7A789F11}"/>
                </c:ext>
              </c:extLst>
            </c:dLbl>
            <c:dLbl>
              <c:idx val="3"/>
              <c:layout>
                <c:manualLayout>
                  <c:x val="4.2944936086529006E-4"/>
                  <c:y val="-0.393162500000000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53-4159-AB9E-EF6C7A789F11}"/>
                </c:ext>
              </c:extLst>
            </c:dLbl>
            <c:dLbl>
              <c:idx val="4"/>
              <c:layout>
                <c:manualLayout>
                  <c:x val="0"/>
                  <c:y val="-0.124207407407407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53-4159-AB9E-EF6C7A789F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20'!$M$6:$M$10</c:f>
              <c:strCache>
                <c:ptCount val="5"/>
                <c:pt idx="0">
                  <c:v>No, not really</c:v>
                </c:pt>
                <c:pt idx="1">
                  <c:v>No, not as much as I'd want to</c:v>
                </c:pt>
                <c:pt idx="2">
                  <c:v>Neutral/Unsure</c:v>
                </c:pt>
                <c:pt idx="3">
                  <c:v>Yes, I/we mostyl do</c:v>
                </c:pt>
                <c:pt idx="4">
                  <c:v>Yes, I/we do</c:v>
                </c:pt>
              </c:strCache>
            </c:strRef>
          </c:cat>
          <c:val>
            <c:numRef>
              <c:f>'Question 20'!$O$6:$O$10</c:f>
              <c:numCache>
                <c:formatCode>0.0%</c:formatCode>
                <c:ptCount val="5"/>
                <c:pt idx="0">
                  <c:v>0.16666666666666666</c:v>
                </c:pt>
                <c:pt idx="1">
                  <c:v>8.3333333333333329E-2</c:v>
                </c:pt>
                <c:pt idx="2">
                  <c:v>0.33333333333333331</c:v>
                </c:pt>
                <c:pt idx="3">
                  <c:v>0.33333333333333331</c:v>
                </c:pt>
                <c:pt idx="4">
                  <c:v>8.3333333333333329E-2</c:v>
                </c:pt>
              </c:numCache>
            </c:numRef>
          </c:val>
          <c:extLst>
            <c:ext xmlns:c16="http://schemas.microsoft.com/office/drawing/2014/chart" uri="{C3380CC4-5D6E-409C-BE32-E72D297353CC}">
              <c16:uniqueId val="{00000005-BB53-4159-AB9E-EF6C7A789F11}"/>
            </c:ext>
          </c:extLst>
        </c:ser>
        <c:dLbls>
          <c:dLblPos val="ctr"/>
          <c:showLegendKey val="0"/>
          <c:showVal val="1"/>
          <c:showCatName val="0"/>
          <c:showSerName val="0"/>
          <c:showPercent val="0"/>
          <c:showBubbleSize val="0"/>
        </c:dLbls>
        <c:gapWidth val="150"/>
        <c:overlap val="100"/>
        <c:axId val="741610704"/>
        <c:axId val="741609744"/>
      </c:barChart>
      <c:catAx>
        <c:axId val="741610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41609744"/>
        <c:crosses val="autoZero"/>
        <c:auto val="1"/>
        <c:lblAlgn val="ctr"/>
        <c:lblOffset val="100"/>
        <c:noMultiLvlLbl val="0"/>
      </c:catAx>
      <c:valAx>
        <c:axId val="741609744"/>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610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3.1219272369714846E-3"/>
                  <c:y val="-0.113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08-4EA6-AE4E-62E32C246894}"/>
                </c:ext>
              </c:extLst>
            </c:dLbl>
            <c:dLbl>
              <c:idx val="1"/>
              <c:layout>
                <c:manualLayout>
                  <c:x val="6.2438544739429691E-3"/>
                  <c:y val="-0.220346296296296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08-4EA6-AE4E-62E32C246894}"/>
                </c:ext>
              </c:extLst>
            </c:dLbl>
            <c:dLbl>
              <c:idx val="2"/>
              <c:layout>
                <c:manualLayout>
                  <c:x val="0"/>
                  <c:y val="-0.226921759259259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08-4EA6-AE4E-62E32C246894}"/>
                </c:ext>
              </c:extLst>
            </c:dLbl>
            <c:dLbl>
              <c:idx val="3"/>
              <c:layout>
                <c:manualLayout>
                  <c:x val="6.5634218289074093E-4"/>
                  <c:y val="-0.383934722222222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08-4EA6-AE4E-62E32C246894}"/>
                </c:ext>
              </c:extLst>
            </c:dLbl>
            <c:dLbl>
              <c:idx val="4"/>
              <c:layout>
                <c:manualLayout>
                  <c:x val="2.4655850540806295E-3"/>
                  <c:y val="-0.360620370370370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08-4EA6-AE4E-62E32C2468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21'!$F$6:$F$10</c:f>
              <c:strCache>
                <c:ptCount val="5"/>
                <c:pt idx="0">
                  <c:v>No, they don't</c:v>
                </c:pt>
                <c:pt idx="1">
                  <c:v>No, not in all cases</c:v>
                </c:pt>
                <c:pt idx="2">
                  <c:v>Neutral/Unsure</c:v>
                </c:pt>
                <c:pt idx="3">
                  <c:v>Yes, in most cases</c:v>
                </c:pt>
                <c:pt idx="4">
                  <c:v>Yes, of course they do</c:v>
                </c:pt>
              </c:strCache>
            </c:strRef>
          </c:cat>
          <c:val>
            <c:numRef>
              <c:f>'Question 21'!$H$6:$H$10</c:f>
              <c:numCache>
                <c:formatCode>0.0%</c:formatCode>
                <c:ptCount val="5"/>
                <c:pt idx="0">
                  <c:v>5.8823529411764705E-2</c:v>
                </c:pt>
                <c:pt idx="1">
                  <c:v>0.15686274509803921</c:v>
                </c:pt>
                <c:pt idx="2">
                  <c:v>0.17647058823529413</c:v>
                </c:pt>
                <c:pt idx="3">
                  <c:v>0.31372549019607843</c:v>
                </c:pt>
                <c:pt idx="4">
                  <c:v>0.29411764705882354</c:v>
                </c:pt>
              </c:numCache>
            </c:numRef>
          </c:val>
          <c:extLst>
            <c:ext xmlns:c16="http://schemas.microsoft.com/office/drawing/2014/chart" uri="{C3380CC4-5D6E-409C-BE32-E72D297353CC}">
              <c16:uniqueId val="{00000005-4008-4EA6-AE4E-62E32C246894}"/>
            </c:ext>
          </c:extLst>
        </c:ser>
        <c:dLbls>
          <c:dLblPos val="inEnd"/>
          <c:showLegendKey val="0"/>
          <c:showVal val="1"/>
          <c:showCatName val="0"/>
          <c:showSerName val="0"/>
          <c:showPercent val="0"/>
          <c:showBubbleSize val="0"/>
        </c:dLbls>
        <c:gapWidth val="150"/>
        <c:overlap val="100"/>
        <c:axId val="119026255"/>
        <c:axId val="119027215"/>
      </c:barChart>
      <c:catAx>
        <c:axId val="1190262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9027215"/>
        <c:crosses val="autoZero"/>
        <c:auto val="1"/>
        <c:lblAlgn val="ctr"/>
        <c:lblOffset val="100"/>
        <c:noMultiLvlLbl val="0"/>
      </c:catAx>
      <c:valAx>
        <c:axId val="119027215"/>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26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0"/>
                  <c:y val="-5.91983814523184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39-4EF3-86D8-4062CA006DC0}"/>
                </c:ext>
              </c:extLst>
            </c:dLbl>
            <c:dLbl>
              <c:idx val="1"/>
              <c:layout>
                <c:manualLayout>
                  <c:x val="0"/>
                  <c:y val="-0.149129629629629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39-4EF3-86D8-4062CA006DC0}"/>
                </c:ext>
              </c:extLst>
            </c:dLbl>
            <c:dLbl>
              <c:idx val="2"/>
              <c:layout>
                <c:manualLayout>
                  <c:x val="-3.1219272369714846E-3"/>
                  <c:y val="-0.400772685185185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39-4EF3-86D8-4062CA006DC0}"/>
                </c:ext>
              </c:extLst>
            </c:dLbl>
            <c:dLbl>
              <c:idx val="3"/>
              <c:layout>
                <c:manualLayout>
                  <c:x val="5.899705014749148E-3"/>
                  <c:y val="-0.314362499999999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39-4EF3-86D8-4062CA006DC0}"/>
                </c:ext>
              </c:extLst>
            </c:dLbl>
            <c:dLbl>
              <c:idx val="4"/>
              <c:layout>
                <c:manualLayout>
                  <c:x val="6.8829891838752841E-4"/>
                  <c:y val="-0.413553240740740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39-4EF3-86D8-4062CA006D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21'!$M$6:$M$10</c:f>
              <c:strCache>
                <c:ptCount val="5"/>
                <c:pt idx="0">
                  <c:v>No, they don't</c:v>
                </c:pt>
                <c:pt idx="1">
                  <c:v>No, not in all cases</c:v>
                </c:pt>
                <c:pt idx="2">
                  <c:v>Neutral/Unsure</c:v>
                </c:pt>
                <c:pt idx="3">
                  <c:v>Yes, in most cases</c:v>
                </c:pt>
                <c:pt idx="4">
                  <c:v>Yes, of course they do</c:v>
                </c:pt>
              </c:strCache>
            </c:strRef>
          </c:cat>
          <c:val>
            <c:numRef>
              <c:f>'Question 21'!$O$6:$O$10</c:f>
              <c:numCache>
                <c:formatCode>0.0%</c:formatCode>
                <c:ptCount val="5"/>
                <c:pt idx="0">
                  <c:v>0</c:v>
                </c:pt>
                <c:pt idx="1">
                  <c:v>8.3333333333333329E-2</c:v>
                </c:pt>
                <c:pt idx="2">
                  <c:v>0.33333333333333331</c:v>
                </c:pt>
                <c:pt idx="3">
                  <c:v>0.25</c:v>
                </c:pt>
                <c:pt idx="4">
                  <c:v>0.33333333333333331</c:v>
                </c:pt>
              </c:numCache>
            </c:numRef>
          </c:val>
          <c:extLst>
            <c:ext xmlns:c16="http://schemas.microsoft.com/office/drawing/2014/chart" uri="{C3380CC4-5D6E-409C-BE32-E72D297353CC}">
              <c16:uniqueId val="{00000005-B439-4EF3-86D8-4062CA006DC0}"/>
            </c:ext>
          </c:extLst>
        </c:ser>
        <c:dLbls>
          <c:dLblPos val="inEnd"/>
          <c:showLegendKey val="0"/>
          <c:showVal val="1"/>
          <c:showCatName val="0"/>
          <c:showSerName val="0"/>
          <c:showPercent val="0"/>
          <c:showBubbleSize val="0"/>
        </c:dLbls>
        <c:gapWidth val="150"/>
        <c:overlap val="100"/>
        <c:axId val="643293311"/>
        <c:axId val="643294271"/>
      </c:barChart>
      <c:catAx>
        <c:axId val="64329331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43294271"/>
        <c:crosses val="autoZero"/>
        <c:auto val="1"/>
        <c:lblAlgn val="ctr"/>
        <c:lblOffset val="100"/>
        <c:noMultiLvlLbl val="0"/>
      </c:catAx>
      <c:valAx>
        <c:axId val="643294271"/>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29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0"/>
                  <c:y val="-7.95987739294826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F8-4789-8425-32D5AF583CAE}"/>
                </c:ext>
              </c:extLst>
            </c:dLbl>
            <c:dLbl>
              <c:idx val="1"/>
              <c:layout>
                <c:manualLayout>
                  <c:x val="-2.6123402163225171E-3"/>
                  <c:y val="-0.292573611111111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F8-4789-8425-32D5AF583CAE}"/>
                </c:ext>
              </c:extLst>
            </c:dLbl>
            <c:dLbl>
              <c:idx val="2"/>
              <c:layout>
                <c:manualLayout>
                  <c:x val="-9.3657817109145686E-3"/>
                  <c:y val="-0.143209259259259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F8-4789-8425-32D5AF583CAE}"/>
                </c:ext>
              </c:extLst>
            </c:dLbl>
            <c:dLbl>
              <c:idx val="3"/>
              <c:layout>
                <c:manualLayout>
                  <c:x val="0"/>
                  <c:y val="-0.371437962962962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F8-4789-8425-32D5AF583CAE}"/>
                </c:ext>
              </c:extLst>
            </c:dLbl>
            <c:dLbl>
              <c:idx val="4"/>
              <c:layout>
                <c:manualLayout>
                  <c:x val="-3.1219272369714846E-3"/>
                  <c:y val="-0.383197222222222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F8-4789-8425-32D5AF583C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22'!$F$6:$F$10</c:f>
              <c:strCache>
                <c:ptCount val="5"/>
                <c:pt idx="0">
                  <c:v>Not familiar at all</c:v>
                </c:pt>
                <c:pt idx="1">
                  <c:v>Somewhat familiar</c:v>
                </c:pt>
                <c:pt idx="2">
                  <c:v>Neutral/Unsure</c:v>
                </c:pt>
                <c:pt idx="3">
                  <c:v>Mostly familiar</c:v>
                </c:pt>
                <c:pt idx="4">
                  <c:v>Completely familiar</c:v>
                </c:pt>
              </c:strCache>
            </c:strRef>
          </c:cat>
          <c:val>
            <c:numRef>
              <c:f>'Question 22'!$H$6:$H$10</c:f>
              <c:numCache>
                <c:formatCode>0.0%</c:formatCode>
                <c:ptCount val="5"/>
                <c:pt idx="0">
                  <c:v>3.9215686274509803E-2</c:v>
                </c:pt>
                <c:pt idx="1">
                  <c:v>0.23529411764705882</c:v>
                </c:pt>
                <c:pt idx="2">
                  <c:v>9.8039215686274508E-2</c:v>
                </c:pt>
                <c:pt idx="3">
                  <c:v>0.31372549019607843</c:v>
                </c:pt>
                <c:pt idx="4">
                  <c:v>0.31372549019607843</c:v>
                </c:pt>
              </c:numCache>
            </c:numRef>
          </c:val>
          <c:extLst>
            <c:ext xmlns:c16="http://schemas.microsoft.com/office/drawing/2014/chart" uri="{C3380CC4-5D6E-409C-BE32-E72D297353CC}">
              <c16:uniqueId val="{00000005-9DF8-4789-8425-32D5AF583CAE}"/>
            </c:ext>
          </c:extLst>
        </c:ser>
        <c:dLbls>
          <c:dLblPos val="inEnd"/>
          <c:showLegendKey val="0"/>
          <c:showVal val="1"/>
          <c:showCatName val="0"/>
          <c:showSerName val="0"/>
          <c:showPercent val="0"/>
          <c:showBubbleSize val="0"/>
        </c:dLbls>
        <c:gapWidth val="150"/>
        <c:overlap val="100"/>
        <c:axId val="447607487"/>
        <c:axId val="447607967"/>
      </c:barChart>
      <c:catAx>
        <c:axId val="4476074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47607967"/>
        <c:crosses val="autoZero"/>
        <c:auto val="1"/>
        <c:lblAlgn val="ctr"/>
        <c:lblOffset val="100"/>
        <c:noMultiLvlLbl val="0"/>
      </c:catAx>
      <c:valAx>
        <c:axId val="44760796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607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5.6509341199606688E-3"/>
                  <c:y val="-0.123806944444444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16-4B1A-93DD-F37D91A1005E}"/>
                </c:ext>
              </c:extLst>
            </c:dLbl>
            <c:dLbl>
              <c:idx val="1"/>
              <c:layout>
                <c:manualLayout>
                  <c:x val="6.2438544739429691E-3"/>
                  <c:y val="-0.270484259259259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16-4B1A-93DD-F37D91A1005E}"/>
                </c:ext>
              </c:extLst>
            </c:dLbl>
            <c:dLbl>
              <c:idx val="2"/>
              <c:layout>
                <c:manualLayout>
                  <c:x val="-2.5290068829891838E-3"/>
                  <c:y val="-0.2751138888888888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16-4B1A-93DD-F37D91A1005E}"/>
                </c:ext>
              </c:extLst>
            </c:dLbl>
            <c:dLbl>
              <c:idx val="3"/>
              <c:layout>
                <c:manualLayout>
                  <c:x val="3.1219272369714846E-3"/>
                  <c:y val="-0.417161574074074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16-4B1A-93DD-F37D91A1005E}"/>
                </c:ext>
              </c:extLst>
            </c:dLbl>
            <c:dLbl>
              <c:idx val="4"/>
              <c:layout>
                <c:manualLayout>
                  <c:x val="-5.9292035398241536E-4"/>
                  <c:y val="-0.22105185185185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16-4B1A-93DD-F37D91A100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22'!$M$6:$M$10</c:f>
              <c:strCache>
                <c:ptCount val="5"/>
                <c:pt idx="0">
                  <c:v>Not familiar at all</c:v>
                </c:pt>
                <c:pt idx="1">
                  <c:v>Somewhat familiar</c:v>
                </c:pt>
                <c:pt idx="2">
                  <c:v>Neutral/Unsure</c:v>
                </c:pt>
                <c:pt idx="3">
                  <c:v>Mostly familiar</c:v>
                </c:pt>
                <c:pt idx="4">
                  <c:v>Completely familiar</c:v>
                </c:pt>
              </c:strCache>
            </c:strRef>
          </c:cat>
          <c:val>
            <c:numRef>
              <c:f>'Question 22'!$O$6:$O$10</c:f>
              <c:numCache>
                <c:formatCode>0.0%</c:formatCode>
                <c:ptCount val="5"/>
                <c:pt idx="0">
                  <c:v>8.3333333333333329E-2</c:v>
                </c:pt>
                <c:pt idx="1">
                  <c:v>0.20833333333333334</c:v>
                </c:pt>
                <c:pt idx="2">
                  <c:v>0.20833333333333334</c:v>
                </c:pt>
                <c:pt idx="3">
                  <c:v>0.33333333333333331</c:v>
                </c:pt>
                <c:pt idx="4">
                  <c:v>0.16666666666666666</c:v>
                </c:pt>
              </c:numCache>
            </c:numRef>
          </c:val>
          <c:extLst>
            <c:ext xmlns:c16="http://schemas.microsoft.com/office/drawing/2014/chart" uri="{C3380CC4-5D6E-409C-BE32-E72D297353CC}">
              <c16:uniqueId val="{00000005-0B16-4B1A-93DD-F37D91A1005E}"/>
            </c:ext>
          </c:extLst>
        </c:ser>
        <c:dLbls>
          <c:dLblPos val="inEnd"/>
          <c:showLegendKey val="0"/>
          <c:showVal val="1"/>
          <c:showCatName val="0"/>
          <c:showSerName val="0"/>
          <c:showPercent val="0"/>
          <c:showBubbleSize val="0"/>
        </c:dLbls>
        <c:gapWidth val="150"/>
        <c:overlap val="100"/>
        <c:axId val="647058543"/>
        <c:axId val="647059983"/>
      </c:barChart>
      <c:catAx>
        <c:axId val="64705854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47059983"/>
        <c:crosses val="autoZero"/>
        <c:auto val="1"/>
        <c:lblAlgn val="ctr"/>
        <c:lblOffset val="100"/>
        <c:noMultiLvlLbl val="0"/>
      </c:catAx>
      <c:valAx>
        <c:axId val="647059983"/>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05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1327433628319"/>
          <c:y val="4.6347393064007487E-2"/>
          <c:w val="0.84414552605703053"/>
          <c:h val="0.67339054012644139"/>
        </c:manualLayout>
      </c:layout>
      <c:barChart>
        <c:barDir val="col"/>
        <c:grouping val="stacked"/>
        <c:varyColors val="0"/>
        <c:ser>
          <c:idx val="0"/>
          <c:order val="0"/>
          <c:spPr>
            <a:solidFill>
              <a:schemeClr val="accent1"/>
            </a:solidFill>
            <a:ln>
              <a:noFill/>
            </a:ln>
            <a:effectLst/>
          </c:spPr>
          <c:invertIfNegative val="0"/>
          <c:dLbls>
            <c:dLbl>
              <c:idx val="0"/>
              <c:layout>
                <c:manualLayout>
                  <c:x val="0"/>
                  <c:y val="-5.09259259259259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90-49C3-A8DE-997D4793111A}"/>
                </c:ext>
              </c:extLst>
            </c:dLbl>
            <c:dLbl>
              <c:idx val="1"/>
              <c:layout>
                <c:manualLayout>
                  <c:x val="-5.0925337632079971E-17"/>
                  <c:y val="-4.62962962962963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90-49C3-A8DE-997D4793111A}"/>
                </c:ext>
              </c:extLst>
            </c:dLbl>
            <c:dLbl>
              <c:idx val="2"/>
              <c:layout>
                <c:manualLayout>
                  <c:x val="-3.1219272369714846E-3"/>
                  <c:y val="-0.116001388222889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90-49C3-A8DE-997D4793111A}"/>
                </c:ext>
              </c:extLst>
            </c:dLbl>
            <c:dLbl>
              <c:idx val="3"/>
              <c:layout>
                <c:manualLayout>
                  <c:x val="2.6398721730580138E-3"/>
                  <c:y val="-0.338622179951482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90-49C3-A8DE-997D4793111A}"/>
                </c:ext>
              </c:extLst>
            </c:dLbl>
            <c:dLbl>
              <c:idx val="4"/>
              <c:layout>
                <c:manualLayout>
                  <c:x val="-1.0185067526415994E-16"/>
                  <c:y val="-4.62962962962963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90-49C3-A8DE-997D4793111A}"/>
                </c:ext>
              </c:extLst>
            </c:dLbl>
            <c:spPr>
              <a:noFill/>
              <a:ln>
                <a:noFill/>
              </a:ln>
              <a:effectLst/>
            </c:spPr>
            <c:txPr>
              <a:bodyPr rot="0" spcFirstLastPara="1" vertOverflow="ellipsis" vert="horz" wrap="square" anchor="ctr" anchorCtr="1"/>
              <a:lstStyle/>
              <a:p>
                <a:pPr>
                  <a:defRPr lang="en-US" sz="900" b="0" i="0" u="none" strike="noStrike" kern="1200" spc="0" baseline="0">
                    <a:solidFill>
                      <a:sysClr val="windowText" lastClr="000000">
                        <a:lumMod val="65000"/>
                        <a:lumOff val="35000"/>
                      </a:sysClr>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23'!$F$6:$F$10</c:f>
              <c:strCache>
                <c:ptCount val="5"/>
                <c:pt idx="0">
                  <c:v>No, it is not critical</c:v>
                </c:pt>
                <c:pt idx="1">
                  <c:v>No, we have tried but not succeeded completely</c:v>
                </c:pt>
                <c:pt idx="2">
                  <c:v>Neutral/Unsure</c:v>
                </c:pt>
                <c:pt idx="3">
                  <c:v>Yes, it is critical</c:v>
                </c:pt>
                <c:pt idx="4">
                  <c:v>Yes, it has been wholly integrated</c:v>
                </c:pt>
              </c:strCache>
            </c:strRef>
          </c:cat>
          <c:val>
            <c:numRef>
              <c:f>'Question 23'!$H$6:$H$10</c:f>
              <c:numCache>
                <c:formatCode>0.0%</c:formatCode>
                <c:ptCount val="5"/>
                <c:pt idx="0">
                  <c:v>5.8823529411764705E-2</c:v>
                </c:pt>
                <c:pt idx="1">
                  <c:v>0</c:v>
                </c:pt>
                <c:pt idx="2">
                  <c:v>0.17647058823529413</c:v>
                </c:pt>
                <c:pt idx="3">
                  <c:v>0.76470588235294112</c:v>
                </c:pt>
                <c:pt idx="4">
                  <c:v>0</c:v>
                </c:pt>
              </c:numCache>
            </c:numRef>
          </c:val>
          <c:extLst>
            <c:ext xmlns:c16="http://schemas.microsoft.com/office/drawing/2014/chart" uri="{C3380CC4-5D6E-409C-BE32-E72D297353CC}">
              <c16:uniqueId val="{00000005-4A90-49C3-A8DE-997D4793111A}"/>
            </c:ext>
          </c:extLst>
        </c:ser>
        <c:dLbls>
          <c:showLegendKey val="0"/>
          <c:showVal val="0"/>
          <c:showCatName val="0"/>
          <c:showSerName val="0"/>
          <c:showPercent val="0"/>
          <c:showBubbleSize val="0"/>
        </c:dLbls>
        <c:gapWidth val="150"/>
        <c:overlap val="100"/>
        <c:axId val="120565247"/>
        <c:axId val="120564767"/>
      </c:barChart>
      <c:catAx>
        <c:axId val="1205652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800" b="0" i="0" u="none" strike="noStrike" kern="1200" spc="0" baseline="0">
                <a:solidFill>
                  <a:sysClr val="windowText" lastClr="000000">
                    <a:lumMod val="65000"/>
                    <a:lumOff val="35000"/>
                  </a:sysClr>
                </a:solidFill>
                <a:latin typeface="+mn-lt"/>
                <a:ea typeface="+mn-ea"/>
                <a:cs typeface="Arial" panose="020B0604020202020204" pitchFamily="34" charset="0"/>
              </a:defRPr>
            </a:pPr>
            <a:endParaRPr lang="en-US"/>
          </a:p>
        </c:txPr>
        <c:crossAx val="120564767"/>
        <c:crosses val="autoZero"/>
        <c:auto val="1"/>
        <c:lblAlgn val="ctr"/>
        <c:lblOffset val="100"/>
        <c:noMultiLvlLbl val="0"/>
      </c:catAx>
      <c:valAx>
        <c:axId val="12056476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900" b="0" i="0" u="none" strike="noStrike" kern="1200" spc="0" baseline="0">
                <a:solidFill>
                  <a:sysClr val="windowText" lastClr="000000">
                    <a:lumMod val="65000"/>
                    <a:lumOff val="35000"/>
                  </a:sysClr>
                </a:solidFill>
                <a:latin typeface="+mn-lt"/>
                <a:ea typeface="+mn-ea"/>
                <a:cs typeface="Arial" panose="020B0604020202020204" pitchFamily="34" charset="0"/>
              </a:defRPr>
            </a:pPr>
            <a:endParaRPr lang="en-US"/>
          </a:p>
        </c:txPr>
        <c:crossAx val="120565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200" b="0" i="0" u="none" strike="noStrike" kern="1200" spc="0" baseline="0">
          <a:solidFill>
            <a:sysClr val="windowText" lastClr="000000">
              <a:lumMod val="65000"/>
              <a:lumOff val="35000"/>
            </a:sysClr>
          </a:solidFill>
          <a:latin typeface="+mn-lt"/>
          <a:ea typeface="+mn-ea"/>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1327433628319"/>
          <c:y val="2.9729407925490163E-2"/>
          <c:w val="0.84414552605703053"/>
          <c:h val="0.69000846702710328"/>
        </c:manualLayout>
      </c:layout>
      <c:barChart>
        <c:barDir val="col"/>
        <c:grouping val="stacked"/>
        <c:varyColors val="0"/>
        <c:ser>
          <c:idx val="0"/>
          <c:order val="0"/>
          <c:spPr>
            <a:solidFill>
              <a:schemeClr val="accent6"/>
            </a:solidFill>
            <a:ln>
              <a:noFill/>
            </a:ln>
            <a:effectLst/>
          </c:spPr>
          <c:invertIfNegative val="0"/>
          <c:dLbls>
            <c:dLbl>
              <c:idx val="0"/>
              <c:layout>
                <c:manualLayout>
                  <c:x val="0"/>
                  <c:y val="-7.4074074074074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58-4962-8E4F-537E2DDED3E0}"/>
                </c:ext>
              </c:extLst>
            </c:dLbl>
            <c:dLbl>
              <c:idx val="1"/>
              <c:layout>
                <c:manualLayout>
                  <c:x val="-5.5555555555555558E-3"/>
                  <c:y val="-5.09259259259260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58-4962-8E4F-537E2DDED3E0}"/>
                </c:ext>
              </c:extLst>
            </c:dLbl>
            <c:dLbl>
              <c:idx val="2"/>
              <c:layout>
                <c:manualLayout>
                  <c:x val="2.4336283185840135E-3"/>
                  <c:y val="-0.202212010830738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58-4962-8E4F-537E2DDED3E0}"/>
                </c:ext>
              </c:extLst>
            </c:dLbl>
            <c:dLbl>
              <c:idx val="3"/>
              <c:layout>
                <c:manualLayout>
                  <c:x val="3.1219272369714846E-3"/>
                  <c:y val="-0.334008784540619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58-4962-8E4F-537E2DDED3E0}"/>
                </c:ext>
              </c:extLst>
            </c:dLbl>
            <c:dLbl>
              <c:idx val="4"/>
              <c:layout>
                <c:manualLayout>
                  <c:x val="-1.0185067526415994E-16"/>
                  <c:y val="-6.01851851851851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58-4962-8E4F-537E2DDED3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23'!$M$6:$M$10</c:f>
              <c:strCache>
                <c:ptCount val="5"/>
                <c:pt idx="0">
                  <c:v>No, it is not critical</c:v>
                </c:pt>
                <c:pt idx="1">
                  <c:v>No, we have tried but not succeeded completely</c:v>
                </c:pt>
                <c:pt idx="2">
                  <c:v>Neutral/Unsure</c:v>
                </c:pt>
                <c:pt idx="3">
                  <c:v>Yes, it is critical</c:v>
                </c:pt>
                <c:pt idx="4">
                  <c:v>Yes, it has been wholly integrated</c:v>
                </c:pt>
              </c:strCache>
            </c:strRef>
          </c:cat>
          <c:val>
            <c:numRef>
              <c:f>'Question 23'!$O$6:$O$10</c:f>
              <c:numCache>
                <c:formatCode>0.0%</c:formatCode>
                <c:ptCount val="5"/>
                <c:pt idx="0">
                  <c:v>8.3333333333333329E-2</c:v>
                </c:pt>
                <c:pt idx="1">
                  <c:v>0</c:v>
                </c:pt>
                <c:pt idx="2">
                  <c:v>0.33333333333333331</c:v>
                </c:pt>
                <c:pt idx="3">
                  <c:v>0.58333333333333337</c:v>
                </c:pt>
                <c:pt idx="4">
                  <c:v>0</c:v>
                </c:pt>
              </c:numCache>
            </c:numRef>
          </c:val>
          <c:extLst>
            <c:ext xmlns:c16="http://schemas.microsoft.com/office/drawing/2014/chart" uri="{C3380CC4-5D6E-409C-BE32-E72D297353CC}">
              <c16:uniqueId val="{00000005-6858-4962-8E4F-537E2DDED3E0}"/>
            </c:ext>
          </c:extLst>
        </c:ser>
        <c:dLbls>
          <c:dLblPos val="ctr"/>
          <c:showLegendKey val="0"/>
          <c:showVal val="1"/>
          <c:showCatName val="0"/>
          <c:showSerName val="0"/>
          <c:showPercent val="0"/>
          <c:showBubbleSize val="0"/>
        </c:dLbls>
        <c:gapWidth val="150"/>
        <c:overlap val="100"/>
        <c:axId val="120562367"/>
        <c:axId val="120563327"/>
      </c:barChart>
      <c:catAx>
        <c:axId val="120562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0563327"/>
        <c:crosses val="autoZero"/>
        <c:auto val="1"/>
        <c:lblAlgn val="ctr"/>
        <c:lblOffset val="100"/>
        <c:noMultiLvlLbl val="0"/>
      </c:catAx>
      <c:valAx>
        <c:axId val="12056332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62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2.7099311701081325E-3"/>
                  <c:y val="-0.338232621312223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7B-4537-9757-9B46B961CBD4}"/>
                </c:ext>
              </c:extLst>
            </c:dLbl>
            <c:dLbl>
              <c:idx val="1"/>
              <c:layout>
                <c:manualLayout>
                  <c:x val="6.2438544739429691E-3"/>
                  <c:y val="-0.181745209370470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7B-4537-9757-9B46B961CBD4}"/>
                </c:ext>
              </c:extLst>
            </c:dLbl>
            <c:dLbl>
              <c:idx val="2"/>
              <c:layout>
                <c:manualLayout>
                  <c:x val="3.1219272369714273E-3"/>
                  <c:y val="-0.269988414992171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7B-4537-9757-9B46B961CBD4}"/>
                </c:ext>
              </c:extLst>
            </c:dLbl>
            <c:dLbl>
              <c:idx val="3"/>
              <c:layout>
                <c:manualLayout>
                  <c:x val="0"/>
                  <c:y val="-0.368292487877223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7B-4537-9757-9B46B961CBD4}"/>
                </c:ext>
              </c:extLst>
            </c:dLbl>
            <c:dLbl>
              <c:idx val="4"/>
              <c:layout>
                <c:manualLayout>
                  <c:x val="0"/>
                  <c:y val="-0.182501292568702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7B-4537-9757-9B46B961CB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24'!$E$6:$E$10</c:f>
              <c:strCache>
                <c:ptCount val="5"/>
                <c:pt idx="0">
                  <c:v>No, unfortunately it hasn't</c:v>
                </c:pt>
                <c:pt idx="1">
                  <c:v>No, we have tried but not succeeded completely</c:v>
                </c:pt>
                <c:pt idx="2">
                  <c:v>Neutral/Unsure</c:v>
                </c:pt>
                <c:pt idx="3">
                  <c:v>Yes, but in some cases</c:v>
                </c:pt>
                <c:pt idx="4">
                  <c:v>Yes, it has been wholly integrated</c:v>
                </c:pt>
              </c:strCache>
            </c:strRef>
          </c:cat>
          <c:val>
            <c:numRef>
              <c:f>'Question 24'!$G$6:$G$10</c:f>
              <c:numCache>
                <c:formatCode>0.0%</c:formatCode>
                <c:ptCount val="5"/>
                <c:pt idx="0">
                  <c:v>0.26530612244897961</c:v>
                </c:pt>
                <c:pt idx="1">
                  <c:v>0.12244897959183673</c:v>
                </c:pt>
                <c:pt idx="2">
                  <c:v>0.20408163265306123</c:v>
                </c:pt>
                <c:pt idx="3">
                  <c:v>0.2857142857142857</c:v>
                </c:pt>
                <c:pt idx="4">
                  <c:v>0.12244897959183673</c:v>
                </c:pt>
              </c:numCache>
            </c:numRef>
          </c:val>
          <c:extLst>
            <c:ext xmlns:c16="http://schemas.microsoft.com/office/drawing/2014/chart" uri="{C3380CC4-5D6E-409C-BE32-E72D297353CC}">
              <c16:uniqueId val="{00000005-357B-4537-9757-9B46B961CBD4}"/>
            </c:ext>
          </c:extLst>
        </c:ser>
        <c:dLbls>
          <c:dLblPos val="inEnd"/>
          <c:showLegendKey val="0"/>
          <c:showVal val="1"/>
          <c:showCatName val="0"/>
          <c:showSerName val="0"/>
          <c:showPercent val="0"/>
          <c:showBubbleSize val="0"/>
        </c:dLbls>
        <c:gapWidth val="150"/>
        <c:overlap val="100"/>
        <c:axId val="452727983"/>
        <c:axId val="452727023"/>
      </c:barChart>
      <c:catAx>
        <c:axId val="4527279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2727023"/>
        <c:crosses val="autoZero"/>
        <c:auto val="1"/>
        <c:lblAlgn val="ctr"/>
        <c:lblOffset val="100"/>
        <c:noMultiLvlLbl val="0"/>
      </c:catAx>
      <c:valAx>
        <c:axId val="452727023"/>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72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2.2045231071779743E-3"/>
                  <c:y val="-0.198452167687963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8-4523-8A49-569C271C1D8A}"/>
                </c:ext>
              </c:extLst>
            </c:dLbl>
            <c:dLbl>
              <c:idx val="1"/>
              <c:layout>
                <c:manualLayout>
                  <c:x val="-6.6137566137566134E-3"/>
                  <c:y val="-4.62962962962962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58-4523-8A49-569C271C1D8A}"/>
                </c:ext>
              </c:extLst>
            </c:dLbl>
            <c:dLbl>
              <c:idx val="2"/>
              <c:layout>
                <c:manualLayout>
                  <c:x val="3.1219272369714273E-3"/>
                  <c:y val="-0.327459718684021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58-4523-8A49-569C271C1D8A}"/>
                </c:ext>
              </c:extLst>
            </c:dLbl>
            <c:dLbl>
              <c:idx val="3"/>
              <c:layout>
                <c:manualLayout>
                  <c:x val="6.2438544739428547E-3"/>
                  <c:y val="-0.328261132662238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58-4523-8A49-569C271C1D8A}"/>
                </c:ext>
              </c:extLst>
            </c:dLbl>
            <c:dLbl>
              <c:idx val="4"/>
              <c:layout>
                <c:manualLayout>
                  <c:x val="3.1219272369714846E-3"/>
                  <c:y val="-0.285793034198652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58-4523-8A49-569C271C1D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24'!$L$6:$L$10</c:f>
              <c:strCache>
                <c:ptCount val="5"/>
                <c:pt idx="0">
                  <c:v>No, unfortunately it hasn't</c:v>
                </c:pt>
                <c:pt idx="1">
                  <c:v>No, we have tried but not succeeded completely</c:v>
                </c:pt>
                <c:pt idx="2">
                  <c:v>Neutral/Unsure</c:v>
                </c:pt>
                <c:pt idx="3">
                  <c:v>Yes, but in some cases</c:v>
                </c:pt>
                <c:pt idx="4">
                  <c:v>Yes, it has been wholly integrated</c:v>
                </c:pt>
              </c:strCache>
            </c:strRef>
          </c:cat>
          <c:val>
            <c:numRef>
              <c:f>'Question 24'!$N$6:$N$10</c:f>
              <c:numCache>
                <c:formatCode>0.0%</c:formatCode>
                <c:ptCount val="5"/>
                <c:pt idx="0">
                  <c:v>0.16666666666666666</c:v>
                </c:pt>
                <c:pt idx="1">
                  <c:v>0</c:v>
                </c:pt>
                <c:pt idx="2">
                  <c:v>0.29166666666666669</c:v>
                </c:pt>
                <c:pt idx="3">
                  <c:v>0.29166666666666669</c:v>
                </c:pt>
                <c:pt idx="4">
                  <c:v>0.25</c:v>
                </c:pt>
              </c:numCache>
            </c:numRef>
          </c:val>
          <c:extLst>
            <c:ext xmlns:c16="http://schemas.microsoft.com/office/drawing/2014/chart" uri="{C3380CC4-5D6E-409C-BE32-E72D297353CC}">
              <c16:uniqueId val="{00000005-B958-4523-8A49-569C271C1D8A}"/>
            </c:ext>
          </c:extLst>
        </c:ser>
        <c:dLbls>
          <c:dLblPos val="ctr"/>
          <c:showLegendKey val="0"/>
          <c:showVal val="1"/>
          <c:showCatName val="0"/>
          <c:showSerName val="0"/>
          <c:showPercent val="0"/>
          <c:showBubbleSize val="0"/>
        </c:dLbls>
        <c:gapWidth val="150"/>
        <c:overlap val="100"/>
        <c:axId val="452728943"/>
        <c:axId val="452726063"/>
      </c:barChart>
      <c:catAx>
        <c:axId val="45272894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2726063"/>
        <c:crosses val="autoZero"/>
        <c:auto val="1"/>
        <c:lblAlgn val="ctr"/>
        <c:lblOffset val="100"/>
        <c:noMultiLvlLbl val="0"/>
      </c:catAx>
      <c:valAx>
        <c:axId val="452726063"/>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728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9.0830875122910517E-3"/>
                  <c:y val="-0.381034722222222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11-4A21-BF82-5B92B3BF30A5}"/>
                </c:ext>
              </c:extLst>
            </c:dLbl>
            <c:dLbl>
              <c:idx val="1"/>
              <c:layout>
                <c:manualLayout>
                  <c:x val="5.9611602753195103E-3"/>
                  <c:y val="-0.255666666666666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11-4A21-BF82-5B92B3BF30A5}"/>
                </c:ext>
              </c:extLst>
            </c:dLbl>
            <c:dLbl>
              <c:idx val="2"/>
              <c:layout>
                <c:manualLayout>
                  <c:x val="9.0830875122909372E-3"/>
                  <c:y val="-0.322997685185185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11-4A21-BF82-5B92B3BF30A5}"/>
                </c:ext>
              </c:extLst>
            </c:dLbl>
            <c:dLbl>
              <c:idx val="3"/>
              <c:layout>
                <c:manualLayout>
                  <c:x val="-2.8392958546280523E-3"/>
                  <c:y val="-7.11237553342817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11-4A21-BF82-5B92B3BF30A5}"/>
                </c:ext>
              </c:extLst>
            </c:dLbl>
            <c:dLbl>
              <c:idx val="4"/>
              <c:layout>
                <c:manualLayout>
                  <c:x val="1.04106312024695E-16"/>
                  <c:y val="-5.68990042674253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11-4A21-BF82-5B92B3BF30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25'!$F$6:$F$10</c:f>
              <c:strCache>
                <c:ptCount val="5"/>
                <c:pt idx="0">
                  <c:v>Not involved at all</c:v>
                </c:pt>
                <c:pt idx="1">
                  <c:v>Minimally involved</c:v>
                </c:pt>
                <c:pt idx="2">
                  <c:v>Neutral/Unsure</c:v>
                </c:pt>
                <c:pt idx="3">
                  <c:v>Mostly involved</c:v>
                </c:pt>
                <c:pt idx="4">
                  <c:v>Completely involved</c:v>
                </c:pt>
              </c:strCache>
            </c:strRef>
          </c:cat>
          <c:val>
            <c:numRef>
              <c:f>'Question 25'!$H$6:$H$10</c:f>
              <c:numCache>
                <c:formatCode>0.0%</c:formatCode>
                <c:ptCount val="5"/>
                <c:pt idx="0">
                  <c:v>0.38775510204081631</c:v>
                </c:pt>
                <c:pt idx="1">
                  <c:v>0.24489795918367346</c:v>
                </c:pt>
                <c:pt idx="2">
                  <c:v>0.32653061224489793</c:v>
                </c:pt>
                <c:pt idx="3">
                  <c:v>2.0408163265306121E-2</c:v>
                </c:pt>
                <c:pt idx="4">
                  <c:v>2.0408163265306121E-2</c:v>
                </c:pt>
              </c:numCache>
            </c:numRef>
          </c:val>
          <c:extLst>
            <c:ext xmlns:c16="http://schemas.microsoft.com/office/drawing/2014/chart" uri="{C3380CC4-5D6E-409C-BE32-E72D297353CC}">
              <c16:uniqueId val="{00000005-1311-4A21-BF82-5B92B3BF30A5}"/>
            </c:ext>
          </c:extLst>
        </c:ser>
        <c:dLbls>
          <c:dLblPos val="ctr"/>
          <c:showLegendKey val="0"/>
          <c:showVal val="1"/>
          <c:showCatName val="0"/>
          <c:showSerName val="0"/>
          <c:showPercent val="0"/>
          <c:showBubbleSize val="0"/>
        </c:dLbls>
        <c:gapWidth val="150"/>
        <c:overlap val="100"/>
        <c:axId val="456307535"/>
        <c:axId val="456308495"/>
      </c:barChart>
      <c:catAx>
        <c:axId val="4563075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6308495"/>
        <c:crosses val="autoZero"/>
        <c:auto val="1"/>
        <c:lblAlgn val="ctr"/>
        <c:lblOffset val="100"/>
        <c:noMultiLvlLbl val="0"/>
      </c:catAx>
      <c:valAx>
        <c:axId val="456308495"/>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307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6.2438544739429691E-3"/>
                  <c:y val="-0.165496296296296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79-4749-A623-7E2C1FDC265A}"/>
                </c:ext>
              </c:extLst>
            </c:dLbl>
            <c:dLbl>
              <c:idx val="1"/>
              <c:layout>
                <c:manualLayout>
                  <c:x val="-3.5887413962635202E-3"/>
                  <c:y val="-0.342672222222222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79-4749-A623-7E2C1FDC265A}"/>
                </c:ext>
              </c:extLst>
            </c:dLbl>
            <c:dLbl>
              <c:idx val="2"/>
              <c:layout>
                <c:manualLayout>
                  <c:x val="0"/>
                  <c:y val="-0.398693055555555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79-4749-A623-7E2C1FDC265A}"/>
                </c:ext>
              </c:extLst>
            </c:dLbl>
            <c:dLbl>
              <c:idx val="3"/>
              <c:layout>
                <c:manualLayout>
                  <c:x val="9.378318584070797E-3"/>
                  <c:y val="-0.401618518518518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79-4749-A623-7E2C1FDC265A}"/>
                </c:ext>
              </c:extLst>
            </c:dLbl>
            <c:dLbl>
              <c:idx val="4"/>
              <c:layout>
                <c:manualLayout>
                  <c:x val="0"/>
                  <c:y val="-0.173316203703703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79-4749-A623-7E2C1FDC26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12'!$H$6:$H$10</c:f>
              <c:strCache>
                <c:ptCount val="5"/>
                <c:pt idx="0">
                  <c:v>No, not at all</c:v>
                </c:pt>
                <c:pt idx="1">
                  <c:v>Not much impact</c:v>
                </c:pt>
                <c:pt idx="2">
                  <c:v>Neutral/Unsure</c:v>
                </c:pt>
                <c:pt idx="3">
                  <c:v>Yes, a little</c:v>
                </c:pt>
                <c:pt idx="4">
                  <c:v>Yes, definitely had an impact</c:v>
                </c:pt>
              </c:strCache>
            </c:strRef>
          </c:cat>
          <c:val>
            <c:numRef>
              <c:f>'Question 12'!$J$6:$J$10</c:f>
              <c:numCache>
                <c:formatCode>0.0%</c:formatCode>
                <c:ptCount val="5"/>
                <c:pt idx="0">
                  <c:v>7.9365079365079361E-2</c:v>
                </c:pt>
                <c:pt idx="1">
                  <c:v>0.23809523809523808</c:v>
                </c:pt>
                <c:pt idx="2">
                  <c:v>0.2857142857142857</c:v>
                </c:pt>
                <c:pt idx="3">
                  <c:v>0.2857142857142857</c:v>
                </c:pt>
                <c:pt idx="4">
                  <c:v>0.1111111111111111</c:v>
                </c:pt>
              </c:numCache>
            </c:numRef>
          </c:val>
          <c:extLst>
            <c:ext xmlns:c16="http://schemas.microsoft.com/office/drawing/2014/chart" uri="{C3380CC4-5D6E-409C-BE32-E72D297353CC}">
              <c16:uniqueId val="{00000005-4B79-4749-A623-7E2C1FDC265A}"/>
            </c:ext>
          </c:extLst>
        </c:ser>
        <c:dLbls>
          <c:dLblPos val="ctr"/>
          <c:showLegendKey val="0"/>
          <c:showVal val="1"/>
          <c:showCatName val="0"/>
          <c:showSerName val="0"/>
          <c:showPercent val="0"/>
          <c:showBubbleSize val="0"/>
        </c:dLbls>
        <c:gapWidth val="150"/>
        <c:overlap val="100"/>
        <c:axId val="645662720"/>
        <c:axId val="645664160"/>
      </c:barChart>
      <c:catAx>
        <c:axId val="645662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45664160"/>
        <c:crosses val="autoZero"/>
        <c:auto val="1"/>
        <c:lblAlgn val="ctr"/>
        <c:lblOffset val="100"/>
        <c:noMultiLvlLbl val="0"/>
      </c:catAx>
      <c:valAx>
        <c:axId val="645664160"/>
        <c:scaling>
          <c:orientation val="minMax"/>
        </c:scaling>
        <c:delete val="0"/>
        <c:axPos val="l"/>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662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5.2910521140609639E-3"/>
                  <c:y val="-0.164907407407407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27-40AF-B1B0-E5B3E5C2083D}"/>
                </c:ext>
              </c:extLst>
            </c:dLbl>
            <c:dLbl>
              <c:idx val="1"/>
              <c:layout>
                <c:manualLayout>
                  <c:x val="0"/>
                  <c:y val="-0.206574074074074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27-40AF-B1B0-E5B3E5C2083D}"/>
                </c:ext>
              </c:extLst>
            </c:dLbl>
            <c:dLbl>
              <c:idx val="2"/>
              <c:layout>
                <c:manualLayout>
                  <c:x val="4.7640117994100296E-4"/>
                  <c:y val="-0.399259259259259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7-40AF-B1B0-E5B3E5C2083D}"/>
                </c:ext>
              </c:extLst>
            </c:dLbl>
            <c:dLbl>
              <c:idx val="3"/>
              <c:layout>
                <c:manualLayout>
                  <c:x val="6.7202556538839726E-3"/>
                  <c:y val="-0.284398148148148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27-40AF-B1B0-E5B3E5C2083D}"/>
                </c:ext>
              </c:extLst>
            </c:dLbl>
            <c:dLbl>
              <c:idx val="4"/>
              <c:layout>
                <c:manualLayout>
                  <c:x val="0"/>
                  <c:y val="-0.126620370370370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27-40AF-B1B0-E5B3E5C208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25'!$M$6:$M$10</c:f>
              <c:strCache>
                <c:ptCount val="5"/>
                <c:pt idx="0">
                  <c:v>Not involved at all</c:v>
                </c:pt>
                <c:pt idx="1">
                  <c:v>Minimally involved</c:v>
                </c:pt>
                <c:pt idx="2">
                  <c:v>Neutral/Unsure</c:v>
                </c:pt>
                <c:pt idx="3">
                  <c:v>Mostly involved</c:v>
                </c:pt>
                <c:pt idx="4">
                  <c:v>Completely involved</c:v>
                </c:pt>
              </c:strCache>
            </c:strRef>
          </c:cat>
          <c:val>
            <c:numRef>
              <c:f>'Question 25'!$O$6:$O$10</c:f>
              <c:numCache>
                <c:formatCode>0.0%</c:formatCode>
                <c:ptCount val="5"/>
                <c:pt idx="0">
                  <c:v>0.125</c:v>
                </c:pt>
                <c:pt idx="1">
                  <c:v>0.16666666666666666</c:v>
                </c:pt>
                <c:pt idx="2">
                  <c:v>0.375</c:v>
                </c:pt>
                <c:pt idx="3">
                  <c:v>0.25</c:v>
                </c:pt>
                <c:pt idx="4">
                  <c:v>8.3333333333333329E-2</c:v>
                </c:pt>
              </c:numCache>
            </c:numRef>
          </c:val>
          <c:extLst>
            <c:ext xmlns:c16="http://schemas.microsoft.com/office/drawing/2014/chart" uri="{C3380CC4-5D6E-409C-BE32-E72D297353CC}">
              <c16:uniqueId val="{00000005-9C27-40AF-B1B0-E5B3E5C2083D}"/>
            </c:ext>
          </c:extLst>
        </c:ser>
        <c:dLbls>
          <c:dLblPos val="ctr"/>
          <c:showLegendKey val="0"/>
          <c:showVal val="1"/>
          <c:showCatName val="0"/>
          <c:showSerName val="0"/>
          <c:showPercent val="0"/>
          <c:showBubbleSize val="0"/>
        </c:dLbls>
        <c:gapWidth val="150"/>
        <c:overlap val="100"/>
        <c:axId val="236917407"/>
        <c:axId val="236917887"/>
      </c:barChart>
      <c:catAx>
        <c:axId val="2369174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36917887"/>
        <c:crosses val="autoZero"/>
        <c:auto val="1"/>
        <c:lblAlgn val="ctr"/>
        <c:lblOffset val="100"/>
        <c:noMultiLvlLbl val="0"/>
      </c:catAx>
      <c:valAx>
        <c:axId val="23691788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917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2.8617335749000691E-17"/>
                  <c:y val="-0.371598767855525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CB-4AFD-81AC-9AD840227CD9}"/>
                </c:ext>
              </c:extLst>
            </c:dLbl>
            <c:dLbl>
              <c:idx val="1"/>
              <c:layout>
                <c:manualLayout>
                  <c:x val="2.5252525252525255E-3"/>
                  <c:y val="-0.100188466025080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CB-4AFD-81AC-9AD840227CD9}"/>
                </c:ext>
              </c:extLst>
            </c:dLbl>
            <c:dLbl>
              <c:idx val="2"/>
              <c:layout>
                <c:manualLayout>
                  <c:x val="9.3657817109143969E-3"/>
                  <c:y val="-0.233548313173606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CB-4AFD-81AC-9AD840227CD9}"/>
                </c:ext>
              </c:extLst>
            </c:dLbl>
            <c:dLbl>
              <c:idx val="3"/>
              <c:layout>
                <c:manualLayout>
                  <c:x val="1.1891101278269305E-2"/>
                  <c:y val="-0.16011083260350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CB-4AFD-81AC-9AD840227CD9}"/>
                </c:ext>
              </c:extLst>
            </c:dLbl>
            <c:dLbl>
              <c:idx val="4"/>
              <c:layout>
                <c:manualLayout>
                  <c:x val="-2.5252525252525255E-3"/>
                  <c:y val="-5.68875765529309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CB-4AFD-81AC-9AD840227C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26'!$F$6:$F$10</c:f>
              <c:strCache>
                <c:ptCount val="5"/>
                <c:pt idx="0">
                  <c:v>No, no mechanisms exist</c:v>
                </c:pt>
                <c:pt idx="1">
                  <c:v>Yes, they exist but partially</c:v>
                </c:pt>
                <c:pt idx="2">
                  <c:v>Neutral/Unsure</c:v>
                </c:pt>
                <c:pt idx="3">
                  <c:v>Yes, they exist but can be improved</c:v>
                </c:pt>
                <c:pt idx="4">
                  <c:v>Yes, they exist and are very helpful</c:v>
                </c:pt>
              </c:strCache>
            </c:strRef>
          </c:cat>
          <c:val>
            <c:numRef>
              <c:f>'Question 26'!$H$6:$H$10</c:f>
              <c:numCache>
                <c:formatCode>0.0%</c:formatCode>
                <c:ptCount val="5"/>
                <c:pt idx="0">
                  <c:v>0.44897959183673469</c:v>
                </c:pt>
                <c:pt idx="1">
                  <c:v>0.10204081632653061</c:v>
                </c:pt>
                <c:pt idx="2">
                  <c:v>0.26530612244897961</c:v>
                </c:pt>
                <c:pt idx="3">
                  <c:v>0.16326530612244897</c:v>
                </c:pt>
                <c:pt idx="4">
                  <c:v>2.0408163265306121E-2</c:v>
                </c:pt>
              </c:numCache>
            </c:numRef>
          </c:val>
          <c:extLst>
            <c:ext xmlns:c16="http://schemas.microsoft.com/office/drawing/2014/chart" uri="{C3380CC4-5D6E-409C-BE32-E72D297353CC}">
              <c16:uniqueId val="{00000005-6ECB-4AFD-81AC-9AD840227CD9}"/>
            </c:ext>
          </c:extLst>
        </c:ser>
        <c:dLbls>
          <c:dLblPos val="inEnd"/>
          <c:showLegendKey val="0"/>
          <c:showVal val="1"/>
          <c:showCatName val="0"/>
          <c:showSerName val="0"/>
          <c:showPercent val="0"/>
          <c:showBubbleSize val="0"/>
        </c:dLbls>
        <c:gapWidth val="150"/>
        <c:overlap val="100"/>
        <c:axId val="456305135"/>
        <c:axId val="456305615"/>
      </c:barChart>
      <c:catAx>
        <c:axId val="4563051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6305615"/>
        <c:crosses val="autoZero"/>
        <c:auto val="1"/>
        <c:lblAlgn val="ctr"/>
        <c:lblOffset val="100"/>
        <c:noMultiLvlLbl val="0"/>
      </c:catAx>
      <c:valAx>
        <c:axId val="456305615"/>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6305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3.7674532940019378E-3"/>
                  <c:y val="-0.217416052612416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4E-48D8-B0E1-9FEF42277D96}"/>
                </c:ext>
              </c:extLst>
            </c:dLbl>
            <c:dLbl>
              <c:idx val="1"/>
              <c:layout>
                <c:manualLayout>
                  <c:x val="-2.4764735017335313E-3"/>
                  <c:y val="-0.115740740740740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4E-48D8-B0E1-9FEF42277D96}"/>
                </c:ext>
              </c:extLst>
            </c:dLbl>
            <c:dLbl>
              <c:idx val="2"/>
              <c:layout>
                <c:manualLayout>
                  <c:x val="1.9363323500491069E-3"/>
                  <c:y val="-0.344850735533094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4E-48D8-B0E1-9FEF42277D96}"/>
                </c:ext>
              </c:extLst>
            </c:dLbl>
            <c:dLbl>
              <c:idx val="3"/>
              <c:layout>
                <c:manualLayout>
                  <c:x val="9.3657817109143397E-3"/>
                  <c:y val="-0.333573094211817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4E-48D8-B0E1-9FEF42277D96}"/>
                </c:ext>
              </c:extLst>
            </c:dLbl>
            <c:dLbl>
              <c:idx val="4"/>
              <c:layout>
                <c:manualLayout>
                  <c:x val="3.1219272369714846E-3"/>
                  <c:y val="-0.218425268310183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4E-48D8-B0E1-9FEF42277D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26'!$M$6:$M$10</c:f>
              <c:strCache>
                <c:ptCount val="5"/>
                <c:pt idx="0">
                  <c:v>No, no mechanisms exist</c:v>
                </c:pt>
                <c:pt idx="1">
                  <c:v>Yes, they exist but partially</c:v>
                </c:pt>
                <c:pt idx="2">
                  <c:v>Neutral/Unsure</c:v>
                </c:pt>
                <c:pt idx="3">
                  <c:v>Yes, they exist but can be improved</c:v>
                </c:pt>
                <c:pt idx="4">
                  <c:v>Yes, they exist and are very helpful</c:v>
                </c:pt>
              </c:strCache>
            </c:strRef>
          </c:cat>
          <c:val>
            <c:numRef>
              <c:f>'Question 26'!$O$6:$O$10</c:f>
              <c:numCache>
                <c:formatCode>0.0%</c:formatCode>
                <c:ptCount val="5"/>
                <c:pt idx="0">
                  <c:v>0.16666666666666666</c:v>
                </c:pt>
                <c:pt idx="1">
                  <c:v>8.3333333333333329E-2</c:v>
                </c:pt>
                <c:pt idx="2">
                  <c:v>0.29166666666666669</c:v>
                </c:pt>
                <c:pt idx="3">
                  <c:v>0.29166666666666669</c:v>
                </c:pt>
                <c:pt idx="4">
                  <c:v>0.16666666666666666</c:v>
                </c:pt>
              </c:numCache>
            </c:numRef>
          </c:val>
          <c:extLst>
            <c:ext xmlns:c16="http://schemas.microsoft.com/office/drawing/2014/chart" uri="{C3380CC4-5D6E-409C-BE32-E72D297353CC}">
              <c16:uniqueId val="{00000005-674E-48D8-B0E1-9FEF42277D96}"/>
            </c:ext>
          </c:extLst>
        </c:ser>
        <c:dLbls>
          <c:dLblPos val="ctr"/>
          <c:showLegendKey val="0"/>
          <c:showVal val="1"/>
          <c:showCatName val="0"/>
          <c:showSerName val="0"/>
          <c:showPercent val="0"/>
          <c:showBubbleSize val="0"/>
        </c:dLbls>
        <c:gapWidth val="150"/>
        <c:overlap val="100"/>
        <c:axId val="228937311"/>
        <c:axId val="228934911"/>
      </c:barChart>
      <c:catAx>
        <c:axId val="22893731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28934911"/>
        <c:crosses val="autoZero"/>
        <c:auto val="1"/>
        <c:lblAlgn val="ctr"/>
        <c:lblOffset val="100"/>
        <c:noMultiLvlLbl val="0"/>
      </c:catAx>
      <c:valAx>
        <c:axId val="228934911"/>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937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2.5835791543756144E-4"/>
                  <c:y val="-9.70532407407408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25-4E1F-B4C6-4CF9C0B57D5D}"/>
                </c:ext>
              </c:extLst>
            </c:dLbl>
            <c:dLbl>
              <c:idx val="1"/>
              <c:layout>
                <c:manualLayout>
                  <c:x val="-2.8636884306987398E-3"/>
                  <c:y val="-5.4817609778691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25-4E1F-B4C6-4CF9C0B57D5D}"/>
                </c:ext>
              </c:extLst>
            </c:dLbl>
            <c:dLbl>
              <c:idx val="2"/>
              <c:layout>
                <c:manualLayout>
                  <c:x val="-2.8635693215339235E-3"/>
                  <c:y val="-0.132686574074074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25-4E1F-B4C6-4CF9C0B57D5D}"/>
                </c:ext>
              </c:extLst>
            </c:dLbl>
            <c:dLbl>
              <c:idx val="3"/>
              <c:layout>
                <c:manualLayout>
                  <c:x val="3.1219272369714846E-3"/>
                  <c:y val="-0.155088888888888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25-4E1F-B4C6-4CF9C0B57D5D}"/>
                </c:ext>
              </c:extLst>
            </c:dLbl>
            <c:dLbl>
              <c:idx val="4"/>
              <c:layout>
                <c:manualLayout>
                  <c:x val="-3.4439528023598822E-3"/>
                  <c:y val="-0.3587777777777777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25-4E1F-B4C6-4CF9C0B57D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12'!$O$6:$O$10</c:f>
              <c:strCache>
                <c:ptCount val="5"/>
                <c:pt idx="0">
                  <c:v>No, not at all</c:v>
                </c:pt>
                <c:pt idx="1">
                  <c:v>Not much impact</c:v>
                </c:pt>
                <c:pt idx="2">
                  <c:v>Neutral/Unsure</c:v>
                </c:pt>
                <c:pt idx="3">
                  <c:v>Yes, a little</c:v>
                </c:pt>
                <c:pt idx="4">
                  <c:v>Yes, definitely had an impact</c:v>
                </c:pt>
              </c:strCache>
            </c:strRef>
          </c:cat>
          <c:val>
            <c:numRef>
              <c:f>'Question 12'!$Q$6:$Q$10</c:f>
              <c:numCache>
                <c:formatCode>0.0%</c:formatCode>
                <c:ptCount val="5"/>
                <c:pt idx="0">
                  <c:v>0.08</c:v>
                </c:pt>
                <c:pt idx="1">
                  <c:v>0.04</c:v>
                </c:pt>
                <c:pt idx="2">
                  <c:v>0.16</c:v>
                </c:pt>
                <c:pt idx="3">
                  <c:v>0.2</c:v>
                </c:pt>
                <c:pt idx="4">
                  <c:v>0.52</c:v>
                </c:pt>
              </c:numCache>
            </c:numRef>
          </c:val>
          <c:extLst>
            <c:ext xmlns:c16="http://schemas.microsoft.com/office/drawing/2014/chart" uri="{C3380CC4-5D6E-409C-BE32-E72D297353CC}">
              <c16:uniqueId val="{00000005-B325-4E1F-B4C6-4CF9C0B57D5D}"/>
            </c:ext>
          </c:extLst>
        </c:ser>
        <c:dLbls>
          <c:dLblPos val="inEnd"/>
          <c:showLegendKey val="0"/>
          <c:showVal val="1"/>
          <c:showCatName val="0"/>
          <c:showSerName val="0"/>
          <c:showPercent val="0"/>
          <c:showBubbleSize val="0"/>
        </c:dLbls>
        <c:gapWidth val="150"/>
        <c:overlap val="100"/>
        <c:axId val="126550335"/>
        <c:axId val="126552255"/>
      </c:barChart>
      <c:catAx>
        <c:axId val="1265503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52255"/>
        <c:crosses val="autoZero"/>
        <c:auto val="1"/>
        <c:lblAlgn val="ctr"/>
        <c:lblOffset val="100"/>
        <c:noMultiLvlLbl val="0"/>
      </c:catAx>
      <c:valAx>
        <c:axId val="126552255"/>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50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2.8688525515958877E-3"/>
                  <c:y val="-0.106464059086060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CD-4F14-8D2A-930B6E260EDC}"/>
                </c:ext>
              </c:extLst>
            </c:dLbl>
            <c:dLbl>
              <c:idx val="1"/>
              <c:layout>
                <c:manualLayout>
                  <c:x val="2.8688525515958613E-3"/>
                  <c:y val="-8.59759031104231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CD-4F14-8D2A-930B6E260EDC}"/>
                </c:ext>
              </c:extLst>
            </c:dLbl>
            <c:dLbl>
              <c:idx val="2"/>
              <c:layout>
                <c:manualLayout>
                  <c:x val="0"/>
                  <c:y val="-0.223518518518518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CD-4F14-8D2A-930B6E260EDC}"/>
                </c:ext>
              </c:extLst>
            </c:dLbl>
            <c:dLbl>
              <c:idx val="3"/>
              <c:layout>
                <c:manualLayout>
                  <c:x val="4.7849065880038186E-3"/>
                  <c:y val="-0.398131481481481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CD-4F14-8D2A-930B6E260EDC}"/>
                </c:ext>
              </c:extLst>
            </c:dLbl>
            <c:dLbl>
              <c:idx val="4"/>
              <c:layout>
                <c:manualLayout>
                  <c:x val="0"/>
                  <c:y val="-0.205249999999999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CD-4F14-8D2A-930B6E260E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13'!$H$6:$H$10</c:f>
              <c:strCache>
                <c:ptCount val="5"/>
                <c:pt idx="0">
                  <c:v>Not clear</c:v>
                </c:pt>
                <c:pt idx="1">
                  <c:v>Partially not clear</c:v>
                </c:pt>
                <c:pt idx="2">
                  <c:v>Neutral/Unsure</c:v>
                </c:pt>
                <c:pt idx="3">
                  <c:v>Mostly clear</c:v>
                </c:pt>
                <c:pt idx="4">
                  <c:v>Completely clear</c:v>
                </c:pt>
              </c:strCache>
            </c:strRef>
          </c:cat>
          <c:val>
            <c:numRef>
              <c:f>'Question 13'!$J$6:$J$10</c:f>
              <c:numCache>
                <c:formatCode>0.0%</c:formatCode>
                <c:ptCount val="5"/>
                <c:pt idx="0">
                  <c:v>8.771929824561403E-2</c:v>
                </c:pt>
                <c:pt idx="1">
                  <c:v>7.0175438596491224E-2</c:v>
                </c:pt>
                <c:pt idx="2">
                  <c:v>0.21052631578947367</c:v>
                </c:pt>
                <c:pt idx="3">
                  <c:v>0.42105263157894735</c:v>
                </c:pt>
                <c:pt idx="4">
                  <c:v>0.21052631578947367</c:v>
                </c:pt>
              </c:numCache>
            </c:numRef>
          </c:val>
          <c:extLst>
            <c:ext xmlns:c16="http://schemas.microsoft.com/office/drawing/2014/chart" uri="{C3380CC4-5D6E-409C-BE32-E72D297353CC}">
              <c16:uniqueId val="{00000005-49CD-4F14-8D2A-930B6E260EDC}"/>
            </c:ext>
          </c:extLst>
        </c:ser>
        <c:dLbls>
          <c:dLblPos val="inEnd"/>
          <c:showLegendKey val="0"/>
          <c:showVal val="1"/>
          <c:showCatName val="0"/>
          <c:showSerName val="0"/>
          <c:showPercent val="0"/>
          <c:showBubbleSize val="0"/>
        </c:dLbls>
        <c:gapWidth val="150"/>
        <c:overlap val="100"/>
        <c:axId val="129544975"/>
        <c:axId val="129552655"/>
      </c:barChart>
      <c:catAx>
        <c:axId val="1295449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9552655"/>
        <c:crosses val="autoZero"/>
        <c:auto val="1"/>
        <c:lblAlgn val="ctr"/>
        <c:lblOffset val="100"/>
        <c:noMultiLvlLbl val="0"/>
      </c:catAx>
      <c:valAx>
        <c:axId val="129552655"/>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54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1.7642585279496043E-3"/>
                  <c:y val="-6.30801676106276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E2-4DBE-9074-30C8704B5737}"/>
                </c:ext>
              </c:extLst>
            </c:dLbl>
            <c:dLbl>
              <c:idx val="1"/>
              <c:layout>
                <c:manualLayout>
                  <c:x val="-6.8096697310180455E-3"/>
                  <c:y val="-5.2640419947506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E2-4DBE-9074-30C8704B5737}"/>
                </c:ext>
              </c:extLst>
            </c:dLbl>
            <c:dLbl>
              <c:idx val="2"/>
              <c:layout>
                <c:manualLayout>
                  <c:x val="3.4682890855457227E-3"/>
                  <c:y val="-0.16282129629629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E2-4DBE-9074-30C8704B5737}"/>
                </c:ext>
              </c:extLst>
            </c:dLbl>
            <c:dLbl>
              <c:idx val="3"/>
              <c:layout>
                <c:manualLayout>
                  <c:x val="5.7377089478859392E-3"/>
                  <c:y val="-0.355533333333333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E2-4DBE-9074-30C8704B5737}"/>
                </c:ext>
              </c:extLst>
            </c:dLbl>
            <c:dLbl>
              <c:idx val="4"/>
              <c:layout>
                <c:manualLayout>
                  <c:x val="6.337266470009947E-3"/>
                  <c:y val="-0.217393518518518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E2-4DBE-9074-30C8704B57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13'!$O$6:$O$10</c:f>
              <c:strCache>
                <c:ptCount val="5"/>
                <c:pt idx="0">
                  <c:v>Not clear</c:v>
                </c:pt>
                <c:pt idx="1">
                  <c:v>Partially not clear</c:v>
                </c:pt>
                <c:pt idx="2">
                  <c:v>Neutral/Unsure</c:v>
                </c:pt>
                <c:pt idx="3">
                  <c:v>Mostly clear</c:v>
                </c:pt>
                <c:pt idx="4">
                  <c:v>Completely clear</c:v>
                </c:pt>
              </c:strCache>
            </c:strRef>
          </c:cat>
          <c:val>
            <c:numRef>
              <c:f>'Question 13'!$Q$6:$Q$10</c:f>
              <c:numCache>
                <c:formatCode>0.0%</c:formatCode>
                <c:ptCount val="5"/>
                <c:pt idx="0">
                  <c:v>0</c:v>
                </c:pt>
                <c:pt idx="1">
                  <c:v>0</c:v>
                </c:pt>
                <c:pt idx="2">
                  <c:v>0.20833333333333334</c:v>
                </c:pt>
                <c:pt idx="3">
                  <c:v>0.5</c:v>
                </c:pt>
                <c:pt idx="4">
                  <c:v>0.29166666666666669</c:v>
                </c:pt>
              </c:numCache>
            </c:numRef>
          </c:val>
          <c:extLst>
            <c:ext xmlns:c16="http://schemas.microsoft.com/office/drawing/2014/chart" uri="{C3380CC4-5D6E-409C-BE32-E72D297353CC}">
              <c16:uniqueId val="{00000005-BEE2-4DBE-9074-30C8704B5737}"/>
            </c:ext>
          </c:extLst>
        </c:ser>
        <c:dLbls>
          <c:dLblPos val="inEnd"/>
          <c:showLegendKey val="0"/>
          <c:showVal val="1"/>
          <c:showCatName val="0"/>
          <c:showSerName val="0"/>
          <c:showPercent val="0"/>
          <c:showBubbleSize val="0"/>
        </c:dLbls>
        <c:gapWidth val="150"/>
        <c:overlap val="100"/>
        <c:axId val="260115167"/>
        <c:axId val="260107487"/>
      </c:barChart>
      <c:catAx>
        <c:axId val="2601151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0107487"/>
        <c:crosses val="autoZero"/>
        <c:auto val="1"/>
        <c:lblAlgn val="ctr"/>
        <c:lblOffset val="100"/>
        <c:noMultiLvlLbl val="0"/>
      </c:catAx>
      <c:valAx>
        <c:axId val="26010748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11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2.8617335749000691E-17"/>
                  <c:y val="-0.356761574074074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06-4963-B166-094BBE11F075}"/>
                </c:ext>
              </c:extLst>
            </c:dLbl>
            <c:dLbl>
              <c:idx val="1"/>
              <c:layout>
                <c:manualLayout>
                  <c:x val="6.2438544739429691E-3"/>
                  <c:y val="-0.172085185185185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06-4963-B166-094BBE11F075}"/>
                </c:ext>
              </c:extLst>
            </c:dLbl>
            <c:dLbl>
              <c:idx val="2"/>
              <c:layout>
                <c:manualLayout>
                  <c:x val="8.8920845624386024E-3"/>
                  <c:y val="-0.254808796296296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06-4963-B166-094BBE11F075}"/>
                </c:ext>
              </c:extLst>
            </c:dLbl>
            <c:dLbl>
              <c:idx val="3"/>
              <c:layout>
                <c:manualLayout>
                  <c:x val="7.3082595870206494E-4"/>
                  <c:y val="-0.194728703703703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06-4963-B166-094BBE11F075}"/>
                </c:ext>
              </c:extLst>
            </c:dLbl>
            <c:dLbl>
              <c:idx val="4"/>
              <c:layout>
                <c:manualLayout>
                  <c:x val="-2.3912003825922365E-3"/>
                  <c:y val="-5.16776027996501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06-4963-B166-094BBE11F0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14'!$H$6:$H$10</c:f>
              <c:strCache>
                <c:ptCount val="5"/>
                <c:pt idx="0">
                  <c:v>No change</c:v>
                </c:pt>
                <c:pt idx="1">
                  <c:v>Somewhat changed</c:v>
                </c:pt>
                <c:pt idx="2">
                  <c:v>Neutral/Unsure</c:v>
                </c:pt>
                <c:pt idx="3">
                  <c:v>Mostly changed</c:v>
                </c:pt>
                <c:pt idx="4">
                  <c:v>Completely changed</c:v>
                </c:pt>
              </c:strCache>
            </c:strRef>
          </c:cat>
          <c:val>
            <c:numRef>
              <c:f>'Question 14'!$J$6:$J$10</c:f>
              <c:numCache>
                <c:formatCode>0.0%</c:formatCode>
                <c:ptCount val="5"/>
                <c:pt idx="0">
                  <c:v>0.38596491228070173</c:v>
                </c:pt>
                <c:pt idx="1">
                  <c:v>0.15789473684210525</c:v>
                </c:pt>
                <c:pt idx="2">
                  <c:v>0.24561403508771928</c:v>
                </c:pt>
                <c:pt idx="3">
                  <c:v>0.19298245614035087</c:v>
                </c:pt>
                <c:pt idx="4">
                  <c:v>1.7543859649122806E-2</c:v>
                </c:pt>
              </c:numCache>
            </c:numRef>
          </c:val>
          <c:extLst>
            <c:ext xmlns:c16="http://schemas.microsoft.com/office/drawing/2014/chart" uri="{C3380CC4-5D6E-409C-BE32-E72D297353CC}">
              <c16:uniqueId val="{00000005-D506-4963-B166-094BBE11F075}"/>
            </c:ext>
          </c:extLst>
        </c:ser>
        <c:dLbls>
          <c:dLblPos val="inEnd"/>
          <c:showLegendKey val="0"/>
          <c:showVal val="1"/>
          <c:showCatName val="0"/>
          <c:showSerName val="0"/>
          <c:showPercent val="0"/>
          <c:showBubbleSize val="0"/>
        </c:dLbls>
        <c:gapWidth val="150"/>
        <c:overlap val="100"/>
        <c:axId val="260058527"/>
        <c:axId val="260077247"/>
      </c:barChart>
      <c:catAx>
        <c:axId val="260058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0077247"/>
        <c:crosses val="autoZero"/>
        <c:auto val="1"/>
        <c:lblAlgn val="ctr"/>
        <c:lblOffset val="100"/>
        <c:noMultiLvlLbl val="0"/>
      </c:catAx>
      <c:valAx>
        <c:axId val="26007724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05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dLbls>
            <c:dLbl>
              <c:idx val="0"/>
              <c:layout>
                <c:manualLayout>
                  <c:x val="-2.8617335749000691E-17"/>
                  <c:y val="-0.147767592592592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7B-472F-86A2-758DE1B36395}"/>
                </c:ext>
              </c:extLst>
            </c:dLbl>
            <c:dLbl>
              <c:idx val="1"/>
              <c:layout>
                <c:manualLayout>
                  <c:x val="-3.1219272369715418E-3"/>
                  <c:y val="-0.216174074074074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7B-472F-86A2-758DE1B36395}"/>
                </c:ext>
              </c:extLst>
            </c:dLbl>
            <c:dLbl>
              <c:idx val="2"/>
              <c:layout>
                <c:manualLayout>
                  <c:x val="-9.0609636184863147E-4"/>
                  <c:y val="-0.25067083333333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7B-472F-86A2-758DE1B36395}"/>
                </c:ext>
              </c:extLst>
            </c:dLbl>
            <c:dLbl>
              <c:idx val="3"/>
              <c:layout>
                <c:manualLayout>
                  <c:x val="6.8930678466076695E-3"/>
                  <c:y val="-0.383224537037037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7B-472F-86A2-758DE1B36395}"/>
                </c:ext>
              </c:extLst>
            </c:dLbl>
            <c:dLbl>
              <c:idx val="4"/>
              <c:layout>
                <c:manualLayout>
                  <c:x val="-2.472799208704253E-3"/>
                  <c:y val="-5.09605570137067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7B-472F-86A2-758DE1B363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14'!$O$6:$O$10</c:f>
              <c:strCache>
                <c:ptCount val="5"/>
                <c:pt idx="0">
                  <c:v>No change</c:v>
                </c:pt>
                <c:pt idx="1">
                  <c:v>Somewhat changed</c:v>
                </c:pt>
                <c:pt idx="2">
                  <c:v>Neutral/Unsure</c:v>
                </c:pt>
                <c:pt idx="3">
                  <c:v>Mostly changed</c:v>
                </c:pt>
                <c:pt idx="4">
                  <c:v>Completely changed</c:v>
                </c:pt>
              </c:strCache>
            </c:strRef>
          </c:cat>
          <c:val>
            <c:numRef>
              <c:f>'Question 14'!$Q$6:$Q$10</c:f>
              <c:numCache>
                <c:formatCode>0.0%</c:formatCode>
                <c:ptCount val="5"/>
                <c:pt idx="0">
                  <c:v>0.125</c:v>
                </c:pt>
                <c:pt idx="1">
                  <c:v>0.20833333333333334</c:v>
                </c:pt>
                <c:pt idx="2">
                  <c:v>0.25</c:v>
                </c:pt>
                <c:pt idx="3">
                  <c:v>0.41666666666666669</c:v>
                </c:pt>
                <c:pt idx="4">
                  <c:v>0</c:v>
                </c:pt>
              </c:numCache>
            </c:numRef>
          </c:val>
          <c:extLst>
            <c:ext xmlns:c16="http://schemas.microsoft.com/office/drawing/2014/chart" uri="{C3380CC4-5D6E-409C-BE32-E72D297353CC}">
              <c16:uniqueId val="{00000005-4D7B-472F-86A2-758DE1B36395}"/>
            </c:ext>
          </c:extLst>
        </c:ser>
        <c:dLbls>
          <c:dLblPos val="inEnd"/>
          <c:showLegendKey val="0"/>
          <c:showVal val="1"/>
          <c:showCatName val="0"/>
          <c:showSerName val="0"/>
          <c:showPercent val="0"/>
          <c:showBubbleSize val="0"/>
        </c:dLbls>
        <c:gapWidth val="150"/>
        <c:overlap val="100"/>
        <c:axId val="450406639"/>
        <c:axId val="450407119"/>
      </c:barChart>
      <c:catAx>
        <c:axId val="4504066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0407119"/>
        <c:crosses val="autoZero"/>
        <c:auto val="1"/>
        <c:lblAlgn val="ctr"/>
        <c:lblOffset val="100"/>
        <c:noMultiLvlLbl val="0"/>
      </c:catAx>
      <c:valAx>
        <c:axId val="450407119"/>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406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dLbl>
              <c:idx val="0"/>
              <c:layout>
                <c:manualLayout>
                  <c:x val="-2.5484199796126403E-3"/>
                  <c:y val="-0.11568751822688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3C-4B42-BDC0-3E9D5E677FCF}"/>
                </c:ext>
              </c:extLst>
            </c:dLbl>
            <c:dLbl>
              <c:idx val="1"/>
              <c:layout>
                <c:manualLayout>
                  <c:x val="-3.1219272369715418E-3"/>
                  <c:y val="-0.380661574074074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3C-4B42-BDC0-3E9D5E677FCF}"/>
                </c:ext>
              </c:extLst>
            </c:dLbl>
            <c:dLbl>
              <c:idx val="2"/>
              <c:layout>
                <c:manualLayout>
                  <c:x val="9.3657817109143969E-3"/>
                  <c:y val="-0.3771652777777777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3C-4B42-BDC0-3E9D5E677FCF}"/>
                </c:ext>
              </c:extLst>
            </c:dLbl>
            <c:dLbl>
              <c:idx val="3"/>
              <c:layout>
                <c:manualLayout>
                  <c:x val="-8.3333333333333332E-3"/>
                  <c:y val="-5.09605570137067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3C-4B42-BDC0-3E9D5E677FCF}"/>
                </c:ext>
              </c:extLst>
            </c:dLbl>
            <c:dLbl>
              <c:idx val="4"/>
              <c:layout>
                <c:manualLayout>
                  <c:x val="-5.5555555555556572E-3"/>
                  <c:y val="-4.17012977544473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3C-4B42-BDC0-3E9D5E677F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15'!$G$6:$G$10</c:f>
              <c:strCache>
                <c:ptCount val="5"/>
                <c:pt idx="0">
                  <c:v>No, it does not</c:v>
                </c:pt>
                <c:pt idx="1">
                  <c:v>Yes, it most definitely does</c:v>
                </c:pt>
                <c:pt idx="2">
                  <c:v>Neutral/Unsure</c:v>
                </c:pt>
                <c:pt idx="3">
                  <c:v>I mostly agree</c:v>
                </c:pt>
                <c:pt idx="4">
                  <c:v>I completely agree</c:v>
                </c:pt>
              </c:strCache>
            </c:strRef>
          </c:cat>
          <c:val>
            <c:numRef>
              <c:f>'Question 15'!$I$6:$I$10</c:f>
              <c:numCache>
                <c:formatCode>0.0%</c:formatCode>
                <c:ptCount val="5"/>
                <c:pt idx="0">
                  <c:v>0.10526315789473684</c:v>
                </c:pt>
                <c:pt idx="1">
                  <c:v>0.45614035087719296</c:v>
                </c:pt>
                <c:pt idx="2">
                  <c:v>0.43859649122807015</c:v>
                </c:pt>
                <c:pt idx="3">
                  <c:v>0</c:v>
                </c:pt>
                <c:pt idx="4">
                  <c:v>0</c:v>
                </c:pt>
              </c:numCache>
            </c:numRef>
          </c:val>
          <c:extLst>
            <c:ext xmlns:c16="http://schemas.microsoft.com/office/drawing/2014/chart" uri="{C3380CC4-5D6E-409C-BE32-E72D297353CC}">
              <c16:uniqueId val="{00000005-453C-4B42-BDC0-3E9D5E677FCF}"/>
            </c:ext>
          </c:extLst>
        </c:ser>
        <c:dLbls>
          <c:dLblPos val="inEnd"/>
          <c:showLegendKey val="0"/>
          <c:showVal val="1"/>
          <c:showCatName val="0"/>
          <c:showSerName val="0"/>
          <c:showPercent val="0"/>
          <c:showBubbleSize val="0"/>
        </c:dLbls>
        <c:gapWidth val="150"/>
        <c:overlap val="100"/>
        <c:axId val="260114687"/>
        <c:axId val="260111327"/>
      </c:barChart>
      <c:catAx>
        <c:axId val="2601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0111327"/>
        <c:crosses val="autoZero"/>
        <c:auto val="1"/>
        <c:lblAlgn val="ctr"/>
        <c:lblOffset val="100"/>
        <c:noMultiLvlLbl val="0"/>
      </c:catAx>
      <c:valAx>
        <c:axId val="260111327"/>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1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CA6CB-9A6C-6043-9E28-8742B37C52AD}"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49D4D-568C-2641-B360-BD4A87EDB853}" type="slidenum">
              <a:rPr lang="en-US" smtClean="0"/>
              <a:t>‹#›</a:t>
            </a:fld>
            <a:endParaRPr lang="en-US"/>
          </a:p>
        </p:txBody>
      </p:sp>
    </p:spTree>
    <p:extLst>
      <p:ext uri="{BB962C8B-B14F-4D97-AF65-F5344CB8AC3E}">
        <p14:creationId xmlns:p14="http://schemas.microsoft.com/office/powerpoint/2010/main" val="46474262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2E76F-4EDC-B1C3-6139-63B107D0E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DE5F0-D4DD-5A87-7245-5E82BD410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DA5D8-918B-3816-E029-CF7B9E43F2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 normalizeH="0" baseline="0" noProof="0" dirty="0">
                <a:ln>
                  <a:noFill/>
                </a:ln>
                <a:effectLst/>
                <a:uLnTx/>
                <a:uFillTx/>
                <a:ea typeface="ＭＳ Ｐゴシック"/>
                <a:cs typeface="Calibri"/>
              </a:rPr>
              <a:t>Hello everyone; welcome and thank you for joining today’s ISMPP U</a:t>
            </a:r>
            <a:r>
              <a:rPr lang="en-US" sz="800" spc="-30" dirty="0">
                <a:ea typeface="ＭＳ Ｐゴシック"/>
                <a:cs typeface="Calibri"/>
              </a:rPr>
              <a:t>,</a:t>
            </a:r>
            <a:r>
              <a:rPr kumimoji="0" lang="en-US" sz="800" b="0" i="0" u="none" strike="noStrike" kern="1200" cap="none" spc="-30" normalizeH="0" baseline="0" noProof="0" dirty="0">
                <a:ln>
                  <a:noFill/>
                </a:ln>
                <a:effectLst/>
                <a:uLnTx/>
                <a:uFillTx/>
                <a:ea typeface="ＭＳ Ｐゴシック"/>
                <a:cs typeface="Calibri"/>
              </a:rPr>
              <a:t> titled: </a:t>
            </a:r>
            <a:r>
              <a:rPr lang="en-US" sz="900" dirty="0"/>
              <a:t>Bridging Perspectives: GPP2022 Implementation in APAC vs Other Geographies - Evidence-based Insights and Trends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effectLst/>
                <a:uLnTx/>
                <a:uFillTx/>
                <a:ea typeface="ＭＳ Ｐゴシック"/>
                <a:cs typeface="Calibri"/>
              </a:rPr>
              <a:t>Please take a moment to capture a screenshot for CMPP credit. You will also be sent a certificate with credit attached after the webinar.</a:t>
            </a:r>
            <a:endParaRPr lang="en-US" sz="900" dirty="0"/>
          </a:p>
          <a:p>
            <a:endParaRPr lang="en-US" dirty="0"/>
          </a:p>
        </p:txBody>
      </p:sp>
      <p:sp>
        <p:nvSpPr>
          <p:cNvPr id="4" name="Slide Number Placeholder 3">
            <a:extLst>
              <a:ext uri="{FF2B5EF4-FFF2-40B4-BE49-F238E27FC236}">
                <a16:creationId xmlns:a16="http://schemas.microsoft.com/office/drawing/2014/main" id="{C4820CB9-FAAE-B63B-74FA-8C6333676DF8}"/>
              </a:ext>
            </a:extLst>
          </p:cNvPr>
          <p:cNvSpPr>
            <a:spLocks noGrp="1"/>
          </p:cNvSpPr>
          <p:nvPr>
            <p:ph type="sldNum" sz="quarter" idx="5"/>
          </p:nvPr>
        </p:nvSpPr>
        <p:spPr/>
        <p:txBody>
          <a:bodyPr/>
          <a:lstStyle/>
          <a:p>
            <a:fld id="{2FB49D4D-568C-2641-B360-BD4A87EDB853}" type="slidenum">
              <a:rPr lang="en-US" smtClean="0"/>
              <a:t>1</a:t>
            </a:fld>
            <a:endParaRPr lang="en-US"/>
          </a:p>
        </p:txBody>
      </p:sp>
    </p:spTree>
    <p:extLst>
      <p:ext uri="{BB962C8B-B14F-4D97-AF65-F5344CB8AC3E}">
        <p14:creationId xmlns:p14="http://schemas.microsoft.com/office/powerpoint/2010/main" val="365272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12</a:t>
            </a:fld>
            <a:endParaRPr lang="en-US"/>
          </a:p>
        </p:txBody>
      </p:sp>
    </p:spTree>
    <p:extLst>
      <p:ext uri="{BB962C8B-B14F-4D97-AF65-F5344CB8AC3E}">
        <p14:creationId xmlns:p14="http://schemas.microsoft.com/office/powerpoint/2010/main" val="10832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13</a:t>
            </a:fld>
            <a:endParaRPr lang="en-US"/>
          </a:p>
        </p:txBody>
      </p:sp>
    </p:spTree>
    <p:extLst>
      <p:ext uri="{BB962C8B-B14F-4D97-AF65-F5344CB8AC3E}">
        <p14:creationId xmlns:p14="http://schemas.microsoft.com/office/powerpoint/2010/main" val="54940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14</a:t>
            </a:fld>
            <a:endParaRPr lang="en-US"/>
          </a:p>
        </p:txBody>
      </p:sp>
    </p:spTree>
    <p:extLst>
      <p:ext uri="{BB962C8B-B14F-4D97-AF65-F5344CB8AC3E}">
        <p14:creationId xmlns:p14="http://schemas.microsoft.com/office/powerpoint/2010/main" val="146223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Raghuraj</a:t>
            </a:r>
          </a:p>
        </p:txBody>
      </p:sp>
      <p:sp>
        <p:nvSpPr>
          <p:cNvPr id="4" name="Slide Number Placeholder 3"/>
          <p:cNvSpPr>
            <a:spLocks noGrp="1"/>
          </p:cNvSpPr>
          <p:nvPr>
            <p:ph type="sldNum" sz="quarter" idx="10"/>
          </p:nvPr>
        </p:nvSpPr>
        <p:spPr/>
        <p:txBody>
          <a:bodyPr/>
          <a:lstStyle/>
          <a:p>
            <a:fld id="{2FB49D4D-568C-2641-B360-BD4A87EDB853}" type="slidenum">
              <a:rPr lang="en-US" smtClean="0"/>
              <a:t>15</a:t>
            </a:fld>
            <a:endParaRPr lang="en-US"/>
          </a:p>
        </p:txBody>
      </p:sp>
    </p:spTree>
    <p:extLst>
      <p:ext uri="{BB962C8B-B14F-4D97-AF65-F5344CB8AC3E}">
        <p14:creationId xmlns:p14="http://schemas.microsoft.com/office/powerpoint/2010/main" val="868386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16</a:t>
            </a:fld>
            <a:endParaRPr lang="en-US"/>
          </a:p>
        </p:txBody>
      </p:sp>
    </p:spTree>
    <p:extLst>
      <p:ext uri="{BB962C8B-B14F-4D97-AF65-F5344CB8AC3E}">
        <p14:creationId xmlns:p14="http://schemas.microsoft.com/office/powerpoint/2010/main" val="240587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17</a:t>
            </a:fld>
            <a:endParaRPr lang="en-US"/>
          </a:p>
        </p:txBody>
      </p:sp>
    </p:spTree>
    <p:extLst>
      <p:ext uri="{BB962C8B-B14F-4D97-AF65-F5344CB8AC3E}">
        <p14:creationId xmlns:p14="http://schemas.microsoft.com/office/powerpoint/2010/main" val="208825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18</a:t>
            </a:fld>
            <a:endParaRPr lang="en-US"/>
          </a:p>
        </p:txBody>
      </p:sp>
    </p:spTree>
    <p:extLst>
      <p:ext uri="{BB962C8B-B14F-4D97-AF65-F5344CB8AC3E}">
        <p14:creationId xmlns:p14="http://schemas.microsoft.com/office/powerpoint/2010/main" val="263036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19</a:t>
            </a:fld>
            <a:endParaRPr lang="en-US"/>
          </a:p>
        </p:txBody>
      </p:sp>
    </p:spTree>
    <p:extLst>
      <p:ext uri="{BB962C8B-B14F-4D97-AF65-F5344CB8AC3E}">
        <p14:creationId xmlns:p14="http://schemas.microsoft.com/office/powerpoint/2010/main" val="3888030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20</a:t>
            </a:fld>
            <a:endParaRPr lang="en-US"/>
          </a:p>
        </p:txBody>
      </p:sp>
    </p:spTree>
    <p:extLst>
      <p:ext uri="{BB962C8B-B14F-4D97-AF65-F5344CB8AC3E}">
        <p14:creationId xmlns:p14="http://schemas.microsoft.com/office/powerpoint/2010/main" val="137221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21</a:t>
            </a:fld>
            <a:endParaRPr lang="en-US"/>
          </a:p>
        </p:txBody>
      </p:sp>
    </p:spTree>
    <p:extLst>
      <p:ext uri="{BB962C8B-B14F-4D97-AF65-F5344CB8AC3E}">
        <p14:creationId xmlns:p14="http://schemas.microsoft.com/office/powerpoint/2010/main" val="10144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AD4BD6F-191C-4BA8-B732-2EAB22BB99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D8BB900-C976-4510-AC7A-69AF68CCE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dirty="0">
                <a:ea typeface="ＭＳ Ｐゴシック" panose="020B0600070205080204" pitchFamily="34" charset="-128"/>
              </a:rPr>
              <a:t>First a sincere thank you to all of ISMPP’s titanium and platinum corporate sponsors for their ongoing support of the Society. </a:t>
            </a:r>
          </a:p>
        </p:txBody>
      </p:sp>
      <p:sp>
        <p:nvSpPr>
          <p:cNvPr id="17412" name="Slide Number Placeholder 3">
            <a:extLst>
              <a:ext uri="{FF2B5EF4-FFF2-40B4-BE49-F238E27FC236}">
                <a16:creationId xmlns:a16="http://schemas.microsoft.com/office/drawing/2014/main" id="{23A487AE-EAA4-4C51-939E-92E1857B35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640" indent="-295768">
              <a:defRPr>
                <a:solidFill>
                  <a:schemeClr val="tx1"/>
                </a:solidFill>
                <a:latin typeface="Arial" panose="020B0604020202020204" pitchFamily="34" charset="0"/>
                <a:cs typeface="Arial" panose="020B0604020202020204" pitchFamily="34" charset="0"/>
              </a:defRPr>
            </a:lvl2pPr>
            <a:lvl3pPr marL="1188030" indent="-236285">
              <a:defRPr>
                <a:solidFill>
                  <a:schemeClr val="tx1"/>
                </a:solidFill>
                <a:latin typeface="Arial" panose="020B0604020202020204" pitchFamily="34" charset="0"/>
                <a:cs typeface="Arial" panose="020B0604020202020204" pitchFamily="34" charset="0"/>
              </a:defRPr>
            </a:lvl3pPr>
            <a:lvl4pPr marL="1663903" indent="-236285">
              <a:defRPr>
                <a:solidFill>
                  <a:schemeClr val="tx1"/>
                </a:solidFill>
                <a:latin typeface="Arial" panose="020B0604020202020204" pitchFamily="34" charset="0"/>
                <a:cs typeface="Arial" panose="020B0604020202020204" pitchFamily="34" charset="0"/>
              </a:defRPr>
            </a:lvl4pPr>
            <a:lvl5pPr marL="2139773" indent="-236285">
              <a:defRPr>
                <a:solidFill>
                  <a:schemeClr val="tx1"/>
                </a:solidFill>
                <a:latin typeface="Arial" panose="020B0604020202020204" pitchFamily="34" charset="0"/>
                <a:cs typeface="Arial" panose="020B0604020202020204" pitchFamily="34" charset="0"/>
              </a:defRPr>
            </a:lvl5pPr>
            <a:lvl6pPr marL="2615646" indent="-236285"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1518" indent="-236285"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7392" indent="-236285"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3263" indent="-236285"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75872" rtl="0" eaLnBrk="1" fontAlgn="base" latinLnBrk="0" hangingPunct="1">
              <a:lnSpc>
                <a:spcPct val="100000"/>
              </a:lnSpc>
              <a:spcBef>
                <a:spcPct val="0"/>
              </a:spcBef>
              <a:spcAft>
                <a:spcPct val="0"/>
              </a:spcAft>
              <a:buClrTx/>
              <a:buSzTx/>
              <a:buFontTx/>
              <a:buNone/>
              <a:tabLst/>
              <a:defRPr/>
            </a:pPr>
            <a:fld id="{1CA89FEE-7925-49B9-A87F-9A2D7DE389F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475872"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1620665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22</a:t>
            </a:fld>
            <a:endParaRPr lang="en-US"/>
          </a:p>
        </p:txBody>
      </p:sp>
    </p:spTree>
    <p:extLst>
      <p:ext uri="{BB962C8B-B14F-4D97-AF65-F5344CB8AC3E}">
        <p14:creationId xmlns:p14="http://schemas.microsoft.com/office/powerpoint/2010/main" val="137888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23</a:t>
            </a:fld>
            <a:endParaRPr lang="en-US"/>
          </a:p>
        </p:txBody>
      </p:sp>
    </p:spTree>
    <p:extLst>
      <p:ext uri="{BB962C8B-B14F-4D97-AF65-F5344CB8AC3E}">
        <p14:creationId xmlns:p14="http://schemas.microsoft.com/office/powerpoint/2010/main" val="2895397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Anupama</a:t>
            </a:r>
          </a:p>
        </p:txBody>
      </p:sp>
      <p:sp>
        <p:nvSpPr>
          <p:cNvPr id="4" name="Slide Number Placeholder 3"/>
          <p:cNvSpPr>
            <a:spLocks noGrp="1"/>
          </p:cNvSpPr>
          <p:nvPr>
            <p:ph type="sldNum" sz="quarter" idx="10"/>
          </p:nvPr>
        </p:nvSpPr>
        <p:spPr/>
        <p:txBody>
          <a:bodyPr/>
          <a:lstStyle/>
          <a:p>
            <a:fld id="{2FB49D4D-568C-2641-B360-BD4A87EDB853}" type="slidenum">
              <a:rPr lang="en-US" smtClean="0"/>
              <a:t>24</a:t>
            </a:fld>
            <a:endParaRPr lang="en-US"/>
          </a:p>
        </p:txBody>
      </p:sp>
    </p:spTree>
    <p:extLst>
      <p:ext uri="{BB962C8B-B14F-4D97-AF65-F5344CB8AC3E}">
        <p14:creationId xmlns:p14="http://schemas.microsoft.com/office/powerpoint/2010/main" val="1735592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26</a:t>
            </a:fld>
            <a:endParaRPr lang="en-US"/>
          </a:p>
        </p:txBody>
      </p:sp>
    </p:spTree>
    <p:extLst>
      <p:ext uri="{BB962C8B-B14F-4D97-AF65-F5344CB8AC3E}">
        <p14:creationId xmlns:p14="http://schemas.microsoft.com/office/powerpoint/2010/main" val="2797047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27</a:t>
            </a:fld>
            <a:endParaRPr lang="en-US"/>
          </a:p>
        </p:txBody>
      </p:sp>
    </p:spTree>
    <p:extLst>
      <p:ext uri="{BB962C8B-B14F-4D97-AF65-F5344CB8AC3E}">
        <p14:creationId xmlns:p14="http://schemas.microsoft.com/office/powerpoint/2010/main" val="3248769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28</a:t>
            </a:fld>
            <a:endParaRPr lang="en-US"/>
          </a:p>
        </p:txBody>
      </p:sp>
    </p:spTree>
    <p:extLst>
      <p:ext uri="{BB962C8B-B14F-4D97-AF65-F5344CB8AC3E}">
        <p14:creationId xmlns:p14="http://schemas.microsoft.com/office/powerpoint/2010/main" val="1950126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29</a:t>
            </a:fld>
            <a:endParaRPr lang="en-US"/>
          </a:p>
        </p:txBody>
      </p:sp>
    </p:spTree>
    <p:extLst>
      <p:ext uri="{BB962C8B-B14F-4D97-AF65-F5344CB8AC3E}">
        <p14:creationId xmlns:p14="http://schemas.microsoft.com/office/powerpoint/2010/main" val="1008964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30</a:t>
            </a:fld>
            <a:endParaRPr lang="en-US"/>
          </a:p>
        </p:txBody>
      </p:sp>
    </p:spTree>
    <p:extLst>
      <p:ext uri="{BB962C8B-B14F-4D97-AF65-F5344CB8AC3E}">
        <p14:creationId xmlns:p14="http://schemas.microsoft.com/office/powerpoint/2010/main" val="1001965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32</a:t>
            </a:fld>
            <a:endParaRPr lang="en-US"/>
          </a:p>
        </p:txBody>
      </p:sp>
    </p:spTree>
    <p:extLst>
      <p:ext uri="{BB962C8B-B14F-4D97-AF65-F5344CB8AC3E}">
        <p14:creationId xmlns:p14="http://schemas.microsoft.com/office/powerpoint/2010/main" val="4222712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33</a:t>
            </a:fld>
            <a:endParaRPr lang="en-US"/>
          </a:p>
        </p:txBody>
      </p:sp>
    </p:spTree>
    <p:extLst>
      <p:ext uri="{BB962C8B-B14F-4D97-AF65-F5344CB8AC3E}">
        <p14:creationId xmlns:p14="http://schemas.microsoft.com/office/powerpoint/2010/main" val="300007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500">
                <a:cs typeface="Calibri"/>
              </a:rPr>
              <a:t>And, for those who are seeking to become CMPP-certified or looking to renew your certification, the application deadline for the next exam window is 1 February 2025</a:t>
            </a:r>
            <a:endParaRPr lang="en-AU" altLang="en-US" sz="1500">
              <a:cs typeface="Calibri"/>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93120" indent="-304031">
              <a:defRPr>
                <a:solidFill>
                  <a:schemeClr val="tx1"/>
                </a:solidFill>
                <a:latin typeface="Calibri" pitchFamily="34" charset="0"/>
              </a:defRPr>
            </a:lvl2pPr>
            <a:lvl3pPr marL="1221077" indent="-242893">
              <a:defRPr>
                <a:solidFill>
                  <a:schemeClr val="tx1"/>
                </a:solidFill>
                <a:latin typeface="Calibri" pitchFamily="34" charset="0"/>
              </a:defRPr>
            </a:lvl3pPr>
            <a:lvl4pPr marL="1710169" indent="-242893">
              <a:defRPr>
                <a:solidFill>
                  <a:schemeClr val="tx1"/>
                </a:solidFill>
                <a:latin typeface="Calibri" pitchFamily="34" charset="0"/>
              </a:defRPr>
            </a:lvl4pPr>
            <a:lvl5pPr marL="2199258" indent="-242893">
              <a:defRPr>
                <a:solidFill>
                  <a:schemeClr val="tx1"/>
                </a:solidFill>
                <a:latin typeface="Calibri" pitchFamily="34" charset="0"/>
              </a:defRPr>
            </a:lvl5pPr>
            <a:lvl6pPr marL="2675131" indent="-242893" fontAlgn="base">
              <a:spcBef>
                <a:spcPct val="0"/>
              </a:spcBef>
              <a:spcAft>
                <a:spcPct val="0"/>
              </a:spcAft>
              <a:defRPr>
                <a:solidFill>
                  <a:schemeClr val="tx1"/>
                </a:solidFill>
                <a:latin typeface="Calibri" pitchFamily="34" charset="0"/>
              </a:defRPr>
            </a:lvl6pPr>
            <a:lvl7pPr marL="3151003" indent="-242893" fontAlgn="base">
              <a:spcBef>
                <a:spcPct val="0"/>
              </a:spcBef>
              <a:spcAft>
                <a:spcPct val="0"/>
              </a:spcAft>
              <a:defRPr>
                <a:solidFill>
                  <a:schemeClr val="tx1"/>
                </a:solidFill>
                <a:latin typeface="Calibri" pitchFamily="34" charset="0"/>
              </a:defRPr>
            </a:lvl7pPr>
            <a:lvl8pPr marL="3626875" indent="-242893" fontAlgn="base">
              <a:spcBef>
                <a:spcPct val="0"/>
              </a:spcBef>
              <a:spcAft>
                <a:spcPct val="0"/>
              </a:spcAft>
              <a:defRPr>
                <a:solidFill>
                  <a:schemeClr val="tx1"/>
                </a:solidFill>
                <a:latin typeface="Calibri" pitchFamily="34" charset="0"/>
              </a:defRPr>
            </a:lvl8pPr>
            <a:lvl9pPr marL="4102748" indent="-242893" fontAlgn="base">
              <a:spcBef>
                <a:spcPct val="0"/>
              </a:spcBef>
              <a:spcAft>
                <a:spcPct val="0"/>
              </a:spcAft>
              <a:defRPr>
                <a:solidFill>
                  <a:schemeClr val="tx1"/>
                </a:solidFill>
                <a:latin typeface="Calibri" pitchFamily="34" charset="0"/>
              </a:defRPr>
            </a:lvl9pPr>
          </a:lstStyle>
          <a:p>
            <a:pPr marL="0" marR="0" lvl="0" indent="0" algn="r" defTabSz="951964" rtl="0" eaLnBrk="1" fontAlgn="base" latinLnBrk="0" hangingPunct="1">
              <a:lnSpc>
                <a:spcPct val="100000"/>
              </a:lnSpc>
              <a:spcBef>
                <a:spcPct val="0"/>
              </a:spcBef>
              <a:spcAft>
                <a:spcPct val="0"/>
              </a:spcAft>
              <a:buClrTx/>
              <a:buSzTx/>
              <a:buFontTx/>
              <a:buNone/>
              <a:tabLst/>
              <a:defRPr/>
            </a:pPr>
            <a:fld id="{F6F8AE99-151B-4F30-A9F5-8B97ED74D97C}"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51964"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659318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34</a:t>
            </a:fld>
            <a:endParaRPr lang="en-US"/>
          </a:p>
        </p:txBody>
      </p:sp>
    </p:spTree>
    <p:extLst>
      <p:ext uri="{BB962C8B-B14F-4D97-AF65-F5344CB8AC3E}">
        <p14:creationId xmlns:p14="http://schemas.microsoft.com/office/powerpoint/2010/main" val="939535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36</a:t>
            </a:fld>
            <a:endParaRPr lang="en-US"/>
          </a:p>
        </p:txBody>
      </p:sp>
    </p:spTree>
    <p:extLst>
      <p:ext uri="{BB962C8B-B14F-4D97-AF65-F5344CB8AC3E}">
        <p14:creationId xmlns:p14="http://schemas.microsoft.com/office/powerpoint/2010/main" val="35273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Raghuraj</a:t>
            </a:r>
          </a:p>
        </p:txBody>
      </p:sp>
      <p:sp>
        <p:nvSpPr>
          <p:cNvPr id="4" name="Slide Number Placeholder 3"/>
          <p:cNvSpPr>
            <a:spLocks noGrp="1"/>
          </p:cNvSpPr>
          <p:nvPr>
            <p:ph type="sldNum" sz="quarter" idx="10"/>
          </p:nvPr>
        </p:nvSpPr>
        <p:spPr/>
        <p:txBody>
          <a:bodyPr/>
          <a:lstStyle/>
          <a:p>
            <a:fld id="{2FB49D4D-568C-2641-B360-BD4A87EDB853}" type="slidenum">
              <a:rPr lang="en-US" smtClean="0"/>
              <a:t>37</a:t>
            </a:fld>
            <a:endParaRPr lang="en-US"/>
          </a:p>
        </p:txBody>
      </p:sp>
    </p:spTree>
    <p:extLst>
      <p:ext uri="{BB962C8B-B14F-4D97-AF65-F5344CB8AC3E}">
        <p14:creationId xmlns:p14="http://schemas.microsoft.com/office/powerpoint/2010/main" val="954298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38</a:t>
            </a:fld>
            <a:endParaRPr lang="en-US"/>
          </a:p>
        </p:txBody>
      </p:sp>
    </p:spTree>
    <p:extLst>
      <p:ext uri="{BB962C8B-B14F-4D97-AF65-F5344CB8AC3E}">
        <p14:creationId xmlns:p14="http://schemas.microsoft.com/office/powerpoint/2010/main" val="3279598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39</a:t>
            </a:fld>
            <a:endParaRPr lang="en-US"/>
          </a:p>
        </p:txBody>
      </p:sp>
    </p:spTree>
    <p:extLst>
      <p:ext uri="{BB962C8B-B14F-4D97-AF65-F5344CB8AC3E}">
        <p14:creationId xmlns:p14="http://schemas.microsoft.com/office/powerpoint/2010/main" val="356032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b="1" dirty="0"/>
          </a:p>
        </p:txBody>
      </p:sp>
      <p:sp>
        <p:nvSpPr>
          <p:cNvPr id="4" name="Slide Number Placeholder 3"/>
          <p:cNvSpPr>
            <a:spLocks noGrp="1"/>
          </p:cNvSpPr>
          <p:nvPr>
            <p:ph type="sldNum" sz="quarter" idx="10"/>
          </p:nvPr>
        </p:nvSpPr>
        <p:spPr/>
        <p:txBody>
          <a:bodyPr/>
          <a:lstStyle/>
          <a:p>
            <a:fld id="{2FB49D4D-568C-2641-B360-BD4A87EDB853}" type="slidenum">
              <a:rPr lang="en-US" smtClean="0"/>
              <a:t>40</a:t>
            </a:fld>
            <a:endParaRPr lang="en-US"/>
          </a:p>
        </p:txBody>
      </p:sp>
    </p:spTree>
    <p:extLst>
      <p:ext uri="{BB962C8B-B14F-4D97-AF65-F5344CB8AC3E}">
        <p14:creationId xmlns:p14="http://schemas.microsoft.com/office/powerpoint/2010/main" val="3147690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Raghuraj</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41</a:t>
            </a:fld>
            <a:endParaRPr lang="en-US"/>
          </a:p>
        </p:txBody>
      </p:sp>
    </p:spTree>
    <p:extLst>
      <p:ext uri="{BB962C8B-B14F-4D97-AF65-F5344CB8AC3E}">
        <p14:creationId xmlns:p14="http://schemas.microsoft.com/office/powerpoint/2010/main" val="3955141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Haruko</a:t>
            </a:r>
          </a:p>
        </p:txBody>
      </p:sp>
      <p:sp>
        <p:nvSpPr>
          <p:cNvPr id="4" name="Slide Number Placeholder 3"/>
          <p:cNvSpPr>
            <a:spLocks noGrp="1"/>
          </p:cNvSpPr>
          <p:nvPr>
            <p:ph type="sldNum" sz="quarter" idx="10"/>
          </p:nvPr>
        </p:nvSpPr>
        <p:spPr/>
        <p:txBody>
          <a:bodyPr/>
          <a:lstStyle/>
          <a:p>
            <a:fld id="{2FB49D4D-568C-2641-B360-BD4A87EDB853}" type="slidenum">
              <a:rPr lang="en-US" smtClean="0"/>
              <a:t>42</a:t>
            </a:fld>
            <a:endParaRPr lang="en-US"/>
          </a:p>
        </p:txBody>
      </p:sp>
    </p:spTree>
    <p:extLst>
      <p:ext uri="{BB962C8B-B14F-4D97-AF65-F5344CB8AC3E}">
        <p14:creationId xmlns:p14="http://schemas.microsoft.com/office/powerpoint/2010/main" val="2300417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cs typeface="Calibri"/>
              </a:rPr>
              <a:t>And now it's time to answer your live questions. As a reminder, please type them into the Q&amp;A box at the bottom of your screen. </a:t>
            </a:r>
          </a:p>
        </p:txBody>
      </p:sp>
      <p:sp>
        <p:nvSpPr>
          <p:cNvPr id="4" name="Slide Number Placeholder 3"/>
          <p:cNvSpPr>
            <a:spLocks noGrp="1"/>
          </p:cNvSpPr>
          <p:nvPr>
            <p:ph type="sldNum" sz="quarter" idx="5"/>
          </p:nvPr>
        </p:nvSpPr>
        <p:spPr/>
        <p:txBody>
          <a:bodyPr/>
          <a:lstStyle/>
          <a:p>
            <a:fld id="{2FB49D4D-568C-2641-B360-BD4A87EDB853}" type="slidenum">
              <a:rPr lang="en-US" smtClean="0"/>
              <a:t>43</a:t>
            </a:fld>
            <a:endParaRPr lang="en-US"/>
          </a:p>
        </p:txBody>
      </p:sp>
    </p:spTree>
    <p:extLst>
      <p:ext uri="{BB962C8B-B14F-4D97-AF65-F5344CB8AC3E}">
        <p14:creationId xmlns:p14="http://schemas.microsoft.com/office/powerpoint/2010/main" val="2694288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sz="1400" b="0" i="0" u="none" strike="noStrike">
                <a:solidFill>
                  <a:srgbClr val="505050"/>
                </a:solidFill>
                <a:effectLst/>
                <a:latin typeface="Open Sans" panose="020B0606030504020204" pitchFamily="34" charset="0"/>
                <a:cs typeface="Calibri"/>
              </a:rPr>
              <a:t>Be</a:t>
            </a:r>
            <a:r>
              <a:rPr lang="en-US" sz="1400" b="0" i="0" u="none" strike="noStrike">
                <a:solidFill>
                  <a:srgbClr val="000000"/>
                </a:solidFill>
                <a:effectLst/>
                <a:latin typeface="Calibri" panose="020F0502020204030204" pitchFamily="34" charset="0"/>
              </a:rPr>
              <a:t> on the lookout for our December ISMPP U around promoting equity, diversity, and inclusion when communicating with HCPs and Patients. Registration will open soon.</a:t>
            </a:r>
            <a:endParaRPr lang="en-US" altLang="en-US" sz="1400">
              <a:cs typeface="Calibri"/>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93120" indent="-304031">
              <a:defRPr>
                <a:solidFill>
                  <a:schemeClr val="tx1"/>
                </a:solidFill>
                <a:latin typeface="Calibri" pitchFamily="34" charset="0"/>
              </a:defRPr>
            </a:lvl2pPr>
            <a:lvl3pPr marL="1221077" indent="-242893">
              <a:defRPr>
                <a:solidFill>
                  <a:schemeClr val="tx1"/>
                </a:solidFill>
                <a:latin typeface="Calibri" pitchFamily="34" charset="0"/>
              </a:defRPr>
            </a:lvl3pPr>
            <a:lvl4pPr marL="1710169" indent="-242893">
              <a:defRPr>
                <a:solidFill>
                  <a:schemeClr val="tx1"/>
                </a:solidFill>
                <a:latin typeface="Calibri" pitchFamily="34" charset="0"/>
              </a:defRPr>
            </a:lvl4pPr>
            <a:lvl5pPr marL="2199258" indent="-242893">
              <a:defRPr>
                <a:solidFill>
                  <a:schemeClr val="tx1"/>
                </a:solidFill>
                <a:latin typeface="Calibri" pitchFamily="34" charset="0"/>
              </a:defRPr>
            </a:lvl5pPr>
            <a:lvl6pPr marL="2675131" indent="-242893" fontAlgn="base">
              <a:spcBef>
                <a:spcPct val="0"/>
              </a:spcBef>
              <a:spcAft>
                <a:spcPct val="0"/>
              </a:spcAft>
              <a:defRPr>
                <a:solidFill>
                  <a:schemeClr val="tx1"/>
                </a:solidFill>
                <a:latin typeface="Calibri" pitchFamily="34" charset="0"/>
              </a:defRPr>
            </a:lvl6pPr>
            <a:lvl7pPr marL="3151003" indent="-242893" fontAlgn="base">
              <a:spcBef>
                <a:spcPct val="0"/>
              </a:spcBef>
              <a:spcAft>
                <a:spcPct val="0"/>
              </a:spcAft>
              <a:defRPr>
                <a:solidFill>
                  <a:schemeClr val="tx1"/>
                </a:solidFill>
                <a:latin typeface="Calibri" pitchFamily="34" charset="0"/>
              </a:defRPr>
            </a:lvl7pPr>
            <a:lvl8pPr marL="3626875" indent="-242893" fontAlgn="base">
              <a:spcBef>
                <a:spcPct val="0"/>
              </a:spcBef>
              <a:spcAft>
                <a:spcPct val="0"/>
              </a:spcAft>
              <a:defRPr>
                <a:solidFill>
                  <a:schemeClr val="tx1"/>
                </a:solidFill>
                <a:latin typeface="Calibri" pitchFamily="34" charset="0"/>
              </a:defRPr>
            </a:lvl8pPr>
            <a:lvl9pPr marL="4102748" indent="-242893" fontAlgn="base">
              <a:spcBef>
                <a:spcPct val="0"/>
              </a:spcBef>
              <a:spcAft>
                <a:spcPct val="0"/>
              </a:spcAft>
              <a:defRPr>
                <a:solidFill>
                  <a:schemeClr val="tx1"/>
                </a:solidFill>
                <a:latin typeface="Calibri" pitchFamily="34" charset="0"/>
              </a:defRPr>
            </a:lvl9pPr>
          </a:lstStyle>
          <a:p>
            <a:pPr marL="0" marR="0" lvl="0" indent="0" algn="r" defTabSz="951964" rtl="0" eaLnBrk="1" fontAlgn="base" latinLnBrk="0" hangingPunct="1">
              <a:lnSpc>
                <a:spcPct val="100000"/>
              </a:lnSpc>
              <a:spcBef>
                <a:spcPct val="0"/>
              </a:spcBef>
              <a:spcAft>
                <a:spcPct val="0"/>
              </a:spcAft>
              <a:buClrTx/>
              <a:buSzTx/>
              <a:buFontTx/>
              <a:buNone/>
              <a:tabLst/>
              <a:defRPr/>
            </a:pPr>
            <a:fld id="{C415E4E8-E76D-446B-9C18-288379B8CA0A}"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51964"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30368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5</a:t>
            </a:fld>
            <a:endParaRPr lang="en-US"/>
          </a:p>
        </p:txBody>
      </p:sp>
    </p:spTree>
    <p:extLst>
      <p:ext uri="{BB962C8B-B14F-4D97-AF65-F5344CB8AC3E}">
        <p14:creationId xmlns:p14="http://schemas.microsoft.com/office/powerpoint/2010/main" val="1433248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6B8AB-8148-92E6-F24F-BD4924DC8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9E423-1733-A1AA-3D15-C1CE60279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21B7B-021A-EA95-E666-84EF85A52A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 normalizeH="0" baseline="0" noProof="0" dirty="0">
                <a:ln>
                  <a:noFill/>
                </a:ln>
                <a:effectLst/>
                <a:uLnTx/>
                <a:uFillTx/>
                <a:ea typeface="ＭＳ Ｐゴシック"/>
                <a:cs typeface="Calibri"/>
              </a:rPr>
              <a:t>If you were unable to capture a screenshot at the beginning of the session, please do so now.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effectLst/>
                <a:uLnTx/>
                <a:uFillTx/>
                <a:ea typeface="ＭＳ Ｐゴシック"/>
                <a:cs typeface="Calibri"/>
              </a:rPr>
              <a:t>Please take a moment to capture a screenshot for CMPP credit. You will also be sent a certificate with credit attached after the webinar.</a:t>
            </a:r>
            <a:endParaRPr lang="en-US" sz="900" dirty="0"/>
          </a:p>
          <a:p>
            <a:endParaRPr lang="en-US" dirty="0"/>
          </a:p>
        </p:txBody>
      </p:sp>
      <p:sp>
        <p:nvSpPr>
          <p:cNvPr id="4" name="Slide Number Placeholder 3">
            <a:extLst>
              <a:ext uri="{FF2B5EF4-FFF2-40B4-BE49-F238E27FC236}">
                <a16:creationId xmlns:a16="http://schemas.microsoft.com/office/drawing/2014/main" id="{D5DAF141-5C52-3192-3645-27A08E37EF02}"/>
              </a:ext>
            </a:extLst>
          </p:cNvPr>
          <p:cNvSpPr>
            <a:spLocks noGrp="1"/>
          </p:cNvSpPr>
          <p:nvPr>
            <p:ph type="sldNum" sz="quarter" idx="5"/>
          </p:nvPr>
        </p:nvSpPr>
        <p:spPr/>
        <p:txBody>
          <a:bodyPr/>
          <a:lstStyle/>
          <a:p>
            <a:fld id="{2FB49D4D-568C-2641-B360-BD4A87EDB853}" type="slidenum">
              <a:rPr lang="en-US" smtClean="0"/>
              <a:t>45</a:t>
            </a:fld>
            <a:endParaRPr lang="en-US"/>
          </a:p>
        </p:txBody>
      </p:sp>
    </p:spTree>
    <p:extLst>
      <p:ext uri="{BB962C8B-B14F-4D97-AF65-F5344CB8AC3E}">
        <p14:creationId xmlns:p14="http://schemas.microsoft.com/office/powerpoint/2010/main" val="1256821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16E7ADC-8A83-4087-A107-663E48FF09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D29E4F90-3349-4C73-95A0-2A3D7FA227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a:t>Please take a moment to fill out the survey link that will be sent to you.</a:t>
            </a:r>
          </a:p>
          <a:p>
            <a:pPr>
              <a:spcBef>
                <a:spcPct val="0"/>
              </a:spcBef>
            </a:pPr>
            <a:endParaRPr lang="en-US" altLang="en-US" sz="1400"/>
          </a:p>
          <a:p>
            <a:pPr>
              <a:spcBef>
                <a:spcPct val="0"/>
              </a:spcBef>
            </a:pPr>
            <a:r>
              <a:rPr lang="en-US" altLang="en-US" sz="1400"/>
              <a:t>After closing out of ZOOM, please click the ‘continue’ button on your screen to take a short survey. </a:t>
            </a:r>
          </a:p>
          <a:p>
            <a:pPr>
              <a:spcBef>
                <a:spcPct val="0"/>
              </a:spcBef>
            </a:pPr>
            <a:endParaRPr lang="en-US" altLang="en-US" sz="1400"/>
          </a:p>
          <a:p>
            <a:pPr>
              <a:spcBef>
                <a:spcPct val="0"/>
              </a:spcBef>
            </a:pPr>
            <a:r>
              <a:rPr lang="en-US" altLang="en-US" sz="1400"/>
              <a:t>Thank you!</a:t>
            </a:r>
          </a:p>
        </p:txBody>
      </p:sp>
      <p:sp>
        <p:nvSpPr>
          <p:cNvPr id="115716" name="Slide Number Placeholder 3">
            <a:extLst>
              <a:ext uri="{FF2B5EF4-FFF2-40B4-BE49-F238E27FC236}">
                <a16:creationId xmlns:a16="http://schemas.microsoft.com/office/drawing/2014/main" id="{7DD3FBF6-92DD-4D6D-894B-35E6CF3D91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379" indent="-292465">
              <a:defRPr>
                <a:solidFill>
                  <a:schemeClr val="tx1"/>
                </a:solidFill>
                <a:latin typeface="Arial" panose="020B0604020202020204" pitchFamily="34" charset="0"/>
                <a:cs typeface="Arial" panose="020B0604020202020204" pitchFamily="34" charset="0"/>
              </a:defRPr>
            </a:lvl2pPr>
            <a:lvl3pPr marL="1174810" indent="-234631">
              <a:defRPr>
                <a:solidFill>
                  <a:schemeClr val="tx1"/>
                </a:solidFill>
                <a:latin typeface="Arial" panose="020B0604020202020204" pitchFamily="34" charset="0"/>
                <a:cs typeface="Arial" panose="020B0604020202020204" pitchFamily="34" charset="0"/>
              </a:defRPr>
            </a:lvl3pPr>
            <a:lvl4pPr marL="1645725" indent="-234631">
              <a:defRPr>
                <a:solidFill>
                  <a:schemeClr val="tx1"/>
                </a:solidFill>
                <a:latin typeface="Arial" panose="020B0604020202020204" pitchFamily="34" charset="0"/>
                <a:cs typeface="Arial" panose="020B0604020202020204" pitchFamily="34" charset="0"/>
              </a:defRPr>
            </a:lvl4pPr>
            <a:lvl5pPr marL="2116642" indent="-234631">
              <a:defRPr>
                <a:solidFill>
                  <a:schemeClr val="tx1"/>
                </a:solidFill>
                <a:latin typeface="Arial" panose="020B0604020202020204" pitchFamily="34" charset="0"/>
                <a:cs typeface="Arial" panose="020B0604020202020204" pitchFamily="34" charset="0"/>
              </a:defRPr>
            </a:lvl5pPr>
            <a:lvl6pPr marL="2592515" indent="-234631"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8387" indent="-234631"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4260" indent="-234631"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0131" indent="-234631"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75872" rtl="0" eaLnBrk="1" fontAlgn="base" latinLnBrk="0" hangingPunct="1">
              <a:lnSpc>
                <a:spcPct val="100000"/>
              </a:lnSpc>
              <a:spcBef>
                <a:spcPct val="0"/>
              </a:spcBef>
              <a:spcAft>
                <a:spcPct val="0"/>
              </a:spcAft>
              <a:buClrTx/>
              <a:buSzTx/>
              <a:buFontTx/>
              <a:buNone/>
              <a:tabLst/>
              <a:defRPr/>
            </a:pPr>
            <a:fld id="{E824FA45-32E1-4B86-85CE-3B8753D9A46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475872"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2821775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49D4D-568C-2641-B360-BD4A87EDB853}" type="slidenum">
              <a:rPr lang="en-US" smtClean="0"/>
              <a:t>47</a:t>
            </a:fld>
            <a:endParaRPr lang="en-US"/>
          </a:p>
        </p:txBody>
      </p:sp>
    </p:spTree>
    <p:extLst>
      <p:ext uri="{BB962C8B-B14F-4D97-AF65-F5344CB8AC3E}">
        <p14:creationId xmlns:p14="http://schemas.microsoft.com/office/powerpoint/2010/main" val="653083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A8DA-1FDE-47C1-E048-04507C43B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E955F-33AC-2675-7279-40339D732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2C025-FF2C-7639-FCFF-428770068E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5090B8-D23F-3A89-5E87-7B0AE8D830B4}"/>
              </a:ext>
            </a:extLst>
          </p:cNvPr>
          <p:cNvSpPr>
            <a:spLocks noGrp="1"/>
          </p:cNvSpPr>
          <p:nvPr>
            <p:ph type="sldNum" sz="quarter" idx="5"/>
          </p:nvPr>
        </p:nvSpPr>
        <p:spPr/>
        <p:txBody>
          <a:bodyPr/>
          <a:lstStyle/>
          <a:p>
            <a:fld id="{2FB49D4D-568C-2641-B360-BD4A87EDB853}" type="slidenum">
              <a:rPr lang="en-US" smtClean="0"/>
              <a:t>48</a:t>
            </a:fld>
            <a:endParaRPr lang="en-US"/>
          </a:p>
        </p:txBody>
      </p:sp>
    </p:spTree>
    <p:extLst>
      <p:ext uri="{BB962C8B-B14F-4D97-AF65-F5344CB8AC3E}">
        <p14:creationId xmlns:p14="http://schemas.microsoft.com/office/powerpoint/2010/main" val="2100421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13A1-B213-E835-58CB-5F93AD54D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503C0-EA09-CDC3-CD18-E3E6BCADE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BEFCE-C325-937A-FBC5-48EA10760F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175B97-57B0-D41D-5886-05B2AD52CE19}"/>
              </a:ext>
            </a:extLst>
          </p:cNvPr>
          <p:cNvSpPr>
            <a:spLocks noGrp="1"/>
          </p:cNvSpPr>
          <p:nvPr>
            <p:ph type="sldNum" sz="quarter" idx="5"/>
          </p:nvPr>
        </p:nvSpPr>
        <p:spPr/>
        <p:txBody>
          <a:bodyPr/>
          <a:lstStyle/>
          <a:p>
            <a:fld id="{2FB49D4D-568C-2641-B360-BD4A87EDB853}" type="slidenum">
              <a:rPr lang="en-US" smtClean="0"/>
              <a:t>49</a:t>
            </a:fld>
            <a:endParaRPr lang="en-US"/>
          </a:p>
        </p:txBody>
      </p:sp>
    </p:spTree>
    <p:extLst>
      <p:ext uri="{BB962C8B-B14F-4D97-AF65-F5344CB8AC3E}">
        <p14:creationId xmlns:p14="http://schemas.microsoft.com/office/powerpoint/2010/main" val="11195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a:t>You can submit a question at any time during the presentation by following the instructions on this slide. </a:t>
            </a:r>
          </a:p>
          <a:p>
            <a:pPr>
              <a:spcBef>
                <a:spcPct val="0"/>
              </a:spcBef>
            </a:pPr>
            <a:endParaRPr lang="en-US" altLang="en-US" sz="1400"/>
          </a:p>
          <a:p>
            <a:pPr>
              <a:spcBef>
                <a:spcPct val="0"/>
              </a:spcBef>
            </a:pPr>
            <a:r>
              <a:rPr lang="en-US" altLang="en-US" sz="1400"/>
              <a:t>The faculty will answer questions at the end of all the presentations. </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93120" indent="-304031">
              <a:defRPr>
                <a:solidFill>
                  <a:schemeClr val="tx1"/>
                </a:solidFill>
                <a:latin typeface="Calibri" pitchFamily="34" charset="0"/>
              </a:defRPr>
            </a:lvl2pPr>
            <a:lvl3pPr marL="1221077" indent="-242893">
              <a:defRPr>
                <a:solidFill>
                  <a:schemeClr val="tx1"/>
                </a:solidFill>
                <a:latin typeface="Calibri" pitchFamily="34" charset="0"/>
              </a:defRPr>
            </a:lvl3pPr>
            <a:lvl4pPr marL="1710169" indent="-242893">
              <a:defRPr>
                <a:solidFill>
                  <a:schemeClr val="tx1"/>
                </a:solidFill>
                <a:latin typeface="Calibri" pitchFamily="34" charset="0"/>
              </a:defRPr>
            </a:lvl4pPr>
            <a:lvl5pPr marL="2199258" indent="-242893">
              <a:defRPr>
                <a:solidFill>
                  <a:schemeClr val="tx1"/>
                </a:solidFill>
                <a:latin typeface="Calibri" pitchFamily="34" charset="0"/>
              </a:defRPr>
            </a:lvl5pPr>
            <a:lvl6pPr marL="2675131" indent="-242893" fontAlgn="base">
              <a:spcBef>
                <a:spcPct val="0"/>
              </a:spcBef>
              <a:spcAft>
                <a:spcPct val="0"/>
              </a:spcAft>
              <a:defRPr>
                <a:solidFill>
                  <a:schemeClr val="tx1"/>
                </a:solidFill>
                <a:latin typeface="Calibri" pitchFamily="34" charset="0"/>
              </a:defRPr>
            </a:lvl6pPr>
            <a:lvl7pPr marL="3151003" indent="-242893" fontAlgn="base">
              <a:spcBef>
                <a:spcPct val="0"/>
              </a:spcBef>
              <a:spcAft>
                <a:spcPct val="0"/>
              </a:spcAft>
              <a:defRPr>
                <a:solidFill>
                  <a:schemeClr val="tx1"/>
                </a:solidFill>
                <a:latin typeface="Calibri" pitchFamily="34" charset="0"/>
              </a:defRPr>
            </a:lvl7pPr>
            <a:lvl8pPr marL="3626875" indent="-242893" fontAlgn="base">
              <a:spcBef>
                <a:spcPct val="0"/>
              </a:spcBef>
              <a:spcAft>
                <a:spcPct val="0"/>
              </a:spcAft>
              <a:defRPr>
                <a:solidFill>
                  <a:schemeClr val="tx1"/>
                </a:solidFill>
                <a:latin typeface="Calibri" pitchFamily="34" charset="0"/>
              </a:defRPr>
            </a:lvl8pPr>
            <a:lvl9pPr marL="4102748" indent="-242893" fontAlgn="base">
              <a:spcBef>
                <a:spcPct val="0"/>
              </a:spcBef>
              <a:spcAft>
                <a:spcPct val="0"/>
              </a:spcAft>
              <a:defRPr>
                <a:solidFill>
                  <a:schemeClr val="tx1"/>
                </a:solidFill>
                <a:latin typeface="Calibri" pitchFamily="34" charset="0"/>
              </a:defRPr>
            </a:lvl9pPr>
          </a:lstStyle>
          <a:p>
            <a:pPr marL="0" marR="0" lvl="0" indent="0" algn="r" defTabSz="951964" rtl="0" eaLnBrk="1" fontAlgn="base" latinLnBrk="0" hangingPunct="1">
              <a:lnSpc>
                <a:spcPct val="100000"/>
              </a:lnSpc>
              <a:spcBef>
                <a:spcPct val="0"/>
              </a:spcBef>
              <a:spcAft>
                <a:spcPct val="0"/>
              </a:spcAft>
              <a:buClrTx/>
              <a:buSzTx/>
              <a:buFontTx/>
              <a:buNone/>
              <a:tabLst/>
              <a:defRPr/>
            </a:pPr>
            <a:fld id="{C415E4E8-E76D-446B-9C18-288379B8CA0A}"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51964"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44998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Please take a moment to read our general disclaimer. </a:t>
            </a:r>
          </a:p>
        </p:txBody>
      </p:sp>
      <p:sp>
        <p:nvSpPr>
          <p:cNvPr id="4" name="Header Placehold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B49D4D-568C-2641-B360-BD4A87EDB8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418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Listed here are the learning objectives for today’s webinar. (please read them aloud or summarize if you feel comfortable)</a:t>
            </a:r>
          </a:p>
          <a:p>
            <a:endParaRPr lang="en-US" sz="140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EB531-83CF-4B7A-AE8C-7C6F3DAFD3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318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Haruko</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9</a:t>
            </a:fld>
            <a:endParaRPr lang="en-US"/>
          </a:p>
        </p:txBody>
      </p:sp>
    </p:spTree>
    <p:extLst>
      <p:ext uri="{BB962C8B-B14F-4D97-AF65-F5344CB8AC3E}">
        <p14:creationId xmlns:p14="http://schemas.microsoft.com/office/powerpoint/2010/main" val="126981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Anupama</a:t>
            </a:r>
          </a:p>
          <a:p>
            <a:endParaRPr lang="en-US" dirty="0"/>
          </a:p>
        </p:txBody>
      </p:sp>
      <p:sp>
        <p:nvSpPr>
          <p:cNvPr id="4" name="Slide Number Placeholder 3"/>
          <p:cNvSpPr>
            <a:spLocks noGrp="1"/>
          </p:cNvSpPr>
          <p:nvPr>
            <p:ph type="sldNum" sz="quarter" idx="10"/>
          </p:nvPr>
        </p:nvSpPr>
        <p:spPr/>
        <p:txBody>
          <a:bodyPr/>
          <a:lstStyle/>
          <a:p>
            <a:fld id="{2FB49D4D-568C-2641-B360-BD4A87EDB853}" type="slidenum">
              <a:rPr lang="en-US" smtClean="0"/>
              <a:t>11</a:t>
            </a:fld>
            <a:endParaRPr lang="en-US"/>
          </a:p>
        </p:txBody>
      </p:sp>
    </p:spTree>
    <p:extLst>
      <p:ext uri="{BB962C8B-B14F-4D97-AF65-F5344CB8AC3E}">
        <p14:creationId xmlns:p14="http://schemas.microsoft.com/office/powerpoint/2010/main" val="2742207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4809392" y="516457"/>
            <a:ext cx="3877408" cy="1790700"/>
          </a:xfrm>
        </p:spPr>
        <p:txBody>
          <a:bodyPr anchor="b">
            <a:normAutofit/>
          </a:bodyPr>
          <a:lstStyle>
            <a:lvl1pPr algn="ctr">
              <a:defRPr sz="4000" b="1">
                <a:solidFill>
                  <a:srgbClr val="F28C11"/>
                </a:solidFill>
              </a:defRPr>
            </a:lvl1pPr>
          </a:lstStyle>
          <a:p>
            <a:r>
              <a:rPr lang="en-US" dirty="0"/>
              <a:t>Click to edit Master title style</a:t>
            </a:r>
          </a:p>
        </p:txBody>
      </p:sp>
      <p:sp>
        <p:nvSpPr>
          <p:cNvPr id="3" name="Subtitle 2"/>
          <p:cNvSpPr>
            <a:spLocks noGrp="1"/>
          </p:cNvSpPr>
          <p:nvPr>
            <p:ph type="subTitle" idx="1"/>
          </p:nvPr>
        </p:nvSpPr>
        <p:spPr>
          <a:xfrm>
            <a:off x="4809392" y="2400300"/>
            <a:ext cx="3877408" cy="748630"/>
          </a:xfrm>
        </p:spPr>
        <p:txBody>
          <a:bodyPr>
            <a:noAutofit/>
          </a:bodyPr>
          <a:lstStyle>
            <a:lvl1pPr marL="0" indent="0" algn="ctr">
              <a:buNone/>
              <a:defRPr sz="2400" b="1" i="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8015" y="4238624"/>
            <a:ext cx="998791" cy="776837"/>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Placeholder 2 Circles">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0"/>
          </p:nvPr>
        </p:nvSpPr>
        <p:spPr>
          <a:xfrm>
            <a:off x="844850" y="1232897"/>
            <a:ext cx="1509153" cy="1508760"/>
          </a:xfrm>
          <a:prstGeom prst="ellipse">
            <a:avLst/>
          </a:prstGeom>
          <a:effectLst/>
        </p:spPr>
        <p:txBody>
          <a:bodyPr>
            <a:normAutofit/>
          </a:bodyPr>
          <a:lstStyle>
            <a:lvl1pPr marL="0" indent="0">
              <a:buNone/>
              <a:defRPr sz="1350">
                <a:ln>
                  <a:noFill/>
                </a:ln>
                <a:solidFill>
                  <a:schemeClr val="bg1">
                    <a:lumMod val="85000"/>
                  </a:schemeClr>
                </a:solidFill>
              </a:defRPr>
            </a:lvl1pPr>
          </a:lstStyle>
          <a:p>
            <a:endParaRPr lang="en-US"/>
          </a:p>
        </p:txBody>
      </p:sp>
      <p:sp>
        <p:nvSpPr>
          <p:cNvPr id="13" name="Picture Placeholder 13"/>
          <p:cNvSpPr>
            <a:spLocks noGrp="1" noChangeAspect="1"/>
          </p:cNvSpPr>
          <p:nvPr>
            <p:ph type="pic" sz="quarter" idx="21"/>
          </p:nvPr>
        </p:nvSpPr>
        <p:spPr>
          <a:xfrm>
            <a:off x="2864819" y="1232897"/>
            <a:ext cx="1509153" cy="1508760"/>
          </a:xfrm>
          <a:prstGeom prst="ellipse">
            <a:avLst/>
          </a:prstGeom>
          <a:effectLst/>
        </p:spPr>
        <p:txBody>
          <a:bodyPr>
            <a:normAutofit/>
          </a:bodyPr>
          <a:lstStyle>
            <a:lvl1pPr marL="0" indent="0">
              <a:buNone/>
              <a:defRPr sz="1350">
                <a:ln>
                  <a:noFill/>
                </a:ln>
                <a:solidFill>
                  <a:schemeClr val="bg1">
                    <a:lumMod val="85000"/>
                  </a:schemeClr>
                </a:solidFill>
              </a:defRPr>
            </a:lvl1pPr>
          </a:lstStyle>
          <a:p>
            <a:endParaRPr lang="en-US"/>
          </a:p>
        </p:txBody>
      </p:sp>
      <p:sp>
        <p:nvSpPr>
          <p:cNvPr id="14" name="Picture Placeholder 13"/>
          <p:cNvSpPr>
            <a:spLocks noGrp="1" noChangeAspect="1"/>
          </p:cNvSpPr>
          <p:nvPr>
            <p:ph type="pic" sz="quarter" idx="22"/>
          </p:nvPr>
        </p:nvSpPr>
        <p:spPr>
          <a:xfrm>
            <a:off x="4798612" y="1232897"/>
            <a:ext cx="1509153" cy="1508760"/>
          </a:xfrm>
          <a:prstGeom prst="ellipse">
            <a:avLst/>
          </a:prstGeom>
          <a:effectLst/>
        </p:spPr>
        <p:txBody>
          <a:bodyPr>
            <a:normAutofit/>
          </a:bodyPr>
          <a:lstStyle>
            <a:lvl1pPr marL="0" indent="0">
              <a:buNone/>
              <a:defRPr sz="1350">
                <a:ln>
                  <a:noFill/>
                </a:ln>
                <a:solidFill>
                  <a:schemeClr val="bg1">
                    <a:lumMod val="85000"/>
                  </a:schemeClr>
                </a:solidFill>
              </a:defRPr>
            </a:lvl1pPr>
          </a:lstStyle>
          <a:p>
            <a:endParaRPr lang="en-US"/>
          </a:p>
        </p:txBody>
      </p:sp>
      <p:sp>
        <p:nvSpPr>
          <p:cNvPr id="15" name="Picture Placeholder 13"/>
          <p:cNvSpPr>
            <a:spLocks noGrp="1" noChangeAspect="1"/>
          </p:cNvSpPr>
          <p:nvPr>
            <p:ph type="pic" sz="quarter" idx="23"/>
          </p:nvPr>
        </p:nvSpPr>
        <p:spPr>
          <a:xfrm>
            <a:off x="6819296" y="1232897"/>
            <a:ext cx="1509153" cy="1508760"/>
          </a:xfrm>
          <a:prstGeom prst="ellipse">
            <a:avLst/>
          </a:prstGeom>
          <a:effectLst/>
        </p:spPr>
        <p:txBody>
          <a:bodyPr>
            <a:normAutofit/>
          </a:bodyPr>
          <a:lstStyle>
            <a:lvl1pPr marL="0" indent="0">
              <a:buNone/>
              <a:defRPr sz="135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252903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marL="584200" indent="-228600">
              <a:tabLst/>
              <a:defRPr sz="2200"/>
            </a:lvl2pPr>
            <a:lvl3pPr marL="927100" indent="-228600">
              <a:tabLst/>
              <a:defRPr sz="2000"/>
            </a:lvl3pPr>
            <a:lvl4pPr marL="1155700" indent="-157163">
              <a:tabLst/>
              <a:defRPr sz="1800"/>
            </a:lvl4pPr>
            <a:lvl5pPr marL="1497013" indent="-200025">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42AD0A0E-4515-A647-B2E3-7F1B29FB990E}"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000374" y="557214"/>
            <a:ext cx="5510213" cy="2308622"/>
          </a:xfrm>
        </p:spPr>
        <p:txBody>
          <a:bodyPr anchor="b">
            <a:normAutofit/>
          </a:bodyPr>
          <a:lstStyle>
            <a:lvl1pPr>
              <a:defRPr sz="3400">
                <a:solidFill>
                  <a:srgbClr val="F28C11"/>
                </a:solidFill>
              </a:defRPr>
            </a:lvl1pPr>
          </a:lstStyle>
          <a:p>
            <a:r>
              <a:rPr lang="en-US" dirty="0"/>
              <a:t>Click to edit Master title style</a:t>
            </a:r>
          </a:p>
        </p:txBody>
      </p:sp>
      <p:sp>
        <p:nvSpPr>
          <p:cNvPr id="3" name="Text Placeholder 2"/>
          <p:cNvSpPr>
            <a:spLocks noGrp="1"/>
          </p:cNvSpPr>
          <p:nvPr>
            <p:ph type="body" idx="1"/>
          </p:nvPr>
        </p:nvSpPr>
        <p:spPr>
          <a:xfrm>
            <a:off x="3000374" y="3157538"/>
            <a:ext cx="5510214" cy="1409700"/>
          </a:xfrm>
        </p:spPr>
        <p:txBody>
          <a:bodyPr>
            <a:normAutofit/>
          </a:bodyPr>
          <a:lstStyle>
            <a:lvl1pPr marL="0" indent="0">
              <a:buNone/>
              <a:defRPr sz="2400" b="1" i="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0611" y="4380219"/>
            <a:ext cx="822276" cy="639548"/>
          </a:xfrm>
          <a:prstGeom prst="rect">
            <a:avLst/>
          </a:prstGeom>
        </p:spPr>
      </p:pic>
      <p:sp>
        <p:nvSpPr>
          <p:cNvPr id="6" name="Slide Number Placeholder 6">
            <a:extLst>
              <a:ext uri="{FF2B5EF4-FFF2-40B4-BE49-F238E27FC236}">
                <a16:creationId xmlns:a16="http://schemas.microsoft.com/office/drawing/2014/main" id="{C812D4E2-C8AC-4B2C-95C7-ADACC9FB802A}"/>
              </a:ext>
            </a:extLst>
          </p:cNvPr>
          <p:cNvSpPr>
            <a:spLocks noGrp="1"/>
          </p:cNvSpPr>
          <p:nvPr>
            <p:ph type="sldNum" sz="quarter" idx="10"/>
          </p:nvPr>
        </p:nvSpPr>
        <p:spPr>
          <a:xfrm>
            <a:off x="6985487" y="59945"/>
            <a:ext cx="2057400" cy="273844"/>
          </a:xfrm>
        </p:spPr>
        <p:txBody>
          <a:bodyPr/>
          <a:lstStyle/>
          <a:p>
            <a:fld id="{42AD0A0E-4515-A647-B2E3-7F1B29FB990E}"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2" name="Title 1"/>
          <p:cNvSpPr>
            <a:spLocks noGrp="1"/>
          </p:cNvSpPr>
          <p:nvPr>
            <p:ph type="title"/>
          </p:nvPr>
        </p:nvSpPr>
        <p:spPr>
          <a:xfrm>
            <a:off x="3000374" y="557214"/>
            <a:ext cx="5510213" cy="2308622"/>
          </a:xfrm>
        </p:spPr>
        <p:txBody>
          <a:bodyPr anchor="b">
            <a:normAutofit/>
          </a:bodyPr>
          <a:lstStyle>
            <a:lvl1pPr>
              <a:defRPr sz="3400">
                <a:solidFill>
                  <a:srgbClr val="F28C11"/>
                </a:solidFill>
              </a:defRPr>
            </a:lvl1pPr>
          </a:lstStyle>
          <a:p>
            <a:r>
              <a:rPr lang="en-US" dirty="0"/>
              <a:t>Click to edit Master title style</a:t>
            </a:r>
          </a:p>
        </p:txBody>
      </p:sp>
      <p:sp>
        <p:nvSpPr>
          <p:cNvPr id="3" name="Text Placeholder 2"/>
          <p:cNvSpPr>
            <a:spLocks noGrp="1"/>
          </p:cNvSpPr>
          <p:nvPr>
            <p:ph type="body" idx="1"/>
          </p:nvPr>
        </p:nvSpPr>
        <p:spPr>
          <a:xfrm>
            <a:off x="3000374" y="3157538"/>
            <a:ext cx="5510214" cy="1409700"/>
          </a:xfrm>
        </p:spPr>
        <p:txBody>
          <a:bodyPr>
            <a:normAutofit/>
          </a:bodyPr>
          <a:lstStyle>
            <a:lvl1pPr marL="0" indent="0">
              <a:buNone/>
              <a:defRPr sz="2400" b="1" i="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0611" y="4380219"/>
            <a:ext cx="822276" cy="639548"/>
          </a:xfrm>
          <a:prstGeom prst="rect">
            <a:avLst/>
          </a:prstGeom>
        </p:spPr>
      </p:pic>
      <p:sp>
        <p:nvSpPr>
          <p:cNvPr id="6" name="Slide Number Placeholder 6">
            <a:extLst>
              <a:ext uri="{FF2B5EF4-FFF2-40B4-BE49-F238E27FC236}">
                <a16:creationId xmlns:a16="http://schemas.microsoft.com/office/drawing/2014/main" id="{EA2D1A8F-1B35-4CB2-94FF-DCE71E14CA54}"/>
              </a:ext>
            </a:extLst>
          </p:cNvPr>
          <p:cNvSpPr>
            <a:spLocks noGrp="1"/>
          </p:cNvSpPr>
          <p:nvPr>
            <p:ph type="sldNum" sz="quarter" idx="10"/>
          </p:nvPr>
        </p:nvSpPr>
        <p:spPr>
          <a:xfrm>
            <a:off x="6985487" y="59945"/>
            <a:ext cx="2057400" cy="273844"/>
          </a:xfrm>
        </p:spPr>
        <p:txBody>
          <a:bodyPr/>
          <a:lstStyle/>
          <a:p>
            <a:fld id="{42AD0A0E-4515-A647-B2E3-7F1B29FB990E}"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499"/>
          </a:xfrm>
          <a:prstGeom prst="rect">
            <a:avLst/>
          </a:prstGeom>
        </p:spPr>
      </p:pic>
      <p:sp>
        <p:nvSpPr>
          <p:cNvPr id="2" name="Title 1"/>
          <p:cNvSpPr>
            <a:spLocks noGrp="1"/>
          </p:cNvSpPr>
          <p:nvPr>
            <p:ph type="title"/>
          </p:nvPr>
        </p:nvSpPr>
        <p:spPr>
          <a:xfrm>
            <a:off x="3000374" y="557214"/>
            <a:ext cx="5510213" cy="2308622"/>
          </a:xfrm>
        </p:spPr>
        <p:txBody>
          <a:bodyPr anchor="b">
            <a:normAutofit/>
          </a:bodyPr>
          <a:lstStyle>
            <a:lvl1pPr>
              <a:defRPr sz="3400">
                <a:solidFill>
                  <a:srgbClr val="F28C11"/>
                </a:solidFill>
              </a:defRPr>
            </a:lvl1pPr>
          </a:lstStyle>
          <a:p>
            <a:r>
              <a:rPr lang="en-US" dirty="0"/>
              <a:t>Click to edit Master title style</a:t>
            </a:r>
          </a:p>
        </p:txBody>
      </p:sp>
      <p:sp>
        <p:nvSpPr>
          <p:cNvPr id="3" name="Text Placeholder 2"/>
          <p:cNvSpPr>
            <a:spLocks noGrp="1"/>
          </p:cNvSpPr>
          <p:nvPr>
            <p:ph type="body" idx="1"/>
          </p:nvPr>
        </p:nvSpPr>
        <p:spPr>
          <a:xfrm>
            <a:off x="3000374" y="3157538"/>
            <a:ext cx="5510214" cy="1409700"/>
          </a:xfrm>
        </p:spPr>
        <p:txBody>
          <a:bodyPr>
            <a:normAutofit/>
          </a:bodyPr>
          <a:lstStyle>
            <a:lvl1pPr marL="0" indent="0">
              <a:buNone/>
              <a:defRPr sz="2400" b="1" i="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0611" y="4380219"/>
            <a:ext cx="822276" cy="639548"/>
          </a:xfrm>
          <a:prstGeom prst="rect">
            <a:avLst/>
          </a:prstGeom>
        </p:spPr>
      </p:pic>
      <p:sp>
        <p:nvSpPr>
          <p:cNvPr id="6" name="Slide Number Placeholder 6">
            <a:extLst>
              <a:ext uri="{FF2B5EF4-FFF2-40B4-BE49-F238E27FC236}">
                <a16:creationId xmlns:a16="http://schemas.microsoft.com/office/drawing/2014/main" id="{435E2D7E-D7C0-461D-859B-B0E61D3E15E7}"/>
              </a:ext>
            </a:extLst>
          </p:cNvPr>
          <p:cNvSpPr>
            <a:spLocks noGrp="1"/>
          </p:cNvSpPr>
          <p:nvPr>
            <p:ph type="sldNum" sz="quarter" idx="10"/>
          </p:nvPr>
        </p:nvSpPr>
        <p:spPr>
          <a:xfrm>
            <a:off x="6985487" y="59945"/>
            <a:ext cx="2057400" cy="273844"/>
          </a:xfrm>
        </p:spPr>
        <p:txBody>
          <a:bodyPr/>
          <a:lstStyle/>
          <a:p>
            <a:fld id="{42AD0A0E-4515-A647-B2E3-7F1B29FB990E}"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369219"/>
            <a:ext cx="346216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57750" y="1369219"/>
            <a:ext cx="346216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42AD0A0E-4515-A647-B2E3-7F1B29FB990E}"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42AD0A0E-4515-A647-B2E3-7F1B29FB99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dience Pol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F4AB-3BA0-4239-9286-91194A8EBAA0}"/>
              </a:ext>
            </a:extLst>
          </p:cNvPr>
          <p:cNvSpPr>
            <a:spLocks noGrp="1"/>
          </p:cNvSpPr>
          <p:nvPr>
            <p:ph type="title" hasCustomPrompt="1"/>
          </p:nvPr>
        </p:nvSpPr>
        <p:spPr/>
        <p:txBody>
          <a:bodyPr/>
          <a:lstStyle>
            <a:lvl1pPr>
              <a:defRPr/>
            </a:lvl1pPr>
          </a:lstStyle>
          <a:p>
            <a:r>
              <a:rPr lang="en-US" dirty="0"/>
              <a:t>Audience Poll Slide</a:t>
            </a:r>
          </a:p>
        </p:txBody>
      </p:sp>
      <p:sp>
        <p:nvSpPr>
          <p:cNvPr id="3" name="Slide Number Placeholder 2">
            <a:extLst>
              <a:ext uri="{FF2B5EF4-FFF2-40B4-BE49-F238E27FC236}">
                <a16:creationId xmlns:a16="http://schemas.microsoft.com/office/drawing/2014/main" id="{88DA7B91-99E1-432F-9B4D-1C3803F5B7DE}"/>
              </a:ext>
            </a:extLst>
          </p:cNvPr>
          <p:cNvSpPr>
            <a:spLocks noGrp="1"/>
          </p:cNvSpPr>
          <p:nvPr>
            <p:ph type="sldNum" sz="quarter" idx="10"/>
          </p:nvPr>
        </p:nvSpPr>
        <p:spPr/>
        <p:txBody>
          <a:bodyPr/>
          <a:lstStyle/>
          <a:p>
            <a:fld id="{42AD0A0E-4515-A647-B2E3-7F1B29FB990E}" type="slidenum">
              <a:rPr lang="en-US" smtClean="0"/>
              <a:pPr/>
              <a:t>‹#›</a:t>
            </a:fld>
            <a:endParaRPr lang="en-US"/>
          </a:p>
        </p:txBody>
      </p:sp>
      <p:pic>
        <p:nvPicPr>
          <p:cNvPr id="4" name="Picture 3">
            <a:extLst>
              <a:ext uri="{FF2B5EF4-FFF2-40B4-BE49-F238E27FC236}">
                <a16:creationId xmlns:a16="http://schemas.microsoft.com/office/drawing/2014/main" id="{354A3FF4-8D50-4114-A5A4-C538BCC81F7B}"/>
              </a:ext>
            </a:extLst>
          </p:cNvPr>
          <p:cNvPicPr>
            <a:picLocks noChangeAspect="1"/>
          </p:cNvPicPr>
          <p:nvPr userDrawn="1"/>
        </p:nvPicPr>
        <p:blipFill>
          <a:blip r:embed="rId2"/>
          <a:stretch>
            <a:fillRect/>
          </a:stretch>
        </p:blipFill>
        <p:spPr>
          <a:xfrm>
            <a:off x="7427160" y="-90527"/>
            <a:ext cx="1536325" cy="1536325"/>
          </a:xfrm>
          <a:prstGeom prst="rect">
            <a:avLst/>
          </a:prstGeom>
        </p:spPr>
      </p:pic>
      <p:sp>
        <p:nvSpPr>
          <p:cNvPr id="5" name="Content Placeholder 2">
            <a:extLst>
              <a:ext uri="{FF2B5EF4-FFF2-40B4-BE49-F238E27FC236}">
                <a16:creationId xmlns:a16="http://schemas.microsoft.com/office/drawing/2014/main" id="{C73AEBA3-CC04-4431-B370-F5063F70C419}"/>
              </a:ext>
            </a:extLst>
          </p:cNvPr>
          <p:cNvSpPr>
            <a:spLocks noGrp="1"/>
          </p:cNvSpPr>
          <p:nvPr>
            <p:ph idx="1"/>
          </p:nvPr>
        </p:nvSpPr>
        <p:spPr>
          <a:xfrm>
            <a:off x="857250" y="1215384"/>
            <a:ext cx="7462661" cy="3675929"/>
          </a:xfrm>
        </p:spPr>
        <p:txBody>
          <a:bodyPr>
            <a:normAutofit/>
          </a:bodyPr>
          <a:lstStyle>
            <a:lvl1pPr>
              <a:defRPr sz="2400"/>
            </a:lvl1pPr>
            <a:lvl2pPr marL="584200" indent="-228600">
              <a:tabLst/>
              <a:defRPr sz="2200"/>
            </a:lvl2pPr>
            <a:lvl3pPr marL="927100" indent="-228600">
              <a:tabLst/>
              <a:defRPr sz="2000"/>
            </a:lvl3pPr>
            <a:lvl4pPr marL="1155700" indent="-157163">
              <a:tabLst/>
              <a:defRPr sz="1800"/>
            </a:lvl4pPr>
            <a:lvl5pPr marL="1497013" indent="-200025">
              <a:tabLst/>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201843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9053C-6312-4C62-B942-BBDCF5A8DB9E}"/>
              </a:ext>
            </a:extLst>
          </p:cNvPr>
          <p:cNvSpPr>
            <a:spLocks noGrp="1"/>
          </p:cNvSpPr>
          <p:nvPr>
            <p:ph type="body" sz="quarter" idx="11"/>
          </p:nvPr>
        </p:nvSpPr>
        <p:spPr>
          <a:xfrm>
            <a:off x="857251" y="1215385"/>
            <a:ext cx="7462661" cy="3675929"/>
          </a:xfrm>
        </p:spPr>
        <p:txBody>
          <a:bodyPr/>
          <a:lstStyle>
            <a:lvl2pPr>
              <a:defRPr sz="1600"/>
            </a:lvl2pPr>
            <a:lvl3pPr>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noAutofit/>
          </a:bodyPr>
          <a:lstStyle/>
          <a:p>
            <a:r>
              <a:rPr lang="en-US"/>
              <a:t>Click to edit Master title style</a:t>
            </a:r>
          </a:p>
        </p:txBody>
      </p:sp>
      <p:sp>
        <p:nvSpPr>
          <p:cNvPr id="7" name="Slide Number Placeholder 6"/>
          <p:cNvSpPr>
            <a:spLocks noGrp="1"/>
          </p:cNvSpPr>
          <p:nvPr>
            <p:ph type="sldNum" sz="quarter" idx="10"/>
          </p:nvPr>
        </p:nvSpPr>
        <p:spPr/>
        <p:txBody>
          <a:bodyPr>
            <a:noAutofit/>
          </a:bodyPr>
          <a:lstStyle/>
          <a:p>
            <a:fld id="{42AD0A0E-4515-A647-B2E3-7F1B29FB990E}" type="slidenum">
              <a:rPr lang="en-US" smtClean="0"/>
              <a:pPr/>
              <a:t>‹#›</a:t>
            </a:fld>
            <a:endParaRPr lang="en-US"/>
          </a:p>
        </p:txBody>
      </p:sp>
    </p:spTree>
    <p:extLst>
      <p:ext uri="{BB962C8B-B14F-4D97-AF65-F5344CB8AC3E}">
        <p14:creationId xmlns:p14="http://schemas.microsoft.com/office/powerpoint/2010/main" val="405938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7250" y="59945"/>
            <a:ext cx="7462661" cy="9415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57250" y="1215384"/>
            <a:ext cx="7462661" cy="36759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85487" y="59945"/>
            <a:ext cx="2057400" cy="273844"/>
          </a:xfrm>
          <a:prstGeom prst="rect">
            <a:avLst/>
          </a:prstGeom>
        </p:spPr>
        <p:txBody>
          <a:bodyPr vert="horz" lIns="91440" tIns="45720" rIns="91440" bIns="45720" rtlCol="0" anchor="ctr"/>
          <a:lstStyle>
            <a:lvl1pPr algn="r">
              <a:defRPr sz="900">
                <a:solidFill>
                  <a:schemeClr val="tx1"/>
                </a:solidFill>
              </a:defRPr>
            </a:lvl1pPr>
          </a:lstStyle>
          <a:p>
            <a:fld id="{42AD0A0E-4515-A647-B2E3-7F1B29FB990E}"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20611" y="4380219"/>
            <a:ext cx="822276" cy="639548"/>
          </a:xfrm>
          <a:prstGeom prst="rect">
            <a:avLst/>
          </a:prstGeom>
        </p:spPr>
      </p:pic>
      <p:sp>
        <p:nvSpPr>
          <p:cNvPr id="14" name="Freeform 13"/>
          <p:cNvSpPr/>
          <p:nvPr userDrawn="1"/>
        </p:nvSpPr>
        <p:spPr>
          <a:xfrm>
            <a:off x="474944" y="647700"/>
            <a:ext cx="45719" cy="353786"/>
          </a:xfrm>
          <a:custGeom>
            <a:avLst/>
            <a:gdLst>
              <a:gd name="connsiteX0" fmla="*/ 0 w 0"/>
              <a:gd name="connsiteY0" fmla="*/ 0 h 522514"/>
              <a:gd name="connsiteX1" fmla="*/ 0 w 0"/>
              <a:gd name="connsiteY1" fmla="*/ 522514 h 522514"/>
            </a:gdLst>
            <a:ahLst/>
            <a:cxnLst>
              <a:cxn ang="0">
                <a:pos x="connsiteX0" y="connsiteY0"/>
              </a:cxn>
              <a:cxn ang="0">
                <a:pos x="connsiteX1" y="connsiteY1"/>
              </a:cxn>
            </a:cxnLst>
            <a:rect l="l" t="t" r="r" b="b"/>
            <a:pathLst>
              <a:path h="522514">
                <a:moveTo>
                  <a:pt x="0" y="0"/>
                </a:moveTo>
                <a:lnTo>
                  <a:pt x="0" y="522514"/>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userDrawn="1"/>
        </p:nvSpPr>
        <p:spPr>
          <a:xfrm flipV="1">
            <a:off x="474944" y="957127"/>
            <a:ext cx="7844967" cy="45719"/>
          </a:xfrm>
          <a:custGeom>
            <a:avLst/>
            <a:gdLst>
              <a:gd name="connsiteX0" fmla="*/ 0 w 7409543"/>
              <a:gd name="connsiteY0" fmla="*/ 0 h 0"/>
              <a:gd name="connsiteX1" fmla="*/ 0 w 7409543"/>
              <a:gd name="connsiteY1" fmla="*/ 0 h 0"/>
              <a:gd name="connsiteX2" fmla="*/ 7409543 w 7409543"/>
              <a:gd name="connsiteY2" fmla="*/ 0 h 0"/>
              <a:gd name="connsiteX3" fmla="*/ 7409543 w 7409543"/>
              <a:gd name="connsiteY3" fmla="*/ 0 h 0"/>
            </a:gdLst>
            <a:ahLst/>
            <a:cxnLst>
              <a:cxn ang="0">
                <a:pos x="connsiteX0" y="connsiteY0"/>
              </a:cxn>
              <a:cxn ang="0">
                <a:pos x="connsiteX1" y="connsiteY1"/>
              </a:cxn>
              <a:cxn ang="0">
                <a:pos x="connsiteX2" y="connsiteY2"/>
              </a:cxn>
              <a:cxn ang="0">
                <a:pos x="connsiteX3" y="connsiteY3"/>
              </a:cxn>
            </a:cxnLst>
            <a:rect l="l" t="t" r="r" b="b"/>
            <a:pathLst>
              <a:path w="7409543">
                <a:moveTo>
                  <a:pt x="0" y="0"/>
                </a:moveTo>
                <a:lnTo>
                  <a:pt x="0" y="0"/>
                </a:lnTo>
                <a:lnTo>
                  <a:pt x="7409543" y="0"/>
                </a:lnTo>
                <a:lnTo>
                  <a:pt x="7409543" y="0"/>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530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8" r:id="rId5"/>
    <p:sldLayoutId id="2147483664" r:id="rId6"/>
    <p:sldLayoutId id="2147483666" r:id="rId7"/>
    <p:sldLayoutId id="2147483669" r:id="rId8"/>
    <p:sldLayoutId id="2147483670" r:id="rId9"/>
    <p:sldLayoutId id="2147483671" r:id="rId10"/>
  </p:sldLayoutIdLst>
  <p:hf hdr="0" ftr="0" dt="0"/>
  <p:txStyles>
    <p:title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F28C11"/>
        </a:buClr>
        <a:buFont typeface="Arial" panose="020B0604020202020204" pitchFamily="34" charset="0"/>
        <a:buChar char="•"/>
        <a:defRPr sz="2000" kern="1200">
          <a:solidFill>
            <a:schemeClr val="tx1"/>
          </a:solidFill>
          <a:latin typeface="+mn-lt"/>
          <a:ea typeface="+mn-ea"/>
          <a:cs typeface="+mn-cs"/>
        </a:defRPr>
      </a:lvl1pPr>
      <a:lvl2pPr marL="527050" indent="-171450" algn="l" defTabSz="685800" rtl="0" eaLnBrk="1" latinLnBrk="0" hangingPunct="1">
        <a:lnSpc>
          <a:spcPct val="90000"/>
        </a:lnSpc>
        <a:spcBef>
          <a:spcPts val="375"/>
        </a:spcBef>
        <a:buClr>
          <a:srgbClr val="F28C11"/>
        </a:buClr>
        <a:buFont typeface=".AppleSystemUIFont" charset="-120"/>
        <a:buChar char="–"/>
        <a:tabLst/>
        <a:defRPr sz="1600" kern="1200">
          <a:solidFill>
            <a:schemeClr val="tx1"/>
          </a:solidFill>
          <a:latin typeface="+mn-lt"/>
          <a:ea typeface="+mn-ea"/>
          <a:cs typeface="+mn-cs"/>
        </a:defRPr>
      </a:lvl2pPr>
      <a:lvl3pPr marL="755650" indent="-114300" algn="l" defTabSz="685800" rtl="0" eaLnBrk="1" latinLnBrk="0" hangingPunct="1">
        <a:lnSpc>
          <a:spcPct val="90000"/>
        </a:lnSpc>
        <a:spcBef>
          <a:spcPts val="375"/>
        </a:spcBef>
        <a:buClr>
          <a:srgbClr val="F28C11"/>
        </a:buClr>
        <a:buFont typeface="Wingdings" charset="2"/>
        <a:buChar char="§"/>
        <a:tabLst/>
        <a:defRPr sz="1400" kern="1200">
          <a:solidFill>
            <a:schemeClr val="tx1"/>
          </a:solidFill>
          <a:latin typeface="+mn-lt"/>
          <a:ea typeface="+mn-ea"/>
          <a:cs typeface="+mn-cs"/>
        </a:defRPr>
      </a:lvl3pPr>
      <a:lvl4pPr marL="984250" indent="-114300" algn="l" defTabSz="685800" rtl="0" eaLnBrk="1" latinLnBrk="0" hangingPunct="1">
        <a:lnSpc>
          <a:spcPct val="90000"/>
        </a:lnSpc>
        <a:spcBef>
          <a:spcPts val="375"/>
        </a:spcBef>
        <a:buClr>
          <a:srgbClr val="F28C11"/>
        </a:buClr>
        <a:buFont typeface="Arial" panose="020B0604020202020204" pitchFamily="34" charset="0"/>
        <a:buChar char="•"/>
        <a:tabLst/>
        <a:defRPr sz="1200" kern="1200">
          <a:solidFill>
            <a:schemeClr val="tx1"/>
          </a:solidFill>
          <a:latin typeface="+mn-lt"/>
          <a:ea typeface="+mn-ea"/>
          <a:cs typeface="+mn-cs"/>
        </a:defRPr>
      </a:lvl4pPr>
      <a:lvl5pPr marL="1270000" indent="-171450" algn="l" defTabSz="685800" rtl="0" eaLnBrk="1" latinLnBrk="0" hangingPunct="1">
        <a:lnSpc>
          <a:spcPct val="90000"/>
        </a:lnSpc>
        <a:spcBef>
          <a:spcPts val="375"/>
        </a:spcBef>
        <a:buClr>
          <a:srgbClr val="F28C11"/>
        </a:buClr>
        <a:buFont typeface="Courier New" charset="0"/>
        <a:buChar char="o"/>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26" Type="http://schemas.openxmlformats.org/officeDocument/2006/relationships/image" Target="../media/image31.png"/><Relationship Id="rId3" Type="http://schemas.openxmlformats.org/officeDocument/2006/relationships/notesSlide" Target="../notesSlides/notesSlide2.xml"/><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jpeg"/><Relationship Id="rId2" Type="http://schemas.openxmlformats.org/officeDocument/2006/relationships/slideLayout" Target="../slideLayouts/slideLayout2.xml"/><Relationship Id="rId16" Type="http://schemas.openxmlformats.org/officeDocument/2006/relationships/image" Target="../media/image21.jpeg"/><Relationship Id="rId20" Type="http://schemas.openxmlformats.org/officeDocument/2006/relationships/image" Target="../media/image25.png"/><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hyperlink" Target="https://www.pfizer.com/" TargetMode="External"/><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raghuraj.puthige@ls.enago.co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mailto:anupama.Kapadia@ls.enago.com"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41.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C5AD-1B68-D2DE-AB07-8993E8B03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3A574-7E7A-47AE-3F53-613FBE6D9F65}"/>
              </a:ext>
            </a:extLst>
          </p:cNvPr>
          <p:cNvSpPr>
            <a:spLocks noGrp="1"/>
          </p:cNvSpPr>
          <p:nvPr>
            <p:ph type="ctrTitle"/>
          </p:nvPr>
        </p:nvSpPr>
        <p:spPr>
          <a:xfrm>
            <a:off x="4680804" y="987744"/>
            <a:ext cx="4186222" cy="948826"/>
          </a:xfrm>
        </p:spPr>
        <p:txBody>
          <a:bodyPr>
            <a:normAutofit/>
          </a:bodyPr>
          <a:lstStyle/>
          <a:p>
            <a:r>
              <a:rPr lang="en-GB" sz="3200" dirty="0"/>
              <a:t>Asia Pacific: ISMPP U</a:t>
            </a:r>
          </a:p>
        </p:txBody>
      </p:sp>
      <p:sp>
        <p:nvSpPr>
          <p:cNvPr id="3" name="Subtitle 2">
            <a:extLst>
              <a:ext uri="{FF2B5EF4-FFF2-40B4-BE49-F238E27FC236}">
                <a16:creationId xmlns:a16="http://schemas.microsoft.com/office/drawing/2014/main" id="{6D3B45AF-5139-03A6-EAF6-95AECB35AAAE}"/>
              </a:ext>
            </a:extLst>
          </p:cNvPr>
          <p:cNvSpPr>
            <a:spLocks noGrp="1"/>
          </p:cNvSpPr>
          <p:nvPr>
            <p:ph type="subTitle" idx="1"/>
          </p:nvPr>
        </p:nvSpPr>
        <p:spPr>
          <a:xfrm>
            <a:off x="4809391" y="1941336"/>
            <a:ext cx="3877408" cy="954393"/>
          </a:xfrm>
        </p:spPr>
        <p:txBody>
          <a:bodyPr/>
          <a:lstStyle/>
          <a:p>
            <a:r>
              <a:rPr lang="en-US" sz="2000" dirty="0"/>
              <a:t>Bridging Perspectives: GPP2022 Implementation in APAC vs Other Geographies - Evidence-based Insights and Trends</a:t>
            </a:r>
            <a:endParaRPr lang="en-GB" dirty="0"/>
          </a:p>
        </p:txBody>
      </p:sp>
      <p:pic>
        <p:nvPicPr>
          <p:cNvPr id="4" name="Picture 9" descr="A picture containing text&#10;&#10;Description automatically generated">
            <a:extLst>
              <a:ext uri="{FF2B5EF4-FFF2-40B4-BE49-F238E27FC236}">
                <a16:creationId xmlns:a16="http://schemas.microsoft.com/office/drawing/2014/main" id="{ADFC5668-CBBE-5BDE-9DC0-405D3F0CF7E9}"/>
              </a:ext>
            </a:extLst>
          </p:cNvPr>
          <p:cNvPicPr>
            <a:picLocks noChangeAspect="1"/>
          </p:cNvPicPr>
          <p:nvPr/>
        </p:nvPicPr>
        <p:blipFill>
          <a:blip r:embed="rId3"/>
          <a:stretch>
            <a:fillRect/>
          </a:stretch>
        </p:blipFill>
        <p:spPr>
          <a:xfrm>
            <a:off x="5361896" y="248333"/>
            <a:ext cx="815068" cy="816430"/>
          </a:xfrm>
          <a:prstGeom prst="rect">
            <a:avLst/>
          </a:prstGeom>
        </p:spPr>
      </p:pic>
      <p:sp>
        <p:nvSpPr>
          <p:cNvPr id="5" name="Plus Sign 4">
            <a:extLst>
              <a:ext uri="{FF2B5EF4-FFF2-40B4-BE49-F238E27FC236}">
                <a16:creationId xmlns:a16="http://schemas.microsoft.com/office/drawing/2014/main" id="{B5F2FC12-4503-DB1E-8391-8031CB2193E1}"/>
              </a:ext>
            </a:extLst>
          </p:cNvPr>
          <p:cNvSpPr/>
          <p:nvPr/>
        </p:nvSpPr>
        <p:spPr>
          <a:xfrm>
            <a:off x="6265267" y="501824"/>
            <a:ext cx="506023" cy="4130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a:solidFill>
                <a:prstClr val="white"/>
              </a:solidFill>
              <a:latin typeface="Franklin Gothic Book" panose="020B0503020102020204"/>
            </a:endParaRPr>
          </a:p>
        </p:txBody>
      </p:sp>
      <p:pic>
        <p:nvPicPr>
          <p:cNvPr id="6" name="Picture 5">
            <a:extLst>
              <a:ext uri="{FF2B5EF4-FFF2-40B4-BE49-F238E27FC236}">
                <a16:creationId xmlns:a16="http://schemas.microsoft.com/office/drawing/2014/main" id="{5DD44E74-E2EA-BFB9-E03C-A7227C02D76D}"/>
              </a:ext>
            </a:extLst>
          </p:cNvPr>
          <p:cNvPicPr>
            <a:picLocks noChangeAspect="1"/>
          </p:cNvPicPr>
          <p:nvPr/>
        </p:nvPicPr>
        <p:blipFill>
          <a:blip r:embed="rId4"/>
          <a:stretch>
            <a:fillRect/>
          </a:stretch>
        </p:blipFill>
        <p:spPr>
          <a:xfrm>
            <a:off x="6863227" y="354328"/>
            <a:ext cx="799153" cy="597740"/>
          </a:xfrm>
          <a:prstGeom prst="rect">
            <a:avLst/>
          </a:prstGeom>
        </p:spPr>
      </p:pic>
      <p:sp>
        <p:nvSpPr>
          <p:cNvPr id="8" name="TextBox 7">
            <a:extLst>
              <a:ext uri="{FF2B5EF4-FFF2-40B4-BE49-F238E27FC236}">
                <a16:creationId xmlns:a16="http://schemas.microsoft.com/office/drawing/2014/main" id="{E320EF49-5D14-E49A-A14B-2896334608E0}"/>
              </a:ext>
            </a:extLst>
          </p:cNvPr>
          <p:cNvSpPr txBox="1"/>
          <p:nvPr/>
        </p:nvSpPr>
        <p:spPr>
          <a:xfrm>
            <a:off x="70415" y="4111388"/>
            <a:ext cx="1742483" cy="954107"/>
          </a:xfrm>
          <a:prstGeom prst="rect">
            <a:avLst/>
          </a:prstGeom>
          <a:noFill/>
        </p:spPr>
        <p:txBody>
          <a:bodyPr wrap="square" lIns="91440" tIns="45720" rIns="91440" bIns="45720" anchor="t">
            <a:spAutoFit/>
          </a:bodyPr>
          <a:lstStyle/>
          <a:p>
            <a:pPr algn="l" rtl="0" fontAlgn="base"/>
            <a:r>
              <a:rPr lang="en-US" sz="1400" b="1" i="0" u="none" strike="noStrike">
                <a:solidFill>
                  <a:srgbClr val="000000"/>
                </a:solidFill>
                <a:effectLst/>
                <a:latin typeface="Franklin Gothic Book"/>
              </a:rPr>
              <a:t>Webinar will begin promptly at: </a:t>
            </a:r>
            <a:r>
              <a:rPr lang="en-US" sz="1400" b="0" i="0">
                <a:solidFill>
                  <a:srgbClr val="000000"/>
                </a:solidFill>
                <a:effectLst/>
                <a:latin typeface="Franklin Gothic Book"/>
              </a:rPr>
              <a:t>​</a:t>
            </a:r>
            <a:endParaRPr lang="en-US" b="0" i="0">
              <a:solidFill>
                <a:srgbClr val="000000"/>
              </a:solidFill>
              <a:effectLst/>
              <a:latin typeface="Franklin Gothic Book"/>
            </a:endParaRPr>
          </a:p>
          <a:p>
            <a:pPr fontAlgn="base"/>
            <a:r>
              <a:rPr lang="en-US" sz="1400" b="1" i="0" u="none" strike="noStrike">
                <a:solidFill>
                  <a:srgbClr val="000000"/>
                </a:solidFill>
                <a:effectLst/>
                <a:latin typeface="Franklin Gothic Book"/>
              </a:rPr>
              <a:t>10:30 </a:t>
            </a:r>
            <a:r>
              <a:rPr lang="en-US" sz="1400" b="1">
                <a:solidFill>
                  <a:srgbClr val="000000"/>
                </a:solidFill>
                <a:latin typeface="Franklin Gothic Book"/>
              </a:rPr>
              <a:t>P</a:t>
            </a:r>
            <a:r>
              <a:rPr lang="en-US" sz="1400" b="1" i="0" u="none" strike="noStrike">
                <a:solidFill>
                  <a:srgbClr val="000000"/>
                </a:solidFill>
                <a:effectLst/>
                <a:latin typeface="Franklin Gothic Book"/>
              </a:rPr>
              <a:t>M ET/ </a:t>
            </a:r>
            <a:r>
              <a:rPr lang="en-US" sz="1400" b="1">
                <a:solidFill>
                  <a:srgbClr val="000000"/>
                </a:solidFill>
                <a:latin typeface="Franklin Gothic Book"/>
              </a:rPr>
              <a:t>9:00 AM IST</a:t>
            </a:r>
            <a:endParaRPr lang="en-US" b="0" i="0">
              <a:solidFill>
                <a:srgbClr val="000000"/>
              </a:solidFill>
              <a:effectLst/>
              <a:latin typeface="Franklin Gothic Book"/>
            </a:endParaRPr>
          </a:p>
        </p:txBody>
      </p:sp>
      <p:sp>
        <p:nvSpPr>
          <p:cNvPr id="9" name="TextBox 8">
            <a:extLst>
              <a:ext uri="{FF2B5EF4-FFF2-40B4-BE49-F238E27FC236}">
                <a16:creationId xmlns:a16="http://schemas.microsoft.com/office/drawing/2014/main" id="{239EC04A-BD09-B274-1632-C1A590B5D4A2}"/>
              </a:ext>
            </a:extLst>
          </p:cNvPr>
          <p:cNvSpPr txBox="1"/>
          <p:nvPr/>
        </p:nvSpPr>
        <p:spPr>
          <a:xfrm>
            <a:off x="4970978" y="3196652"/>
            <a:ext cx="3554233" cy="300082"/>
          </a:xfrm>
          <a:prstGeom prst="rect">
            <a:avLst/>
          </a:prstGeom>
          <a:noFill/>
        </p:spPr>
        <p:txBody>
          <a:bodyPr wrap="square" rtlCol="0">
            <a:spAutoFit/>
          </a:bodyPr>
          <a:lstStyle/>
          <a:p>
            <a:pPr algn="ctr"/>
            <a:r>
              <a:rPr lang="en-US" b="1" dirty="0"/>
              <a:t>December 4, 2024</a:t>
            </a:r>
          </a:p>
        </p:txBody>
      </p:sp>
    </p:spTree>
    <p:extLst>
      <p:ext uri="{BB962C8B-B14F-4D97-AF65-F5344CB8AC3E}">
        <p14:creationId xmlns:p14="http://schemas.microsoft.com/office/powerpoint/2010/main" val="90312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0DB7-787A-833B-47D9-8CC8874818CB}"/>
              </a:ext>
            </a:extLst>
          </p:cNvPr>
          <p:cNvSpPr>
            <a:spLocks noGrp="1"/>
          </p:cNvSpPr>
          <p:nvPr>
            <p:ph type="title"/>
          </p:nvPr>
        </p:nvSpPr>
        <p:spPr/>
        <p:txBody>
          <a:bodyPr vert="horz" lIns="91440" tIns="45720" rIns="91440" bIns="45720" rtlCol="0" anchor="ctr">
            <a:normAutofit/>
          </a:bodyPr>
          <a:lstStyle/>
          <a:p>
            <a:r>
              <a:rPr lang="en-US"/>
              <a:t>GPP2022 Survey Results </a:t>
            </a:r>
            <a:br>
              <a:rPr lang="en-US"/>
            </a:br>
            <a:br>
              <a:rPr lang="en-US"/>
            </a:br>
            <a:r>
              <a:rPr lang="en-US" sz="2800"/>
              <a:t>Highlights on APAC-Specific Responses</a:t>
            </a:r>
          </a:p>
        </p:txBody>
      </p:sp>
      <p:sp>
        <p:nvSpPr>
          <p:cNvPr id="3" name="Text Placeholder 2">
            <a:extLst>
              <a:ext uri="{FF2B5EF4-FFF2-40B4-BE49-F238E27FC236}">
                <a16:creationId xmlns:a16="http://schemas.microsoft.com/office/drawing/2014/main" id="{8CF4B0D5-E824-CA14-D35B-17FA531BE276}"/>
              </a:ext>
            </a:extLst>
          </p:cNvPr>
          <p:cNvSpPr>
            <a:spLocks noGrp="1"/>
          </p:cNvSpPr>
          <p:nvPr>
            <p:ph type="body" idx="1"/>
          </p:nvPr>
        </p:nvSpPr>
        <p:spPr/>
        <p:txBody>
          <a:bodyPr vert="horz" lIns="91440" tIns="45720" rIns="91440" bIns="45720" rtlCol="0" anchor="ctr">
            <a:normAutofit/>
          </a:bodyPr>
          <a:lstStyle/>
          <a:p>
            <a:r>
              <a:rPr lang="en-US"/>
              <a:t>Anupama Kapadia</a:t>
            </a:r>
          </a:p>
          <a:p>
            <a:r>
              <a:rPr lang="en-US" err="1"/>
              <a:t>Raghuraj</a:t>
            </a:r>
            <a:r>
              <a:rPr lang="en-US"/>
              <a:t> </a:t>
            </a:r>
            <a:r>
              <a:rPr lang="en-US" err="1"/>
              <a:t>Puthige</a:t>
            </a:r>
            <a:endParaRPr lang="en-US"/>
          </a:p>
        </p:txBody>
      </p:sp>
      <p:sp>
        <p:nvSpPr>
          <p:cNvPr id="4" name="Slide Number Placeholder 3">
            <a:extLst>
              <a:ext uri="{FF2B5EF4-FFF2-40B4-BE49-F238E27FC236}">
                <a16:creationId xmlns:a16="http://schemas.microsoft.com/office/drawing/2014/main" id="{5F99C765-7483-7206-F9F2-0CABC3EA3EAE}"/>
              </a:ext>
            </a:extLst>
          </p:cNvPr>
          <p:cNvSpPr>
            <a:spLocks noGrp="1"/>
          </p:cNvSpPr>
          <p:nvPr>
            <p:ph type="sldNum" sz="quarter" idx="10"/>
          </p:nvPr>
        </p:nvSpPr>
        <p:spPr/>
        <p:txBody>
          <a:bodyPr/>
          <a:lstStyle/>
          <a:p>
            <a:fld id="{42AD0A0E-4515-A647-B2E3-7F1B29FB990E}" type="slidenum">
              <a:rPr lang="en-US" smtClean="0"/>
              <a:pPr/>
              <a:t>10</a:t>
            </a:fld>
            <a:endParaRPr lang="en-US"/>
          </a:p>
        </p:txBody>
      </p:sp>
    </p:spTree>
    <p:extLst>
      <p:ext uri="{BB962C8B-B14F-4D97-AF65-F5344CB8AC3E}">
        <p14:creationId xmlns:p14="http://schemas.microsoft.com/office/powerpoint/2010/main" val="290266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2222"/>
            <a:ext cx="7869150" cy="490709"/>
          </a:xfrm>
        </p:spPr>
        <p:txBody>
          <a:bodyPr>
            <a:normAutofit/>
          </a:bodyPr>
          <a:lstStyle/>
          <a:p>
            <a:r>
              <a:rPr lang="en-US" sz="2400" dirty="0"/>
              <a:t>Background: Understanding GPP2022 and its Relevance</a:t>
            </a:r>
          </a:p>
        </p:txBody>
      </p:sp>
      <p:sp>
        <p:nvSpPr>
          <p:cNvPr id="3" name="Content Placeholder 2"/>
          <p:cNvSpPr>
            <a:spLocks noGrp="1"/>
          </p:cNvSpPr>
          <p:nvPr>
            <p:ph sz="half" idx="1"/>
          </p:nvPr>
        </p:nvSpPr>
        <p:spPr>
          <a:xfrm>
            <a:off x="466194" y="1274400"/>
            <a:ext cx="7707849" cy="3358323"/>
          </a:xfrm>
        </p:spPr>
        <p:txBody>
          <a:bodyPr>
            <a:normAutofit/>
          </a:bodyPr>
          <a:lstStyle/>
          <a:p>
            <a:r>
              <a:rPr lang="en-US" dirty="0"/>
              <a:t>What is GPP2022?</a:t>
            </a:r>
          </a:p>
          <a:p>
            <a:endParaRPr lang="en-US" dirty="0"/>
          </a:p>
          <a:p>
            <a:pPr lvl="1"/>
            <a:r>
              <a:rPr lang="en-US" dirty="0"/>
              <a:t>Good Publication Practice (GPP) 2022 is the latest iteration of global guidelines for ethical, transparent, and effective publication of industry-funded biomedical research</a:t>
            </a:r>
            <a:r>
              <a:rPr lang="en-US" baseline="30000" dirty="0"/>
              <a:t>1</a:t>
            </a:r>
          </a:p>
          <a:p>
            <a:pPr marL="355600" lvl="1" indent="0">
              <a:buNone/>
            </a:pPr>
            <a:endParaRPr lang="en-US" dirty="0"/>
          </a:p>
          <a:p>
            <a:pPr lvl="1"/>
            <a:r>
              <a:rPr lang="en-US" dirty="0"/>
              <a:t>It builds upon GPP3 (2015) and expands guidance to cover new challenges like diversity, patient-centric approaches, and innovative publication practices (e.g., plain-language summaries)</a:t>
            </a:r>
            <a:r>
              <a:rPr lang="en-US" baseline="30000" dirty="0"/>
              <a:t>2</a:t>
            </a:r>
          </a:p>
        </p:txBody>
      </p:sp>
      <p:sp>
        <p:nvSpPr>
          <p:cNvPr id="5" name="Slide Number Placeholder 4"/>
          <p:cNvSpPr>
            <a:spLocks noGrp="1"/>
          </p:cNvSpPr>
          <p:nvPr>
            <p:ph type="sldNum" sz="quarter" idx="10"/>
          </p:nvPr>
        </p:nvSpPr>
        <p:spPr/>
        <p:txBody>
          <a:bodyPr/>
          <a:lstStyle/>
          <a:p>
            <a:fld id="{42AD0A0E-4515-A647-B2E3-7F1B29FB990E}" type="slidenum">
              <a:rPr lang="en-US" smtClean="0"/>
              <a:pPr/>
              <a:t>11</a:t>
            </a:fld>
            <a:endParaRPr lang="en-US"/>
          </a:p>
        </p:txBody>
      </p:sp>
      <p:sp>
        <p:nvSpPr>
          <p:cNvPr id="4" name="Text Placeholder 2">
            <a:extLst>
              <a:ext uri="{FF2B5EF4-FFF2-40B4-BE49-F238E27FC236}">
                <a16:creationId xmlns:a16="http://schemas.microsoft.com/office/drawing/2014/main" id="{FAABA932-97A5-308A-8EE8-CE3DAB2E12D6}"/>
              </a:ext>
            </a:extLst>
          </p:cNvPr>
          <p:cNvSpPr txBox="1">
            <a:spLocks/>
          </p:cNvSpPr>
          <p:nvPr/>
        </p:nvSpPr>
        <p:spPr>
          <a:xfrm>
            <a:off x="454582" y="4553686"/>
            <a:ext cx="3255430" cy="352034"/>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1000" b="0" i="0" u="none" strike="noStrike" cap="none" spc="0" baseline="0">
                <a:solidFill>
                  <a:srgbClr val="8B8B8B"/>
                </a:solidFill>
                <a:uFillTx/>
                <a:latin typeface="+mj-lt"/>
                <a:ea typeface="+mj-ea"/>
                <a:cs typeface="+mj-cs"/>
                <a:sym typeface="Helvetica"/>
              </a:defRPr>
            </a:lvl1pPr>
            <a:lvl2pPr marL="596106" marR="0" indent="-138906"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2pPr>
            <a:lvl3pPr marL="1074419" marR="0" indent="-160019"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3pPr>
            <a:lvl4pPr marL="1549400" marR="0" indent="-177800"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4pPr>
            <a:lvl5pPr marL="2026354" marR="0" indent="-197554"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5pPr>
            <a:lvl6pPr marL="24002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6pPr>
            <a:lvl7pPr marL="28574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7pPr>
            <a:lvl8pPr marL="3314700" marR="0" indent="-114299"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8pPr>
            <a:lvl9pPr marL="37718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9pPr>
          </a:lstStyle>
          <a:p>
            <a:pPr hangingPunct="1"/>
            <a:r>
              <a:rPr lang="en-US" sz="800" dirty="0">
                <a:solidFill>
                  <a:schemeClr val="tx1">
                    <a:lumMod val="65000"/>
                    <a:lumOff val="35000"/>
                  </a:schemeClr>
                </a:solidFill>
                <a:latin typeface="+mn-lt"/>
                <a:cs typeface="Arial" panose="020B0604020202020204" pitchFamily="34" charset="0"/>
              </a:rPr>
              <a:t>1. Battisti PW et al,. Ann Intern Med 2015 Sep;163(6):461-4</a:t>
            </a:r>
          </a:p>
          <a:p>
            <a:pPr hangingPunct="1"/>
            <a:r>
              <a:rPr lang="en-US" sz="800" dirty="0">
                <a:solidFill>
                  <a:schemeClr val="tx1">
                    <a:lumMod val="65000"/>
                    <a:lumOff val="35000"/>
                  </a:schemeClr>
                </a:solidFill>
                <a:latin typeface="+mn-lt"/>
                <a:cs typeface="Arial" panose="020B0604020202020204" pitchFamily="34" charset="0"/>
              </a:rPr>
              <a:t>2. </a:t>
            </a:r>
            <a:r>
              <a:rPr lang="en-US" sz="800" dirty="0" err="1">
                <a:solidFill>
                  <a:schemeClr val="tx1">
                    <a:lumMod val="65000"/>
                    <a:lumOff val="35000"/>
                  </a:schemeClr>
                </a:solidFill>
                <a:latin typeface="+mn-lt"/>
                <a:cs typeface="Arial" panose="020B0604020202020204" pitchFamily="34" charset="0"/>
              </a:rPr>
              <a:t>DeTora</a:t>
            </a:r>
            <a:r>
              <a:rPr lang="en-US" sz="800" dirty="0">
                <a:solidFill>
                  <a:schemeClr val="tx1">
                    <a:lumMod val="65000"/>
                    <a:lumOff val="35000"/>
                  </a:schemeClr>
                </a:solidFill>
                <a:latin typeface="+mn-lt"/>
                <a:cs typeface="Arial" panose="020B0604020202020204" pitchFamily="34" charset="0"/>
              </a:rPr>
              <a:t> et al,. Ann Intern Med 2022 Sep;175(9):1298-1304.</a:t>
            </a:r>
          </a:p>
        </p:txBody>
      </p:sp>
    </p:spTree>
    <p:extLst>
      <p:ext uri="{BB962C8B-B14F-4D97-AF65-F5344CB8AC3E}">
        <p14:creationId xmlns:p14="http://schemas.microsoft.com/office/powerpoint/2010/main" val="307524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2AD0A0E-4515-A647-B2E3-7F1B29FB990E}" type="slidenum">
              <a:rPr lang="en-US" smtClean="0"/>
              <a:pPr/>
              <a:t>12</a:t>
            </a:fld>
            <a:endParaRPr lang="en-US"/>
          </a:p>
        </p:txBody>
      </p:sp>
      <p:sp>
        <p:nvSpPr>
          <p:cNvPr id="7" name="Content Placeholder 6"/>
          <p:cNvSpPr>
            <a:spLocks noGrp="1"/>
          </p:cNvSpPr>
          <p:nvPr>
            <p:ph sz="half" idx="1"/>
          </p:nvPr>
        </p:nvSpPr>
        <p:spPr>
          <a:xfrm>
            <a:off x="464781" y="1252800"/>
            <a:ext cx="8185637" cy="3379923"/>
          </a:xfrm>
        </p:spPr>
        <p:txBody>
          <a:bodyPr>
            <a:normAutofit fontScale="92500"/>
          </a:bodyPr>
          <a:lstStyle/>
          <a:p>
            <a:r>
              <a:rPr lang="en-US" dirty="0"/>
              <a:t>Why Focus on Differences between APAC and the Rest of the World (ROW)?</a:t>
            </a:r>
          </a:p>
          <a:p>
            <a:endParaRPr lang="en-US" dirty="0"/>
          </a:p>
          <a:p>
            <a:pPr lvl="1"/>
            <a:r>
              <a:rPr lang="en-US" dirty="0"/>
              <a:t>The Asia-Pacific (APAC) region represents a unique landscape with cultural, linguistic, and regulatory diversity</a:t>
            </a:r>
          </a:p>
          <a:p>
            <a:pPr lvl="1"/>
            <a:endParaRPr lang="en-US" dirty="0"/>
          </a:p>
          <a:p>
            <a:pPr lvl="1"/>
            <a:r>
              <a:rPr lang="en-US" dirty="0"/>
              <a:t>ROW </a:t>
            </a:r>
            <a:r>
              <a:rPr lang="en-US" i="1" dirty="0"/>
              <a:t>in this </a:t>
            </a:r>
            <a:r>
              <a:rPr lang="en-US" i="1"/>
              <a:t>study </a:t>
            </a:r>
            <a:r>
              <a:rPr lang="en-US"/>
              <a:t>represents </a:t>
            </a:r>
            <a:r>
              <a:rPr lang="en-US" dirty="0"/>
              <a:t>regions with established practices but varying degrees of adherence and confidence in GPP2022</a:t>
            </a:r>
          </a:p>
          <a:p>
            <a:pPr lvl="1"/>
            <a:endParaRPr lang="en-US" dirty="0"/>
          </a:p>
          <a:p>
            <a:pPr lvl="1"/>
            <a:r>
              <a:rPr lang="en-US" dirty="0"/>
              <a:t>This comparative study sheds light on regional differences and identifies opportunities for improvement</a:t>
            </a:r>
          </a:p>
          <a:p>
            <a:pPr lvl="1"/>
            <a:endParaRPr lang="en-US" dirty="0"/>
          </a:p>
          <a:p>
            <a:pPr lvl="1"/>
            <a:r>
              <a:rPr lang="en-US" dirty="0"/>
              <a:t>We conducted a study to understand the impact and integration of GPP2022 guidelines into the existing processes within pharma, publishing, agency, and academic circles </a:t>
            </a:r>
          </a:p>
        </p:txBody>
      </p:sp>
      <p:sp>
        <p:nvSpPr>
          <p:cNvPr id="6" name="Title 1">
            <a:extLst>
              <a:ext uri="{FF2B5EF4-FFF2-40B4-BE49-F238E27FC236}">
                <a16:creationId xmlns:a16="http://schemas.microsoft.com/office/drawing/2014/main" id="{E3E025E6-8765-EDDE-1214-D3716F114060}"/>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a:t>Background: Understanding GPP2022 and its Relevance</a:t>
            </a:r>
            <a:endParaRPr lang="en-US" sz="2400" dirty="0"/>
          </a:p>
        </p:txBody>
      </p:sp>
    </p:spTree>
    <p:extLst>
      <p:ext uri="{BB962C8B-B14F-4D97-AF65-F5344CB8AC3E}">
        <p14:creationId xmlns:p14="http://schemas.microsoft.com/office/powerpoint/2010/main" val="268858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5216" y="1252800"/>
            <a:ext cx="7997555" cy="3389446"/>
          </a:xfrm>
        </p:spPr>
        <p:txBody>
          <a:bodyPr>
            <a:normAutofit/>
          </a:bodyPr>
          <a:lstStyle/>
          <a:p>
            <a:r>
              <a:rPr lang="en-US" b="1" dirty="0"/>
              <a:t>Study Context:</a:t>
            </a:r>
          </a:p>
          <a:p>
            <a:pPr lvl="1"/>
            <a:r>
              <a:rPr lang="en-US" dirty="0"/>
              <a:t>Examines adoption, impact, and challenges of GPP2022 in APAC and ROW.</a:t>
            </a:r>
          </a:p>
          <a:p>
            <a:pPr lvl="1"/>
            <a:r>
              <a:rPr lang="en-US" dirty="0"/>
              <a:t>Focus areas include authorship, transparency, misconduct, diversity, and patient involvement.</a:t>
            </a:r>
          </a:p>
          <a:p>
            <a:endParaRPr lang="en-US" b="1" dirty="0"/>
          </a:p>
          <a:p>
            <a:r>
              <a:rPr lang="en-US" b="1" dirty="0"/>
              <a:t>Objective of the Presentation:</a:t>
            </a:r>
            <a:endParaRPr lang="en-US" dirty="0"/>
          </a:p>
          <a:p>
            <a:pPr lvl="1"/>
            <a:r>
              <a:rPr lang="en-US" dirty="0"/>
              <a:t>To highlight the regional trends, insights, and opportunities for aligning global publication practices with local needs.</a:t>
            </a:r>
          </a:p>
          <a:p>
            <a:pPr lvl="1"/>
            <a:endParaRPr lang="en-US" dirty="0"/>
          </a:p>
        </p:txBody>
      </p:sp>
      <p:sp>
        <p:nvSpPr>
          <p:cNvPr id="5" name="Slide Number Placeholder 4"/>
          <p:cNvSpPr>
            <a:spLocks noGrp="1"/>
          </p:cNvSpPr>
          <p:nvPr>
            <p:ph type="sldNum" sz="quarter" idx="10"/>
          </p:nvPr>
        </p:nvSpPr>
        <p:spPr/>
        <p:txBody>
          <a:bodyPr/>
          <a:lstStyle/>
          <a:p>
            <a:fld id="{42AD0A0E-4515-A647-B2E3-7F1B29FB990E}" type="slidenum">
              <a:rPr lang="en-US" smtClean="0"/>
              <a:pPr/>
              <a:t>13</a:t>
            </a:fld>
            <a:endParaRPr lang="en-US"/>
          </a:p>
        </p:txBody>
      </p:sp>
      <p:sp>
        <p:nvSpPr>
          <p:cNvPr id="9" name="Title 1">
            <a:extLst>
              <a:ext uri="{FF2B5EF4-FFF2-40B4-BE49-F238E27FC236}">
                <a16:creationId xmlns:a16="http://schemas.microsoft.com/office/drawing/2014/main" id="{070B0047-1EFA-8029-4FA4-7AFFB9146A79}"/>
              </a:ext>
            </a:extLst>
          </p:cNvPr>
          <p:cNvSpPr>
            <a:spLocks noGrp="1"/>
          </p:cNvSpPr>
          <p:nvPr>
            <p:ph type="title"/>
          </p:nvPr>
        </p:nvSpPr>
        <p:spPr>
          <a:xfrm>
            <a:off x="857250" y="222222"/>
            <a:ext cx="7869150" cy="490709"/>
          </a:xfrm>
        </p:spPr>
        <p:txBody>
          <a:bodyPr>
            <a:normAutofit/>
          </a:bodyPr>
          <a:lstStyle/>
          <a:p>
            <a:r>
              <a:rPr lang="en-US" sz="2400" dirty="0"/>
              <a:t>Background: Understanding GPP2022 and its Relevance</a:t>
            </a:r>
          </a:p>
        </p:txBody>
      </p:sp>
    </p:spTree>
    <p:extLst>
      <p:ext uri="{BB962C8B-B14F-4D97-AF65-F5344CB8AC3E}">
        <p14:creationId xmlns:p14="http://schemas.microsoft.com/office/powerpoint/2010/main" val="130452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D1250-C2E1-4439-8986-C4BDF9F2368A}"/>
              </a:ext>
            </a:extLst>
          </p:cNvPr>
          <p:cNvSpPr>
            <a:spLocks noGrp="1"/>
          </p:cNvSpPr>
          <p:nvPr>
            <p:ph type="sldNum" sz="quarter" idx="10"/>
          </p:nvPr>
        </p:nvSpPr>
        <p:spPr/>
        <p:txBody>
          <a:bodyPr/>
          <a:lstStyle/>
          <a:p>
            <a:fld id="{42AD0A0E-4515-A647-B2E3-7F1B29FB990E}" type="slidenum">
              <a:rPr lang="en-US" smtClean="0"/>
              <a:pPr/>
              <a:t>14</a:t>
            </a:fld>
            <a:endParaRPr lang="en-US"/>
          </a:p>
        </p:txBody>
      </p:sp>
      <p:sp>
        <p:nvSpPr>
          <p:cNvPr id="2" name="Rectangle 1"/>
          <p:cNvSpPr/>
          <p:nvPr/>
        </p:nvSpPr>
        <p:spPr>
          <a:xfrm>
            <a:off x="716718" y="1554349"/>
            <a:ext cx="7697164" cy="2067104"/>
          </a:xfrm>
          <a:prstGeom prst="rect">
            <a:avLst/>
          </a:prstGeom>
        </p:spPr>
        <p:txBody>
          <a:bodyPr wrap="square">
            <a:spAutoFit/>
          </a:bodyPr>
          <a:lstStyle/>
          <a:p>
            <a:pPr>
              <a:lnSpc>
                <a:spcPct val="107000"/>
              </a:lnSpc>
              <a:spcAft>
                <a:spcPts val="800"/>
              </a:spcAft>
              <a:buClr>
                <a:srgbClr val="F28C11"/>
              </a:buClr>
            </a:pPr>
            <a:r>
              <a:rPr lang="en-US" sz="2000" b="1" dirty="0">
                <a:ea typeface="Times New Roman" panose="02020603050405020304" pitchFamily="18" charset="0"/>
                <a:cs typeface="Times New Roman" panose="02020603050405020304" pitchFamily="18" charset="0"/>
              </a:rPr>
              <a:t>Question:</a:t>
            </a:r>
            <a:r>
              <a:rPr lang="en-US" sz="2000" dirty="0">
                <a:ea typeface="Times New Roman" panose="02020603050405020304" pitchFamily="18" charset="0"/>
                <a:cs typeface="Times New Roman" panose="02020603050405020304" pitchFamily="18" charset="0"/>
              </a:rPr>
              <a:t> </a:t>
            </a:r>
            <a:r>
              <a:rPr lang="en-US" sz="2000" i="1" dirty="0">
                <a:ea typeface="Times New Roman" panose="02020603050405020304" pitchFamily="18" charset="0"/>
                <a:cs typeface="Times New Roman" panose="02020603050405020304" pitchFamily="18" charset="0"/>
              </a:rPr>
              <a:t>How confident are you in the effectiveness of the GPP2022 guidelines in your region?</a:t>
            </a:r>
            <a:endParaRPr lang="en-US" sz="2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F28C11"/>
              </a:buClr>
              <a:buSzPts val="1000"/>
              <a:buFont typeface="Calibri" panose="020F0502020204030204" pitchFamily="34" charset="0"/>
              <a:buChar char="ꟷ"/>
              <a:tabLst>
                <a:tab pos="457200" algn="l"/>
              </a:tabLst>
            </a:pPr>
            <a:r>
              <a:rPr lang="en-US" sz="1400" b="1" dirty="0">
                <a:ea typeface="Times New Roman" panose="02020603050405020304" pitchFamily="18" charset="0"/>
                <a:cs typeface="Times New Roman" panose="02020603050405020304" pitchFamily="18" charset="0"/>
              </a:rPr>
              <a:t>Very confident</a:t>
            </a:r>
            <a:endParaRPr lang="en-US" sz="12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F28C11"/>
              </a:buClr>
              <a:buSzPts val="1000"/>
              <a:buFont typeface="Calibri" panose="020F0502020204030204" pitchFamily="34" charset="0"/>
              <a:buChar char="ꟷ"/>
              <a:tabLst>
                <a:tab pos="457200" algn="l"/>
              </a:tabLst>
            </a:pPr>
            <a:r>
              <a:rPr lang="en-US" sz="1400" b="1" dirty="0">
                <a:ea typeface="Times New Roman" panose="02020603050405020304" pitchFamily="18" charset="0"/>
                <a:cs typeface="Times New Roman" panose="02020603050405020304" pitchFamily="18" charset="0"/>
              </a:rPr>
              <a:t>Somewhat confident</a:t>
            </a:r>
            <a:endParaRPr lang="en-US" sz="12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F28C11"/>
              </a:buClr>
              <a:buSzPts val="1000"/>
              <a:buFont typeface="Calibri" panose="020F0502020204030204" pitchFamily="34" charset="0"/>
              <a:buChar char="ꟷ"/>
              <a:tabLst>
                <a:tab pos="457200" algn="l"/>
              </a:tabLst>
            </a:pPr>
            <a:r>
              <a:rPr lang="en-US" sz="1400" b="1" dirty="0">
                <a:ea typeface="Times New Roman" panose="02020603050405020304" pitchFamily="18" charset="0"/>
                <a:cs typeface="Times New Roman" panose="02020603050405020304" pitchFamily="18" charset="0"/>
              </a:rPr>
              <a:t>Neutral/Unsure</a:t>
            </a:r>
            <a:endParaRPr lang="en-US" sz="12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F28C11"/>
              </a:buClr>
              <a:buSzPts val="1000"/>
              <a:buFont typeface="Calibri" panose="020F0502020204030204" pitchFamily="34" charset="0"/>
              <a:buChar char="ꟷ"/>
              <a:tabLst>
                <a:tab pos="457200" algn="l"/>
              </a:tabLst>
            </a:pPr>
            <a:r>
              <a:rPr lang="en-US" sz="1400" b="1" dirty="0">
                <a:ea typeface="Times New Roman" panose="02020603050405020304" pitchFamily="18" charset="0"/>
                <a:cs typeface="Times New Roman" panose="02020603050405020304" pitchFamily="18" charset="0"/>
              </a:rPr>
              <a:t>Not confident</a:t>
            </a:r>
            <a:endParaRPr lang="en-US" sz="1200" dirty="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E3CCE685-B0C3-8405-B7D7-B5C3A07BA78D}"/>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Audience Poll #1</a:t>
            </a:r>
          </a:p>
        </p:txBody>
      </p:sp>
    </p:spTree>
    <p:extLst>
      <p:ext uri="{BB962C8B-B14F-4D97-AF65-F5344CB8AC3E}">
        <p14:creationId xmlns:p14="http://schemas.microsoft.com/office/powerpoint/2010/main" val="144472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017E17-AA8D-408F-8154-2BB5A2377149}"/>
              </a:ext>
            </a:extLst>
          </p:cNvPr>
          <p:cNvSpPr>
            <a:spLocks noGrp="1"/>
          </p:cNvSpPr>
          <p:nvPr>
            <p:ph type="sldNum" sz="quarter" idx="10"/>
          </p:nvPr>
        </p:nvSpPr>
        <p:spPr/>
        <p:txBody>
          <a:bodyPr/>
          <a:lstStyle/>
          <a:p>
            <a:fld id="{42AD0A0E-4515-A647-B2E3-7F1B29FB990E}" type="slidenum">
              <a:rPr lang="en-US" smtClean="0"/>
              <a:pPr/>
              <a:t>15</a:t>
            </a:fld>
            <a:endParaRPr lang="en-US"/>
          </a:p>
        </p:txBody>
      </p:sp>
      <p:graphicFrame>
        <p:nvGraphicFramePr>
          <p:cNvPr id="8" name="Table 7">
            <a:extLst>
              <a:ext uri="{FF2B5EF4-FFF2-40B4-BE49-F238E27FC236}">
                <a16:creationId xmlns:a16="http://schemas.microsoft.com/office/drawing/2014/main" id="{8FDDD94A-FCC5-770A-7FD7-20858A61D81A}"/>
              </a:ext>
            </a:extLst>
          </p:cNvPr>
          <p:cNvGraphicFramePr>
            <a:graphicFrameLocks noGrp="1"/>
          </p:cNvGraphicFramePr>
          <p:nvPr>
            <p:extLst>
              <p:ext uri="{D42A27DB-BD31-4B8C-83A1-F6EECF244321}">
                <p14:modId xmlns:p14="http://schemas.microsoft.com/office/powerpoint/2010/main" val="2999154127"/>
              </p:ext>
            </p:extLst>
          </p:nvPr>
        </p:nvGraphicFramePr>
        <p:xfrm>
          <a:off x="481148" y="1124245"/>
          <a:ext cx="7838940" cy="3484507"/>
        </p:xfrm>
        <a:graphic>
          <a:graphicData uri="http://schemas.openxmlformats.org/drawingml/2006/table">
            <a:tbl>
              <a:tblPr firstRow="1" bandRow="1">
                <a:tableStyleId>{5C22544A-7EE6-4342-B048-85BDC9FD1C3A}</a:tableStyleId>
              </a:tblPr>
              <a:tblGrid>
                <a:gridCol w="2122413">
                  <a:extLst>
                    <a:ext uri="{9D8B030D-6E8A-4147-A177-3AD203B41FA5}">
                      <a16:colId xmlns:a16="http://schemas.microsoft.com/office/drawing/2014/main" val="2523083797"/>
                    </a:ext>
                  </a:extLst>
                </a:gridCol>
                <a:gridCol w="2970497">
                  <a:extLst>
                    <a:ext uri="{9D8B030D-6E8A-4147-A177-3AD203B41FA5}">
                      <a16:colId xmlns:a16="http://schemas.microsoft.com/office/drawing/2014/main" val="3847652137"/>
                    </a:ext>
                  </a:extLst>
                </a:gridCol>
                <a:gridCol w="2746030">
                  <a:extLst>
                    <a:ext uri="{9D8B030D-6E8A-4147-A177-3AD203B41FA5}">
                      <a16:colId xmlns:a16="http://schemas.microsoft.com/office/drawing/2014/main" val="3219911516"/>
                    </a:ext>
                  </a:extLst>
                </a:gridCol>
              </a:tblGrid>
              <a:tr h="292012">
                <a:tc>
                  <a:txBody>
                    <a:bodyPr/>
                    <a:lstStyle/>
                    <a:p>
                      <a:r>
                        <a:rPr lang="en-IN" sz="1600" b="1" dirty="0"/>
                        <a:t>Characteristics</a:t>
                      </a:r>
                    </a:p>
                  </a:txBody>
                  <a:tcPr>
                    <a:solidFill>
                      <a:schemeClr val="accent2"/>
                    </a:solidFill>
                  </a:tcPr>
                </a:tc>
                <a:tc>
                  <a:txBody>
                    <a:bodyPr/>
                    <a:lstStyle/>
                    <a:p>
                      <a:r>
                        <a:rPr lang="en-IN" sz="1600" b="1" dirty="0"/>
                        <a:t>ROW</a:t>
                      </a:r>
                    </a:p>
                  </a:txBody>
                  <a:tcPr>
                    <a:solidFill>
                      <a:schemeClr val="accent2"/>
                    </a:solidFill>
                  </a:tcPr>
                </a:tc>
                <a:tc>
                  <a:txBody>
                    <a:bodyPr/>
                    <a:lstStyle/>
                    <a:p>
                      <a:r>
                        <a:rPr lang="en-IN" sz="1600" b="1" dirty="0"/>
                        <a:t>APAC*</a:t>
                      </a:r>
                    </a:p>
                  </a:txBody>
                  <a:tcPr>
                    <a:solidFill>
                      <a:schemeClr val="accent2"/>
                    </a:solidFill>
                  </a:tcPr>
                </a:tc>
                <a:extLst>
                  <a:ext uri="{0D108BD9-81ED-4DB2-BD59-A6C34878D82A}">
                    <a16:rowId xmlns:a16="http://schemas.microsoft.com/office/drawing/2014/main" val="2128295073"/>
                  </a:ext>
                </a:extLst>
              </a:tr>
              <a:tr h="256687">
                <a:tc>
                  <a:txBody>
                    <a:bodyPr/>
                    <a:lstStyle/>
                    <a:p>
                      <a:r>
                        <a:rPr lang="en-IN" sz="1100" b="1" dirty="0">
                          <a:latin typeface="+mj-lt"/>
                        </a:rPr>
                        <a:t>Participants</a:t>
                      </a:r>
                    </a:p>
                  </a:txBody>
                  <a:tcPr>
                    <a:solidFill>
                      <a:srgbClr val="DAF0F4"/>
                    </a:solidFill>
                  </a:tcPr>
                </a:tc>
                <a:tc>
                  <a:txBody>
                    <a:bodyPr/>
                    <a:lstStyle/>
                    <a:p>
                      <a:r>
                        <a:rPr lang="en-IN" sz="1100" dirty="0"/>
                        <a:t>73</a:t>
                      </a:r>
                    </a:p>
                  </a:txBody>
                  <a:tcPr>
                    <a:solidFill>
                      <a:srgbClr val="DAF0F4"/>
                    </a:solidFill>
                  </a:tcPr>
                </a:tc>
                <a:tc>
                  <a:txBody>
                    <a:bodyPr/>
                    <a:lstStyle/>
                    <a:p>
                      <a:r>
                        <a:rPr lang="en-IN" sz="1100" dirty="0"/>
                        <a:t>27</a:t>
                      </a:r>
                    </a:p>
                  </a:txBody>
                  <a:tcPr>
                    <a:solidFill>
                      <a:srgbClr val="DAF0F4"/>
                    </a:solidFill>
                  </a:tcPr>
                </a:tc>
                <a:extLst>
                  <a:ext uri="{0D108BD9-81ED-4DB2-BD59-A6C34878D82A}">
                    <a16:rowId xmlns:a16="http://schemas.microsoft.com/office/drawing/2014/main" val="401484310"/>
                  </a:ext>
                </a:extLst>
              </a:tr>
              <a:tr h="588869">
                <a:tc>
                  <a:txBody>
                    <a:bodyPr/>
                    <a:lstStyle/>
                    <a:p>
                      <a:r>
                        <a:rPr lang="en-IN" sz="1100" b="1" dirty="0">
                          <a:latin typeface="+mj-lt"/>
                        </a:rPr>
                        <a:t>Gender</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Century Gothic"/>
                          <a:cs typeface="Calibri"/>
                        </a:rPr>
                        <a:t>Females: 56%,</a:t>
                      </a:r>
                      <a:br>
                        <a:rPr lang="en-GB" sz="1100">
                          <a:solidFill>
                            <a:srgbClr val="000000"/>
                          </a:solidFill>
                          <a:latin typeface="Century Gothic"/>
                          <a:cs typeface="Calibri"/>
                        </a:rPr>
                      </a:br>
                      <a:r>
                        <a:rPr lang="en-GB" sz="1100">
                          <a:solidFill>
                            <a:schemeClr val="tx1"/>
                          </a:solidFill>
                          <a:latin typeface="Century Gothic"/>
                          <a:cs typeface="Calibri"/>
                        </a:rPr>
                        <a:t>Males:  42%,</a:t>
                      </a:r>
                      <a:br>
                        <a:rPr lang="en-GB" sz="1100">
                          <a:solidFill>
                            <a:srgbClr val="000000"/>
                          </a:solidFill>
                          <a:latin typeface="Century Gothic"/>
                          <a:cs typeface="Calibri"/>
                        </a:rPr>
                      </a:br>
                      <a:r>
                        <a:rPr lang="en-GB" sz="1100">
                          <a:solidFill>
                            <a:schemeClr val="tx1"/>
                          </a:solidFill>
                          <a:latin typeface="Century Gothic"/>
                          <a:cs typeface="Calibri"/>
                        </a:rPr>
                        <a:t>Other:  1%:</a:t>
                      </a:r>
                      <a:endParaRPr lang="en-IN" sz="1100">
                        <a:latin typeface="Century Gothic"/>
                        <a:cs typeface="Calibri"/>
                      </a:endParaRPr>
                    </a:p>
                  </a:txBody>
                  <a:tcPr>
                    <a:solidFill>
                      <a:schemeClr val="accent6">
                        <a:lumMod val="20000"/>
                        <a:lumOff val="80000"/>
                      </a:schemeClr>
                    </a:solidFill>
                  </a:tcPr>
                </a:tc>
                <a:tc>
                  <a:txBody>
                    <a:bodyPr/>
                    <a:lstStyle/>
                    <a:p>
                      <a:pPr marL="0" indent="0" fontAlgn="auto">
                        <a:buClr>
                          <a:schemeClr val="accent1">
                            <a:lumMod val="75000"/>
                          </a:schemeClr>
                        </a:buClr>
                        <a:buFont typeface="Arial" panose="020B0604020202020204" pitchFamily="34" charset="0"/>
                        <a:buNone/>
                        <a:defRPr/>
                      </a:pPr>
                      <a:r>
                        <a:rPr lang="en-GB" sz="1100">
                          <a:solidFill>
                            <a:schemeClr val="tx1"/>
                          </a:solidFill>
                          <a:latin typeface="Century Gothic"/>
                          <a:cs typeface="Calibri"/>
                        </a:rPr>
                        <a:t>Females: 48%,</a:t>
                      </a:r>
                      <a:br>
                        <a:rPr lang="en-GB" sz="1100">
                          <a:solidFill>
                            <a:srgbClr val="000000"/>
                          </a:solidFill>
                          <a:latin typeface="Century Gothic"/>
                          <a:cs typeface="Calibri"/>
                        </a:rPr>
                      </a:br>
                      <a:r>
                        <a:rPr lang="en-GB" sz="1100">
                          <a:solidFill>
                            <a:schemeClr val="tx1"/>
                          </a:solidFill>
                          <a:latin typeface="Century Gothic"/>
                          <a:cs typeface="Calibri"/>
                        </a:rPr>
                        <a:t>Males:  52%,</a:t>
                      </a:r>
                      <a:br>
                        <a:rPr lang="en-GB" sz="1100">
                          <a:solidFill>
                            <a:srgbClr val="000000"/>
                          </a:solidFill>
                          <a:latin typeface="Century Gothic"/>
                          <a:cs typeface="Calibri"/>
                        </a:rPr>
                      </a:br>
                      <a:r>
                        <a:rPr lang="en-GB" sz="1100">
                          <a:solidFill>
                            <a:schemeClr val="tx1"/>
                          </a:solidFill>
                          <a:latin typeface="Century Gothic"/>
                          <a:cs typeface="Calibri"/>
                        </a:rPr>
                        <a:t>Other:  0%</a:t>
                      </a:r>
                    </a:p>
                  </a:txBody>
                  <a:tcPr>
                    <a:solidFill>
                      <a:schemeClr val="accent6">
                        <a:lumMod val="20000"/>
                        <a:lumOff val="80000"/>
                      </a:schemeClr>
                    </a:solidFill>
                  </a:tcPr>
                </a:tc>
                <a:extLst>
                  <a:ext uri="{0D108BD9-81ED-4DB2-BD59-A6C34878D82A}">
                    <a16:rowId xmlns:a16="http://schemas.microsoft.com/office/drawing/2014/main" val="1688315483"/>
                  </a:ext>
                </a:extLst>
              </a:tr>
              <a:tr h="475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Century Gothic"/>
                          <a:cs typeface="Calibri"/>
                        </a:rPr>
                        <a:t>Highest education- doctoral degree</a:t>
                      </a:r>
                    </a:p>
                  </a:txBody>
                  <a:tcPr>
                    <a:solidFill>
                      <a:srgbClr val="DAF0F4"/>
                    </a:solidFill>
                  </a:tcPr>
                </a:tc>
                <a:tc>
                  <a:txBody>
                    <a:bodyPr/>
                    <a:lstStyle/>
                    <a:p>
                      <a:r>
                        <a:rPr lang="en-GB" sz="1100">
                          <a:solidFill>
                            <a:schemeClr val="tx1"/>
                          </a:solidFill>
                          <a:latin typeface="Century Gothic"/>
                          <a:cs typeface="Calibri"/>
                        </a:rPr>
                        <a:t>53%</a:t>
                      </a:r>
                      <a:endParaRPr lang="en-IN" sz="1100">
                        <a:latin typeface="Century Gothic"/>
                        <a:cs typeface="Calibri"/>
                      </a:endParaRPr>
                    </a:p>
                  </a:txBody>
                  <a:tcPr>
                    <a:solidFill>
                      <a:srgbClr val="DAF0F4"/>
                    </a:solidFill>
                  </a:tcPr>
                </a:tc>
                <a:tc>
                  <a:txBody>
                    <a:bodyPr/>
                    <a:lstStyle/>
                    <a:p>
                      <a:r>
                        <a:rPr lang="en-IN" sz="1100" dirty="0"/>
                        <a:t>52%</a:t>
                      </a:r>
                    </a:p>
                  </a:txBody>
                  <a:tcPr>
                    <a:solidFill>
                      <a:srgbClr val="DAF0F4"/>
                    </a:solidFill>
                  </a:tcPr>
                </a:tc>
                <a:extLst>
                  <a:ext uri="{0D108BD9-81ED-4DB2-BD59-A6C34878D82A}">
                    <a16:rowId xmlns:a16="http://schemas.microsoft.com/office/drawing/2014/main" val="2504800089"/>
                  </a:ext>
                </a:extLst>
              </a:tr>
              <a:tr h="614411">
                <a:tc>
                  <a:txBody>
                    <a:bodyPr/>
                    <a:lstStyle/>
                    <a:p>
                      <a:r>
                        <a:rPr lang="en-GB" sz="1100" b="1">
                          <a:solidFill>
                            <a:schemeClr val="tx1"/>
                          </a:solidFill>
                          <a:latin typeface="Century Gothic"/>
                          <a:cs typeface="Calibri"/>
                        </a:rPr>
                        <a:t>Profession</a:t>
                      </a:r>
                      <a:endParaRPr lang="en-IN" sz="1100" b="1">
                        <a:latin typeface="Century Gothic"/>
                        <a:cs typeface="Calibri"/>
                      </a:endParaRPr>
                    </a:p>
                  </a:txBody>
                  <a:tcPr>
                    <a:solidFill>
                      <a:schemeClr val="accent6">
                        <a:lumMod val="20000"/>
                        <a:lumOff val="80000"/>
                      </a:schemeClr>
                    </a:solidFill>
                  </a:tcPr>
                </a:tc>
                <a:tc>
                  <a:txBody>
                    <a:bodyPr/>
                    <a:lstStyle/>
                    <a:p>
                      <a:r>
                        <a:rPr lang="en-GB" sz="1100">
                          <a:solidFill>
                            <a:schemeClr val="tx1"/>
                          </a:solidFill>
                          <a:latin typeface="Century Gothic"/>
                          <a:cs typeface="Calibri"/>
                        </a:rPr>
                        <a:t>Scientists/researchers:30%,</a:t>
                      </a:r>
                      <a:br>
                        <a:rPr lang="en-GB" sz="1100">
                          <a:solidFill>
                            <a:srgbClr val="000000"/>
                          </a:solidFill>
                          <a:latin typeface="Century Gothic"/>
                          <a:cs typeface="Calibri"/>
                        </a:rPr>
                      </a:br>
                      <a:r>
                        <a:rPr lang="en-GB" sz="1100">
                          <a:solidFill>
                            <a:schemeClr val="tx1"/>
                          </a:solidFill>
                          <a:latin typeface="Century Gothic"/>
                          <a:cs typeface="Calibri"/>
                        </a:rPr>
                        <a:t>Publication professionals: </a:t>
                      </a:r>
                      <a:r>
                        <a:rPr lang="en-GB" sz="1100">
                          <a:latin typeface="Century Gothic"/>
                          <a:cs typeface="Calibri"/>
                        </a:rPr>
                        <a:t>29</a:t>
                      </a:r>
                      <a:r>
                        <a:rPr lang="en-GB" sz="1100">
                          <a:solidFill>
                            <a:schemeClr val="tx1"/>
                          </a:solidFill>
                          <a:latin typeface="Century Gothic"/>
                          <a:cs typeface="Calibri"/>
                        </a:rPr>
                        <a:t>%, Scientific/medical writers:</a:t>
                      </a:r>
                      <a:r>
                        <a:rPr lang="en-GB" sz="1100">
                          <a:latin typeface="Century Gothic"/>
                          <a:cs typeface="Calibri"/>
                        </a:rPr>
                        <a:t>18</a:t>
                      </a:r>
                      <a:r>
                        <a:rPr lang="en-GB" sz="1100">
                          <a:solidFill>
                            <a:schemeClr val="tx1"/>
                          </a:solidFill>
                          <a:latin typeface="Century Gothic"/>
                          <a:cs typeface="Calibri"/>
                        </a:rPr>
                        <a:t>%</a:t>
                      </a:r>
                      <a:endParaRPr lang="en-IN" sz="1100">
                        <a:latin typeface="Century Gothic"/>
                        <a:cs typeface="Calibri"/>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Century Gothic"/>
                          <a:cs typeface="Calibri"/>
                        </a:rPr>
                        <a:t>Scientists/researchers: 37%,</a:t>
                      </a:r>
                      <a:br>
                        <a:rPr lang="en-GB" sz="1100">
                          <a:solidFill>
                            <a:srgbClr val="000000"/>
                          </a:solidFill>
                          <a:latin typeface="Century Gothic"/>
                          <a:cs typeface="Calibri"/>
                        </a:rPr>
                      </a:br>
                      <a:r>
                        <a:rPr lang="en-GB" sz="1100">
                          <a:solidFill>
                            <a:schemeClr val="tx1"/>
                          </a:solidFill>
                          <a:latin typeface="Century Gothic"/>
                          <a:cs typeface="Calibri"/>
                        </a:rPr>
                        <a:t>Publication professionals: 15%, Scientific/medical writers: 33%</a:t>
                      </a:r>
                      <a:endParaRPr lang="en-IN" sz="1100">
                        <a:latin typeface="Century Gothic"/>
                        <a:cs typeface="Calibri"/>
                      </a:endParaRPr>
                    </a:p>
                  </a:txBody>
                  <a:tcPr>
                    <a:solidFill>
                      <a:schemeClr val="accent6">
                        <a:lumMod val="20000"/>
                        <a:lumOff val="80000"/>
                      </a:schemeClr>
                    </a:solidFill>
                  </a:tcPr>
                </a:tc>
                <a:extLst>
                  <a:ext uri="{0D108BD9-81ED-4DB2-BD59-A6C34878D82A}">
                    <a16:rowId xmlns:a16="http://schemas.microsoft.com/office/drawing/2014/main" val="2641192758"/>
                  </a:ext>
                </a:extLst>
              </a:tr>
              <a:tr h="475673">
                <a:tc>
                  <a:txBody>
                    <a:bodyPr/>
                    <a:lstStyle/>
                    <a:p>
                      <a:r>
                        <a:rPr lang="en-GB" sz="1100" b="1">
                          <a:solidFill>
                            <a:schemeClr val="tx1"/>
                          </a:solidFill>
                          <a:latin typeface="Century Gothic"/>
                          <a:cs typeface="Calibri"/>
                        </a:rPr>
                        <a:t>MedComms experience</a:t>
                      </a:r>
                      <a:endParaRPr lang="en-IN" sz="1100" b="1">
                        <a:latin typeface="Century Gothic"/>
                        <a:cs typeface="Calibri"/>
                      </a:endParaRPr>
                    </a:p>
                  </a:txBody>
                  <a:tcPr>
                    <a:solidFill>
                      <a:srgbClr val="DAF0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Century Gothic"/>
                          <a:cs typeface="Calibri"/>
                        </a:rPr>
                        <a:t>0 to 5 years: 27%,</a:t>
                      </a:r>
                      <a:br>
                        <a:rPr lang="en-GB" sz="1100">
                          <a:solidFill>
                            <a:srgbClr val="000000"/>
                          </a:solidFill>
                          <a:latin typeface="Century Gothic"/>
                          <a:cs typeface="Calibri"/>
                        </a:rPr>
                      </a:br>
                      <a:r>
                        <a:rPr lang="en-GB" sz="1100">
                          <a:solidFill>
                            <a:schemeClr val="tx1"/>
                          </a:solidFill>
                          <a:latin typeface="Century Gothic"/>
                          <a:cs typeface="Calibri"/>
                        </a:rPr>
                        <a:t>&gt;15 years: 36%</a:t>
                      </a:r>
                    </a:p>
                  </a:txBody>
                  <a:tcPr>
                    <a:solidFill>
                      <a:srgbClr val="DAF0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Century Gothic"/>
                          <a:cs typeface="Calibri"/>
                        </a:rPr>
                        <a:t>0 to 5 years: 48%</a:t>
                      </a:r>
                      <a:br>
                        <a:rPr lang="en-GB" sz="1100">
                          <a:solidFill>
                            <a:srgbClr val="000000"/>
                          </a:solidFill>
                          <a:latin typeface="Century Gothic"/>
                          <a:cs typeface="Calibri"/>
                        </a:rPr>
                      </a:br>
                      <a:r>
                        <a:rPr lang="en-GB" sz="1100">
                          <a:solidFill>
                            <a:schemeClr val="tx1"/>
                          </a:solidFill>
                          <a:latin typeface="Century Gothic"/>
                          <a:cs typeface="Calibri"/>
                        </a:rPr>
                        <a:t>&gt;15 years: 22%</a:t>
                      </a:r>
                    </a:p>
                  </a:txBody>
                  <a:tcPr>
                    <a:solidFill>
                      <a:srgbClr val="DAF0F4"/>
                    </a:solidFill>
                  </a:tcPr>
                </a:tc>
                <a:extLst>
                  <a:ext uri="{0D108BD9-81ED-4DB2-BD59-A6C34878D82A}">
                    <a16:rowId xmlns:a16="http://schemas.microsoft.com/office/drawing/2014/main" val="1296418141"/>
                  </a:ext>
                </a:extLst>
              </a:tr>
              <a:tr h="730030">
                <a:tc>
                  <a:txBody>
                    <a:bodyPr/>
                    <a:lstStyle/>
                    <a:p>
                      <a:r>
                        <a:rPr lang="en-GB" sz="1100" b="1">
                          <a:solidFill>
                            <a:schemeClr val="tx1"/>
                          </a:solidFill>
                          <a:latin typeface="Century Gothic"/>
                          <a:cs typeface="Calibri"/>
                        </a:rPr>
                        <a:t>Familiarity with GPP2022</a:t>
                      </a:r>
                      <a:endParaRPr lang="en-IN" sz="1100" b="1">
                        <a:latin typeface="Century Gothic"/>
                        <a:cs typeface="Calibri"/>
                      </a:endParaRPr>
                    </a:p>
                  </a:txBody>
                  <a:tcPr>
                    <a:solidFill>
                      <a:schemeClr val="accent6">
                        <a:lumMod val="20000"/>
                        <a:lumOff val="80000"/>
                      </a:schemeClr>
                    </a:solidFill>
                  </a:tcPr>
                </a:tc>
                <a:tc>
                  <a:txBody>
                    <a:bodyPr/>
                    <a:lstStyle/>
                    <a:p>
                      <a:r>
                        <a:rPr lang="en-GB" sz="1100">
                          <a:solidFill>
                            <a:schemeClr val="tx1"/>
                          </a:solidFill>
                          <a:latin typeface="Century Gothic"/>
                          <a:cs typeface="Calibri"/>
                        </a:rPr>
                        <a:t>Very familiar: 41%,</a:t>
                      </a:r>
                      <a:br>
                        <a:rPr lang="en-GB" sz="1100">
                          <a:solidFill>
                            <a:srgbClr val="000000"/>
                          </a:solidFill>
                          <a:latin typeface="Century Gothic"/>
                          <a:cs typeface="Calibri"/>
                        </a:rPr>
                      </a:br>
                      <a:r>
                        <a:rPr lang="en-GB" sz="1100">
                          <a:solidFill>
                            <a:schemeClr val="tx1"/>
                          </a:solidFill>
                          <a:latin typeface="Century Gothic"/>
                          <a:cs typeface="Calibri"/>
                        </a:rPr>
                        <a:t>Somewhat familiar: 25%</a:t>
                      </a:r>
                    </a:p>
                    <a:p>
                      <a:r>
                        <a:rPr lang="en-GB" sz="1100">
                          <a:solidFill>
                            <a:schemeClr val="tx1"/>
                          </a:solidFill>
                          <a:latin typeface="Century Gothic"/>
                          <a:cs typeface="Calibri"/>
                        </a:rPr>
                        <a:t>Not familiar: 34%,</a:t>
                      </a:r>
                      <a:endParaRPr lang="en-IN" sz="1100">
                        <a:latin typeface="Century Gothic"/>
                        <a:cs typeface="Calibri"/>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Century Gothic"/>
                          <a:cs typeface="Calibri"/>
                        </a:rPr>
                        <a:t>Very familiar: 30%,</a:t>
                      </a:r>
                      <a:br>
                        <a:rPr lang="en-GB" sz="1100">
                          <a:solidFill>
                            <a:srgbClr val="000000"/>
                          </a:solidFill>
                          <a:latin typeface="Century Gothic"/>
                          <a:cs typeface="Calibri"/>
                        </a:rPr>
                      </a:br>
                      <a:r>
                        <a:rPr lang="en-GB" sz="1100">
                          <a:solidFill>
                            <a:schemeClr val="tx1"/>
                          </a:solidFill>
                          <a:latin typeface="Century Gothic"/>
                          <a:cs typeface="Calibri"/>
                        </a:rPr>
                        <a:t>Somewhat familiar: 41%</a:t>
                      </a:r>
                    </a:p>
                    <a:p>
                      <a:pPr marL="0" marR="0" lvl="0" indent="0" algn="l" rtl="0" eaLnBrk="1" fontAlgn="auto" latinLnBrk="0" hangingPunct="1">
                        <a:lnSpc>
                          <a:spcPct val="100000"/>
                        </a:lnSpc>
                        <a:spcBef>
                          <a:spcPts val="0"/>
                        </a:spcBef>
                        <a:spcAft>
                          <a:spcPts val="0"/>
                        </a:spcAft>
                        <a:buClrTx/>
                        <a:buSzTx/>
                        <a:buFontTx/>
                        <a:buNone/>
                      </a:pPr>
                      <a:r>
                        <a:rPr lang="en-GB" sz="1100">
                          <a:solidFill>
                            <a:schemeClr val="tx1"/>
                          </a:solidFill>
                          <a:latin typeface="Century Gothic"/>
                          <a:cs typeface="Calibri"/>
                        </a:rPr>
                        <a:t>Not familiar: 30%,</a:t>
                      </a:r>
                      <a:endParaRPr lang="en-IN" sz="1100">
                        <a:latin typeface="Century Gothic"/>
                        <a:cs typeface="Calibri"/>
                      </a:endParaRPr>
                    </a:p>
                  </a:txBody>
                  <a:tcPr>
                    <a:solidFill>
                      <a:schemeClr val="accent6">
                        <a:lumMod val="20000"/>
                        <a:lumOff val="80000"/>
                      </a:schemeClr>
                    </a:solidFill>
                  </a:tcPr>
                </a:tc>
                <a:extLst>
                  <a:ext uri="{0D108BD9-81ED-4DB2-BD59-A6C34878D82A}">
                    <a16:rowId xmlns:a16="http://schemas.microsoft.com/office/drawing/2014/main" val="2888986760"/>
                  </a:ext>
                </a:extLst>
              </a:tr>
            </a:tbl>
          </a:graphicData>
        </a:graphic>
      </p:graphicFrame>
      <p:sp>
        <p:nvSpPr>
          <p:cNvPr id="3" name="Title 1">
            <a:extLst>
              <a:ext uri="{FF2B5EF4-FFF2-40B4-BE49-F238E27FC236}">
                <a16:creationId xmlns:a16="http://schemas.microsoft.com/office/drawing/2014/main" id="{FCB1E319-5535-8A90-2198-2E36D9CEEE12}"/>
              </a:ext>
            </a:extLst>
          </p:cNvPr>
          <p:cNvSpPr txBox="1">
            <a:spLocks/>
          </p:cNvSpPr>
          <p:nvPr/>
        </p:nvSpPr>
        <p:spPr>
          <a:xfrm>
            <a:off x="857250" y="272622"/>
            <a:ext cx="7869150" cy="771378"/>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1: Demographics and Background: </a:t>
            </a:r>
          </a:p>
          <a:p>
            <a:r>
              <a:rPr lang="en-US" sz="2400" dirty="0"/>
              <a:t>Rest of the </a:t>
            </a:r>
            <a:r>
              <a:rPr lang="en-US" sz="2400"/>
              <a:t>World</a:t>
            </a:r>
            <a:r>
              <a:rPr lang="en-US" sz="2400" dirty="0"/>
              <a:t> (ROW) vs APAC Region</a:t>
            </a:r>
          </a:p>
        </p:txBody>
      </p:sp>
      <p:sp>
        <p:nvSpPr>
          <p:cNvPr id="2" name="TextBox 1">
            <a:extLst>
              <a:ext uri="{FF2B5EF4-FFF2-40B4-BE49-F238E27FC236}">
                <a16:creationId xmlns:a16="http://schemas.microsoft.com/office/drawing/2014/main" id="{8F01A114-84E5-E7D4-71B2-A8A32E13D034}"/>
              </a:ext>
            </a:extLst>
          </p:cNvPr>
          <p:cNvSpPr txBox="1"/>
          <p:nvPr/>
        </p:nvSpPr>
        <p:spPr>
          <a:xfrm>
            <a:off x="466747" y="4608752"/>
            <a:ext cx="7468711" cy="415498"/>
          </a:xfrm>
          <a:prstGeom prst="rect">
            <a:avLst/>
          </a:prstGeom>
          <a:noFill/>
        </p:spPr>
        <p:txBody>
          <a:bodyPr wrap="none" rtlCol="0">
            <a:spAutoFit/>
          </a:bodyPr>
          <a:lstStyle/>
          <a:p>
            <a:r>
              <a:rPr lang="en-US" sz="700" dirty="0"/>
              <a:t>*Participants were from Australia, China, India, Indonesia, Japan, Malaysia, Pakistan, and Vietnam </a:t>
            </a:r>
          </a:p>
          <a:p>
            <a:r>
              <a:rPr lang="en-US" sz="700" dirty="0"/>
              <a:t>Note: 1. While the sample size for APAC is smaller, the results are interpreted carefully, and limitations are acknowledged to avoid </a:t>
            </a:r>
            <a:r>
              <a:rPr lang="en-US" sz="700" dirty="0" err="1"/>
              <a:t>overgeneralisation</a:t>
            </a:r>
            <a:r>
              <a:rPr lang="en-US" sz="700" dirty="0"/>
              <a:t>.</a:t>
            </a:r>
          </a:p>
          <a:p>
            <a:r>
              <a:rPr lang="en-US" sz="700" dirty="0"/>
              <a:t>2. By comparing the percentage of respondents rather than raw numbers, the analysis ensures that the differences observed are proportional and not influenced by the disparity in sample sizes.</a:t>
            </a:r>
            <a:endParaRPr lang="en-US" sz="400" dirty="0"/>
          </a:p>
        </p:txBody>
      </p:sp>
    </p:spTree>
    <p:extLst>
      <p:ext uri="{BB962C8B-B14F-4D97-AF65-F5344CB8AC3E}">
        <p14:creationId xmlns:p14="http://schemas.microsoft.com/office/powerpoint/2010/main" val="239176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8230A99-4473-D1DF-4F2F-D83CF2E4395C}"/>
              </a:ext>
            </a:extLst>
          </p:cNvPr>
          <p:cNvGraphicFramePr>
            <a:graphicFrameLocks/>
          </p:cNvGraphicFramePr>
          <p:nvPr>
            <p:extLst>
              <p:ext uri="{D42A27DB-BD31-4B8C-83A1-F6EECF244321}">
                <p14:modId xmlns:p14="http://schemas.microsoft.com/office/powerpoint/2010/main" val="302262378"/>
              </p:ext>
            </p:extLst>
          </p:nvPr>
        </p:nvGraphicFramePr>
        <p:xfrm>
          <a:off x="456654" y="1554801"/>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5B3E89D-8A56-A926-F39F-0C5225313AD9}"/>
              </a:ext>
            </a:extLst>
          </p:cNvPr>
          <p:cNvGraphicFramePr>
            <a:graphicFrameLocks/>
          </p:cNvGraphicFramePr>
          <p:nvPr>
            <p:extLst>
              <p:ext uri="{D42A27DB-BD31-4B8C-83A1-F6EECF244321}">
                <p14:modId xmlns:p14="http://schemas.microsoft.com/office/powerpoint/2010/main" val="2025568348"/>
              </p:ext>
            </p:extLst>
          </p:nvPr>
        </p:nvGraphicFramePr>
        <p:xfrm>
          <a:off x="4564800" y="1554800"/>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9C07ECC-8C5B-FCF7-B7BA-4B4D84613D6F}"/>
              </a:ext>
            </a:extLst>
          </p:cNvPr>
          <p:cNvSpPr txBox="1"/>
          <p:nvPr/>
        </p:nvSpPr>
        <p:spPr>
          <a:xfrm>
            <a:off x="844018" y="4042630"/>
            <a:ext cx="7527470" cy="577081"/>
          </a:xfrm>
          <a:prstGeom prst="rect">
            <a:avLst/>
          </a:prstGeom>
          <a:noFill/>
        </p:spPr>
        <p:txBody>
          <a:bodyPr wrap="square">
            <a:spAutoFit/>
          </a:bodyPr>
          <a:lstStyle/>
          <a:p>
            <a:r>
              <a:rPr lang="en-US" sz="1050" b="1" dirty="0"/>
              <a:t>APAC respondents are more likely to view GPP2022 as completely effective (40.0%) </a:t>
            </a:r>
            <a:r>
              <a:rPr lang="en-US" sz="1050" dirty="0"/>
              <a:t>compared to the rest of the world (19.0%). Additionally, fewer APAC respondents are neutral or unsure (20.0%) compared to ROW (34.9%), </a:t>
            </a:r>
            <a:r>
              <a:rPr lang="en-US" sz="1050" b="1" dirty="0"/>
              <a:t>indicating greater confidence in GPP2022 within the APAC region.</a:t>
            </a:r>
            <a:endParaRPr lang="en-IN" sz="1050" b="1"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7FA681C-6B89-57EA-43C1-DC046427CFED}"/>
              </a:ext>
            </a:extLst>
          </p:cNvPr>
          <p:cNvPicPr>
            <a:picLocks noChangeAspect="1"/>
          </p:cNvPicPr>
          <p:nvPr/>
        </p:nvPicPr>
        <p:blipFill>
          <a:blip r:embed="rId5"/>
          <a:stretch>
            <a:fillRect/>
          </a:stretch>
        </p:blipFill>
        <p:spPr>
          <a:xfrm>
            <a:off x="420654" y="4012367"/>
            <a:ext cx="574426" cy="574426"/>
          </a:xfrm>
          <a:prstGeom prst="rect">
            <a:avLst/>
          </a:prstGeom>
        </p:spPr>
      </p:pic>
      <p:sp>
        <p:nvSpPr>
          <p:cNvPr id="8" name="TextBox 7">
            <a:extLst>
              <a:ext uri="{FF2B5EF4-FFF2-40B4-BE49-F238E27FC236}">
                <a16:creationId xmlns:a16="http://schemas.microsoft.com/office/drawing/2014/main" id="{5567B739-F88D-EB87-0928-8F4097456273}"/>
              </a:ext>
            </a:extLst>
          </p:cNvPr>
          <p:cNvSpPr txBox="1"/>
          <p:nvPr/>
        </p:nvSpPr>
        <p:spPr>
          <a:xfrm>
            <a:off x="2304981" y="1117285"/>
            <a:ext cx="4572000" cy="461665"/>
          </a:xfrm>
          <a:prstGeom prst="rect">
            <a:avLst/>
          </a:prstGeom>
          <a:noFill/>
        </p:spPr>
        <p:txBody>
          <a:bodyPr wrap="square">
            <a:spAutoFit/>
          </a:bodyPr>
          <a:lstStyle/>
          <a:p>
            <a:pPr algn="ctr" rtl="0">
              <a:defRPr lang="en-IN" sz="1000" b="0" i="0" u="none" strike="noStrike" kern="1200" spc="0" baseline="0">
                <a:solidFill>
                  <a:prstClr val="black">
                    <a:lumMod val="65000"/>
                    <a:lumOff val="35000"/>
                  </a:prstClr>
                </a:solidFill>
                <a:latin typeface="+mn-lt"/>
                <a:ea typeface="+mn-ea"/>
                <a:cs typeface="+mn-cs"/>
              </a:defRPr>
            </a:pPr>
            <a:r>
              <a:rPr lang="en-IN" sz="1200" b="1" i="0" u="none" strike="noStrike" kern="1200" spc="0" baseline="0" dirty="0">
                <a:solidFill>
                  <a:prstClr val="black">
                    <a:lumMod val="65000"/>
                    <a:lumOff val="35000"/>
                  </a:prstClr>
                </a:solidFill>
                <a:latin typeface="+mn-lt"/>
                <a:ea typeface="+mn-ea"/>
                <a:cs typeface="+mn-cs"/>
              </a:rPr>
              <a:t>How comprehensive do you think GPP2022 is in addressing ethical considerations in medical publications?</a:t>
            </a:r>
          </a:p>
        </p:txBody>
      </p:sp>
      <p:sp>
        <p:nvSpPr>
          <p:cNvPr id="10" name="TextBox 9">
            <a:extLst>
              <a:ext uri="{FF2B5EF4-FFF2-40B4-BE49-F238E27FC236}">
                <a16:creationId xmlns:a16="http://schemas.microsoft.com/office/drawing/2014/main" id="{9134C0DE-4982-8846-4642-B3A846B09D97}"/>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2" name="TextBox 11">
            <a:extLst>
              <a:ext uri="{FF2B5EF4-FFF2-40B4-BE49-F238E27FC236}">
                <a16:creationId xmlns:a16="http://schemas.microsoft.com/office/drawing/2014/main" id="{49529F28-52CA-CAC2-0E48-776ABDE9881D}"/>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2" name="Title 1">
            <a:extLst>
              <a:ext uri="{FF2B5EF4-FFF2-40B4-BE49-F238E27FC236}">
                <a16:creationId xmlns:a16="http://schemas.microsoft.com/office/drawing/2014/main" id="{8991B83D-8044-6C98-2B2E-F0A745A0C756}"/>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2a: Ethical Considerations and Transparency</a:t>
            </a:r>
          </a:p>
        </p:txBody>
      </p:sp>
    </p:spTree>
    <p:extLst>
      <p:ext uri="{BB962C8B-B14F-4D97-AF65-F5344CB8AC3E}">
        <p14:creationId xmlns:p14="http://schemas.microsoft.com/office/powerpoint/2010/main" val="41480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3B46-0B51-02F9-2AB1-837FEA7CF675}"/>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23362B6A-1626-7558-2B75-3386EA339035}"/>
              </a:ext>
            </a:extLst>
          </p:cNvPr>
          <p:cNvSpPr txBox="1">
            <a:spLocks/>
          </p:cNvSpPr>
          <p:nvPr/>
        </p:nvSpPr>
        <p:spPr>
          <a:xfrm>
            <a:off x="1267324" y="4114285"/>
            <a:ext cx="7170409" cy="444326"/>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br>
              <a:rPr lang="en-US" sz="4200" dirty="0">
                <a:solidFill>
                  <a:srgbClr val="0D0D0D"/>
                </a:solidFill>
                <a:highlight>
                  <a:srgbClr val="FFFF00"/>
                </a:highlight>
              </a:rPr>
            </a:br>
            <a:endParaRPr lang="en-IN" sz="4200" dirty="0">
              <a:highlight>
                <a:srgbClr val="FFFF00"/>
              </a:highlight>
            </a:endParaRPr>
          </a:p>
          <a:p>
            <a:endParaRPr lang="en-US" sz="600" dirty="0"/>
          </a:p>
        </p:txBody>
      </p:sp>
      <p:graphicFrame>
        <p:nvGraphicFramePr>
          <p:cNvPr id="9" name="Chart 8">
            <a:extLst>
              <a:ext uri="{FF2B5EF4-FFF2-40B4-BE49-F238E27FC236}">
                <a16:creationId xmlns:a16="http://schemas.microsoft.com/office/drawing/2014/main" id="{55F5D1F0-010F-1ADA-FCBF-73EC0DCFDC38}"/>
              </a:ext>
            </a:extLst>
          </p:cNvPr>
          <p:cNvGraphicFramePr>
            <a:graphicFrameLocks/>
          </p:cNvGraphicFramePr>
          <p:nvPr>
            <p:extLst>
              <p:ext uri="{D42A27DB-BD31-4B8C-83A1-F6EECF244321}">
                <p14:modId xmlns:p14="http://schemas.microsoft.com/office/powerpoint/2010/main" val="2497962641"/>
              </p:ext>
            </p:extLst>
          </p:nvPr>
        </p:nvGraphicFramePr>
        <p:xfrm>
          <a:off x="455885" y="1581086"/>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0EB8171-E041-3699-9AF4-F76039EAFA02}"/>
              </a:ext>
            </a:extLst>
          </p:cNvPr>
          <p:cNvGraphicFramePr>
            <a:graphicFrameLocks/>
          </p:cNvGraphicFramePr>
          <p:nvPr>
            <p:extLst>
              <p:ext uri="{D42A27DB-BD31-4B8C-83A1-F6EECF244321}">
                <p14:modId xmlns:p14="http://schemas.microsoft.com/office/powerpoint/2010/main" val="4217837022"/>
              </p:ext>
            </p:extLst>
          </p:nvPr>
        </p:nvGraphicFramePr>
        <p:xfrm>
          <a:off x="4565485" y="1581258"/>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5549458-79CB-5576-2485-D82DD0E514CD}"/>
              </a:ext>
            </a:extLst>
          </p:cNvPr>
          <p:cNvSpPr txBox="1"/>
          <p:nvPr/>
        </p:nvSpPr>
        <p:spPr>
          <a:xfrm>
            <a:off x="844018" y="4042630"/>
            <a:ext cx="7527470" cy="577081"/>
          </a:xfrm>
          <a:prstGeom prst="rect">
            <a:avLst/>
          </a:prstGeom>
          <a:noFill/>
        </p:spPr>
        <p:txBody>
          <a:bodyPr wrap="square">
            <a:spAutoFit/>
          </a:bodyPr>
          <a:lstStyle/>
          <a:p>
            <a:r>
              <a:rPr lang="en-US" sz="1050" b="1" dirty="0"/>
              <a:t>APAC respondents reported a significantly stronger impact of GPP2022 on transparency and data sharing, </a:t>
            </a:r>
            <a:r>
              <a:rPr lang="en-US" sz="1050" dirty="0"/>
              <a:t>with 52.0% noting a definite impact compared to only 11.1% in ROW. Additionally, </a:t>
            </a:r>
            <a:r>
              <a:rPr lang="en-US" sz="1050" b="1" dirty="0"/>
              <a:t>fewer APAC respondents were neutral (16.0%) </a:t>
            </a:r>
            <a:r>
              <a:rPr lang="en-US" sz="1050" dirty="0"/>
              <a:t>compared to ROW (28.6%).</a:t>
            </a:r>
            <a:endParaRPr lang="en-IN" sz="1050"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BAFB8E73-C73F-58EC-CE91-B48DDAAAC594}"/>
              </a:ext>
            </a:extLst>
          </p:cNvPr>
          <p:cNvPicPr>
            <a:picLocks noChangeAspect="1"/>
          </p:cNvPicPr>
          <p:nvPr/>
        </p:nvPicPr>
        <p:blipFill>
          <a:blip r:embed="rId5"/>
          <a:stretch>
            <a:fillRect/>
          </a:stretch>
        </p:blipFill>
        <p:spPr>
          <a:xfrm>
            <a:off x="420654" y="4012367"/>
            <a:ext cx="574426" cy="574426"/>
          </a:xfrm>
          <a:prstGeom prst="rect">
            <a:avLst/>
          </a:prstGeom>
        </p:spPr>
      </p:pic>
      <p:sp>
        <p:nvSpPr>
          <p:cNvPr id="12" name="TextBox 11">
            <a:extLst>
              <a:ext uri="{FF2B5EF4-FFF2-40B4-BE49-F238E27FC236}">
                <a16:creationId xmlns:a16="http://schemas.microsoft.com/office/drawing/2014/main" id="{66B8ACD3-8089-61FE-886F-D2C4AE0768FB}"/>
              </a:ext>
            </a:extLst>
          </p:cNvPr>
          <p:cNvSpPr txBox="1"/>
          <p:nvPr/>
        </p:nvSpPr>
        <p:spPr>
          <a:xfrm>
            <a:off x="2227943" y="1129243"/>
            <a:ext cx="45720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IN" sz="1200" b="1" dirty="0"/>
              <a:t>Has the focus on transparency and data sharing in GPP2022 impacted your approach to medical publications?</a:t>
            </a:r>
          </a:p>
        </p:txBody>
      </p:sp>
      <p:sp>
        <p:nvSpPr>
          <p:cNvPr id="14" name="TextBox 13">
            <a:extLst>
              <a:ext uri="{FF2B5EF4-FFF2-40B4-BE49-F238E27FC236}">
                <a16:creationId xmlns:a16="http://schemas.microsoft.com/office/drawing/2014/main" id="{3AF7B77C-1325-672F-E5BA-101D07734091}"/>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5" name="TextBox 14">
            <a:extLst>
              <a:ext uri="{FF2B5EF4-FFF2-40B4-BE49-F238E27FC236}">
                <a16:creationId xmlns:a16="http://schemas.microsoft.com/office/drawing/2014/main" id="{E52C52D8-332E-053C-7407-F64E06C13D19}"/>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5" name="Title 1">
            <a:extLst>
              <a:ext uri="{FF2B5EF4-FFF2-40B4-BE49-F238E27FC236}">
                <a16:creationId xmlns:a16="http://schemas.microsoft.com/office/drawing/2014/main" id="{F710E083-58D4-4B0F-C8E6-EAEE7B50AB41}"/>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2b: Ethical Considerations and Transparency</a:t>
            </a:r>
          </a:p>
        </p:txBody>
      </p:sp>
    </p:spTree>
    <p:extLst>
      <p:ext uri="{BB962C8B-B14F-4D97-AF65-F5344CB8AC3E}">
        <p14:creationId xmlns:p14="http://schemas.microsoft.com/office/powerpoint/2010/main" val="405753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1E43FE7-B2E2-C804-6340-ADA0D3268B1E}"/>
              </a:ext>
            </a:extLst>
          </p:cNvPr>
          <p:cNvSpPr txBox="1"/>
          <p:nvPr/>
        </p:nvSpPr>
        <p:spPr>
          <a:xfrm>
            <a:off x="844018" y="4042630"/>
            <a:ext cx="7527470" cy="415498"/>
          </a:xfrm>
          <a:prstGeom prst="rect">
            <a:avLst/>
          </a:prstGeom>
          <a:noFill/>
        </p:spPr>
        <p:txBody>
          <a:bodyPr wrap="square">
            <a:spAutoFit/>
          </a:bodyPr>
          <a:lstStyle/>
          <a:p>
            <a:r>
              <a:rPr lang="en-US" sz="1050" b="1" dirty="0"/>
              <a:t>APAC respondents showed a higher level of clarity regarding authorship and contributorship criteria in GPP2022, with 79.2% </a:t>
            </a:r>
            <a:r>
              <a:rPr lang="en-US" sz="1050" dirty="0"/>
              <a:t>finding them clear compared to 63.2% in ROW. This </a:t>
            </a:r>
            <a:r>
              <a:rPr lang="en-US" sz="1050" b="1" dirty="0"/>
              <a:t>indicates a better understanding of the APAC region</a:t>
            </a:r>
            <a:endParaRPr lang="en-IN" sz="1050" b="1" dirty="0"/>
          </a:p>
        </p:txBody>
      </p:sp>
      <p:graphicFrame>
        <p:nvGraphicFramePr>
          <p:cNvPr id="8" name="Chart 7">
            <a:extLst>
              <a:ext uri="{FF2B5EF4-FFF2-40B4-BE49-F238E27FC236}">
                <a16:creationId xmlns:a16="http://schemas.microsoft.com/office/drawing/2014/main" id="{9CD011CE-74C5-F85B-A30A-554490FEA171}"/>
              </a:ext>
            </a:extLst>
          </p:cNvPr>
          <p:cNvGraphicFramePr>
            <a:graphicFrameLocks/>
          </p:cNvGraphicFramePr>
          <p:nvPr>
            <p:extLst>
              <p:ext uri="{D42A27DB-BD31-4B8C-83A1-F6EECF244321}">
                <p14:modId xmlns:p14="http://schemas.microsoft.com/office/powerpoint/2010/main" val="1223492437"/>
              </p:ext>
            </p:extLst>
          </p:nvPr>
        </p:nvGraphicFramePr>
        <p:xfrm>
          <a:off x="454743" y="1582866"/>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572E924-2833-D1A5-1732-35F0B623654B}"/>
              </a:ext>
            </a:extLst>
          </p:cNvPr>
          <p:cNvGraphicFramePr>
            <a:graphicFrameLocks/>
          </p:cNvGraphicFramePr>
          <p:nvPr>
            <p:extLst>
              <p:ext uri="{D42A27DB-BD31-4B8C-83A1-F6EECF244321}">
                <p14:modId xmlns:p14="http://schemas.microsoft.com/office/powerpoint/2010/main" val="3593461105"/>
              </p:ext>
            </p:extLst>
          </p:nvPr>
        </p:nvGraphicFramePr>
        <p:xfrm>
          <a:off x="4565175" y="1583481"/>
          <a:ext cx="4068000" cy="21600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A black background with a black square&#10;&#10;Description automatically generated with medium confidence">
            <a:extLst>
              <a:ext uri="{FF2B5EF4-FFF2-40B4-BE49-F238E27FC236}">
                <a16:creationId xmlns:a16="http://schemas.microsoft.com/office/drawing/2014/main" id="{394CA54F-848C-76FE-C709-AE3FEB2C77C4}"/>
              </a:ext>
            </a:extLst>
          </p:cNvPr>
          <p:cNvPicPr>
            <a:picLocks noChangeAspect="1"/>
          </p:cNvPicPr>
          <p:nvPr/>
        </p:nvPicPr>
        <p:blipFill>
          <a:blip r:embed="rId5"/>
          <a:stretch>
            <a:fillRect/>
          </a:stretch>
        </p:blipFill>
        <p:spPr>
          <a:xfrm>
            <a:off x="420654" y="4012367"/>
            <a:ext cx="574426" cy="574426"/>
          </a:xfrm>
          <a:prstGeom prst="rect">
            <a:avLst/>
          </a:prstGeom>
        </p:spPr>
      </p:pic>
      <p:sp>
        <p:nvSpPr>
          <p:cNvPr id="7" name="TextBox 6">
            <a:extLst>
              <a:ext uri="{FF2B5EF4-FFF2-40B4-BE49-F238E27FC236}">
                <a16:creationId xmlns:a16="http://schemas.microsoft.com/office/drawing/2014/main" id="{33322ECD-5E13-A3A9-0F0D-82F06631256C}"/>
              </a:ext>
            </a:extLst>
          </p:cNvPr>
          <p:cNvSpPr txBox="1"/>
          <p:nvPr/>
        </p:nvSpPr>
        <p:spPr>
          <a:xfrm>
            <a:off x="2227943" y="1128585"/>
            <a:ext cx="4572000" cy="461665"/>
          </a:xfrm>
          <a:prstGeom prst="rect">
            <a:avLst/>
          </a:prstGeom>
          <a:noFill/>
        </p:spPr>
        <p:txBody>
          <a:bodyPr wrap="square">
            <a:spAutoFit/>
          </a:bodyPr>
          <a:lstStyle/>
          <a:p>
            <a:pPr algn="ctr"/>
            <a:r>
              <a:rPr lang="en-IN" sz="1200" b="1" dirty="0">
                <a:solidFill>
                  <a:schemeClr val="bg2">
                    <a:lumMod val="25000"/>
                  </a:schemeClr>
                </a:solidFill>
              </a:rPr>
              <a:t>Do you find the criteria for authorship and </a:t>
            </a:r>
            <a:r>
              <a:rPr lang="en-IN" sz="1200" b="1" dirty="0" err="1">
                <a:solidFill>
                  <a:schemeClr val="bg2">
                    <a:lumMod val="25000"/>
                  </a:schemeClr>
                </a:solidFill>
              </a:rPr>
              <a:t>contributorship</a:t>
            </a:r>
            <a:r>
              <a:rPr lang="en-IN" sz="1200" b="1" dirty="0">
                <a:solidFill>
                  <a:schemeClr val="bg2">
                    <a:lumMod val="25000"/>
                  </a:schemeClr>
                </a:solidFill>
              </a:rPr>
              <a:t> outlined in GPP2022 clear?</a:t>
            </a:r>
          </a:p>
        </p:txBody>
      </p:sp>
      <p:sp>
        <p:nvSpPr>
          <p:cNvPr id="11" name="TextBox 10">
            <a:extLst>
              <a:ext uri="{FF2B5EF4-FFF2-40B4-BE49-F238E27FC236}">
                <a16:creationId xmlns:a16="http://schemas.microsoft.com/office/drawing/2014/main" id="{9EFDF8E9-F1A3-69D3-5525-9C53922365CE}"/>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4" name="TextBox 13">
            <a:extLst>
              <a:ext uri="{FF2B5EF4-FFF2-40B4-BE49-F238E27FC236}">
                <a16:creationId xmlns:a16="http://schemas.microsoft.com/office/drawing/2014/main" id="{26785FE9-44CD-C211-5179-A0142925A2D2}"/>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4" name="Title 1">
            <a:extLst>
              <a:ext uri="{FF2B5EF4-FFF2-40B4-BE49-F238E27FC236}">
                <a16:creationId xmlns:a16="http://schemas.microsoft.com/office/drawing/2014/main" id="{6981EC69-977A-8A02-E258-2AED5B1EF04C}"/>
              </a:ext>
            </a:extLst>
          </p:cNvPr>
          <p:cNvSpPr txBox="1">
            <a:spLocks/>
          </p:cNvSpPr>
          <p:nvPr/>
        </p:nvSpPr>
        <p:spPr>
          <a:xfrm>
            <a:off x="857250" y="330222"/>
            <a:ext cx="7869150" cy="677778"/>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3a: Role of Authors, Contributors and Conflicts of Interest</a:t>
            </a:r>
          </a:p>
        </p:txBody>
      </p:sp>
    </p:spTree>
    <p:extLst>
      <p:ext uri="{BB962C8B-B14F-4D97-AF65-F5344CB8AC3E}">
        <p14:creationId xmlns:p14="http://schemas.microsoft.com/office/powerpoint/2010/main" val="200136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1C2A2-7C4C-35CF-9FCB-A514ED37AEA5}"/>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DF117CC5-C5BC-E86D-6A35-D97FDED48784}"/>
              </a:ext>
            </a:extLst>
          </p:cNvPr>
          <p:cNvSpPr txBox="1">
            <a:spLocks/>
          </p:cNvSpPr>
          <p:nvPr/>
        </p:nvSpPr>
        <p:spPr>
          <a:xfrm>
            <a:off x="1386982" y="4257437"/>
            <a:ext cx="7076242" cy="355347"/>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100" dirty="0"/>
          </a:p>
        </p:txBody>
      </p:sp>
      <p:graphicFrame>
        <p:nvGraphicFramePr>
          <p:cNvPr id="2" name="Chart 1">
            <a:extLst>
              <a:ext uri="{FF2B5EF4-FFF2-40B4-BE49-F238E27FC236}">
                <a16:creationId xmlns:a16="http://schemas.microsoft.com/office/drawing/2014/main" id="{F805EA6B-74BA-6190-3641-28621D641539}"/>
              </a:ext>
            </a:extLst>
          </p:cNvPr>
          <p:cNvGraphicFramePr>
            <a:graphicFrameLocks/>
          </p:cNvGraphicFramePr>
          <p:nvPr>
            <p:extLst>
              <p:ext uri="{D42A27DB-BD31-4B8C-83A1-F6EECF244321}">
                <p14:modId xmlns:p14="http://schemas.microsoft.com/office/powerpoint/2010/main" val="2455088405"/>
              </p:ext>
            </p:extLst>
          </p:nvPr>
        </p:nvGraphicFramePr>
        <p:xfrm>
          <a:off x="461257" y="1578229"/>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6220535-FC71-FF23-79E2-9D7EAA34E7FD}"/>
              </a:ext>
            </a:extLst>
          </p:cNvPr>
          <p:cNvGraphicFramePr>
            <a:graphicFrameLocks/>
          </p:cNvGraphicFramePr>
          <p:nvPr>
            <p:extLst>
              <p:ext uri="{D42A27DB-BD31-4B8C-83A1-F6EECF244321}">
                <p14:modId xmlns:p14="http://schemas.microsoft.com/office/powerpoint/2010/main" val="3927862189"/>
              </p:ext>
            </p:extLst>
          </p:nvPr>
        </p:nvGraphicFramePr>
        <p:xfrm>
          <a:off x="4564886" y="1578230"/>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90AEDBE9-4131-5602-CF0C-02239F5DCD7A}"/>
              </a:ext>
            </a:extLst>
          </p:cNvPr>
          <p:cNvSpPr txBox="1"/>
          <p:nvPr/>
        </p:nvSpPr>
        <p:spPr>
          <a:xfrm>
            <a:off x="844018" y="4042630"/>
            <a:ext cx="7788868" cy="415498"/>
          </a:xfrm>
          <a:prstGeom prst="rect">
            <a:avLst/>
          </a:prstGeom>
          <a:noFill/>
        </p:spPr>
        <p:txBody>
          <a:bodyPr wrap="square" lIns="91440" tIns="45720" rIns="91440" bIns="45720" anchor="t">
            <a:spAutoFit/>
          </a:bodyPr>
          <a:lstStyle/>
          <a:p>
            <a:r>
              <a:rPr lang="en-US" sz="1050" b="1" dirty="0"/>
              <a:t>APAC respondents showed a higher shift in practices regarding authorship and </a:t>
            </a:r>
            <a:r>
              <a:rPr lang="en-US" sz="1050" b="1" dirty="0" err="1"/>
              <a:t>contributorship</a:t>
            </a:r>
            <a:r>
              <a:rPr lang="en-US" sz="1050" b="1" dirty="0"/>
              <a:t>, with </a:t>
            </a:r>
            <a:r>
              <a:rPr lang="en-US" sz="1050" b="1"/>
              <a:t>41.7</a:t>
            </a:r>
            <a:r>
              <a:rPr lang="en-US" sz="1050" b="1" dirty="0"/>
              <a:t>% indicating mostly changed practices,</a:t>
            </a:r>
            <a:r>
              <a:rPr lang="en-US" sz="1050" dirty="0"/>
              <a:t> compared to 19.30% in ROW. Meanwhile, a larger percentage of ROW respondents (38.60%) reported no change.</a:t>
            </a:r>
            <a:endParaRPr lang="en-IN" sz="1050"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DEC34772-53E1-FB14-C86B-07FECA09FF7F}"/>
              </a:ext>
            </a:extLst>
          </p:cNvPr>
          <p:cNvPicPr>
            <a:picLocks noChangeAspect="1"/>
          </p:cNvPicPr>
          <p:nvPr/>
        </p:nvPicPr>
        <p:blipFill>
          <a:blip r:embed="rId5"/>
          <a:stretch>
            <a:fillRect/>
          </a:stretch>
        </p:blipFill>
        <p:spPr>
          <a:xfrm>
            <a:off x="420654" y="4012367"/>
            <a:ext cx="574426" cy="574426"/>
          </a:xfrm>
          <a:prstGeom prst="rect">
            <a:avLst/>
          </a:prstGeom>
        </p:spPr>
      </p:pic>
      <p:sp>
        <p:nvSpPr>
          <p:cNvPr id="8" name="TextBox 7">
            <a:extLst>
              <a:ext uri="{FF2B5EF4-FFF2-40B4-BE49-F238E27FC236}">
                <a16:creationId xmlns:a16="http://schemas.microsoft.com/office/drawing/2014/main" id="{7CAC397F-2006-3475-E33E-02B74E7C7D72}"/>
              </a:ext>
            </a:extLst>
          </p:cNvPr>
          <p:cNvSpPr txBox="1"/>
          <p:nvPr/>
        </p:nvSpPr>
        <p:spPr>
          <a:xfrm>
            <a:off x="2328745" y="1128162"/>
            <a:ext cx="45720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IN" sz="1200" b="1" dirty="0"/>
              <a:t>Have the guidelines on authorship and </a:t>
            </a:r>
            <a:r>
              <a:rPr lang="en-IN" sz="1200" b="1" dirty="0" err="1"/>
              <a:t>contributorship</a:t>
            </a:r>
            <a:r>
              <a:rPr lang="en-IN" sz="1200" b="1" dirty="0"/>
              <a:t> in GPP2022 changed your practices in recognizing contributions?</a:t>
            </a:r>
          </a:p>
        </p:txBody>
      </p:sp>
      <p:sp>
        <p:nvSpPr>
          <p:cNvPr id="13" name="TextBox 12">
            <a:extLst>
              <a:ext uri="{FF2B5EF4-FFF2-40B4-BE49-F238E27FC236}">
                <a16:creationId xmlns:a16="http://schemas.microsoft.com/office/drawing/2014/main" id="{BF0D133F-5136-1176-537D-CB922A0C1468}"/>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5" name="TextBox 14">
            <a:extLst>
              <a:ext uri="{FF2B5EF4-FFF2-40B4-BE49-F238E27FC236}">
                <a16:creationId xmlns:a16="http://schemas.microsoft.com/office/drawing/2014/main" id="{3E262DE5-E521-5F0F-C847-5A2746870150}"/>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4" name="Title 1">
            <a:extLst>
              <a:ext uri="{FF2B5EF4-FFF2-40B4-BE49-F238E27FC236}">
                <a16:creationId xmlns:a16="http://schemas.microsoft.com/office/drawing/2014/main" id="{D4863676-D897-CEA3-EDEE-47340E420640}"/>
              </a:ext>
            </a:extLst>
          </p:cNvPr>
          <p:cNvSpPr txBox="1">
            <a:spLocks/>
          </p:cNvSpPr>
          <p:nvPr/>
        </p:nvSpPr>
        <p:spPr>
          <a:xfrm>
            <a:off x="857250" y="330222"/>
            <a:ext cx="7869150" cy="677778"/>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3b: Role of Authors, Contributors and Conflicts of Interest</a:t>
            </a:r>
          </a:p>
        </p:txBody>
      </p:sp>
    </p:spTree>
    <p:extLst>
      <p:ext uri="{BB962C8B-B14F-4D97-AF65-F5344CB8AC3E}">
        <p14:creationId xmlns:p14="http://schemas.microsoft.com/office/powerpoint/2010/main" val="35152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13CB7A10-4206-4923-8BB7-E8518E49EABA}"/>
              </a:ext>
            </a:extLst>
          </p:cNvPr>
          <p:cNvSpPr txBox="1">
            <a:spLocks/>
          </p:cNvSpPr>
          <p:nvPr/>
        </p:nvSpPr>
        <p:spPr bwMode="auto">
          <a:xfrm>
            <a:off x="7444874" y="8579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685800" rtl="0" eaLnBrk="1" latinLnBrk="0" hangingPunct="1">
              <a:spcBef>
                <a:spcPct val="20000"/>
              </a:spcBef>
              <a:buClr>
                <a:srgbClr val="FF6600"/>
              </a:buClr>
              <a:buSzPct val="100000"/>
              <a:buFont typeface="Arial" pitchFamily="34" charset="0"/>
              <a:buChar char="•"/>
              <a:defRPr sz="2100" kern="1200">
                <a:solidFill>
                  <a:srgbClr val="FBFBFB"/>
                </a:solidFill>
                <a:latin typeface="Arial" pitchFamily="34" charset="0"/>
                <a:ea typeface="+mn-ea"/>
                <a:cs typeface="Arial" pitchFamily="34" charset="0"/>
              </a:defRPr>
            </a:lvl1pPr>
            <a:lvl2pPr marL="557213" indent="-214313" algn="l" defTabSz="685800" rtl="0" eaLnBrk="1" latinLnBrk="0" hangingPunct="1">
              <a:spcBef>
                <a:spcPct val="20000"/>
              </a:spcBef>
              <a:buClr>
                <a:srgbClr val="FF6600"/>
              </a:buClr>
              <a:buSzPct val="110000"/>
              <a:buFont typeface="Arial" pitchFamily="34" charset="0"/>
              <a:buChar char="•"/>
              <a:defRPr sz="1800" kern="1200">
                <a:solidFill>
                  <a:srgbClr val="FBFBFB"/>
                </a:solidFill>
                <a:latin typeface="Arial" pitchFamily="34" charset="0"/>
                <a:ea typeface="+mn-ea"/>
                <a:cs typeface="Arial" pitchFamily="34" charset="0"/>
              </a:defRPr>
            </a:lvl2pPr>
            <a:lvl3pPr marL="857250" indent="-171450" algn="l" defTabSz="685800" rtl="0" eaLnBrk="1" latinLnBrk="0" hangingPunct="1">
              <a:spcBef>
                <a:spcPct val="20000"/>
              </a:spcBef>
              <a:buClr>
                <a:srgbClr val="FF6600"/>
              </a:buClr>
              <a:buSzPct val="110000"/>
              <a:buFont typeface="Arial" pitchFamily="34" charset="0"/>
              <a:buChar char="•"/>
              <a:defRPr sz="1500" kern="1200">
                <a:solidFill>
                  <a:srgbClr val="FBFBFB"/>
                </a:solidFill>
                <a:latin typeface="Arial" pitchFamily="34" charset="0"/>
                <a:ea typeface="+mn-ea"/>
                <a:cs typeface="Arial" pitchFamily="34" charset="0"/>
              </a:defRPr>
            </a:lvl3pPr>
            <a:lvl4pPr marL="1200150" indent="-171450" algn="l" defTabSz="685800" rtl="0" eaLnBrk="1" latinLnBrk="0" hangingPunct="1">
              <a:spcBef>
                <a:spcPct val="20000"/>
              </a:spcBef>
              <a:buClr>
                <a:srgbClr val="FF6600"/>
              </a:buClr>
              <a:buSzPct val="110000"/>
              <a:buFont typeface="Arial" pitchFamily="34" charset="0"/>
              <a:buChar char="•"/>
              <a:defRPr sz="1350" kern="1200">
                <a:solidFill>
                  <a:srgbClr val="FBFBFB"/>
                </a:solidFill>
                <a:latin typeface="Arial" pitchFamily="34" charset="0"/>
                <a:ea typeface="+mn-ea"/>
                <a:cs typeface="Arial" pitchFamily="34" charset="0"/>
              </a:defRPr>
            </a:lvl4pPr>
            <a:lvl5pPr marL="1543050" indent="-171450" algn="l" defTabSz="685800" rtl="0" eaLnBrk="1" latinLnBrk="0" hangingPunct="1">
              <a:spcBef>
                <a:spcPct val="20000"/>
              </a:spcBef>
              <a:buClr>
                <a:srgbClr val="FF6600"/>
              </a:buClr>
              <a:buSzPct val="110000"/>
              <a:buFont typeface="Arial" pitchFamily="34" charset="0"/>
              <a:buChar char="•"/>
              <a:defRPr sz="1350" kern="1200">
                <a:solidFill>
                  <a:srgbClr val="FBFBFB"/>
                </a:solidFill>
                <a:latin typeface="Arial" pitchFamily="34" charset="0"/>
                <a:ea typeface="+mn-ea"/>
                <a:cs typeface="Arial" pitchFamily="34" charset="0"/>
              </a:defRPr>
            </a:lvl5pPr>
            <a:lvl6pPr marL="1885950" indent="-171450" algn="l" defTabSz="685800" rtl="0" eaLnBrk="1" fontAlgn="base" latinLnBrk="0" hangingPunct="1">
              <a:spcBef>
                <a:spcPct val="20000"/>
              </a:spcBef>
              <a:spcAft>
                <a:spcPct val="0"/>
              </a:spcAft>
              <a:buClr>
                <a:srgbClr val="FF6600"/>
              </a:buClr>
              <a:buSzPct val="110000"/>
              <a:buFont typeface="Arial" pitchFamily="34" charset="0"/>
              <a:buChar char="•"/>
              <a:defRPr sz="1350" kern="1200">
                <a:solidFill>
                  <a:srgbClr val="FBFBFB"/>
                </a:solidFill>
                <a:latin typeface="Arial" pitchFamily="34" charset="0"/>
                <a:ea typeface="+mn-ea"/>
                <a:cs typeface="Arial" pitchFamily="34" charset="0"/>
              </a:defRPr>
            </a:lvl6pPr>
            <a:lvl7pPr marL="2228850" indent="-171450" algn="l" defTabSz="685800" rtl="0" eaLnBrk="1" fontAlgn="base" latinLnBrk="0" hangingPunct="1">
              <a:spcBef>
                <a:spcPct val="20000"/>
              </a:spcBef>
              <a:spcAft>
                <a:spcPct val="0"/>
              </a:spcAft>
              <a:buClr>
                <a:srgbClr val="FF6600"/>
              </a:buClr>
              <a:buSzPct val="110000"/>
              <a:buFont typeface="Arial" pitchFamily="34" charset="0"/>
              <a:buChar char="•"/>
              <a:defRPr sz="1350" kern="1200">
                <a:solidFill>
                  <a:srgbClr val="FBFBFB"/>
                </a:solidFill>
                <a:latin typeface="Arial" pitchFamily="34" charset="0"/>
                <a:ea typeface="+mn-ea"/>
                <a:cs typeface="Arial" pitchFamily="34" charset="0"/>
              </a:defRPr>
            </a:lvl7pPr>
            <a:lvl8pPr marL="2571750" indent="-171450" algn="l" defTabSz="685800" rtl="0" eaLnBrk="1" fontAlgn="base" latinLnBrk="0" hangingPunct="1">
              <a:spcBef>
                <a:spcPct val="20000"/>
              </a:spcBef>
              <a:spcAft>
                <a:spcPct val="0"/>
              </a:spcAft>
              <a:buClr>
                <a:srgbClr val="FF6600"/>
              </a:buClr>
              <a:buSzPct val="110000"/>
              <a:buFont typeface="Arial" pitchFamily="34" charset="0"/>
              <a:buChar char="•"/>
              <a:defRPr sz="1350" kern="1200">
                <a:solidFill>
                  <a:srgbClr val="FBFBFB"/>
                </a:solidFill>
                <a:latin typeface="Arial" pitchFamily="34" charset="0"/>
                <a:ea typeface="+mn-ea"/>
                <a:cs typeface="Arial" pitchFamily="34" charset="0"/>
              </a:defRPr>
            </a:lvl8pPr>
            <a:lvl9pPr marL="2914650" indent="-171450" algn="l" defTabSz="685800" rtl="0" eaLnBrk="1" fontAlgn="base" latinLnBrk="0" hangingPunct="1">
              <a:spcBef>
                <a:spcPct val="20000"/>
              </a:spcBef>
              <a:spcAft>
                <a:spcPct val="0"/>
              </a:spcAft>
              <a:buClr>
                <a:srgbClr val="FF6600"/>
              </a:buClr>
              <a:buSzPct val="110000"/>
              <a:buFont typeface="Arial" pitchFamily="34" charset="0"/>
              <a:buChar char="•"/>
              <a:defRPr sz="1350" kern="1200">
                <a:solidFill>
                  <a:srgbClr val="FBFBFB"/>
                </a:solidFill>
                <a:latin typeface="Arial" pitchFamily="34" charset="0"/>
                <a:ea typeface="+mn-ea"/>
                <a:cs typeface="Arial" pitchFamily="34" charset="0"/>
              </a:defRPr>
            </a:lvl9pPr>
          </a:lstStyle>
          <a:p>
            <a:pPr algn="r" defTabSz="685749" fontAlgn="base">
              <a:spcBef>
                <a:spcPct val="0"/>
              </a:spcBef>
              <a:spcAft>
                <a:spcPct val="0"/>
              </a:spcAft>
              <a:buClrTx/>
              <a:buSzTx/>
              <a:buNone/>
              <a:defRPr/>
            </a:pPr>
            <a:endParaRPr lang="en-US" altLang="en-US" sz="900">
              <a:solidFill>
                <a:prstClr val="black"/>
              </a:solidFill>
              <a:latin typeface="+mn-lt"/>
            </a:endParaRPr>
          </a:p>
        </p:txBody>
      </p:sp>
      <p:pic>
        <p:nvPicPr>
          <p:cNvPr id="15" name="Picture 14" descr="Logo&#10;&#10;Description automatically generated">
            <a:extLst>
              <a:ext uri="{FF2B5EF4-FFF2-40B4-BE49-F238E27FC236}">
                <a16:creationId xmlns:a16="http://schemas.microsoft.com/office/drawing/2014/main" id="{7F11F72E-F027-4306-BD5C-6B8239205164}"/>
              </a:ext>
            </a:extLst>
          </p:cNvPr>
          <p:cNvPicPr>
            <a:picLocks noChangeAspect="1"/>
          </p:cNvPicPr>
          <p:nvPr/>
        </p:nvPicPr>
        <p:blipFill>
          <a:blip r:embed="rId4"/>
          <a:stretch>
            <a:fillRect/>
          </a:stretch>
        </p:blipFill>
        <p:spPr>
          <a:xfrm>
            <a:off x="160517" y="3497491"/>
            <a:ext cx="1593403" cy="733820"/>
          </a:xfrm>
          <a:prstGeom prst="rect">
            <a:avLst/>
          </a:prstGeom>
        </p:spPr>
      </p:pic>
      <p:pic>
        <p:nvPicPr>
          <p:cNvPr id="1026" name="Picture 2">
            <a:hlinkClick r:id="rId5"/>
            <a:extLst>
              <a:ext uri="{FF2B5EF4-FFF2-40B4-BE49-F238E27FC236}">
                <a16:creationId xmlns:a16="http://schemas.microsoft.com/office/drawing/2014/main" id="{37CAB13B-8E08-4268-9B7B-B34D698F5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739" y="2732867"/>
            <a:ext cx="1196207" cy="481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92650A6-3EBB-43B3-959B-4E73C00D5C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0666" y="4137937"/>
            <a:ext cx="659171" cy="6591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ogo&#10;&#10;Description automatically generated">
            <a:extLst>
              <a:ext uri="{FF2B5EF4-FFF2-40B4-BE49-F238E27FC236}">
                <a16:creationId xmlns:a16="http://schemas.microsoft.com/office/drawing/2014/main" id="{4A3E85D4-F676-4798-AAC5-4BB03138EE43}"/>
              </a:ext>
            </a:extLst>
          </p:cNvPr>
          <p:cNvPicPr>
            <a:picLocks noChangeAspect="1"/>
          </p:cNvPicPr>
          <p:nvPr/>
        </p:nvPicPr>
        <p:blipFill>
          <a:blip r:embed="rId8"/>
          <a:stretch>
            <a:fillRect/>
          </a:stretch>
        </p:blipFill>
        <p:spPr>
          <a:xfrm>
            <a:off x="210663" y="4385787"/>
            <a:ext cx="1281050" cy="319563"/>
          </a:xfrm>
          <a:prstGeom prst="rect">
            <a:avLst/>
          </a:prstGeom>
        </p:spPr>
      </p:pic>
      <p:pic>
        <p:nvPicPr>
          <p:cNvPr id="4" name="Picture 5" descr="Logo&#10;&#10;Description automatically generated">
            <a:extLst>
              <a:ext uri="{FF2B5EF4-FFF2-40B4-BE49-F238E27FC236}">
                <a16:creationId xmlns:a16="http://schemas.microsoft.com/office/drawing/2014/main" id="{6C9A291A-0E5B-4E0F-8622-93A6FDD11E30}"/>
              </a:ext>
            </a:extLst>
          </p:cNvPr>
          <p:cNvPicPr>
            <a:picLocks noChangeAspect="1"/>
          </p:cNvPicPr>
          <p:nvPr/>
        </p:nvPicPr>
        <p:blipFill>
          <a:blip r:embed="rId9"/>
          <a:stretch>
            <a:fillRect/>
          </a:stretch>
        </p:blipFill>
        <p:spPr>
          <a:xfrm>
            <a:off x="2126343" y="3603412"/>
            <a:ext cx="1593555" cy="401057"/>
          </a:xfrm>
          <a:prstGeom prst="rect">
            <a:avLst/>
          </a:prstGeom>
        </p:spPr>
      </p:pic>
      <p:pic>
        <p:nvPicPr>
          <p:cNvPr id="24" name="Picture 23" descr="Logo, company name&#10;&#10;Description automatically generated">
            <a:extLst>
              <a:ext uri="{FF2B5EF4-FFF2-40B4-BE49-F238E27FC236}">
                <a16:creationId xmlns:a16="http://schemas.microsoft.com/office/drawing/2014/main" id="{471F43E0-BB48-43EF-8A56-61DD3C44A07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95358" y="4170201"/>
            <a:ext cx="1266825" cy="583565"/>
          </a:xfrm>
          <a:prstGeom prst="rect">
            <a:avLst/>
          </a:prstGeom>
          <a:noFill/>
          <a:ln>
            <a:noFill/>
          </a:ln>
        </p:spPr>
      </p:pic>
      <p:pic>
        <p:nvPicPr>
          <p:cNvPr id="7" name="Picture 6" descr="Text&#10;&#10;Description automatically generated">
            <a:extLst>
              <a:ext uri="{FF2B5EF4-FFF2-40B4-BE49-F238E27FC236}">
                <a16:creationId xmlns:a16="http://schemas.microsoft.com/office/drawing/2014/main" id="{B218BC9F-9DF6-4102-2C9F-8C11F3FFE73E}"/>
              </a:ext>
            </a:extLst>
          </p:cNvPr>
          <p:cNvPicPr>
            <a:picLocks noChangeAspect="1"/>
          </p:cNvPicPr>
          <p:nvPr/>
        </p:nvPicPr>
        <p:blipFill>
          <a:blip r:embed="rId11"/>
          <a:stretch>
            <a:fillRect/>
          </a:stretch>
        </p:blipFill>
        <p:spPr>
          <a:xfrm>
            <a:off x="3248904" y="4259342"/>
            <a:ext cx="1536919" cy="481185"/>
          </a:xfrm>
          <a:prstGeom prst="rect">
            <a:avLst/>
          </a:prstGeom>
        </p:spPr>
      </p:pic>
      <p:pic>
        <p:nvPicPr>
          <p:cNvPr id="3" name="Picture 2" descr="Blue letters on a white background&#10;&#10;Description automatically generated">
            <a:extLst>
              <a:ext uri="{FF2B5EF4-FFF2-40B4-BE49-F238E27FC236}">
                <a16:creationId xmlns:a16="http://schemas.microsoft.com/office/drawing/2014/main" id="{B7C5B775-8043-5139-D23C-B33C31D5DF74}"/>
              </a:ext>
            </a:extLst>
          </p:cNvPr>
          <p:cNvPicPr>
            <a:picLocks noChangeAspect="1"/>
          </p:cNvPicPr>
          <p:nvPr/>
        </p:nvPicPr>
        <p:blipFill>
          <a:blip r:embed="rId12"/>
          <a:stretch>
            <a:fillRect/>
          </a:stretch>
        </p:blipFill>
        <p:spPr>
          <a:xfrm>
            <a:off x="1677903" y="2698110"/>
            <a:ext cx="2355696" cy="402667"/>
          </a:xfrm>
          <a:prstGeom prst="rect">
            <a:avLst/>
          </a:prstGeom>
        </p:spPr>
      </p:pic>
      <p:pic>
        <p:nvPicPr>
          <p:cNvPr id="12" name="Picture 14">
            <a:extLst>
              <a:ext uri="{FF2B5EF4-FFF2-40B4-BE49-F238E27FC236}">
                <a16:creationId xmlns:a16="http://schemas.microsoft.com/office/drawing/2014/main" id="{7FF0C113-5E06-BF0A-03DC-B24009DD8D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2272" y="2484482"/>
            <a:ext cx="1016168" cy="1016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red and black sign&#10;&#10;Description automatically generated">
            <a:extLst>
              <a:ext uri="{FF2B5EF4-FFF2-40B4-BE49-F238E27FC236}">
                <a16:creationId xmlns:a16="http://schemas.microsoft.com/office/drawing/2014/main" id="{E8522397-C43A-010A-F9A3-90B1E7DC0AD2}"/>
              </a:ext>
            </a:extLst>
          </p:cNvPr>
          <p:cNvPicPr>
            <a:picLocks noChangeAspect="1"/>
          </p:cNvPicPr>
          <p:nvPr/>
        </p:nvPicPr>
        <p:blipFill>
          <a:blip r:embed="rId14"/>
          <a:stretch>
            <a:fillRect/>
          </a:stretch>
        </p:blipFill>
        <p:spPr>
          <a:xfrm>
            <a:off x="4092323" y="3539274"/>
            <a:ext cx="2355696" cy="434701"/>
          </a:xfrm>
          <a:prstGeom prst="rect">
            <a:avLst/>
          </a:prstGeom>
        </p:spPr>
      </p:pic>
      <p:pic>
        <p:nvPicPr>
          <p:cNvPr id="16" name="Picture 15">
            <a:extLst>
              <a:ext uri="{FF2B5EF4-FFF2-40B4-BE49-F238E27FC236}">
                <a16:creationId xmlns:a16="http://schemas.microsoft.com/office/drawing/2014/main" id="{EDA6D931-968D-7D31-FF4F-90C255EEC499}"/>
              </a:ext>
            </a:extLst>
          </p:cNvPr>
          <p:cNvPicPr>
            <a:picLocks noChangeAspect="1"/>
          </p:cNvPicPr>
          <p:nvPr/>
        </p:nvPicPr>
        <p:blipFill>
          <a:blip r:embed="rId15"/>
          <a:stretch>
            <a:fillRect/>
          </a:stretch>
        </p:blipFill>
        <p:spPr>
          <a:xfrm>
            <a:off x="6536263" y="3421498"/>
            <a:ext cx="2752958" cy="718451"/>
          </a:xfrm>
          <a:prstGeom prst="rect">
            <a:avLst/>
          </a:prstGeom>
        </p:spPr>
      </p:pic>
      <p:sp>
        <p:nvSpPr>
          <p:cNvPr id="8" name="Title 2">
            <a:extLst>
              <a:ext uri="{FF2B5EF4-FFF2-40B4-BE49-F238E27FC236}">
                <a16:creationId xmlns:a16="http://schemas.microsoft.com/office/drawing/2014/main" id="{F1BD7ACC-D08F-2023-06C3-7E549EC6C827}"/>
              </a:ext>
            </a:extLst>
          </p:cNvPr>
          <p:cNvSpPr txBox="1">
            <a:spLocks/>
          </p:cNvSpPr>
          <p:nvPr/>
        </p:nvSpPr>
        <p:spPr>
          <a:xfrm>
            <a:off x="834543" y="-27912"/>
            <a:ext cx="8166101" cy="94154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rgbClr val="F28C11"/>
                </a:solidFill>
                <a:latin typeface="+mj-lt"/>
                <a:ea typeface="+mj-ea"/>
                <a:cs typeface="+mj-cs"/>
              </a:defRPr>
            </a:lvl1pPr>
          </a:lstStyle>
          <a:p>
            <a:r>
              <a:rPr lang="en-US" sz="2100"/>
              <a:t>ISMPP Would Like to Thank the following TITANIUM and PLATIMUM Corporate Sponsors for their ongoing support of the Society:</a:t>
            </a:r>
          </a:p>
        </p:txBody>
      </p:sp>
      <p:pic>
        <p:nvPicPr>
          <p:cNvPr id="11" name="Picture 10" descr="A colorful letters on a white background&#10;&#10;Description automatically generated">
            <a:extLst>
              <a:ext uri="{FF2B5EF4-FFF2-40B4-BE49-F238E27FC236}">
                <a16:creationId xmlns:a16="http://schemas.microsoft.com/office/drawing/2014/main" id="{B8C4F18E-0177-C2E9-FCAE-D2FB70CD939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42727" y="2467764"/>
            <a:ext cx="1029728" cy="1029728"/>
          </a:xfrm>
          <a:prstGeom prst="rect">
            <a:avLst/>
          </a:prstGeom>
        </p:spPr>
      </p:pic>
      <p:pic>
        <p:nvPicPr>
          <p:cNvPr id="22" name="Picture 21" descr="A blue and white sign with a white border&#10;&#10;Description automatically generated">
            <a:extLst>
              <a:ext uri="{FF2B5EF4-FFF2-40B4-BE49-F238E27FC236}">
                <a16:creationId xmlns:a16="http://schemas.microsoft.com/office/drawing/2014/main" id="{0F69CAE0-FA2E-C3F2-CA04-057F5EE5609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77890" y="2560319"/>
            <a:ext cx="1523744" cy="786224"/>
          </a:xfrm>
          <a:prstGeom prst="rect">
            <a:avLst/>
          </a:prstGeom>
        </p:spPr>
      </p:pic>
      <p:pic>
        <p:nvPicPr>
          <p:cNvPr id="26" name="Picture 8" descr="Amgen_2_Blue_PC.jpg">
            <a:extLst>
              <a:ext uri="{FF2B5EF4-FFF2-40B4-BE49-F238E27FC236}">
                <a16:creationId xmlns:a16="http://schemas.microsoft.com/office/drawing/2014/main" id="{FBF0F3EC-9730-2D17-1B95-F63C56B11A54}"/>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58084" y="1198842"/>
            <a:ext cx="1235494" cy="53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alt">
            <a:extLst>
              <a:ext uri="{FF2B5EF4-FFF2-40B4-BE49-F238E27FC236}">
                <a16:creationId xmlns:a16="http://schemas.microsoft.com/office/drawing/2014/main" id="{48688B5F-55C8-0321-D619-1D17367E6C1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013342" y="1159323"/>
            <a:ext cx="1722475" cy="41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a:extLst>
              <a:ext uri="{FF2B5EF4-FFF2-40B4-BE49-F238E27FC236}">
                <a16:creationId xmlns:a16="http://schemas.microsoft.com/office/drawing/2014/main" id="{DBFDA054-057A-7A95-08E6-BFBD12AB04D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2727" y="1225839"/>
            <a:ext cx="2068481" cy="3051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drawing&#10;&#10;Description automatically generated">
            <a:extLst>
              <a:ext uri="{FF2B5EF4-FFF2-40B4-BE49-F238E27FC236}">
                <a16:creationId xmlns:a16="http://schemas.microsoft.com/office/drawing/2014/main" id="{EAD5FF0C-4D18-42E4-E43D-3F9DC347B6A9}"/>
              </a:ext>
            </a:extLst>
          </p:cNvPr>
          <p:cNvPicPr>
            <a:picLocks noChangeAspect="1"/>
          </p:cNvPicPr>
          <p:nvPr/>
        </p:nvPicPr>
        <p:blipFill>
          <a:blip r:embed="rId21">
            <a:clrChange>
              <a:clrFrom>
                <a:srgbClr val="FFFFF6"/>
              </a:clrFrom>
              <a:clrTo>
                <a:srgbClr val="FFFFF6">
                  <a:alpha val="0"/>
                </a:srgbClr>
              </a:clrTo>
            </a:clrChange>
            <a:extLst>
              <a:ext uri="{28A0092B-C50C-407E-A947-70E740481C1C}">
                <a14:useLocalDpi xmlns:a14="http://schemas.microsoft.com/office/drawing/2010/main" val="0"/>
              </a:ext>
            </a:extLst>
          </a:blip>
          <a:stretch>
            <a:fillRect/>
          </a:stretch>
        </p:blipFill>
        <p:spPr>
          <a:xfrm>
            <a:off x="7576271" y="1566271"/>
            <a:ext cx="878446" cy="852164"/>
          </a:xfrm>
          <a:prstGeom prst="rect">
            <a:avLst/>
          </a:prstGeom>
        </p:spPr>
      </p:pic>
      <p:pic>
        <p:nvPicPr>
          <p:cNvPr id="31" name="Picture 30" descr="A picture containing text, clock, gauge&#10;&#10;Description automatically generated">
            <a:extLst>
              <a:ext uri="{FF2B5EF4-FFF2-40B4-BE49-F238E27FC236}">
                <a16:creationId xmlns:a16="http://schemas.microsoft.com/office/drawing/2014/main" id="{9E053183-D395-517C-C090-773D367B5048}"/>
              </a:ext>
            </a:extLst>
          </p:cNvPr>
          <p:cNvPicPr>
            <a:picLocks noChangeAspect="1"/>
          </p:cNvPicPr>
          <p:nvPr/>
        </p:nvPicPr>
        <p:blipFill>
          <a:blip r:embed="rId22"/>
          <a:stretch>
            <a:fillRect/>
          </a:stretch>
        </p:blipFill>
        <p:spPr>
          <a:xfrm>
            <a:off x="1775185" y="1903576"/>
            <a:ext cx="1470785" cy="536484"/>
          </a:xfrm>
          <a:prstGeom prst="rect">
            <a:avLst/>
          </a:prstGeom>
        </p:spPr>
      </p:pic>
      <p:pic>
        <p:nvPicPr>
          <p:cNvPr id="32" name="Picture 31" descr="Text, logo&#10;&#10;Description automatically generated">
            <a:extLst>
              <a:ext uri="{FF2B5EF4-FFF2-40B4-BE49-F238E27FC236}">
                <a16:creationId xmlns:a16="http://schemas.microsoft.com/office/drawing/2014/main" id="{E08370E1-ED87-A5E0-E640-2B6EA2BD23B2}"/>
              </a:ext>
            </a:extLst>
          </p:cNvPr>
          <p:cNvPicPr>
            <a:picLocks noChangeAspect="1"/>
          </p:cNvPicPr>
          <p:nvPr/>
        </p:nvPicPr>
        <p:blipFill>
          <a:blip r:embed="rId23"/>
          <a:stretch>
            <a:fillRect/>
          </a:stretch>
        </p:blipFill>
        <p:spPr>
          <a:xfrm>
            <a:off x="3411841" y="1661958"/>
            <a:ext cx="2537398" cy="839926"/>
          </a:xfrm>
          <a:prstGeom prst="rect">
            <a:avLst/>
          </a:prstGeom>
        </p:spPr>
      </p:pic>
      <p:pic>
        <p:nvPicPr>
          <p:cNvPr id="33" name="Picture 32" descr="A logo with a circle&#10;&#10;Description automatically generated">
            <a:extLst>
              <a:ext uri="{FF2B5EF4-FFF2-40B4-BE49-F238E27FC236}">
                <a16:creationId xmlns:a16="http://schemas.microsoft.com/office/drawing/2014/main" id="{FECB3926-5682-8FFE-B49F-12E5C1F1B9E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2528" y="1724716"/>
            <a:ext cx="1190019" cy="843638"/>
          </a:xfrm>
          <a:prstGeom prst="rect">
            <a:avLst/>
          </a:prstGeom>
        </p:spPr>
      </p:pic>
      <p:pic>
        <p:nvPicPr>
          <p:cNvPr id="34" name="Picture 33" descr="A blue and white logo&#10;&#10;Description automatically generated">
            <a:extLst>
              <a:ext uri="{FF2B5EF4-FFF2-40B4-BE49-F238E27FC236}">
                <a16:creationId xmlns:a16="http://schemas.microsoft.com/office/drawing/2014/main" id="{67295F10-4026-4580-D353-6AD25E03289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53526" y="1566271"/>
            <a:ext cx="927119" cy="927119"/>
          </a:xfrm>
          <a:prstGeom prst="rect">
            <a:avLst/>
          </a:prstGeom>
        </p:spPr>
      </p:pic>
      <p:pic>
        <p:nvPicPr>
          <p:cNvPr id="36" name="Picture 35" descr="A red and white logo&#10;&#10;Description automatically generated">
            <a:extLst>
              <a:ext uri="{FF2B5EF4-FFF2-40B4-BE49-F238E27FC236}">
                <a16:creationId xmlns:a16="http://schemas.microsoft.com/office/drawing/2014/main" id="{8D3ACCE5-60F6-EDA4-7A47-D2944B3E72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294796" y="3807973"/>
            <a:ext cx="2377452" cy="1319096"/>
          </a:xfrm>
          <a:prstGeom prst="rect">
            <a:avLst/>
          </a:prstGeom>
        </p:spPr>
      </p:pic>
    </p:spTree>
    <p:custDataLst>
      <p:tags r:id="rId1"/>
    </p:custDataLst>
    <p:extLst>
      <p:ext uri="{BB962C8B-B14F-4D97-AF65-F5344CB8AC3E}">
        <p14:creationId xmlns:p14="http://schemas.microsoft.com/office/powerpoint/2010/main" val="264057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8BEB793-906A-A2C6-CE2E-FC520E0F2F0C}"/>
              </a:ext>
            </a:extLst>
          </p:cNvPr>
          <p:cNvGraphicFramePr>
            <a:graphicFrameLocks/>
          </p:cNvGraphicFramePr>
          <p:nvPr>
            <p:extLst>
              <p:ext uri="{D42A27DB-BD31-4B8C-83A1-F6EECF244321}">
                <p14:modId xmlns:p14="http://schemas.microsoft.com/office/powerpoint/2010/main" val="877098003"/>
              </p:ext>
            </p:extLst>
          </p:nvPr>
        </p:nvGraphicFramePr>
        <p:xfrm>
          <a:off x="454685" y="1582026"/>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09E8DB1-FA88-FFED-785C-0FD0EDD3E49E}"/>
              </a:ext>
            </a:extLst>
          </p:cNvPr>
          <p:cNvGraphicFramePr>
            <a:graphicFrameLocks/>
          </p:cNvGraphicFramePr>
          <p:nvPr>
            <p:extLst>
              <p:ext uri="{D42A27DB-BD31-4B8C-83A1-F6EECF244321}">
                <p14:modId xmlns:p14="http://schemas.microsoft.com/office/powerpoint/2010/main" val="2748608699"/>
              </p:ext>
            </p:extLst>
          </p:nvPr>
        </p:nvGraphicFramePr>
        <p:xfrm>
          <a:off x="4569710" y="1583438"/>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4CA5E311-AE80-0A30-FA1A-B73653804FA5}"/>
              </a:ext>
            </a:extLst>
          </p:cNvPr>
          <p:cNvSpPr txBox="1"/>
          <p:nvPr/>
        </p:nvSpPr>
        <p:spPr>
          <a:xfrm>
            <a:off x="844018" y="4042630"/>
            <a:ext cx="7788868" cy="415498"/>
          </a:xfrm>
          <a:prstGeom prst="rect">
            <a:avLst/>
          </a:prstGeom>
          <a:noFill/>
        </p:spPr>
        <p:txBody>
          <a:bodyPr wrap="square">
            <a:spAutoFit/>
          </a:bodyPr>
          <a:lstStyle/>
          <a:p>
            <a:r>
              <a:rPr lang="en-IN" sz="1050" b="1" dirty="0"/>
              <a:t>APAC respondents showed a slightly higher confidence in GPP2022 addressing conflicts of interest </a:t>
            </a:r>
            <a:r>
              <a:rPr lang="en-IN" sz="1050" dirty="0"/>
              <a:t>(54.2% yes) compared to ROW (45.6% yes). More respondents in ROW (43.9%) were neutral/unsure.</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63AAFE4F-16E3-B399-B537-33AF1E62A52D}"/>
              </a:ext>
            </a:extLst>
          </p:cNvPr>
          <p:cNvPicPr>
            <a:picLocks noChangeAspect="1"/>
          </p:cNvPicPr>
          <p:nvPr/>
        </p:nvPicPr>
        <p:blipFill>
          <a:blip r:embed="rId5"/>
          <a:stretch>
            <a:fillRect/>
          </a:stretch>
        </p:blipFill>
        <p:spPr>
          <a:xfrm>
            <a:off x="420654" y="4012367"/>
            <a:ext cx="574426" cy="574426"/>
          </a:xfrm>
          <a:prstGeom prst="rect">
            <a:avLst/>
          </a:prstGeom>
        </p:spPr>
      </p:pic>
      <p:sp>
        <p:nvSpPr>
          <p:cNvPr id="11" name="TextBox 10">
            <a:extLst>
              <a:ext uri="{FF2B5EF4-FFF2-40B4-BE49-F238E27FC236}">
                <a16:creationId xmlns:a16="http://schemas.microsoft.com/office/drawing/2014/main" id="{12C77937-C72A-41CD-B7B8-2A19E73356DD}"/>
              </a:ext>
            </a:extLst>
          </p:cNvPr>
          <p:cNvSpPr txBox="1"/>
          <p:nvPr/>
        </p:nvSpPr>
        <p:spPr>
          <a:xfrm>
            <a:off x="2286000" y="1127990"/>
            <a:ext cx="45720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IN" sz="1200" b="1" dirty="0"/>
              <a:t>Does GPP2022 address conflicts of interest in medical publications effectively?</a:t>
            </a:r>
          </a:p>
        </p:txBody>
      </p:sp>
      <p:sp>
        <p:nvSpPr>
          <p:cNvPr id="12" name="TextBox 11">
            <a:extLst>
              <a:ext uri="{FF2B5EF4-FFF2-40B4-BE49-F238E27FC236}">
                <a16:creationId xmlns:a16="http://schemas.microsoft.com/office/drawing/2014/main" id="{CE70639D-AD7B-FEA9-03A3-7AC2B89A7E29}"/>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3" name="TextBox 12">
            <a:extLst>
              <a:ext uri="{FF2B5EF4-FFF2-40B4-BE49-F238E27FC236}">
                <a16:creationId xmlns:a16="http://schemas.microsoft.com/office/drawing/2014/main" id="{96805E7B-734D-D7A1-4050-6477EA930ECA}"/>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4" name="Title 1">
            <a:extLst>
              <a:ext uri="{FF2B5EF4-FFF2-40B4-BE49-F238E27FC236}">
                <a16:creationId xmlns:a16="http://schemas.microsoft.com/office/drawing/2014/main" id="{B1EF18BF-A9F3-B756-4F45-BB23C444069C}"/>
              </a:ext>
            </a:extLst>
          </p:cNvPr>
          <p:cNvSpPr txBox="1">
            <a:spLocks/>
          </p:cNvSpPr>
          <p:nvPr/>
        </p:nvSpPr>
        <p:spPr>
          <a:xfrm>
            <a:off x="857250" y="330222"/>
            <a:ext cx="7869150" cy="677778"/>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3c: Role of Authors, Contributors and Conflicts of Interest</a:t>
            </a:r>
          </a:p>
        </p:txBody>
      </p:sp>
    </p:spTree>
    <p:extLst>
      <p:ext uri="{BB962C8B-B14F-4D97-AF65-F5344CB8AC3E}">
        <p14:creationId xmlns:p14="http://schemas.microsoft.com/office/powerpoint/2010/main" val="4867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F0C8419-82F1-658D-1A2A-343811411EAA}"/>
              </a:ext>
            </a:extLst>
          </p:cNvPr>
          <p:cNvGraphicFramePr>
            <a:graphicFrameLocks/>
          </p:cNvGraphicFramePr>
          <p:nvPr>
            <p:extLst>
              <p:ext uri="{D42A27DB-BD31-4B8C-83A1-F6EECF244321}">
                <p14:modId xmlns:p14="http://schemas.microsoft.com/office/powerpoint/2010/main" val="578102821"/>
              </p:ext>
            </p:extLst>
          </p:nvPr>
        </p:nvGraphicFramePr>
        <p:xfrm>
          <a:off x="454057" y="1581970"/>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F1A226E-C50D-1691-F275-75A6C4C3D69C}"/>
              </a:ext>
            </a:extLst>
          </p:cNvPr>
          <p:cNvGraphicFramePr>
            <a:graphicFrameLocks/>
          </p:cNvGraphicFramePr>
          <p:nvPr>
            <p:extLst>
              <p:ext uri="{D42A27DB-BD31-4B8C-83A1-F6EECF244321}">
                <p14:modId xmlns:p14="http://schemas.microsoft.com/office/powerpoint/2010/main" val="2030397348"/>
              </p:ext>
            </p:extLst>
          </p:nvPr>
        </p:nvGraphicFramePr>
        <p:xfrm>
          <a:off x="4572000" y="1581970"/>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E2BDAE0-9CBC-4CA3-7E45-1D26A4CE4043}"/>
              </a:ext>
            </a:extLst>
          </p:cNvPr>
          <p:cNvSpPr txBox="1"/>
          <p:nvPr/>
        </p:nvSpPr>
        <p:spPr>
          <a:xfrm>
            <a:off x="844018" y="4042630"/>
            <a:ext cx="7788868" cy="415498"/>
          </a:xfrm>
          <a:prstGeom prst="rect">
            <a:avLst/>
          </a:prstGeom>
          <a:noFill/>
        </p:spPr>
        <p:txBody>
          <a:bodyPr wrap="square">
            <a:spAutoFit/>
          </a:bodyPr>
          <a:lstStyle/>
          <a:p>
            <a:r>
              <a:rPr lang="en-US" sz="1050" b="1" dirty="0"/>
              <a:t>APAC respondents showed greater influence from GPP2022 on publication planning, with 33.3% heavily influenced and 12.5% completely influenced</a:t>
            </a:r>
            <a:r>
              <a:rPr lang="en-US" sz="1050" dirty="0"/>
              <a:t>. ROW, however, had a higher proportion (32.1%) reporting no influence.</a:t>
            </a:r>
            <a:endParaRPr lang="en-IN" sz="105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E462388B-09AE-FE10-8499-E046F91C9882}"/>
              </a:ext>
            </a:extLst>
          </p:cNvPr>
          <p:cNvPicPr>
            <a:picLocks noChangeAspect="1"/>
          </p:cNvPicPr>
          <p:nvPr/>
        </p:nvPicPr>
        <p:blipFill>
          <a:blip r:embed="rId5"/>
          <a:stretch>
            <a:fillRect/>
          </a:stretch>
        </p:blipFill>
        <p:spPr>
          <a:xfrm>
            <a:off x="420654" y="3963166"/>
            <a:ext cx="574426" cy="574426"/>
          </a:xfrm>
          <a:prstGeom prst="rect">
            <a:avLst/>
          </a:prstGeom>
        </p:spPr>
      </p:pic>
      <p:sp>
        <p:nvSpPr>
          <p:cNvPr id="11" name="TextBox 10">
            <a:extLst>
              <a:ext uri="{FF2B5EF4-FFF2-40B4-BE49-F238E27FC236}">
                <a16:creationId xmlns:a16="http://schemas.microsoft.com/office/drawing/2014/main" id="{E6460FD6-21B5-4584-8E4B-A42592D22A7F}"/>
              </a:ext>
            </a:extLst>
          </p:cNvPr>
          <p:cNvSpPr txBox="1"/>
          <p:nvPr/>
        </p:nvSpPr>
        <p:spPr>
          <a:xfrm>
            <a:off x="2286000" y="1135190"/>
            <a:ext cx="45720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IN" sz="1200" b="1" dirty="0"/>
              <a:t>Has GPP2022 influenced your approach to publication planning and setting timelines?</a:t>
            </a:r>
          </a:p>
        </p:txBody>
      </p:sp>
      <p:sp>
        <p:nvSpPr>
          <p:cNvPr id="13" name="TextBox 12">
            <a:extLst>
              <a:ext uri="{FF2B5EF4-FFF2-40B4-BE49-F238E27FC236}">
                <a16:creationId xmlns:a16="http://schemas.microsoft.com/office/drawing/2014/main" id="{6B020CDA-F766-4CC1-D7DE-B0DF8E68741B}"/>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4" name="TextBox 13">
            <a:extLst>
              <a:ext uri="{FF2B5EF4-FFF2-40B4-BE49-F238E27FC236}">
                <a16:creationId xmlns:a16="http://schemas.microsoft.com/office/drawing/2014/main" id="{DC90C121-205A-EB8B-B630-C13D69B8F3CF}"/>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6" name="Title 1">
            <a:extLst>
              <a:ext uri="{FF2B5EF4-FFF2-40B4-BE49-F238E27FC236}">
                <a16:creationId xmlns:a16="http://schemas.microsoft.com/office/drawing/2014/main" id="{CB90DE2E-7B04-25BC-8B72-045F80BEE3C7}"/>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4a: Publication Practices and Misconduct</a:t>
            </a:r>
          </a:p>
        </p:txBody>
      </p:sp>
    </p:spTree>
    <p:extLst>
      <p:ext uri="{BB962C8B-B14F-4D97-AF65-F5344CB8AC3E}">
        <p14:creationId xmlns:p14="http://schemas.microsoft.com/office/powerpoint/2010/main" val="289665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D958-41D1-232D-B52C-F73D4446EB8B}"/>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16215B-9BC3-B5FA-0E30-24A693EF04E1}"/>
              </a:ext>
            </a:extLst>
          </p:cNvPr>
          <p:cNvGraphicFramePr>
            <a:graphicFrameLocks/>
          </p:cNvGraphicFramePr>
          <p:nvPr>
            <p:extLst>
              <p:ext uri="{D42A27DB-BD31-4B8C-83A1-F6EECF244321}">
                <p14:modId xmlns:p14="http://schemas.microsoft.com/office/powerpoint/2010/main" val="2107262833"/>
              </p:ext>
            </p:extLst>
          </p:nvPr>
        </p:nvGraphicFramePr>
        <p:xfrm>
          <a:off x="454399" y="1612996"/>
          <a:ext cx="4068000" cy="23254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FD9E6C7-AB98-F1F8-C20B-4D7EB84685BB}"/>
              </a:ext>
            </a:extLst>
          </p:cNvPr>
          <p:cNvGraphicFramePr>
            <a:graphicFrameLocks/>
          </p:cNvGraphicFramePr>
          <p:nvPr>
            <p:extLst>
              <p:ext uri="{D42A27DB-BD31-4B8C-83A1-F6EECF244321}">
                <p14:modId xmlns:p14="http://schemas.microsoft.com/office/powerpoint/2010/main" val="1692394289"/>
              </p:ext>
            </p:extLst>
          </p:nvPr>
        </p:nvGraphicFramePr>
        <p:xfrm>
          <a:off x="4566847" y="1570382"/>
          <a:ext cx="4068000" cy="236801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B514AD31-29B1-80F4-C725-14EEAD68B5CA}"/>
              </a:ext>
            </a:extLst>
          </p:cNvPr>
          <p:cNvSpPr txBox="1"/>
          <p:nvPr/>
        </p:nvSpPr>
        <p:spPr>
          <a:xfrm>
            <a:off x="844018" y="4042630"/>
            <a:ext cx="7788868" cy="415498"/>
          </a:xfrm>
          <a:prstGeom prst="rect">
            <a:avLst/>
          </a:prstGeom>
          <a:noFill/>
        </p:spPr>
        <p:txBody>
          <a:bodyPr wrap="square">
            <a:spAutoFit/>
          </a:bodyPr>
          <a:lstStyle/>
          <a:p>
            <a:r>
              <a:rPr lang="en-US" sz="1050" b="1" dirty="0"/>
              <a:t>APAC respondents feel they need more detailed coverage on handling publication misconduct, with 58.3% indicating this</a:t>
            </a:r>
            <a:r>
              <a:rPr lang="en-US" sz="1050" dirty="0"/>
              <a:t>, while ROW respondents are more confident, with 32.1% feeling equipped. A notable proportion in ROW (26.4%) remains neutral/unsure.</a:t>
            </a:r>
            <a:endParaRPr lang="en-IN" sz="105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6F32AB0-CAA8-D6C8-4F6E-3EF917BD2258}"/>
              </a:ext>
            </a:extLst>
          </p:cNvPr>
          <p:cNvPicPr>
            <a:picLocks noChangeAspect="1"/>
          </p:cNvPicPr>
          <p:nvPr/>
        </p:nvPicPr>
        <p:blipFill>
          <a:blip r:embed="rId5"/>
          <a:stretch>
            <a:fillRect/>
          </a:stretch>
        </p:blipFill>
        <p:spPr>
          <a:xfrm>
            <a:off x="420654" y="4012367"/>
            <a:ext cx="574426" cy="574426"/>
          </a:xfrm>
          <a:prstGeom prst="rect">
            <a:avLst/>
          </a:prstGeom>
        </p:spPr>
      </p:pic>
      <p:sp>
        <p:nvSpPr>
          <p:cNvPr id="11" name="TextBox 10">
            <a:extLst>
              <a:ext uri="{FF2B5EF4-FFF2-40B4-BE49-F238E27FC236}">
                <a16:creationId xmlns:a16="http://schemas.microsoft.com/office/drawing/2014/main" id="{CA4F7F11-BB5F-C70E-0525-4114FCD4E90C}"/>
              </a:ext>
            </a:extLst>
          </p:cNvPr>
          <p:cNvSpPr txBox="1"/>
          <p:nvPr/>
        </p:nvSpPr>
        <p:spPr>
          <a:xfrm>
            <a:off x="2080800" y="1121068"/>
            <a:ext cx="47772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IN" sz="1200" b="1" dirty="0"/>
              <a:t>Are you equipped to handle publication misconduct, such as plagiarism or data falsification, with the guidelines provided by GPP2022?</a:t>
            </a:r>
          </a:p>
        </p:txBody>
      </p:sp>
      <p:sp>
        <p:nvSpPr>
          <p:cNvPr id="13" name="TextBox 12">
            <a:extLst>
              <a:ext uri="{FF2B5EF4-FFF2-40B4-BE49-F238E27FC236}">
                <a16:creationId xmlns:a16="http://schemas.microsoft.com/office/drawing/2014/main" id="{0F8E3390-86C7-1906-6CDE-50B7EC005023}"/>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4" name="TextBox 13">
            <a:extLst>
              <a:ext uri="{FF2B5EF4-FFF2-40B4-BE49-F238E27FC236}">
                <a16:creationId xmlns:a16="http://schemas.microsoft.com/office/drawing/2014/main" id="{ABBA479D-0F22-6A32-FCA4-1F29F4C50F5A}"/>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5" name="Title 1">
            <a:extLst>
              <a:ext uri="{FF2B5EF4-FFF2-40B4-BE49-F238E27FC236}">
                <a16:creationId xmlns:a16="http://schemas.microsoft.com/office/drawing/2014/main" id="{A40D4873-08CB-6302-8C40-1AE19345DAC2}"/>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4b: Publication Practices and Misconduct</a:t>
            </a:r>
          </a:p>
        </p:txBody>
      </p:sp>
    </p:spTree>
    <p:extLst>
      <p:ext uri="{BB962C8B-B14F-4D97-AF65-F5344CB8AC3E}">
        <p14:creationId xmlns:p14="http://schemas.microsoft.com/office/powerpoint/2010/main" val="192619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D1250-C2E1-4439-8986-C4BDF9F2368A}"/>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2AD0A0E-4515-A647-B2E3-7F1B29FB990E}" type="slidenum">
              <a:rPr kumimoji="0" lang="en-US" sz="9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Content Placeholder 5">
            <a:extLst>
              <a:ext uri="{FF2B5EF4-FFF2-40B4-BE49-F238E27FC236}">
                <a16:creationId xmlns:a16="http://schemas.microsoft.com/office/drawing/2014/main" id="{F66CBE60-2095-46F7-9998-1965466DD05A}"/>
              </a:ext>
            </a:extLst>
          </p:cNvPr>
          <p:cNvSpPr>
            <a:spLocks noGrp="1"/>
          </p:cNvSpPr>
          <p:nvPr>
            <p:ph idx="1"/>
          </p:nvPr>
        </p:nvSpPr>
        <p:spPr>
          <a:xfrm>
            <a:off x="840669" y="1584127"/>
            <a:ext cx="7462661" cy="1958274"/>
          </a:xfrm>
        </p:spPr>
        <p:txBody>
          <a:bodyPr>
            <a:normAutofit/>
          </a:bodyPr>
          <a:lstStyle/>
          <a:p>
            <a:pPr marL="0" indent="0">
              <a:buNone/>
            </a:pPr>
            <a:r>
              <a:rPr lang="en-US" sz="2000" b="1" dirty="0"/>
              <a:t>Question:</a:t>
            </a:r>
            <a:r>
              <a:rPr lang="en-US" sz="2000" dirty="0"/>
              <a:t> </a:t>
            </a:r>
            <a:r>
              <a:rPr lang="en-US" sz="2000" i="1" dirty="0"/>
              <a:t>How do you perceive regional collaboration in publication practices across APAC and ROW?</a:t>
            </a:r>
            <a:endParaRPr lang="en-US" sz="2000" dirty="0"/>
          </a:p>
          <a:p>
            <a:pPr lvl="1"/>
            <a:r>
              <a:rPr lang="en-US" sz="1600" b="1" dirty="0"/>
              <a:t>Very collaborative, with shared best practices</a:t>
            </a:r>
            <a:endParaRPr lang="en-US" sz="1600" dirty="0"/>
          </a:p>
          <a:p>
            <a:pPr lvl="1"/>
            <a:r>
              <a:rPr lang="en-US" sz="1600" b="1" dirty="0"/>
              <a:t>Some collaboration, but room for improvement</a:t>
            </a:r>
            <a:endParaRPr lang="en-US" sz="1600" dirty="0"/>
          </a:p>
          <a:p>
            <a:pPr lvl="1"/>
            <a:r>
              <a:rPr lang="en-US" sz="1600" b="1" dirty="0"/>
              <a:t>Not very collaborative, mostly isolated practices</a:t>
            </a:r>
            <a:endParaRPr lang="en-US" sz="1600" dirty="0"/>
          </a:p>
          <a:p>
            <a:pPr lvl="1"/>
            <a:r>
              <a:rPr lang="en-US" sz="1600" b="1" dirty="0"/>
              <a:t>Not sure</a:t>
            </a:r>
            <a:endParaRPr lang="en-US" sz="1600" dirty="0"/>
          </a:p>
        </p:txBody>
      </p:sp>
      <p:sp>
        <p:nvSpPr>
          <p:cNvPr id="2" name="Title 1">
            <a:extLst>
              <a:ext uri="{FF2B5EF4-FFF2-40B4-BE49-F238E27FC236}">
                <a16:creationId xmlns:a16="http://schemas.microsoft.com/office/drawing/2014/main" id="{6823D901-9B59-CD36-0ED1-8162BD7623CA}"/>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Audience Poll #2</a:t>
            </a:r>
          </a:p>
        </p:txBody>
      </p:sp>
    </p:spTree>
    <p:extLst>
      <p:ext uri="{BB962C8B-B14F-4D97-AF65-F5344CB8AC3E}">
        <p14:creationId xmlns:p14="http://schemas.microsoft.com/office/powerpoint/2010/main" val="1138620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3D6F5E4-E8F9-F411-F636-5C9CBAC71306}"/>
              </a:ext>
            </a:extLst>
          </p:cNvPr>
          <p:cNvGraphicFramePr>
            <a:graphicFrameLocks/>
          </p:cNvGraphicFramePr>
          <p:nvPr>
            <p:extLst>
              <p:ext uri="{D42A27DB-BD31-4B8C-83A1-F6EECF244321}">
                <p14:modId xmlns:p14="http://schemas.microsoft.com/office/powerpoint/2010/main" val="3549604978"/>
              </p:ext>
            </p:extLst>
          </p:nvPr>
        </p:nvGraphicFramePr>
        <p:xfrm>
          <a:off x="455257" y="1694004"/>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9A067D3-E613-D94D-AE58-87CBEFD8F8D0}"/>
              </a:ext>
            </a:extLst>
          </p:cNvPr>
          <p:cNvGraphicFramePr>
            <a:graphicFrameLocks/>
          </p:cNvGraphicFramePr>
          <p:nvPr>
            <p:extLst>
              <p:ext uri="{D42A27DB-BD31-4B8C-83A1-F6EECF244321}">
                <p14:modId xmlns:p14="http://schemas.microsoft.com/office/powerpoint/2010/main" val="1142248412"/>
              </p:ext>
            </p:extLst>
          </p:nvPr>
        </p:nvGraphicFramePr>
        <p:xfrm>
          <a:off x="4565257" y="1698635"/>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A336575-B45B-5E62-E90C-C82A1D70E012}"/>
              </a:ext>
            </a:extLst>
          </p:cNvPr>
          <p:cNvSpPr txBox="1"/>
          <p:nvPr/>
        </p:nvSpPr>
        <p:spPr>
          <a:xfrm>
            <a:off x="844018" y="4042630"/>
            <a:ext cx="7788868" cy="415498"/>
          </a:xfrm>
          <a:prstGeom prst="rect">
            <a:avLst/>
          </a:prstGeom>
          <a:noFill/>
        </p:spPr>
        <p:txBody>
          <a:bodyPr wrap="square">
            <a:spAutoFit/>
          </a:bodyPr>
          <a:lstStyle/>
          <a:p>
            <a:r>
              <a:rPr lang="en-US" sz="1050" dirty="0"/>
              <a:t>A large portion of ROW respondents (51.9%) are neutral/unsure about the integration of DE&amp;I principles in GPP2022. In comparison, </a:t>
            </a:r>
            <a:r>
              <a:rPr lang="en-US" sz="1050" b="1" dirty="0"/>
              <a:t>APAC respondents are more confident, with 50.0% stating that most principles are covered</a:t>
            </a:r>
            <a:endParaRPr lang="en-IN" sz="105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DD36F7F3-F23E-B502-7541-44440817CD40}"/>
              </a:ext>
            </a:extLst>
          </p:cNvPr>
          <p:cNvPicPr>
            <a:picLocks noChangeAspect="1"/>
          </p:cNvPicPr>
          <p:nvPr/>
        </p:nvPicPr>
        <p:blipFill>
          <a:blip r:embed="rId5"/>
          <a:stretch>
            <a:fillRect/>
          </a:stretch>
        </p:blipFill>
        <p:spPr>
          <a:xfrm>
            <a:off x="420654" y="4012367"/>
            <a:ext cx="574426" cy="574426"/>
          </a:xfrm>
          <a:prstGeom prst="rect">
            <a:avLst/>
          </a:prstGeom>
        </p:spPr>
      </p:pic>
      <p:sp>
        <p:nvSpPr>
          <p:cNvPr id="11" name="TextBox 10">
            <a:extLst>
              <a:ext uri="{FF2B5EF4-FFF2-40B4-BE49-F238E27FC236}">
                <a16:creationId xmlns:a16="http://schemas.microsoft.com/office/drawing/2014/main" id="{71A58D57-BFF1-CF4A-D3E4-875A30A797DA}"/>
              </a:ext>
            </a:extLst>
          </p:cNvPr>
          <p:cNvSpPr txBox="1"/>
          <p:nvPr/>
        </p:nvSpPr>
        <p:spPr>
          <a:xfrm>
            <a:off x="2286000" y="1135190"/>
            <a:ext cx="4572000" cy="461665"/>
          </a:xfrm>
          <a:prstGeom prst="rect">
            <a:avLst/>
          </a:prstGeom>
          <a:noFill/>
        </p:spPr>
        <p:txBody>
          <a:bodyPr wrap="square">
            <a:spAutoFit/>
          </a:bodyPr>
          <a:lstStyle/>
          <a:p>
            <a:pPr algn="ctr" rtl="0">
              <a:defRPr lang="en-IN" sz="1000" b="0" i="0" u="none" strike="noStrike" kern="1200" spc="0" baseline="0">
                <a:solidFill>
                  <a:sysClr val="windowText" lastClr="000000">
                    <a:lumMod val="65000"/>
                    <a:lumOff val="35000"/>
                  </a:sysClr>
                </a:solidFill>
                <a:latin typeface="+mn-lt"/>
                <a:ea typeface="+mn-ea"/>
                <a:cs typeface="Arial" panose="020B0604020202020204" pitchFamily="34" charset="0"/>
              </a:defRPr>
            </a:pPr>
            <a:r>
              <a:rPr lang="en-IN" sz="1200" b="1" i="0" u="none" strike="noStrike" kern="1200" spc="0" baseline="0" dirty="0">
                <a:solidFill>
                  <a:sysClr val="windowText" lastClr="000000">
                    <a:lumMod val="65000"/>
                    <a:lumOff val="35000"/>
                  </a:sysClr>
                </a:solidFill>
                <a:latin typeface="+mn-lt"/>
                <a:ea typeface="+mn-ea"/>
                <a:cs typeface="Arial" panose="020B0604020202020204" pitchFamily="34" charset="0"/>
              </a:rPr>
              <a:t>Are the DE&amp;I principles well integrated into the GPP2022 guidelines for medical and scientific publications?</a:t>
            </a:r>
          </a:p>
        </p:txBody>
      </p:sp>
      <p:sp>
        <p:nvSpPr>
          <p:cNvPr id="13" name="TextBox 12">
            <a:extLst>
              <a:ext uri="{FF2B5EF4-FFF2-40B4-BE49-F238E27FC236}">
                <a16:creationId xmlns:a16="http://schemas.microsoft.com/office/drawing/2014/main" id="{CF2FB156-C40E-6425-583E-D48B4DF6EA41}"/>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4" name="TextBox 13">
            <a:extLst>
              <a:ext uri="{FF2B5EF4-FFF2-40B4-BE49-F238E27FC236}">
                <a16:creationId xmlns:a16="http://schemas.microsoft.com/office/drawing/2014/main" id="{1AA91C40-45FE-2FF0-212C-FC5325446E6E}"/>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4" name="Title 1">
            <a:extLst>
              <a:ext uri="{FF2B5EF4-FFF2-40B4-BE49-F238E27FC236}">
                <a16:creationId xmlns:a16="http://schemas.microsoft.com/office/drawing/2014/main" id="{CC473019-153B-2CE3-3A0A-027966678DB4}"/>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5: Diversity, Equity and Inclusion (DE&amp;I)</a:t>
            </a:r>
          </a:p>
        </p:txBody>
      </p:sp>
    </p:spTree>
    <p:extLst>
      <p:ext uri="{BB962C8B-B14F-4D97-AF65-F5344CB8AC3E}">
        <p14:creationId xmlns:p14="http://schemas.microsoft.com/office/powerpoint/2010/main" val="1971610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Challenges </a:t>
            </a:r>
          </a:p>
        </p:txBody>
      </p:sp>
      <p:sp>
        <p:nvSpPr>
          <p:cNvPr id="3" name="Content Placeholder 2"/>
          <p:cNvSpPr>
            <a:spLocks noGrp="1"/>
          </p:cNvSpPr>
          <p:nvPr>
            <p:ph idx="1"/>
          </p:nvPr>
        </p:nvSpPr>
        <p:spPr>
          <a:xfrm>
            <a:off x="454582" y="1215384"/>
            <a:ext cx="7865330" cy="3675929"/>
          </a:xfrm>
        </p:spPr>
        <p:txBody>
          <a:bodyPr vert="horz" lIns="91440" tIns="45720" rIns="91440" bIns="45720" rtlCol="0" anchor="t">
            <a:normAutofit/>
          </a:bodyPr>
          <a:lstStyle/>
          <a:p>
            <a:r>
              <a:rPr lang="en-US" sz="2000" b="1" dirty="0"/>
              <a:t>Language Barriers in Providing Feedback</a:t>
            </a:r>
            <a:endParaRPr lang="en-US" sz="2000" dirty="0"/>
          </a:p>
          <a:p>
            <a:pPr lvl="1"/>
            <a:r>
              <a:rPr lang="en-US" sz="2000" dirty="0"/>
              <a:t>Many APAC authors prefer feedback in their native language, and English feedback may lack detail and clarity</a:t>
            </a:r>
            <a:endParaRPr lang="en-US" sz="2000"/>
          </a:p>
          <a:p>
            <a:r>
              <a:rPr lang="en-US" sz="2000" b="1" dirty="0"/>
              <a:t>Cultural and Communication Differences</a:t>
            </a:r>
            <a:endParaRPr lang="en-US" sz="2000" dirty="0"/>
          </a:p>
          <a:p>
            <a:pPr lvl="1"/>
            <a:r>
              <a:rPr lang="en-US" sz="2000" dirty="0"/>
              <a:t>Hierarchical decision-making and cultural norms in APAC can impact feedback quality and adherence to global guidelines</a:t>
            </a:r>
          </a:p>
          <a:p>
            <a:r>
              <a:rPr lang="en-US" sz="2000" b="1" dirty="0"/>
              <a:t>Perceived Lack of Enforcement and Motivation</a:t>
            </a:r>
            <a:endParaRPr lang="en-US" sz="2000" dirty="0"/>
          </a:p>
          <a:p>
            <a:pPr lvl="1"/>
            <a:r>
              <a:rPr lang="en-US" sz="2000" dirty="0"/>
              <a:t>Some authors question the relevance of global guidelines due to a perceived lack of enforcement and local context</a:t>
            </a:r>
          </a:p>
          <a:p>
            <a:pPr marL="0" lvl="0" indent="0" defTabSz="914400" eaLnBrk="0" fontAlgn="base" hangingPunct="0">
              <a:lnSpc>
                <a:spcPct val="100000"/>
              </a:lnSpc>
              <a:spcBef>
                <a:spcPct val="0"/>
              </a:spcBef>
              <a:spcAft>
                <a:spcPct val="0"/>
              </a:spcAft>
              <a:buClrTx/>
              <a:buNone/>
            </a:pPr>
            <a:endParaRPr lang="en-US" altLang="en-US" sz="2000" dirty="0">
              <a:solidFill>
                <a:srgbClr val="222222"/>
              </a:solidFill>
              <a:latin typeface="inherit"/>
            </a:endParaRPr>
          </a:p>
        </p:txBody>
      </p:sp>
      <p:sp>
        <p:nvSpPr>
          <p:cNvPr id="4" name="Slide Number Placeholder 3"/>
          <p:cNvSpPr>
            <a:spLocks noGrp="1"/>
          </p:cNvSpPr>
          <p:nvPr>
            <p:ph type="sldNum" sz="quarter" idx="10"/>
          </p:nvPr>
        </p:nvSpPr>
        <p:spPr/>
        <p:txBody>
          <a:bodyPr/>
          <a:lstStyle/>
          <a:p>
            <a:fld id="{42AD0A0E-4515-A647-B2E3-7F1B29FB990E}" type="slidenum">
              <a:rPr lang="en-US" smtClean="0"/>
              <a:pPr/>
              <a:t>25</a:t>
            </a:fld>
            <a:endParaRPr lang="en-US"/>
          </a:p>
        </p:txBody>
      </p:sp>
      <p:sp>
        <p:nvSpPr>
          <p:cNvPr id="12" name="Rectangle 8"/>
          <p:cNvSpPr>
            <a:spLocks noChangeArrowheads="1"/>
          </p:cNvSpPr>
          <p:nvPr/>
        </p:nvSpPr>
        <p:spPr bwMode="auto">
          <a:xfrm>
            <a:off x="0" y="0"/>
            <a:ext cx="123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22222"/>
                </a:solidFill>
                <a:effectLst/>
                <a:latin typeface="inherit"/>
              </a:rPr>
              <a:t>➕</a:t>
            </a:r>
            <a:endParaRPr kumimoji="0" lang="en-US" altLang="en-US" sz="900" b="0" i="0" u="none" strike="noStrike" cap="none" normalizeH="0" baseline="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1" i="0" u="none" strike="noStrike" cap="none" normalizeH="0" baseline="0">
                <a:ln>
                  <a:noFill/>
                </a:ln>
                <a:solidFill>
                  <a:schemeClr val="tx1"/>
                </a:solidFill>
                <a:effectLst/>
                <a:latin typeface="Lato"/>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Placeholder 2">
            <a:extLst>
              <a:ext uri="{FF2B5EF4-FFF2-40B4-BE49-F238E27FC236}">
                <a16:creationId xmlns:a16="http://schemas.microsoft.com/office/drawing/2014/main" id="{FAABA932-97A5-308A-8EE8-CE3DAB2E12D6}"/>
              </a:ext>
            </a:extLst>
          </p:cNvPr>
          <p:cNvSpPr txBox="1">
            <a:spLocks/>
          </p:cNvSpPr>
          <p:nvPr/>
        </p:nvSpPr>
        <p:spPr>
          <a:xfrm>
            <a:off x="454581" y="4553686"/>
            <a:ext cx="5998845" cy="352034"/>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1000" b="0" i="0" u="none" strike="noStrike" cap="none" spc="0" baseline="0">
                <a:solidFill>
                  <a:srgbClr val="8B8B8B"/>
                </a:solidFill>
                <a:uFillTx/>
                <a:latin typeface="+mj-lt"/>
                <a:ea typeface="+mj-ea"/>
                <a:cs typeface="+mj-cs"/>
                <a:sym typeface="Helvetica"/>
              </a:defRPr>
            </a:lvl1pPr>
            <a:lvl2pPr marL="596106" marR="0" indent="-138906"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2pPr>
            <a:lvl3pPr marL="1074419" marR="0" indent="-160019"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3pPr>
            <a:lvl4pPr marL="1549400" marR="0" indent="-177800"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4pPr>
            <a:lvl5pPr marL="2026354" marR="0" indent="-197554"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5pPr>
            <a:lvl6pPr marL="24002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6pPr>
            <a:lvl7pPr marL="28574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7pPr>
            <a:lvl8pPr marL="3314700" marR="0" indent="-114299"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8pPr>
            <a:lvl9pPr marL="37718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9pPr>
          </a:lstStyle>
          <a:p>
            <a:r>
              <a:rPr lang="en-US" sz="800" dirty="0">
                <a:solidFill>
                  <a:schemeClr val="tx1">
                    <a:lumMod val="65000"/>
                    <a:lumOff val="35000"/>
                  </a:schemeClr>
                </a:solidFill>
                <a:latin typeface="+mn-lt"/>
                <a:cs typeface="Arial" panose="020B0604020202020204" pitchFamily="34" charset="0"/>
              </a:rPr>
              <a:t>1. </a:t>
            </a:r>
            <a:r>
              <a:rPr lang="en-US" sz="800" dirty="0" err="1">
                <a:solidFill>
                  <a:schemeClr val="tx1">
                    <a:lumMod val="65000"/>
                    <a:lumOff val="35000"/>
                  </a:schemeClr>
                </a:solidFill>
                <a:latin typeface="+mn-lt"/>
                <a:cs typeface="Arial" panose="020B0604020202020204" pitchFamily="34" charset="0"/>
              </a:rPr>
              <a:t>Hesp</a:t>
            </a:r>
            <a:r>
              <a:rPr lang="en-US" sz="800" dirty="0">
                <a:solidFill>
                  <a:schemeClr val="tx1">
                    <a:lumMod val="65000"/>
                    <a:lumOff val="35000"/>
                  </a:schemeClr>
                </a:solidFill>
                <a:latin typeface="+mn-lt"/>
                <a:cs typeface="Arial" panose="020B0604020202020204" pitchFamily="34" charset="0"/>
              </a:rPr>
              <a:t> B et al,. Current medical research and opinion vol. 39,6 (2023): 919-931.</a:t>
            </a:r>
          </a:p>
          <a:p>
            <a:pPr hangingPunct="1"/>
            <a:endParaRPr lang="en-US" sz="800" dirty="0">
              <a:solidFill>
                <a:schemeClr val="tx1">
                  <a:lumMod val="65000"/>
                  <a:lumOff val="35000"/>
                </a:schemeClr>
              </a:solidFill>
              <a:latin typeface="+mn-lt"/>
              <a:cs typeface="Arial" panose="020B0604020202020204" pitchFamily="34" charset="0"/>
            </a:endParaRPr>
          </a:p>
        </p:txBody>
      </p:sp>
    </p:spTree>
    <p:extLst>
      <p:ext uri="{BB962C8B-B14F-4D97-AF65-F5344CB8AC3E}">
        <p14:creationId xmlns:p14="http://schemas.microsoft.com/office/powerpoint/2010/main" val="3697821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B65DD64-5DDF-2D2D-32B2-68FDBEE5FF46}"/>
              </a:ext>
            </a:extLst>
          </p:cNvPr>
          <p:cNvGraphicFramePr>
            <a:graphicFrameLocks/>
          </p:cNvGraphicFramePr>
          <p:nvPr>
            <p:extLst>
              <p:ext uri="{D42A27DB-BD31-4B8C-83A1-F6EECF244321}">
                <p14:modId xmlns:p14="http://schemas.microsoft.com/office/powerpoint/2010/main" val="3677634880"/>
              </p:ext>
            </p:extLst>
          </p:nvPr>
        </p:nvGraphicFramePr>
        <p:xfrm>
          <a:off x="452238" y="1580543"/>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BF95688-ABE1-1A46-8418-88C1D0B36D05}"/>
              </a:ext>
            </a:extLst>
          </p:cNvPr>
          <p:cNvGraphicFramePr>
            <a:graphicFrameLocks/>
          </p:cNvGraphicFramePr>
          <p:nvPr>
            <p:extLst>
              <p:ext uri="{D42A27DB-BD31-4B8C-83A1-F6EECF244321}">
                <p14:modId xmlns:p14="http://schemas.microsoft.com/office/powerpoint/2010/main" val="3398422480"/>
              </p:ext>
            </p:extLst>
          </p:nvPr>
        </p:nvGraphicFramePr>
        <p:xfrm>
          <a:off x="4572000" y="1583917"/>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D1D512C1-4130-A4D9-7188-97D070880B52}"/>
              </a:ext>
            </a:extLst>
          </p:cNvPr>
          <p:cNvSpPr txBox="1"/>
          <p:nvPr/>
        </p:nvSpPr>
        <p:spPr>
          <a:xfrm>
            <a:off x="844018" y="4057756"/>
            <a:ext cx="7788868" cy="415498"/>
          </a:xfrm>
          <a:prstGeom prst="rect">
            <a:avLst/>
          </a:prstGeom>
          <a:noFill/>
        </p:spPr>
        <p:txBody>
          <a:bodyPr wrap="square">
            <a:spAutoFit/>
          </a:bodyPr>
          <a:lstStyle/>
          <a:p>
            <a:r>
              <a:rPr lang="en-US" sz="1050" dirty="0"/>
              <a:t>ROW respondents demonstrate equal levels of complete and partial familiarity with publication extenders (25.5% each). </a:t>
            </a:r>
            <a:r>
              <a:rPr lang="en-US" sz="1050" b="1" dirty="0"/>
              <a:t>APAC respondents are predominantly mostly familiar (41.7%) </a:t>
            </a:r>
            <a:r>
              <a:rPr lang="en-US" sz="1050" dirty="0"/>
              <a:t>but have fewer who are completely familiar (8.3%).</a:t>
            </a:r>
            <a:endParaRPr lang="en-IN" sz="105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1FE00E4-8AB1-F839-D163-8D9A3494B08C}"/>
              </a:ext>
            </a:extLst>
          </p:cNvPr>
          <p:cNvPicPr>
            <a:picLocks noChangeAspect="1"/>
          </p:cNvPicPr>
          <p:nvPr/>
        </p:nvPicPr>
        <p:blipFill>
          <a:blip r:embed="rId5"/>
          <a:stretch>
            <a:fillRect/>
          </a:stretch>
        </p:blipFill>
        <p:spPr>
          <a:xfrm>
            <a:off x="420654" y="4012367"/>
            <a:ext cx="574426" cy="574426"/>
          </a:xfrm>
          <a:prstGeom prst="rect">
            <a:avLst/>
          </a:prstGeom>
        </p:spPr>
      </p:pic>
      <p:sp>
        <p:nvSpPr>
          <p:cNvPr id="8" name="TextBox 7">
            <a:extLst>
              <a:ext uri="{FF2B5EF4-FFF2-40B4-BE49-F238E27FC236}">
                <a16:creationId xmlns:a16="http://schemas.microsoft.com/office/drawing/2014/main" id="{FA3C0CD2-6BB3-C566-0E0D-1D1D5D6ACDB8}"/>
              </a:ext>
            </a:extLst>
          </p:cNvPr>
          <p:cNvSpPr txBox="1"/>
          <p:nvPr/>
        </p:nvSpPr>
        <p:spPr>
          <a:xfrm>
            <a:off x="2286000" y="1128268"/>
            <a:ext cx="4572000" cy="461665"/>
          </a:xfrm>
          <a:prstGeom prst="rect">
            <a:avLst/>
          </a:prstGeom>
          <a:noFill/>
        </p:spPr>
        <p:txBody>
          <a:bodyPr wrap="square">
            <a:spAutoFit/>
          </a:bodyPr>
          <a:lstStyle/>
          <a:p>
            <a:pPr algn="ctr"/>
            <a:r>
              <a:rPr lang="en-IN" sz="1200" b="1" i="0" u="none" strike="noStrike" kern="1200" spc="0" baseline="0" dirty="0">
                <a:solidFill>
                  <a:sysClr val="windowText" lastClr="000000">
                    <a:lumMod val="65000"/>
                    <a:lumOff val="35000"/>
                  </a:sysClr>
                </a:solidFill>
                <a:cs typeface="Arial" panose="020B0604020202020204" pitchFamily="34" charset="0"/>
              </a:rPr>
              <a:t>How familiar are you with the concept of publication extenders (e.g., supplements and companion publications)?</a:t>
            </a:r>
            <a:endParaRPr lang="en-IN" sz="1200" b="1" dirty="0"/>
          </a:p>
        </p:txBody>
      </p:sp>
      <p:sp>
        <p:nvSpPr>
          <p:cNvPr id="10" name="TextBox 9">
            <a:extLst>
              <a:ext uri="{FF2B5EF4-FFF2-40B4-BE49-F238E27FC236}">
                <a16:creationId xmlns:a16="http://schemas.microsoft.com/office/drawing/2014/main" id="{B068FF4A-D78B-CA6F-1A31-332D4AE13948}"/>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3" name="TextBox 12">
            <a:extLst>
              <a:ext uri="{FF2B5EF4-FFF2-40B4-BE49-F238E27FC236}">
                <a16:creationId xmlns:a16="http://schemas.microsoft.com/office/drawing/2014/main" id="{02815468-AF31-C9C6-F4E6-2D877F15373B}"/>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5" name="Title 1">
            <a:extLst>
              <a:ext uri="{FF2B5EF4-FFF2-40B4-BE49-F238E27FC236}">
                <a16:creationId xmlns:a16="http://schemas.microsoft.com/office/drawing/2014/main" id="{A7832462-A7AF-9465-AD27-497AEBDB4602}"/>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6a: Publication Extenders</a:t>
            </a:r>
          </a:p>
        </p:txBody>
      </p:sp>
    </p:spTree>
    <p:extLst>
      <p:ext uri="{BB962C8B-B14F-4D97-AF65-F5344CB8AC3E}">
        <p14:creationId xmlns:p14="http://schemas.microsoft.com/office/powerpoint/2010/main" val="16510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A92C-917F-3E2C-8601-E8E0D5866130}"/>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B802E5-2685-9F66-C4BD-ED129BD0F32F}"/>
              </a:ext>
            </a:extLst>
          </p:cNvPr>
          <p:cNvGraphicFramePr>
            <a:graphicFrameLocks/>
          </p:cNvGraphicFramePr>
          <p:nvPr>
            <p:extLst>
              <p:ext uri="{D42A27DB-BD31-4B8C-83A1-F6EECF244321}">
                <p14:modId xmlns:p14="http://schemas.microsoft.com/office/powerpoint/2010/main" val="995752395"/>
              </p:ext>
            </p:extLst>
          </p:nvPr>
        </p:nvGraphicFramePr>
        <p:xfrm>
          <a:off x="460707" y="1696729"/>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F0231F8-6895-8E4A-1098-93F78F3AF591}"/>
              </a:ext>
            </a:extLst>
          </p:cNvPr>
          <p:cNvGraphicFramePr>
            <a:graphicFrameLocks/>
          </p:cNvGraphicFramePr>
          <p:nvPr>
            <p:extLst>
              <p:ext uri="{D42A27DB-BD31-4B8C-83A1-F6EECF244321}">
                <p14:modId xmlns:p14="http://schemas.microsoft.com/office/powerpoint/2010/main" val="3308363668"/>
              </p:ext>
            </p:extLst>
          </p:nvPr>
        </p:nvGraphicFramePr>
        <p:xfrm>
          <a:off x="4572000" y="1694771"/>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D1BD6230-97B0-BA39-CE21-76987631B1D7}"/>
              </a:ext>
            </a:extLst>
          </p:cNvPr>
          <p:cNvSpPr txBox="1"/>
          <p:nvPr/>
        </p:nvSpPr>
        <p:spPr>
          <a:xfrm>
            <a:off x="844018" y="4042630"/>
            <a:ext cx="7788868" cy="415498"/>
          </a:xfrm>
          <a:prstGeom prst="rect">
            <a:avLst/>
          </a:prstGeom>
          <a:noFill/>
        </p:spPr>
        <p:txBody>
          <a:bodyPr wrap="square">
            <a:spAutoFit/>
          </a:bodyPr>
          <a:lstStyle/>
          <a:p>
            <a:r>
              <a:rPr lang="en-US" sz="1050" dirty="0"/>
              <a:t>ROW respondents are slightly more confident in incorporating publication extenders, with 35.3% mostly doing so. </a:t>
            </a:r>
            <a:r>
              <a:rPr lang="en-US" sz="1050" b="1" dirty="0"/>
              <a:t>APAC respondents show equal proportions of mostly incorporating (33.3%) and being neutral/unsure (33.3%), indicating higher uncertainty.</a:t>
            </a:r>
            <a:endParaRPr lang="en-IN" sz="1050" b="1"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80DCA46-D6B9-5CDA-25AF-846825695946}"/>
              </a:ext>
            </a:extLst>
          </p:cNvPr>
          <p:cNvPicPr>
            <a:picLocks noChangeAspect="1"/>
          </p:cNvPicPr>
          <p:nvPr/>
        </p:nvPicPr>
        <p:blipFill>
          <a:blip r:embed="rId5"/>
          <a:stretch>
            <a:fillRect/>
          </a:stretch>
        </p:blipFill>
        <p:spPr>
          <a:xfrm>
            <a:off x="420654" y="4012367"/>
            <a:ext cx="574426" cy="574426"/>
          </a:xfrm>
          <a:prstGeom prst="rect">
            <a:avLst/>
          </a:prstGeom>
        </p:spPr>
      </p:pic>
      <p:sp>
        <p:nvSpPr>
          <p:cNvPr id="8" name="TextBox 7">
            <a:extLst>
              <a:ext uri="{FF2B5EF4-FFF2-40B4-BE49-F238E27FC236}">
                <a16:creationId xmlns:a16="http://schemas.microsoft.com/office/drawing/2014/main" id="{3E4DCC03-B90F-63E9-1915-FE41D06D2D51}"/>
              </a:ext>
            </a:extLst>
          </p:cNvPr>
          <p:cNvSpPr txBox="1"/>
          <p:nvPr/>
        </p:nvSpPr>
        <p:spPr>
          <a:xfrm>
            <a:off x="2286000" y="1135468"/>
            <a:ext cx="45720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IN" sz="1200" b="1" dirty="0"/>
              <a:t>Do you or does your organization incorporate publication extenders into its research communication strategy effectively?</a:t>
            </a:r>
          </a:p>
        </p:txBody>
      </p:sp>
      <p:sp>
        <p:nvSpPr>
          <p:cNvPr id="10" name="TextBox 9">
            <a:extLst>
              <a:ext uri="{FF2B5EF4-FFF2-40B4-BE49-F238E27FC236}">
                <a16:creationId xmlns:a16="http://schemas.microsoft.com/office/drawing/2014/main" id="{3424FC58-D900-1287-FF25-478F5E9ACBE5}"/>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3" name="TextBox 12">
            <a:extLst>
              <a:ext uri="{FF2B5EF4-FFF2-40B4-BE49-F238E27FC236}">
                <a16:creationId xmlns:a16="http://schemas.microsoft.com/office/drawing/2014/main" id="{9B1B3AA8-50B9-833C-5D4B-F4E781D04A4B}"/>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6" name="Title 1">
            <a:extLst>
              <a:ext uri="{FF2B5EF4-FFF2-40B4-BE49-F238E27FC236}">
                <a16:creationId xmlns:a16="http://schemas.microsoft.com/office/drawing/2014/main" id="{923E49D9-6534-D7B2-E4E5-B9B606C78DD5}"/>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6b: Publication Extenders</a:t>
            </a:r>
          </a:p>
        </p:txBody>
      </p:sp>
    </p:spTree>
    <p:extLst>
      <p:ext uri="{BB962C8B-B14F-4D97-AF65-F5344CB8AC3E}">
        <p14:creationId xmlns:p14="http://schemas.microsoft.com/office/powerpoint/2010/main" val="1588994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3278990-18DB-E84D-2B85-9B523C907109}"/>
              </a:ext>
            </a:extLst>
          </p:cNvPr>
          <p:cNvGraphicFramePr>
            <a:graphicFrameLocks/>
          </p:cNvGraphicFramePr>
          <p:nvPr>
            <p:extLst>
              <p:ext uri="{D42A27DB-BD31-4B8C-83A1-F6EECF244321}">
                <p14:modId xmlns:p14="http://schemas.microsoft.com/office/powerpoint/2010/main" val="2031212932"/>
              </p:ext>
            </p:extLst>
          </p:nvPr>
        </p:nvGraphicFramePr>
        <p:xfrm>
          <a:off x="454687" y="1582400"/>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53F6D94-B44E-F646-675F-3EB6A79954DE}"/>
              </a:ext>
            </a:extLst>
          </p:cNvPr>
          <p:cNvGraphicFramePr>
            <a:graphicFrameLocks/>
          </p:cNvGraphicFramePr>
          <p:nvPr>
            <p:extLst>
              <p:ext uri="{D42A27DB-BD31-4B8C-83A1-F6EECF244321}">
                <p14:modId xmlns:p14="http://schemas.microsoft.com/office/powerpoint/2010/main" val="2800023937"/>
              </p:ext>
            </p:extLst>
          </p:nvPr>
        </p:nvGraphicFramePr>
        <p:xfrm>
          <a:off x="4571999" y="1582400"/>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D94AA87C-F49D-257F-D7AB-857FF2B45B06}"/>
              </a:ext>
            </a:extLst>
          </p:cNvPr>
          <p:cNvSpPr txBox="1"/>
          <p:nvPr/>
        </p:nvSpPr>
        <p:spPr>
          <a:xfrm>
            <a:off x="844018" y="4042630"/>
            <a:ext cx="7788868" cy="577081"/>
          </a:xfrm>
          <a:prstGeom prst="rect">
            <a:avLst/>
          </a:prstGeom>
          <a:noFill/>
        </p:spPr>
        <p:txBody>
          <a:bodyPr wrap="square">
            <a:spAutoFit/>
          </a:bodyPr>
          <a:lstStyle/>
          <a:p>
            <a:r>
              <a:rPr lang="en-US" sz="1050" b="1" dirty="0"/>
              <a:t>APAC respondents demonstrate stronger confidence in the value of publication extenders,</a:t>
            </a:r>
            <a:r>
              <a:rPr lang="en-US" sz="1050" dirty="0"/>
              <a:t> </a:t>
            </a:r>
            <a:r>
              <a:rPr lang="en-US" sz="1050" b="1" dirty="0"/>
              <a:t>with 33.3% </a:t>
            </a:r>
            <a:r>
              <a:rPr lang="en-US" sz="1050" dirty="0"/>
              <a:t>stating they certainly add value and another 25.0% agreeing in most cases. In contrast, ROW respondents are more evenly distributed, with 31.4% agreeing in most cases, 29.4% stating they certainly do, and 17.6% remaining neutral/unsure.</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C142421E-AB68-645A-03A9-4F4B6EA57DB5}"/>
              </a:ext>
            </a:extLst>
          </p:cNvPr>
          <p:cNvPicPr>
            <a:picLocks noChangeAspect="1"/>
          </p:cNvPicPr>
          <p:nvPr/>
        </p:nvPicPr>
        <p:blipFill>
          <a:blip r:embed="rId5"/>
          <a:stretch>
            <a:fillRect/>
          </a:stretch>
        </p:blipFill>
        <p:spPr>
          <a:xfrm>
            <a:off x="420654" y="4012367"/>
            <a:ext cx="574426" cy="574426"/>
          </a:xfrm>
          <a:prstGeom prst="rect">
            <a:avLst/>
          </a:prstGeom>
        </p:spPr>
      </p:pic>
      <p:sp>
        <p:nvSpPr>
          <p:cNvPr id="7" name="TextBox 6">
            <a:extLst>
              <a:ext uri="{FF2B5EF4-FFF2-40B4-BE49-F238E27FC236}">
                <a16:creationId xmlns:a16="http://schemas.microsoft.com/office/drawing/2014/main" id="{94E52268-9A37-C73F-D732-AFA074EEC74A}"/>
              </a:ext>
            </a:extLst>
          </p:cNvPr>
          <p:cNvSpPr txBox="1"/>
          <p:nvPr/>
        </p:nvSpPr>
        <p:spPr>
          <a:xfrm>
            <a:off x="2286000" y="1135190"/>
            <a:ext cx="4572000" cy="461665"/>
          </a:xfrm>
          <a:prstGeom prst="rect">
            <a:avLst/>
          </a:prstGeom>
          <a:noFill/>
        </p:spPr>
        <p:txBody>
          <a:bodyPr wrap="square">
            <a:spAutoFit/>
          </a:bodyPr>
          <a:lstStyle/>
          <a:p>
            <a:pPr algn="ctr" rtl="0">
              <a:defRPr lang="en-IN" sz="1000" b="0" i="0" u="none" strike="noStrike" kern="1200" spc="0" baseline="0">
                <a:solidFill>
                  <a:sysClr val="windowText" lastClr="000000">
                    <a:lumMod val="65000"/>
                    <a:lumOff val="35000"/>
                  </a:sysClr>
                </a:solidFill>
                <a:latin typeface="+mn-lt"/>
                <a:ea typeface="+mn-ea"/>
                <a:cs typeface="+mn-cs"/>
              </a:defRPr>
            </a:pPr>
            <a:r>
              <a:rPr lang="en-IN" sz="1200" b="1" i="0" u="none" strike="noStrike" kern="1200" spc="0" baseline="0" dirty="0">
                <a:solidFill>
                  <a:sysClr val="windowText" lastClr="000000">
                    <a:lumMod val="65000"/>
                    <a:lumOff val="35000"/>
                  </a:sysClr>
                </a:solidFill>
                <a:latin typeface="+mn-lt"/>
                <a:ea typeface="+mn-ea"/>
                <a:cs typeface="+mn-cs"/>
              </a:rPr>
              <a:t>Do you feel that publication extenders are adding value to the dissemination of research findings?</a:t>
            </a:r>
          </a:p>
        </p:txBody>
      </p:sp>
      <p:sp>
        <p:nvSpPr>
          <p:cNvPr id="10" name="TextBox 9">
            <a:extLst>
              <a:ext uri="{FF2B5EF4-FFF2-40B4-BE49-F238E27FC236}">
                <a16:creationId xmlns:a16="http://schemas.microsoft.com/office/drawing/2014/main" id="{280B9ACD-2AA2-7F2A-98AD-A0C56763AEE2}"/>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3" name="TextBox 12">
            <a:extLst>
              <a:ext uri="{FF2B5EF4-FFF2-40B4-BE49-F238E27FC236}">
                <a16:creationId xmlns:a16="http://schemas.microsoft.com/office/drawing/2014/main" id="{7085B763-3B4B-4961-615F-4B80F242DC3E}"/>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4" name="Title 1">
            <a:extLst>
              <a:ext uri="{FF2B5EF4-FFF2-40B4-BE49-F238E27FC236}">
                <a16:creationId xmlns:a16="http://schemas.microsoft.com/office/drawing/2014/main" id="{1082D6FE-0125-31B9-3C35-CEE9D3DC8997}"/>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6c: Publication Extenders</a:t>
            </a:r>
          </a:p>
        </p:txBody>
      </p:sp>
    </p:spTree>
    <p:extLst>
      <p:ext uri="{BB962C8B-B14F-4D97-AF65-F5344CB8AC3E}">
        <p14:creationId xmlns:p14="http://schemas.microsoft.com/office/powerpoint/2010/main" val="3352035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877C5395-906C-4C29-DCE8-AC1B302DAB16}"/>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F39EE8A-0926-FF13-8964-F94E6DD95ACA}"/>
              </a:ext>
            </a:extLst>
          </p:cNvPr>
          <p:cNvGraphicFramePr>
            <a:graphicFrameLocks/>
          </p:cNvGraphicFramePr>
          <p:nvPr>
            <p:extLst>
              <p:ext uri="{D42A27DB-BD31-4B8C-83A1-F6EECF244321}">
                <p14:modId xmlns:p14="http://schemas.microsoft.com/office/powerpoint/2010/main" val="182068861"/>
              </p:ext>
            </p:extLst>
          </p:nvPr>
        </p:nvGraphicFramePr>
        <p:xfrm>
          <a:off x="454801" y="1581750"/>
          <a:ext cx="4068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C94921F4-56D5-AC93-FFE7-D1FF65160626}"/>
              </a:ext>
            </a:extLst>
          </p:cNvPr>
          <p:cNvGraphicFramePr>
            <a:graphicFrameLocks/>
          </p:cNvGraphicFramePr>
          <p:nvPr>
            <p:extLst>
              <p:ext uri="{D42A27DB-BD31-4B8C-83A1-F6EECF244321}">
                <p14:modId xmlns:p14="http://schemas.microsoft.com/office/powerpoint/2010/main" val="3500249462"/>
              </p:ext>
            </p:extLst>
          </p:nvPr>
        </p:nvGraphicFramePr>
        <p:xfrm>
          <a:off x="4564800" y="1580820"/>
          <a:ext cx="4068000"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A61ECA4F-ADC7-6A21-20D4-0F2C1054576F}"/>
              </a:ext>
            </a:extLst>
          </p:cNvPr>
          <p:cNvSpPr txBox="1"/>
          <p:nvPr/>
        </p:nvSpPr>
        <p:spPr>
          <a:xfrm>
            <a:off x="844018" y="4042630"/>
            <a:ext cx="7788868" cy="415498"/>
          </a:xfrm>
          <a:prstGeom prst="rect">
            <a:avLst/>
          </a:prstGeom>
          <a:noFill/>
        </p:spPr>
        <p:txBody>
          <a:bodyPr wrap="square">
            <a:spAutoFit/>
          </a:bodyPr>
          <a:lstStyle/>
          <a:p>
            <a:r>
              <a:rPr lang="en-US" sz="1050" dirty="0"/>
              <a:t>ROW has a higher percentage of respondents completely familiar (31.4%) compared to APAC (16.7%), </a:t>
            </a:r>
            <a:r>
              <a:rPr lang="en-US" sz="1050" b="1" dirty="0"/>
              <a:t>while APAC has a higher proportion of neutral/unsure responses (20.8%) </a:t>
            </a:r>
            <a:r>
              <a:rPr lang="en-US" sz="1050" dirty="0"/>
              <a:t>compared to ROW (9.8%).</a:t>
            </a:r>
            <a:endParaRPr lang="en-IN" sz="105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648490B2-08FD-07E1-3208-0F6175B57C6F}"/>
              </a:ext>
            </a:extLst>
          </p:cNvPr>
          <p:cNvPicPr>
            <a:picLocks noChangeAspect="1"/>
          </p:cNvPicPr>
          <p:nvPr/>
        </p:nvPicPr>
        <p:blipFill>
          <a:blip r:embed="rId7"/>
          <a:stretch>
            <a:fillRect/>
          </a:stretch>
        </p:blipFill>
        <p:spPr>
          <a:xfrm>
            <a:off x="420654" y="4012367"/>
            <a:ext cx="574426" cy="574426"/>
          </a:xfrm>
          <a:prstGeom prst="rect">
            <a:avLst/>
          </a:prstGeom>
        </p:spPr>
      </p:pic>
      <p:sp>
        <p:nvSpPr>
          <p:cNvPr id="8" name="TextBox 7">
            <a:extLst>
              <a:ext uri="{FF2B5EF4-FFF2-40B4-BE49-F238E27FC236}">
                <a16:creationId xmlns:a16="http://schemas.microsoft.com/office/drawing/2014/main" id="{7CB6EE7D-88C6-1A5F-980C-753D10B9ED82}"/>
              </a:ext>
            </a:extLst>
          </p:cNvPr>
          <p:cNvSpPr txBox="1"/>
          <p:nvPr/>
        </p:nvSpPr>
        <p:spPr>
          <a:xfrm>
            <a:off x="2286000" y="1127990"/>
            <a:ext cx="4572000" cy="461665"/>
          </a:xfrm>
          <a:prstGeom prst="rect">
            <a:avLst/>
          </a:prstGeom>
          <a:noFill/>
        </p:spPr>
        <p:txBody>
          <a:bodyPr wrap="square">
            <a:spAutoFit/>
          </a:bodyPr>
          <a:lstStyle/>
          <a:p>
            <a:pPr algn="ctr" rtl="0">
              <a:defRPr lang="en-IN" sz="1000" b="0" i="0" u="none" strike="noStrike" kern="1200" spc="0" baseline="0">
                <a:solidFill>
                  <a:sysClr val="windowText" lastClr="000000">
                    <a:lumMod val="65000"/>
                    <a:lumOff val="35000"/>
                  </a:sysClr>
                </a:solidFill>
                <a:latin typeface="+mn-lt"/>
                <a:ea typeface="+mn-ea"/>
                <a:cs typeface="Arial" panose="020B0604020202020204" pitchFamily="34" charset="0"/>
              </a:defRPr>
            </a:pPr>
            <a:r>
              <a:rPr lang="en-IN" sz="1200" b="1" i="0" u="none" strike="noStrike" kern="1200" spc="0" baseline="0" dirty="0">
                <a:solidFill>
                  <a:sysClr val="windowText" lastClr="000000">
                    <a:lumMod val="65000"/>
                    <a:lumOff val="35000"/>
                  </a:sysClr>
                </a:solidFill>
                <a:latin typeface="+mn-lt"/>
                <a:ea typeface="+mn-ea"/>
                <a:cs typeface="Arial" panose="020B0604020202020204" pitchFamily="34" charset="0"/>
              </a:rPr>
              <a:t>How familiar are you with the use of Plain Language Summaries (PLS) in scientific publications?</a:t>
            </a:r>
          </a:p>
        </p:txBody>
      </p:sp>
      <p:sp>
        <p:nvSpPr>
          <p:cNvPr id="17" name="TextBox 16">
            <a:extLst>
              <a:ext uri="{FF2B5EF4-FFF2-40B4-BE49-F238E27FC236}">
                <a16:creationId xmlns:a16="http://schemas.microsoft.com/office/drawing/2014/main" id="{27BF0039-6B95-927E-7F5F-F2C1F42DE7E0}"/>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8" name="TextBox 17">
            <a:extLst>
              <a:ext uri="{FF2B5EF4-FFF2-40B4-BE49-F238E27FC236}">
                <a16:creationId xmlns:a16="http://schemas.microsoft.com/office/drawing/2014/main" id="{3718BB51-ADE4-2ADB-38C0-54AB0CD6999F}"/>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5" name="Title 1">
            <a:extLst>
              <a:ext uri="{FF2B5EF4-FFF2-40B4-BE49-F238E27FC236}">
                <a16:creationId xmlns:a16="http://schemas.microsoft.com/office/drawing/2014/main" id="{25E972C5-20FE-7BC4-5A90-84A4E2EEF3CA}"/>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6d: Publication Extenders</a:t>
            </a:r>
          </a:p>
        </p:txBody>
      </p:sp>
    </p:spTree>
    <p:extLst>
      <p:ext uri="{BB962C8B-B14F-4D97-AF65-F5344CB8AC3E}">
        <p14:creationId xmlns:p14="http://schemas.microsoft.com/office/powerpoint/2010/main" val="192973490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64296-4F47-4B80-BE8E-709BBE7771E2}"/>
              </a:ext>
            </a:extLst>
          </p:cNvPr>
          <p:cNvSpPr>
            <a:spLocks noGrp="1"/>
          </p:cNvSpPr>
          <p:nvPr>
            <p:ph type="title"/>
          </p:nvPr>
        </p:nvSpPr>
        <p:spPr/>
        <p:txBody>
          <a:bodyPr>
            <a:normAutofit/>
          </a:bodyPr>
          <a:lstStyle/>
          <a:p>
            <a:r>
              <a:rPr lang="en-US" sz="3000"/>
              <a:t>ISMPP Announcements</a:t>
            </a:r>
          </a:p>
        </p:txBody>
      </p:sp>
      <p:sp>
        <p:nvSpPr>
          <p:cNvPr id="8" name="Rectangle 7">
            <a:extLst>
              <a:ext uri="{FF2B5EF4-FFF2-40B4-BE49-F238E27FC236}">
                <a16:creationId xmlns:a16="http://schemas.microsoft.com/office/drawing/2014/main" id="{554B3AC2-C027-437C-9915-938F4F4B87B9}"/>
              </a:ext>
            </a:extLst>
          </p:cNvPr>
          <p:cNvSpPr/>
          <p:nvPr/>
        </p:nvSpPr>
        <p:spPr>
          <a:xfrm>
            <a:off x="774781" y="1071145"/>
            <a:ext cx="7594439" cy="1550553"/>
          </a:xfrm>
          <a:prstGeom prst="rect">
            <a:avLst/>
          </a:prstGeom>
        </p:spPr>
        <p:txBody>
          <a:bodyPr wrap="square" lIns="91440" tIns="45720" rIns="91440" bIns="45720" anchor="t">
            <a:spAutoFit/>
          </a:bodyPr>
          <a:lstStyle/>
          <a:p>
            <a:pPr algn="ctr">
              <a:spcBef>
                <a:spcPts val="600"/>
              </a:spcBef>
              <a:defRPr/>
            </a:pPr>
            <a:r>
              <a:rPr lang="en-US" sz="1988" b="1" spc="-23">
                <a:solidFill>
                  <a:srgbClr val="0070C0"/>
                </a:solidFill>
                <a:ea typeface="ＭＳ Ｐゴシック"/>
                <a:cs typeface="Calibri"/>
              </a:rPr>
              <a:t>Application deadline for the March CMPP </a:t>
            </a:r>
          </a:p>
          <a:p>
            <a:pPr algn="ctr">
              <a:spcBef>
                <a:spcPts val="600"/>
              </a:spcBef>
              <a:defRPr/>
            </a:pPr>
            <a:r>
              <a:rPr lang="en-US" sz="1988" b="1" spc="-23">
                <a:solidFill>
                  <a:srgbClr val="0070C0"/>
                </a:solidFill>
                <a:ea typeface="ＭＳ Ｐゴシック"/>
                <a:cs typeface="Calibri"/>
              </a:rPr>
              <a:t>exam is February 1</a:t>
            </a:r>
            <a:endParaRPr lang="en-US" sz="1988" b="1" spc="-23">
              <a:solidFill>
                <a:srgbClr val="0070C0"/>
              </a:solidFill>
            </a:endParaRPr>
          </a:p>
          <a:p>
            <a:pPr marL="285274" indent="-285274">
              <a:spcBef>
                <a:spcPts val="600"/>
              </a:spcBef>
              <a:buFont typeface="Arial" panose="020B0604020202020204" pitchFamily="34" charset="0"/>
              <a:buChar char="•"/>
              <a:defRPr/>
            </a:pPr>
            <a:endParaRPr lang="en-US" sz="2000" spc="-23">
              <a:latin typeface="Franklin Gothic Book"/>
              <a:ea typeface="ＭＳ Ｐゴシック" pitchFamily="34" charset="-128"/>
              <a:cs typeface="Calibri" pitchFamily="34" charset="0"/>
            </a:endParaRPr>
          </a:p>
          <a:p>
            <a:pPr>
              <a:spcBef>
                <a:spcPts val="600"/>
              </a:spcBef>
              <a:defRPr/>
            </a:pPr>
            <a:endParaRPr lang="en-US" sz="2000" spc="-23">
              <a:latin typeface="Franklin Gothic Book"/>
              <a:ea typeface="ＭＳ Ｐゴシック" pitchFamily="34" charset="-128"/>
              <a:cs typeface="Calibri" pitchFamily="34" charset="0"/>
            </a:endParaRPr>
          </a:p>
        </p:txBody>
      </p:sp>
      <p:sp>
        <p:nvSpPr>
          <p:cNvPr id="2" name="Slide Number Placeholder 1">
            <a:extLst>
              <a:ext uri="{FF2B5EF4-FFF2-40B4-BE49-F238E27FC236}">
                <a16:creationId xmlns:a16="http://schemas.microsoft.com/office/drawing/2014/main" id="{53AFCC83-E0F3-1F6F-F07C-2E602DD33DC5}"/>
              </a:ext>
            </a:extLst>
          </p:cNvPr>
          <p:cNvSpPr>
            <a:spLocks noGrp="1"/>
          </p:cNvSpPr>
          <p:nvPr>
            <p:ph type="sldNum" sz="quarter" idx="10"/>
          </p:nvPr>
        </p:nvSpPr>
        <p:spPr/>
        <p:txBody>
          <a:bodyPr/>
          <a:lstStyle/>
          <a:p>
            <a:fld id="{42AD0A0E-4515-A647-B2E3-7F1B29FB990E}" type="slidenum">
              <a:rPr lang="en-US" smtClean="0"/>
              <a:pPr/>
              <a:t>3</a:t>
            </a:fld>
            <a:endParaRPr lang="en-US"/>
          </a:p>
        </p:txBody>
      </p:sp>
      <p:pic>
        <p:nvPicPr>
          <p:cNvPr id="5" name="Picture 4" descr="A picture containing text, font, logo, graphics&#10;&#10;Description automatically generated">
            <a:extLst>
              <a:ext uri="{FF2B5EF4-FFF2-40B4-BE49-F238E27FC236}">
                <a16:creationId xmlns:a16="http://schemas.microsoft.com/office/drawing/2014/main" id="{2786F9BF-E262-ED15-A75D-9CC8A9FF4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209" y="2184401"/>
            <a:ext cx="2097583" cy="2108200"/>
          </a:xfrm>
          <a:prstGeom prst="rect">
            <a:avLst/>
          </a:prstGeom>
        </p:spPr>
      </p:pic>
      <p:sp>
        <p:nvSpPr>
          <p:cNvPr id="6" name="TextBox 5">
            <a:extLst>
              <a:ext uri="{FF2B5EF4-FFF2-40B4-BE49-F238E27FC236}">
                <a16:creationId xmlns:a16="http://schemas.microsoft.com/office/drawing/2014/main" id="{5FC811AF-DDDF-972E-2587-7A4B192ABE32}"/>
              </a:ext>
            </a:extLst>
          </p:cNvPr>
          <p:cNvSpPr txBox="1"/>
          <p:nvPr/>
        </p:nvSpPr>
        <p:spPr>
          <a:xfrm>
            <a:off x="2286000" y="2420164"/>
            <a:ext cx="4572000" cy="300082"/>
          </a:xfrm>
          <a:prstGeom prst="rect">
            <a:avLst/>
          </a:prstGeom>
          <a:noFill/>
        </p:spPr>
        <p:txBody>
          <a:bodyPr wrap="square">
            <a:spAutoFit/>
          </a:bodyPr>
          <a:lstStyle/>
          <a:p>
            <a:r>
              <a:rPr lang="en-US"/>
              <a:t> </a:t>
            </a:r>
          </a:p>
        </p:txBody>
      </p:sp>
      <p:sp>
        <p:nvSpPr>
          <p:cNvPr id="9" name="TextBox 8">
            <a:extLst>
              <a:ext uri="{FF2B5EF4-FFF2-40B4-BE49-F238E27FC236}">
                <a16:creationId xmlns:a16="http://schemas.microsoft.com/office/drawing/2014/main" id="{FE6EF96F-5C2F-41AF-68C8-43F0975FFDC1}"/>
              </a:ext>
            </a:extLst>
          </p:cNvPr>
          <p:cNvSpPr txBox="1"/>
          <p:nvPr/>
        </p:nvSpPr>
        <p:spPr>
          <a:xfrm>
            <a:off x="2286000" y="2420164"/>
            <a:ext cx="4572000" cy="30008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289320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5E0A9F-6587-1AAD-E14B-AC477BAFDC6F}"/>
              </a:ext>
            </a:extLst>
          </p:cNvPr>
          <p:cNvSpPr txBox="1">
            <a:spLocks/>
          </p:cNvSpPr>
          <p:nvPr/>
        </p:nvSpPr>
        <p:spPr>
          <a:xfrm>
            <a:off x="1406149" y="3986149"/>
            <a:ext cx="7328381" cy="3853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p:txBody>
      </p:sp>
      <p:graphicFrame>
        <p:nvGraphicFramePr>
          <p:cNvPr id="8" name="Chart 7">
            <a:extLst>
              <a:ext uri="{FF2B5EF4-FFF2-40B4-BE49-F238E27FC236}">
                <a16:creationId xmlns:a16="http://schemas.microsoft.com/office/drawing/2014/main" id="{D97D8CDE-B913-CA3F-3825-18B065137A0C}"/>
              </a:ext>
            </a:extLst>
          </p:cNvPr>
          <p:cNvGraphicFramePr>
            <a:graphicFrameLocks/>
          </p:cNvGraphicFramePr>
          <p:nvPr>
            <p:extLst>
              <p:ext uri="{D42A27DB-BD31-4B8C-83A1-F6EECF244321}">
                <p14:modId xmlns:p14="http://schemas.microsoft.com/office/powerpoint/2010/main" val="4241398013"/>
              </p:ext>
            </p:extLst>
          </p:nvPr>
        </p:nvGraphicFramePr>
        <p:xfrm>
          <a:off x="460280" y="1706400"/>
          <a:ext cx="4068000" cy="2264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832DE0A-10BF-A174-08A4-1A08CEB415E9}"/>
              </a:ext>
            </a:extLst>
          </p:cNvPr>
          <p:cNvGraphicFramePr>
            <a:graphicFrameLocks/>
          </p:cNvGraphicFramePr>
          <p:nvPr>
            <p:extLst>
              <p:ext uri="{D42A27DB-BD31-4B8C-83A1-F6EECF244321}">
                <p14:modId xmlns:p14="http://schemas.microsoft.com/office/powerpoint/2010/main" val="688029779"/>
              </p:ext>
            </p:extLst>
          </p:nvPr>
        </p:nvGraphicFramePr>
        <p:xfrm>
          <a:off x="4567807" y="1706400"/>
          <a:ext cx="4068000" cy="226762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60527439-4C72-80AA-BC25-373A95D9919A}"/>
              </a:ext>
            </a:extLst>
          </p:cNvPr>
          <p:cNvSpPr txBox="1"/>
          <p:nvPr/>
        </p:nvSpPr>
        <p:spPr>
          <a:xfrm>
            <a:off x="844018" y="4061517"/>
            <a:ext cx="7788868" cy="415498"/>
          </a:xfrm>
          <a:prstGeom prst="rect">
            <a:avLst/>
          </a:prstGeom>
          <a:noFill/>
        </p:spPr>
        <p:txBody>
          <a:bodyPr wrap="square">
            <a:spAutoFit/>
          </a:bodyPr>
          <a:lstStyle/>
          <a:p>
            <a:r>
              <a:rPr lang="en-US" sz="1050" dirty="0"/>
              <a:t>The majority of respondents in </a:t>
            </a:r>
            <a:r>
              <a:rPr lang="en-US" sz="1050" b="1" dirty="0"/>
              <a:t>both ROW and APAC agree that PLS is critical for making scientific research more accessible, </a:t>
            </a:r>
            <a:r>
              <a:rPr lang="en-US" sz="1050" dirty="0"/>
              <a:t>though ROW shows stronger agreement, with 76.5% of respondents supporting its importance.</a:t>
            </a:r>
            <a:endParaRPr lang="en-IN" sz="1050"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2B0CDC03-A30A-8152-F98F-050039185BA6}"/>
              </a:ext>
            </a:extLst>
          </p:cNvPr>
          <p:cNvPicPr>
            <a:picLocks noChangeAspect="1"/>
          </p:cNvPicPr>
          <p:nvPr/>
        </p:nvPicPr>
        <p:blipFill>
          <a:blip r:embed="rId5"/>
          <a:stretch>
            <a:fillRect/>
          </a:stretch>
        </p:blipFill>
        <p:spPr>
          <a:xfrm>
            <a:off x="420654" y="4012367"/>
            <a:ext cx="574426" cy="574426"/>
          </a:xfrm>
          <a:prstGeom prst="rect">
            <a:avLst/>
          </a:prstGeom>
        </p:spPr>
      </p:pic>
      <p:sp>
        <p:nvSpPr>
          <p:cNvPr id="9" name="TextBox 8">
            <a:extLst>
              <a:ext uri="{FF2B5EF4-FFF2-40B4-BE49-F238E27FC236}">
                <a16:creationId xmlns:a16="http://schemas.microsoft.com/office/drawing/2014/main" id="{84C4A065-0E35-081A-AD15-910EAE155ADF}"/>
              </a:ext>
            </a:extLst>
          </p:cNvPr>
          <p:cNvSpPr txBox="1"/>
          <p:nvPr/>
        </p:nvSpPr>
        <p:spPr>
          <a:xfrm>
            <a:off x="2286000" y="1135190"/>
            <a:ext cx="4572000" cy="461665"/>
          </a:xfrm>
          <a:prstGeom prst="rect">
            <a:avLst/>
          </a:prstGeom>
          <a:noFill/>
        </p:spPr>
        <p:txBody>
          <a:bodyPr wrap="square">
            <a:spAutoFit/>
          </a:bodyPr>
          <a:lstStyle/>
          <a:p>
            <a:pPr algn="ctr" rtl="0">
              <a:defRPr lang="en-IN" sz="1000" b="0" i="0" u="none" strike="noStrike" kern="1200" spc="0" baseline="0">
                <a:solidFill>
                  <a:sysClr val="windowText" lastClr="000000">
                    <a:lumMod val="65000"/>
                    <a:lumOff val="35000"/>
                  </a:sysClr>
                </a:solidFill>
                <a:latin typeface="+mn-lt"/>
                <a:ea typeface="+mn-ea"/>
                <a:cs typeface="Arial" panose="020B0604020202020204" pitchFamily="34" charset="0"/>
              </a:defRPr>
            </a:pPr>
            <a:r>
              <a:rPr lang="en-IN" sz="1200" b="1" i="0" u="none" strike="noStrike" kern="1200" spc="0" baseline="0" dirty="0">
                <a:solidFill>
                  <a:sysClr val="windowText" lastClr="000000">
                    <a:lumMod val="65000"/>
                    <a:lumOff val="35000"/>
                  </a:sysClr>
                </a:solidFill>
                <a:latin typeface="+mn-lt"/>
                <a:ea typeface="+mn-ea"/>
                <a:cs typeface="Arial" panose="020B0604020202020204" pitchFamily="34" charset="0"/>
              </a:rPr>
              <a:t>Do you consider the role of PLS critical in making scientific research more accessible and widespread?</a:t>
            </a:r>
          </a:p>
        </p:txBody>
      </p:sp>
      <p:sp>
        <p:nvSpPr>
          <p:cNvPr id="11" name="TextBox 10">
            <a:extLst>
              <a:ext uri="{FF2B5EF4-FFF2-40B4-BE49-F238E27FC236}">
                <a16:creationId xmlns:a16="http://schemas.microsoft.com/office/drawing/2014/main" id="{B70DCF0C-DA00-3851-69F0-F0C987F24946}"/>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4" name="TextBox 13">
            <a:extLst>
              <a:ext uri="{FF2B5EF4-FFF2-40B4-BE49-F238E27FC236}">
                <a16:creationId xmlns:a16="http://schemas.microsoft.com/office/drawing/2014/main" id="{AD3506F0-37C1-860E-7782-91D0D59DFAA0}"/>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4" name="Title 1">
            <a:extLst>
              <a:ext uri="{FF2B5EF4-FFF2-40B4-BE49-F238E27FC236}">
                <a16:creationId xmlns:a16="http://schemas.microsoft.com/office/drawing/2014/main" id="{C5C45217-8CE5-DBA6-A9FC-645C4CE1A683}"/>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6e: Publication Extenders</a:t>
            </a:r>
          </a:p>
        </p:txBody>
      </p:sp>
    </p:spTree>
    <p:extLst>
      <p:ext uri="{BB962C8B-B14F-4D97-AF65-F5344CB8AC3E}">
        <p14:creationId xmlns:p14="http://schemas.microsoft.com/office/powerpoint/2010/main" val="2932364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Challenges </a:t>
            </a:r>
          </a:p>
        </p:txBody>
      </p:sp>
      <p:sp>
        <p:nvSpPr>
          <p:cNvPr id="3" name="Content Placeholder 2"/>
          <p:cNvSpPr>
            <a:spLocks noGrp="1"/>
          </p:cNvSpPr>
          <p:nvPr>
            <p:ph idx="1"/>
          </p:nvPr>
        </p:nvSpPr>
        <p:spPr>
          <a:xfrm>
            <a:off x="457200" y="1272534"/>
            <a:ext cx="7862711" cy="3618779"/>
          </a:xfrm>
        </p:spPr>
        <p:txBody>
          <a:bodyPr vert="horz" lIns="91440" tIns="45720" rIns="91440" bIns="45720" rtlCol="0" anchor="t">
            <a:normAutofit fontScale="70000" lnSpcReduction="20000"/>
          </a:bodyPr>
          <a:lstStyle/>
          <a:p>
            <a:r>
              <a:rPr lang="en-US" b="1" dirty="0"/>
              <a:t>Lack of Awareness and Training</a:t>
            </a:r>
            <a:r>
              <a:rPr lang="en-US" dirty="0"/>
              <a:t>:</a:t>
            </a:r>
          </a:p>
          <a:p>
            <a:pPr lvl="1"/>
            <a:r>
              <a:rPr lang="en-US" dirty="0"/>
              <a:t>In APAC, awareness of tools like plain-language summaries (PLS) is still developing, as highlighted in your slides, where APAC respondents demonstrated </a:t>
            </a:r>
            <a:r>
              <a:rPr lang="en-US" b="1" dirty="0"/>
              <a:t>greater uncertainty</a:t>
            </a:r>
            <a:r>
              <a:rPr lang="en-US" dirty="0"/>
              <a:t> and </a:t>
            </a:r>
            <a:r>
              <a:rPr lang="en-US" b="1" dirty="0"/>
              <a:t>less familiarity</a:t>
            </a:r>
            <a:r>
              <a:rPr lang="en-US" dirty="0"/>
              <a:t> with publication extenders compared to ROW</a:t>
            </a:r>
          </a:p>
          <a:p>
            <a:r>
              <a:rPr lang="en-US" b="1" dirty="0"/>
              <a:t>Resource Constraints</a:t>
            </a:r>
            <a:r>
              <a:rPr lang="en-US" dirty="0"/>
              <a:t>:</a:t>
            </a:r>
          </a:p>
          <a:p>
            <a:pPr lvl="1"/>
            <a:r>
              <a:rPr lang="en-US" dirty="0"/>
              <a:t>APAC often has fewer resources allocated to medical publishing compared to more established markets, making it challenging to develop high-quality publication extenders</a:t>
            </a:r>
          </a:p>
          <a:p>
            <a:r>
              <a:rPr lang="en-US" b="1" dirty="0"/>
              <a:t>Cultural Resistance to Simplification</a:t>
            </a:r>
            <a:r>
              <a:rPr lang="en-US" dirty="0"/>
              <a:t>:</a:t>
            </a:r>
          </a:p>
          <a:p>
            <a:pPr lvl="1"/>
            <a:r>
              <a:rPr lang="en-US" dirty="0"/>
              <a:t>In APAC, where traditional academic norms emphasize technical complexity and rigor, researchers may resist publication extenders, fearing they oversimplify or devalue their work</a:t>
            </a:r>
          </a:p>
          <a:p>
            <a:r>
              <a:rPr lang="en-US" b="1" dirty="0"/>
              <a:t>Inconsistent Standards</a:t>
            </a:r>
            <a:r>
              <a:rPr lang="en-US" dirty="0"/>
              <a:t>:</a:t>
            </a:r>
          </a:p>
          <a:p>
            <a:pPr lvl="1"/>
            <a:r>
              <a:rPr lang="en-US" dirty="0"/>
              <a:t>APAC's linguistic and cultural diversity exacerbates the challenge of creating standardized publication extenders. Translating PLS into multiple languages while maintaining accuracy adds an extra layer of difficulty</a:t>
            </a:r>
          </a:p>
          <a:p>
            <a:pPr lvl="1"/>
            <a:endParaRPr lang="en-US" dirty="0"/>
          </a:p>
          <a:p>
            <a:pPr marL="0" lvl="0" indent="0" defTabSz="914400" eaLnBrk="0" fontAlgn="base" hangingPunct="0">
              <a:lnSpc>
                <a:spcPct val="100000"/>
              </a:lnSpc>
              <a:spcBef>
                <a:spcPct val="0"/>
              </a:spcBef>
              <a:spcAft>
                <a:spcPct val="0"/>
              </a:spcAft>
              <a:buClrTx/>
              <a:buNone/>
            </a:pPr>
            <a:endParaRPr lang="en-US" altLang="en-US" dirty="0">
              <a:solidFill>
                <a:srgbClr val="222222"/>
              </a:solidFill>
              <a:latin typeface="inherit"/>
            </a:endParaRPr>
          </a:p>
        </p:txBody>
      </p:sp>
      <p:sp>
        <p:nvSpPr>
          <p:cNvPr id="4" name="Slide Number Placeholder 3"/>
          <p:cNvSpPr>
            <a:spLocks noGrp="1"/>
          </p:cNvSpPr>
          <p:nvPr>
            <p:ph type="sldNum" sz="quarter" idx="10"/>
          </p:nvPr>
        </p:nvSpPr>
        <p:spPr/>
        <p:txBody>
          <a:bodyPr/>
          <a:lstStyle/>
          <a:p>
            <a:fld id="{42AD0A0E-4515-A647-B2E3-7F1B29FB990E}" type="slidenum">
              <a:rPr lang="en-US" smtClean="0"/>
              <a:pPr/>
              <a:t>31</a:t>
            </a:fld>
            <a:endParaRPr lang="en-US"/>
          </a:p>
        </p:txBody>
      </p:sp>
      <p:sp>
        <p:nvSpPr>
          <p:cNvPr id="12" name="Rectangle 8"/>
          <p:cNvSpPr>
            <a:spLocks noChangeArrowheads="1"/>
          </p:cNvSpPr>
          <p:nvPr/>
        </p:nvSpPr>
        <p:spPr bwMode="auto">
          <a:xfrm>
            <a:off x="0" y="0"/>
            <a:ext cx="123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22222"/>
                </a:solidFill>
                <a:effectLst/>
                <a:latin typeface="inherit"/>
              </a:rPr>
              <a:t>➕</a:t>
            </a:r>
            <a:endParaRPr kumimoji="0" lang="en-US" altLang="en-US" sz="900" b="0" i="0" u="none" strike="noStrike" cap="none" normalizeH="0" baseline="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1" i="0" u="none" strike="noStrike" cap="none" normalizeH="0" baseline="0">
                <a:ln>
                  <a:noFill/>
                </a:ln>
                <a:solidFill>
                  <a:schemeClr val="tx1"/>
                </a:solidFill>
                <a:effectLst/>
                <a:latin typeface="Lato"/>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Placeholder 2">
            <a:extLst>
              <a:ext uri="{FF2B5EF4-FFF2-40B4-BE49-F238E27FC236}">
                <a16:creationId xmlns:a16="http://schemas.microsoft.com/office/drawing/2014/main" id="{FAABA932-97A5-308A-8EE8-CE3DAB2E12D6}"/>
              </a:ext>
            </a:extLst>
          </p:cNvPr>
          <p:cNvSpPr txBox="1">
            <a:spLocks/>
          </p:cNvSpPr>
          <p:nvPr/>
        </p:nvSpPr>
        <p:spPr>
          <a:xfrm>
            <a:off x="454581" y="4715296"/>
            <a:ext cx="5998845" cy="352034"/>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1000" b="0" i="0" u="none" strike="noStrike" cap="none" spc="0" baseline="0">
                <a:solidFill>
                  <a:srgbClr val="8B8B8B"/>
                </a:solidFill>
                <a:uFillTx/>
                <a:latin typeface="+mj-lt"/>
                <a:ea typeface="+mj-ea"/>
                <a:cs typeface="+mj-cs"/>
                <a:sym typeface="Helvetica"/>
              </a:defRPr>
            </a:lvl1pPr>
            <a:lvl2pPr marL="596106" marR="0" indent="-138906"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2pPr>
            <a:lvl3pPr marL="1074419" marR="0" indent="-160019"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3pPr>
            <a:lvl4pPr marL="1549400" marR="0" indent="-177800"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4pPr>
            <a:lvl5pPr marL="2026354" marR="0" indent="-197554"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5pPr>
            <a:lvl6pPr marL="24002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6pPr>
            <a:lvl7pPr marL="28574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7pPr>
            <a:lvl8pPr marL="3314700" marR="0" indent="-114299"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8pPr>
            <a:lvl9pPr marL="37718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9pPr>
          </a:lstStyle>
          <a:p>
            <a:r>
              <a:rPr lang="en-US" sz="800" dirty="0">
                <a:solidFill>
                  <a:schemeClr val="tx1">
                    <a:lumMod val="65000"/>
                    <a:lumOff val="35000"/>
                  </a:schemeClr>
                </a:solidFill>
                <a:latin typeface="+mn-lt"/>
                <a:cs typeface="Arial" panose="020B0604020202020204" pitchFamily="34" charset="0"/>
              </a:rPr>
              <a:t>1. </a:t>
            </a:r>
            <a:r>
              <a:rPr lang="en-US" sz="800" dirty="0" err="1">
                <a:solidFill>
                  <a:schemeClr val="tx1">
                    <a:lumMod val="65000"/>
                    <a:lumOff val="35000"/>
                  </a:schemeClr>
                </a:solidFill>
                <a:latin typeface="+mn-lt"/>
                <a:cs typeface="Arial" panose="020B0604020202020204" pitchFamily="34" charset="0"/>
              </a:rPr>
              <a:t>Hesp</a:t>
            </a:r>
            <a:r>
              <a:rPr lang="en-US" sz="800" dirty="0">
                <a:solidFill>
                  <a:schemeClr val="tx1">
                    <a:lumMod val="65000"/>
                    <a:lumOff val="35000"/>
                  </a:schemeClr>
                </a:solidFill>
                <a:latin typeface="+mn-lt"/>
                <a:cs typeface="Arial" panose="020B0604020202020204" pitchFamily="34" charset="0"/>
              </a:rPr>
              <a:t> B et al,. Current medical research and opinion vol. 39,6 (2023): 919-931.</a:t>
            </a:r>
          </a:p>
          <a:p>
            <a:pPr hangingPunct="1"/>
            <a:endParaRPr lang="en-US" sz="800" dirty="0">
              <a:solidFill>
                <a:schemeClr val="tx1">
                  <a:lumMod val="65000"/>
                  <a:lumOff val="35000"/>
                </a:schemeClr>
              </a:solidFill>
              <a:latin typeface="+mn-lt"/>
              <a:cs typeface="Arial" panose="020B0604020202020204" pitchFamily="34" charset="0"/>
            </a:endParaRPr>
          </a:p>
        </p:txBody>
      </p:sp>
    </p:spTree>
    <p:extLst>
      <p:ext uri="{BB962C8B-B14F-4D97-AF65-F5344CB8AC3E}">
        <p14:creationId xmlns:p14="http://schemas.microsoft.com/office/powerpoint/2010/main" val="696205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78D4A79-2AD2-035D-23E6-4E8F717FA41C}"/>
              </a:ext>
            </a:extLst>
          </p:cNvPr>
          <p:cNvGraphicFramePr>
            <a:graphicFrameLocks/>
          </p:cNvGraphicFramePr>
          <p:nvPr>
            <p:extLst>
              <p:ext uri="{D42A27DB-BD31-4B8C-83A1-F6EECF244321}">
                <p14:modId xmlns:p14="http://schemas.microsoft.com/office/powerpoint/2010/main" val="2622249575"/>
              </p:ext>
            </p:extLst>
          </p:nvPr>
        </p:nvGraphicFramePr>
        <p:xfrm>
          <a:off x="454686" y="1630547"/>
          <a:ext cx="4068000" cy="2338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E6F87CF-FD14-8C94-75AC-F262D5EA6D6A}"/>
              </a:ext>
            </a:extLst>
          </p:cNvPr>
          <p:cNvGraphicFramePr>
            <a:graphicFrameLocks/>
          </p:cNvGraphicFramePr>
          <p:nvPr>
            <p:extLst>
              <p:ext uri="{D42A27DB-BD31-4B8C-83A1-F6EECF244321}">
                <p14:modId xmlns:p14="http://schemas.microsoft.com/office/powerpoint/2010/main" val="2027942573"/>
              </p:ext>
            </p:extLst>
          </p:nvPr>
        </p:nvGraphicFramePr>
        <p:xfrm>
          <a:off x="4571600" y="1634400"/>
          <a:ext cx="4068000" cy="233836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68DE6123-5E9E-B829-F32B-2B5686214167}"/>
              </a:ext>
            </a:extLst>
          </p:cNvPr>
          <p:cNvSpPr txBox="1"/>
          <p:nvPr/>
        </p:nvSpPr>
        <p:spPr>
          <a:xfrm>
            <a:off x="844018" y="4042630"/>
            <a:ext cx="7788868" cy="577081"/>
          </a:xfrm>
          <a:prstGeom prst="rect">
            <a:avLst/>
          </a:prstGeom>
          <a:noFill/>
        </p:spPr>
        <p:txBody>
          <a:bodyPr wrap="square">
            <a:spAutoFit/>
          </a:bodyPr>
          <a:lstStyle/>
          <a:p>
            <a:pPr marL="0" indent="0">
              <a:buNone/>
            </a:pPr>
            <a:r>
              <a:rPr lang="en-IN" sz="1050" dirty="0"/>
              <a:t>Both ROW and APAC show a significant proportion of respondents who have not fully integrated a patient-centric approach, with ROW having more respondents in this category (26.5%). </a:t>
            </a:r>
            <a:r>
              <a:rPr lang="en-IN" sz="1050" b="1" dirty="0"/>
              <a:t>However, APAC has a higher percentage of full integration (25%) compared to ROW (12.2%).</a:t>
            </a:r>
            <a:endParaRPr lang="en-US" sz="1050" b="1"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6285915-F7EB-DD14-2EFD-F049988911F8}"/>
              </a:ext>
            </a:extLst>
          </p:cNvPr>
          <p:cNvPicPr>
            <a:picLocks noChangeAspect="1"/>
          </p:cNvPicPr>
          <p:nvPr/>
        </p:nvPicPr>
        <p:blipFill>
          <a:blip r:embed="rId5"/>
          <a:stretch>
            <a:fillRect/>
          </a:stretch>
        </p:blipFill>
        <p:spPr>
          <a:xfrm>
            <a:off x="420654" y="4012367"/>
            <a:ext cx="574426" cy="574426"/>
          </a:xfrm>
          <a:prstGeom prst="rect">
            <a:avLst/>
          </a:prstGeom>
        </p:spPr>
      </p:pic>
      <p:sp>
        <p:nvSpPr>
          <p:cNvPr id="7" name="TextBox 6">
            <a:extLst>
              <a:ext uri="{FF2B5EF4-FFF2-40B4-BE49-F238E27FC236}">
                <a16:creationId xmlns:a16="http://schemas.microsoft.com/office/drawing/2014/main" id="{61CB25CB-E1FB-9ADC-3150-528AF880C0C4}"/>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1" name="TextBox 10">
            <a:extLst>
              <a:ext uri="{FF2B5EF4-FFF2-40B4-BE49-F238E27FC236}">
                <a16:creationId xmlns:a16="http://schemas.microsoft.com/office/drawing/2014/main" id="{82EBA4B1-0E70-82C5-0561-2537680FD77A}"/>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14" name="TextBox 13">
            <a:extLst>
              <a:ext uri="{FF2B5EF4-FFF2-40B4-BE49-F238E27FC236}">
                <a16:creationId xmlns:a16="http://schemas.microsoft.com/office/drawing/2014/main" id="{436A58F5-132D-8598-5DD5-B58387D8BFA5}"/>
              </a:ext>
            </a:extLst>
          </p:cNvPr>
          <p:cNvSpPr txBox="1"/>
          <p:nvPr/>
        </p:nvSpPr>
        <p:spPr>
          <a:xfrm>
            <a:off x="2286000" y="1127990"/>
            <a:ext cx="45720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Arial" panose="020B0604020202020204" pitchFamily="34" charset="0"/>
              </a:defRPr>
            </a:pPr>
            <a:r>
              <a:rPr lang="en-IN" sz="1200" b="1" dirty="0">
                <a:latin typeface="+mn-lt"/>
                <a:cs typeface="Arial" panose="020B0604020202020204" pitchFamily="34" charset="0"/>
              </a:rPr>
              <a:t>Has a patient-centric approach been integrated into your organization's </a:t>
            </a:r>
            <a:r>
              <a:rPr lang="en-IN" sz="1200" b="1" i="0" u="none" strike="noStrike" kern="1200" spc="0" baseline="0" dirty="0">
                <a:solidFill>
                  <a:sysClr val="windowText" lastClr="000000">
                    <a:lumMod val="65000"/>
                    <a:lumOff val="35000"/>
                  </a:sysClr>
                </a:solidFill>
                <a:latin typeface="+mn-lt"/>
                <a:ea typeface="+mn-ea"/>
                <a:cs typeface="+mn-cs"/>
              </a:rPr>
              <a:t>publication</a:t>
            </a:r>
            <a:r>
              <a:rPr lang="en-IN" sz="1200" b="1" dirty="0">
                <a:latin typeface="+mn-lt"/>
                <a:cs typeface="Arial" panose="020B0604020202020204" pitchFamily="34" charset="0"/>
              </a:rPr>
              <a:t> development and planning?</a:t>
            </a:r>
          </a:p>
        </p:txBody>
      </p:sp>
      <p:sp>
        <p:nvSpPr>
          <p:cNvPr id="5" name="Title 1">
            <a:extLst>
              <a:ext uri="{FF2B5EF4-FFF2-40B4-BE49-F238E27FC236}">
                <a16:creationId xmlns:a16="http://schemas.microsoft.com/office/drawing/2014/main" id="{E92E8A67-4C89-46BB-1EDA-DFD83249BB6E}"/>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7a: Patient-Centric Approach</a:t>
            </a:r>
          </a:p>
        </p:txBody>
      </p:sp>
    </p:spTree>
    <p:extLst>
      <p:ext uri="{BB962C8B-B14F-4D97-AF65-F5344CB8AC3E}">
        <p14:creationId xmlns:p14="http://schemas.microsoft.com/office/powerpoint/2010/main" val="678859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533F-B0F3-D0E9-D7DD-5682AB2FFDBF}"/>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C935A3C4-16B9-1E2D-4E2E-6A92E99A8DC3}"/>
              </a:ext>
            </a:extLst>
          </p:cNvPr>
          <p:cNvSpPr txBox="1">
            <a:spLocks/>
          </p:cNvSpPr>
          <p:nvPr/>
        </p:nvSpPr>
        <p:spPr>
          <a:xfrm>
            <a:off x="1177408" y="4014419"/>
            <a:ext cx="7466687" cy="3942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50" dirty="0"/>
          </a:p>
        </p:txBody>
      </p:sp>
      <p:graphicFrame>
        <p:nvGraphicFramePr>
          <p:cNvPr id="2" name="Chart 1">
            <a:extLst>
              <a:ext uri="{FF2B5EF4-FFF2-40B4-BE49-F238E27FC236}">
                <a16:creationId xmlns:a16="http://schemas.microsoft.com/office/drawing/2014/main" id="{ABF04A7E-D7CA-8A82-7AC7-AB7D7C595249}"/>
              </a:ext>
            </a:extLst>
          </p:cNvPr>
          <p:cNvGraphicFramePr>
            <a:graphicFrameLocks/>
          </p:cNvGraphicFramePr>
          <p:nvPr>
            <p:extLst>
              <p:ext uri="{D42A27DB-BD31-4B8C-83A1-F6EECF244321}">
                <p14:modId xmlns:p14="http://schemas.microsoft.com/office/powerpoint/2010/main" val="1364880079"/>
              </p:ext>
            </p:extLst>
          </p:nvPr>
        </p:nvGraphicFramePr>
        <p:xfrm>
          <a:off x="453894" y="1580808"/>
          <a:ext cx="4068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29EF72CC-7168-9AA0-0EAE-C0A5DD236E59}"/>
              </a:ext>
            </a:extLst>
          </p:cNvPr>
          <p:cNvGraphicFramePr>
            <a:graphicFrameLocks/>
          </p:cNvGraphicFramePr>
          <p:nvPr>
            <p:extLst>
              <p:ext uri="{D42A27DB-BD31-4B8C-83A1-F6EECF244321}">
                <p14:modId xmlns:p14="http://schemas.microsoft.com/office/powerpoint/2010/main" val="4156700783"/>
              </p:ext>
            </p:extLst>
          </p:nvPr>
        </p:nvGraphicFramePr>
        <p:xfrm>
          <a:off x="4571571" y="1578689"/>
          <a:ext cx="4068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3C13100-CE15-8486-8D31-31D8519C19B1}"/>
              </a:ext>
            </a:extLst>
          </p:cNvPr>
          <p:cNvSpPr txBox="1"/>
          <p:nvPr/>
        </p:nvSpPr>
        <p:spPr>
          <a:xfrm>
            <a:off x="844018" y="4042630"/>
            <a:ext cx="7788868" cy="415498"/>
          </a:xfrm>
          <a:prstGeom prst="rect">
            <a:avLst/>
          </a:prstGeom>
          <a:noFill/>
        </p:spPr>
        <p:txBody>
          <a:bodyPr wrap="square">
            <a:spAutoFit/>
          </a:bodyPr>
          <a:lstStyle/>
          <a:p>
            <a:r>
              <a:rPr lang="en-US" sz="1050" dirty="0"/>
              <a:t>ROW shows a higher level of non-involvement (38.8%) compared to APAC (12.5%), </a:t>
            </a:r>
            <a:r>
              <a:rPr lang="en-US" sz="1050" b="1" dirty="0"/>
              <a:t>while APAC reports greater involvement from patients and patient advocacy groups, with 8.3% of respondents indicating full involvement compared to just 2.0% in ROW</a:t>
            </a:r>
            <a:r>
              <a:rPr lang="en-US" sz="1050" dirty="0"/>
              <a:t>.</a:t>
            </a:r>
            <a:endParaRPr lang="en-IN" sz="105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1D236E4-FFB3-BF8A-B176-F71EF60735F7}"/>
              </a:ext>
            </a:extLst>
          </p:cNvPr>
          <p:cNvPicPr>
            <a:picLocks noChangeAspect="1"/>
          </p:cNvPicPr>
          <p:nvPr/>
        </p:nvPicPr>
        <p:blipFill>
          <a:blip r:embed="rId5"/>
          <a:stretch>
            <a:fillRect/>
          </a:stretch>
        </p:blipFill>
        <p:spPr>
          <a:xfrm>
            <a:off x="420654" y="4012367"/>
            <a:ext cx="574426" cy="574426"/>
          </a:xfrm>
          <a:prstGeom prst="rect">
            <a:avLst/>
          </a:prstGeom>
        </p:spPr>
      </p:pic>
      <p:sp>
        <p:nvSpPr>
          <p:cNvPr id="9" name="TextBox 8">
            <a:extLst>
              <a:ext uri="{FF2B5EF4-FFF2-40B4-BE49-F238E27FC236}">
                <a16:creationId xmlns:a16="http://schemas.microsoft.com/office/drawing/2014/main" id="{31421EF7-2414-3896-BD43-95CA3559FC20}"/>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2" name="TextBox 11">
            <a:extLst>
              <a:ext uri="{FF2B5EF4-FFF2-40B4-BE49-F238E27FC236}">
                <a16:creationId xmlns:a16="http://schemas.microsoft.com/office/drawing/2014/main" id="{B1051BF9-97C0-5941-1BAF-1CCDAB44AEE6}"/>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15" name="TextBox 14">
            <a:extLst>
              <a:ext uri="{FF2B5EF4-FFF2-40B4-BE49-F238E27FC236}">
                <a16:creationId xmlns:a16="http://schemas.microsoft.com/office/drawing/2014/main" id="{461EE964-E678-B7BD-AD5F-EAB9142447E0}"/>
              </a:ext>
            </a:extLst>
          </p:cNvPr>
          <p:cNvSpPr txBox="1"/>
          <p:nvPr/>
        </p:nvSpPr>
        <p:spPr>
          <a:xfrm>
            <a:off x="2286000" y="1127990"/>
            <a:ext cx="45720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IN" sz="1200" b="1" dirty="0"/>
              <a:t>Are patients or patient advocacy groups involved in the publication process, from planning to dissemination?</a:t>
            </a:r>
          </a:p>
        </p:txBody>
      </p:sp>
      <p:sp>
        <p:nvSpPr>
          <p:cNvPr id="5" name="Title 1">
            <a:extLst>
              <a:ext uri="{FF2B5EF4-FFF2-40B4-BE49-F238E27FC236}">
                <a16:creationId xmlns:a16="http://schemas.microsoft.com/office/drawing/2014/main" id="{DEEE636B-2549-DA14-A5A3-01D4B0597F8E}"/>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7b: Patient-Centric Approach</a:t>
            </a:r>
          </a:p>
        </p:txBody>
      </p:sp>
    </p:spTree>
    <p:extLst>
      <p:ext uri="{BB962C8B-B14F-4D97-AF65-F5344CB8AC3E}">
        <p14:creationId xmlns:p14="http://schemas.microsoft.com/office/powerpoint/2010/main" val="157659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BAE34C7-68F1-4F7E-3152-5F0FDFD51E66}"/>
              </a:ext>
            </a:extLst>
          </p:cNvPr>
          <p:cNvSpPr txBox="1">
            <a:spLocks/>
          </p:cNvSpPr>
          <p:nvPr/>
        </p:nvSpPr>
        <p:spPr>
          <a:xfrm>
            <a:off x="1360672" y="4151930"/>
            <a:ext cx="7223132" cy="38490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dirty="0">
              <a:highlight>
                <a:srgbClr val="FFFF00"/>
              </a:highlight>
            </a:endParaRPr>
          </a:p>
        </p:txBody>
      </p:sp>
      <p:graphicFrame>
        <p:nvGraphicFramePr>
          <p:cNvPr id="9" name="Chart 8">
            <a:extLst>
              <a:ext uri="{FF2B5EF4-FFF2-40B4-BE49-F238E27FC236}">
                <a16:creationId xmlns:a16="http://schemas.microsoft.com/office/drawing/2014/main" id="{9E94362D-3688-C17D-F983-732ECD56F4E7}"/>
              </a:ext>
            </a:extLst>
          </p:cNvPr>
          <p:cNvGraphicFramePr>
            <a:graphicFrameLocks/>
          </p:cNvGraphicFramePr>
          <p:nvPr>
            <p:extLst>
              <p:ext uri="{D42A27DB-BD31-4B8C-83A1-F6EECF244321}">
                <p14:modId xmlns:p14="http://schemas.microsoft.com/office/powerpoint/2010/main" val="1663470979"/>
              </p:ext>
            </p:extLst>
          </p:nvPr>
        </p:nvGraphicFramePr>
        <p:xfrm>
          <a:off x="456900" y="1604828"/>
          <a:ext cx="4068000" cy="22516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172434B-DB3F-0A27-E4AB-E064F0AC2492}"/>
              </a:ext>
            </a:extLst>
          </p:cNvPr>
          <p:cNvGraphicFramePr>
            <a:graphicFrameLocks/>
          </p:cNvGraphicFramePr>
          <p:nvPr>
            <p:extLst>
              <p:ext uri="{D42A27DB-BD31-4B8C-83A1-F6EECF244321}">
                <p14:modId xmlns:p14="http://schemas.microsoft.com/office/powerpoint/2010/main" val="3596516603"/>
              </p:ext>
            </p:extLst>
          </p:nvPr>
        </p:nvGraphicFramePr>
        <p:xfrm>
          <a:off x="4567324" y="1604827"/>
          <a:ext cx="4068000" cy="225224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6BAA7F17-F104-DF6E-F15E-E49116DDA59A}"/>
              </a:ext>
            </a:extLst>
          </p:cNvPr>
          <p:cNvSpPr txBox="1"/>
          <p:nvPr/>
        </p:nvSpPr>
        <p:spPr>
          <a:xfrm>
            <a:off x="844018" y="4042630"/>
            <a:ext cx="7788868" cy="415498"/>
          </a:xfrm>
          <a:prstGeom prst="rect">
            <a:avLst/>
          </a:prstGeom>
          <a:noFill/>
        </p:spPr>
        <p:txBody>
          <a:bodyPr wrap="square">
            <a:spAutoFit/>
          </a:bodyPr>
          <a:lstStyle/>
          <a:p>
            <a:r>
              <a:rPr lang="en-US" sz="1050" dirty="0"/>
              <a:t>ROW has a much higher percentage of respondents (44.9%) reporting no mechanisms to assess publication impact, </a:t>
            </a:r>
            <a:r>
              <a:rPr lang="en-US" sz="1050" b="1" dirty="0"/>
              <a:t>while APAC reports a higher proportion of mechanisms being very helpful (16.7%) </a:t>
            </a:r>
            <a:r>
              <a:rPr lang="en-US" sz="1050" dirty="0"/>
              <a:t>compared to ROW (2.0%).</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E23C3DC-9EBF-9BED-EB3B-D6AAC171CD63}"/>
              </a:ext>
            </a:extLst>
          </p:cNvPr>
          <p:cNvPicPr>
            <a:picLocks noChangeAspect="1"/>
          </p:cNvPicPr>
          <p:nvPr/>
        </p:nvPicPr>
        <p:blipFill>
          <a:blip r:embed="rId5"/>
          <a:stretch>
            <a:fillRect/>
          </a:stretch>
        </p:blipFill>
        <p:spPr>
          <a:xfrm>
            <a:off x="420654" y="4012367"/>
            <a:ext cx="574426" cy="574426"/>
          </a:xfrm>
          <a:prstGeom prst="rect">
            <a:avLst/>
          </a:prstGeom>
        </p:spPr>
      </p:pic>
      <p:sp>
        <p:nvSpPr>
          <p:cNvPr id="8" name="TextBox 7">
            <a:extLst>
              <a:ext uri="{FF2B5EF4-FFF2-40B4-BE49-F238E27FC236}">
                <a16:creationId xmlns:a16="http://schemas.microsoft.com/office/drawing/2014/main" id="{0AE68323-C6B4-1B89-5B75-373989B41EAE}"/>
              </a:ext>
            </a:extLst>
          </p:cNvPr>
          <p:cNvSpPr txBox="1"/>
          <p:nvPr/>
        </p:nvSpPr>
        <p:spPr>
          <a:xfrm>
            <a:off x="1882632" y="3785516"/>
            <a:ext cx="1273628" cy="261610"/>
          </a:xfrm>
          <a:prstGeom prst="rect">
            <a:avLst/>
          </a:prstGeom>
          <a:noFill/>
        </p:spPr>
        <p:txBody>
          <a:bodyPr wrap="square" rtlCol="0">
            <a:spAutoFit/>
          </a:bodyPr>
          <a:lstStyle/>
          <a:p>
            <a:pPr algn="ctr"/>
            <a:r>
              <a:rPr lang="en-US" sz="1100" b="1" dirty="0">
                <a:solidFill>
                  <a:schemeClr val="accent2">
                    <a:lumMod val="75000"/>
                  </a:schemeClr>
                </a:solidFill>
              </a:rPr>
              <a:t>ROW</a:t>
            </a:r>
            <a:endParaRPr lang="en-IN" sz="1100" b="1" dirty="0">
              <a:solidFill>
                <a:schemeClr val="accent2">
                  <a:lumMod val="75000"/>
                </a:schemeClr>
              </a:solidFill>
            </a:endParaRPr>
          </a:p>
        </p:txBody>
      </p:sp>
      <p:sp>
        <p:nvSpPr>
          <p:cNvPr id="12" name="TextBox 11">
            <a:extLst>
              <a:ext uri="{FF2B5EF4-FFF2-40B4-BE49-F238E27FC236}">
                <a16:creationId xmlns:a16="http://schemas.microsoft.com/office/drawing/2014/main" id="{DC666C27-02DF-FD13-9FAD-6802B9C3021D}"/>
              </a:ext>
            </a:extLst>
          </p:cNvPr>
          <p:cNvSpPr txBox="1"/>
          <p:nvPr/>
        </p:nvSpPr>
        <p:spPr>
          <a:xfrm>
            <a:off x="6037226" y="3782935"/>
            <a:ext cx="1273628" cy="261610"/>
          </a:xfrm>
          <a:prstGeom prst="rect">
            <a:avLst/>
          </a:prstGeom>
          <a:noFill/>
        </p:spPr>
        <p:txBody>
          <a:bodyPr wrap="square" rtlCol="0">
            <a:spAutoFit/>
          </a:bodyPr>
          <a:lstStyle/>
          <a:p>
            <a:pPr algn="ctr"/>
            <a:r>
              <a:rPr lang="en-US" sz="1100" b="1" dirty="0">
                <a:solidFill>
                  <a:schemeClr val="accent2">
                    <a:lumMod val="75000"/>
                  </a:schemeClr>
                </a:solidFill>
              </a:rPr>
              <a:t>APAC</a:t>
            </a:r>
            <a:endParaRPr lang="en-IN" sz="1100" b="1" dirty="0">
              <a:solidFill>
                <a:schemeClr val="accent2">
                  <a:lumMod val="75000"/>
                </a:schemeClr>
              </a:solidFill>
            </a:endParaRPr>
          </a:p>
        </p:txBody>
      </p:sp>
      <p:sp>
        <p:nvSpPr>
          <p:cNvPr id="16" name="TextBox 15">
            <a:extLst>
              <a:ext uri="{FF2B5EF4-FFF2-40B4-BE49-F238E27FC236}">
                <a16:creationId xmlns:a16="http://schemas.microsoft.com/office/drawing/2014/main" id="{CABF8824-8DEF-55C0-AD57-3506C4FB462A}"/>
              </a:ext>
            </a:extLst>
          </p:cNvPr>
          <p:cNvSpPr txBox="1"/>
          <p:nvPr/>
        </p:nvSpPr>
        <p:spPr>
          <a:xfrm>
            <a:off x="2286000" y="1127990"/>
            <a:ext cx="4572000" cy="461665"/>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US" sz="1200" b="1" dirty="0"/>
              <a:t>Are there mechanisms in your organization to assess how publications affect patient understanding and well-being?</a:t>
            </a:r>
          </a:p>
        </p:txBody>
      </p:sp>
      <p:sp>
        <p:nvSpPr>
          <p:cNvPr id="4" name="Title 1">
            <a:extLst>
              <a:ext uri="{FF2B5EF4-FFF2-40B4-BE49-F238E27FC236}">
                <a16:creationId xmlns:a16="http://schemas.microsoft.com/office/drawing/2014/main" id="{49687F9F-9766-37D2-3444-0D28A62C0021}"/>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 7c: Patient-Centric Approach</a:t>
            </a:r>
          </a:p>
        </p:txBody>
      </p:sp>
    </p:spTree>
    <p:extLst>
      <p:ext uri="{BB962C8B-B14F-4D97-AF65-F5344CB8AC3E}">
        <p14:creationId xmlns:p14="http://schemas.microsoft.com/office/powerpoint/2010/main" val="3053682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Challenges </a:t>
            </a:r>
          </a:p>
        </p:txBody>
      </p:sp>
      <p:sp>
        <p:nvSpPr>
          <p:cNvPr id="3" name="Content Placeholder 2"/>
          <p:cNvSpPr>
            <a:spLocks noGrp="1"/>
          </p:cNvSpPr>
          <p:nvPr>
            <p:ph idx="1"/>
          </p:nvPr>
        </p:nvSpPr>
        <p:spPr>
          <a:xfrm>
            <a:off x="476631" y="1077214"/>
            <a:ext cx="7462661" cy="3675929"/>
          </a:xfrm>
        </p:spPr>
        <p:txBody>
          <a:bodyPr>
            <a:normAutofit lnSpcReduction="10000"/>
          </a:bodyPr>
          <a:lstStyle/>
          <a:p>
            <a:r>
              <a:rPr lang="en-US" sz="1400" b="1" dirty="0"/>
              <a:t>Cultural and Institutional Barriers</a:t>
            </a:r>
            <a:r>
              <a:rPr lang="en-US" sz="1400" dirty="0"/>
              <a:t>:</a:t>
            </a:r>
          </a:p>
          <a:p>
            <a:pPr lvl="1"/>
            <a:r>
              <a:rPr lang="en-US" sz="1200" dirty="0"/>
              <a:t>In many APAC countries, patient involvement in research or publications is not yet a standard practice. The </a:t>
            </a:r>
            <a:r>
              <a:rPr lang="en-US" sz="1200" b="1" dirty="0"/>
              <a:t>top-down hierarchical approach</a:t>
            </a:r>
            <a:r>
              <a:rPr lang="en-US" sz="1200" dirty="0"/>
              <a:t> to research and publication often limits patient engagement in decision-making processes.</a:t>
            </a:r>
          </a:p>
          <a:p>
            <a:r>
              <a:rPr lang="en-US" sz="1400" b="1" dirty="0"/>
              <a:t>Lack of Frameworks</a:t>
            </a:r>
            <a:r>
              <a:rPr lang="en-US" sz="1400" dirty="0"/>
              <a:t>:</a:t>
            </a:r>
          </a:p>
          <a:p>
            <a:pPr lvl="1"/>
            <a:r>
              <a:rPr lang="en-US" sz="1200" dirty="0"/>
              <a:t>Frameworks for patient involvement, such as clear guidelines for including patient voices in publication planning, are still evolving in APAC. This gap leads to inconsistencies in how patient input is gathered and utilized.</a:t>
            </a:r>
          </a:p>
          <a:p>
            <a:r>
              <a:rPr lang="en-US" sz="1400" b="1" dirty="0"/>
              <a:t>Diverse Patient Needs and Languages</a:t>
            </a:r>
            <a:r>
              <a:rPr lang="en-US" sz="1400" dirty="0"/>
              <a:t>:</a:t>
            </a:r>
          </a:p>
          <a:p>
            <a:pPr lvl="1"/>
            <a:r>
              <a:rPr lang="en-US" sz="1200" dirty="0"/>
              <a:t>APAC's vast cultural and linguistic diversity makes it challenging to address patient needs effectively. For instance, patients in rural areas may have lower health literacy, making it harder to produce content that resonates across various audiences.</a:t>
            </a:r>
          </a:p>
          <a:p>
            <a:r>
              <a:rPr lang="en-US" sz="1400" b="1" dirty="0"/>
              <a:t>Privacy and Ethical Considerations</a:t>
            </a:r>
            <a:r>
              <a:rPr lang="en-US" sz="1400" dirty="0"/>
              <a:t>:</a:t>
            </a:r>
          </a:p>
          <a:p>
            <a:pPr lvl="1"/>
            <a:r>
              <a:rPr lang="en-US" sz="1200" dirty="0"/>
              <a:t>Variations in data privacy laws across APAC countries (e.g., strict regulations in Japan versus more lenient frameworks in developing markets) create complexities in managing patient data for publications.</a:t>
            </a:r>
          </a:p>
          <a:p>
            <a:r>
              <a:rPr lang="en-US" sz="1400" b="1" dirty="0"/>
              <a:t>Limited Patient Advocacy Networks</a:t>
            </a:r>
            <a:r>
              <a:rPr lang="en-US" sz="1400" dirty="0"/>
              <a:t>:</a:t>
            </a:r>
          </a:p>
          <a:p>
            <a:pPr lvl="1"/>
            <a:r>
              <a:rPr lang="en-US" sz="1200" dirty="0"/>
              <a:t>Unlike ROW, where patient advocacy groups are more established, many APAC countries lack well-organized patient groups that can collaborate effectively with researchers.</a:t>
            </a:r>
          </a:p>
          <a:p>
            <a:pPr lvl="1"/>
            <a:endParaRPr lang="en-US" sz="1200" dirty="0"/>
          </a:p>
          <a:p>
            <a:pPr lvl="1"/>
            <a:endParaRPr lang="en-US" sz="1200" dirty="0"/>
          </a:p>
          <a:p>
            <a:pPr marL="0" lvl="0" indent="0" defTabSz="914400" eaLnBrk="0" fontAlgn="base" hangingPunct="0">
              <a:lnSpc>
                <a:spcPct val="100000"/>
              </a:lnSpc>
              <a:spcBef>
                <a:spcPct val="0"/>
              </a:spcBef>
              <a:spcAft>
                <a:spcPct val="0"/>
              </a:spcAft>
              <a:buClrTx/>
              <a:buNone/>
            </a:pPr>
            <a:endParaRPr lang="en-US" altLang="en-US" sz="1400" dirty="0">
              <a:solidFill>
                <a:srgbClr val="222222"/>
              </a:solidFill>
              <a:latin typeface="inherit"/>
            </a:endParaRPr>
          </a:p>
        </p:txBody>
      </p:sp>
      <p:sp>
        <p:nvSpPr>
          <p:cNvPr id="4" name="Slide Number Placeholder 3"/>
          <p:cNvSpPr>
            <a:spLocks noGrp="1"/>
          </p:cNvSpPr>
          <p:nvPr>
            <p:ph type="sldNum" sz="quarter" idx="10"/>
          </p:nvPr>
        </p:nvSpPr>
        <p:spPr/>
        <p:txBody>
          <a:bodyPr/>
          <a:lstStyle/>
          <a:p>
            <a:fld id="{42AD0A0E-4515-A647-B2E3-7F1B29FB990E}" type="slidenum">
              <a:rPr lang="en-US" smtClean="0"/>
              <a:pPr/>
              <a:t>35</a:t>
            </a:fld>
            <a:endParaRPr lang="en-US"/>
          </a:p>
        </p:txBody>
      </p:sp>
      <p:sp>
        <p:nvSpPr>
          <p:cNvPr id="12" name="Rectangle 8"/>
          <p:cNvSpPr>
            <a:spLocks noChangeArrowheads="1"/>
          </p:cNvSpPr>
          <p:nvPr/>
        </p:nvSpPr>
        <p:spPr bwMode="auto">
          <a:xfrm>
            <a:off x="0" y="0"/>
            <a:ext cx="123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22222"/>
                </a:solidFill>
                <a:effectLst/>
                <a:latin typeface="inherit"/>
              </a:rPr>
              <a:t>➕</a:t>
            </a:r>
            <a:endParaRPr kumimoji="0" lang="en-US" altLang="en-US" sz="900" b="0" i="0" u="none" strike="noStrike" cap="none" normalizeH="0" baseline="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1" i="0" u="none" strike="noStrike" cap="none" normalizeH="0" baseline="0">
                <a:ln>
                  <a:noFill/>
                </a:ln>
                <a:solidFill>
                  <a:schemeClr val="tx1"/>
                </a:solidFill>
                <a:effectLst/>
                <a:latin typeface="Lato"/>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Placeholder 2">
            <a:extLst>
              <a:ext uri="{FF2B5EF4-FFF2-40B4-BE49-F238E27FC236}">
                <a16:creationId xmlns:a16="http://schemas.microsoft.com/office/drawing/2014/main" id="{FAABA932-97A5-308A-8EE8-CE3DAB2E12D6}"/>
              </a:ext>
            </a:extLst>
          </p:cNvPr>
          <p:cNvSpPr txBox="1">
            <a:spLocks/>
          </p:cNvSpPr>
          <p:nvPr/>
        </p:nvSpPr>
        <p:spPr>
          <a:xfrm>
            <a:off x="454581" y="4715296"/>
            <a:ext cx="5998845" cy="352034"/>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1000" b="0" i="0" u="none" strike="noStrike" cap="none" spc="0" baseline="0">
                <a:solidFill>
                  <a:srgbClr val="8B8B8B"/>
                </a:solidFill>
                <a:uFillTx/>
                <a:latin typeface="+mj-lt"/>
                <a:ea typeface="+mj-ea"/>
                <a:cs typeface="+mj-cs"/>
                <a:sym typeface="Helvetica"/>
              </a:defRPr>
            </a:lvl1pPr>
            <a:lvl2pPr marL="596106" marR="0" indent="-138906"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2pPr>
            <a:lvl3pPr marL="1074419" marR="0" indent="-160019"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3pPr>
            <a:lvl4pPr marL="1549400" marR="0" indent="-177800"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4pPr>
            <a:lvl5pPr marL="2026354" marR="0" indent="-197554"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5pPr>
            <a:lvl6pPr marL="24002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6pPr>
            <a:lvl7pPr marL="28574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7pPr>
            <a:lvl8pPr marL="3314700" marR="0" indent="-114299"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8pPr>
            <a:lvl9pPr marL="3771898" marR="0" indent="-114298" algn="l" defTabSz="457200" rtl="0" latinLnBrk="0">
              <a:lnSpc>
                <a:spcPct val="100000"/>
              </a:lnSpc>
              <a:spcBef>
                <a:spcPts val="0"/>
              </a:spcBef>
              <a:spcAft>
                <a:spcPts val="0"/>
              </a:spcAft>
              <a:buClrTx/>
              <a:buSzPct val="100000"/>
              <a:buFontTx/>
              <a:buChar char="•"/>
              <a:tabLst/>
              <a:defRPr sz="1000" b="0" i="0" u="none" strike="noStrike" cap="none" spc="0" baseline="0">
                <a:solidFill>
                  <a:srgbClr val="8B8B8B"/>
                </a:solidFill>
                <a:uFillTx/>
                <a:latin typeface="+mj-lt"/>
                <a:ea typeface="+mj-ea"/>
                <a:cs typeface="+mj-cs"/>
                <a:sym typeface="Helvetica"/>
              </a:defRPr>
            </a:lvl9pPr>
          </a:lstStyle>
          <a:p>
            <a:r>
              <a:rPr lang="en-US" sz="800" dirty="0">
                <a:solidFill>
                  <a:schemeClr val="tx1">
                    <a:lumMod val="65000"/>
                    <a:lumOff val="35000"/>
                  </a:schemeClr>
                </a:solidFill>
                <a:latin typeface="+mn-lt"/>
                <a:cs typeface="Arial" panose="020B0604020202020204" pitchFamily="34" charset="0"/>
              </a:rPr>
              <a:t>1. </a:t>
            </a:r>
            <a:r>
              <a:rPr lang="en-US" sz="800" dirty="0" err="1">
                <a:solidFill>
                  <a:schemeClr val="tx1">
                    <a:lumMod val="65000"/>
                    <a:lumOff val="35000"/>
                  </a:schemeClr>
                </a:solidFill>
                <a:latin typeface="+mn-lt"/>
                <a:cs typeface="Arial" panose="020B0604020202020204" pitchFamily="34" charset="0"/>
              </a:rPr>
              <a:t>Hesp</a:t>
            </a:r>
            <a:r>
              <a:rPr lang="en-US" sz="800" dirty="0">
                <a:solidFill>
                  <a:schemeClr val="tx1">
                    <a:lumMod val="65000"/>
                    <a:lumOff val="35000"/>
                  </a:schemeClr>
                </a:solidFill>
                <a:latin typeface="+mn-lt"/>
                <a:cs typeface="Arial" panose="020B0604020202020204" pitchFamily="34" charset="0"/>
              </a:rPr>
              <a:t> B et al,. Current medical research and opinion vol. 39,6 (2023): 919-931.</a:t>
            </a:r>
          </a:p>
          <a:p>
            <a:pPr hangingPunct="1"/>
            <a:endParaRPr lang="en-US" sz="800" dirty="0">
              <a:solidFill>
                <a:schemeClr val="tx1">
                  <a:lumMod val="65000"/>
                  <a:lumOff val="35000"/>
                </a:schemeClr>
              </a:solidFill>
              <a:latin typeface="+mn-lt"/>
              <a:cs typeface="Arial" panose="020B0604020202020204" pitchFamily="34" charset="0"/>
            </a:endParaRPr>
          </a:p>
        </p:txBody>
      </p:sp>
    </p:spTree>
    <p:extLst>
      <p:ext uri="{BB962C8B-B14F-4D97-AF65-F5344CB8AC3E}">
        <p14:creationId xmlns:p14="http://schemas.microsoft.com/office/powerpoint/2010/main" val="2702440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D1250-C2E1-4439-8986-C4BDF9F2368A}"/>
              </a:ext>
            </a:extLst>
          </p:cNvPr>
          <p:cNvSpPr>
            <a:spLocks noGrp="1"/>
          </p:cNvSpPr>
          <p:nvPr>
            <p:ph type="sldNum" sz="quarter" idx="10"/>
          </p:nvPr>
        </p:nvSpPr>
        <p:spPr/>
        <p:txBody>
          <a:bodyPr/>
          <a:lstStyle/>
          <a:p>
            <a:fld id="{42AD0A0E-4515-A647-B2E3-7F1B29FB990E}" type="slidenum">
              <a:rPr lang="en-US" smtClean="0"/>
              <a:pPr/>
              <a:t>36</a:t>
            </a:fld>
            <a:endParaRPr lang="en-US"/>
          </a:p>
        </p:txBody>
      </p:sp>
      <p:sp>
        <p:nvSpPr>
          <p:cNvPr id="6" name="Content Placeholder 5">
            <a:extLst>
              <a:ext uri="{FF2B5EF4-FFF2-40B4-BE49-F238E27FC236}">
                <a16:creationId xmlns:a16="http://schemas.microsoft.com/office/drawing/2014/main" id="{F66CBE60-2095-46F7-9998-1965466DD05A}"/>
              </a:ext>
            </a:extLst>
          </p:cNvPr>
          <p:cNvSpPr>
            <a:spLocks noGrp="1"/>
          </p:cNvSpPr>
          <p:nvPr>
            <p:ph idx="1"/>
          </p:nvPr>
        </p:nvSpPr>
        <p:spPr>
          <a:xfrm>
            <a:off x="840669" y="1364473"/>
            <a:ext cx="7462661" cy="2408328"/>
          </a:xfrm>
        </p:spPr>
        <p:txBody>
          <a:bodyPr>
            <a:normAutofit/>
          </a:bodyPr>
          <a:lstStyle/>
          <a:p>
            <a:pPr marL="0" indent="0">
              <a:buNone/>
            </a:pPr>
            <a:r>
              <a:rPr lang="en-US" sz="2000" b="1" dirty="0"/>
              <a:t>Question:</a:t>
            </a:r>
            <a:r>
              <a:rPr lang="en-US" sz="2000" dirty="0"/>
              <a:t> </a:t>
            </a:r>
            <a:r>
              <a:rPr lang="en-US" sz="2000" i="1" dirty="0"/>
              <a:t>What do you think is the most important focus for future iterations of the GPP guidelines?</a:t>
            </a:r>
            <a:endParaRPr lang="en-US" sz="2000" dirty="0"/>
          </a:p>
          <a:p>
            <a:pPr lvl="1"/>
            <a:r>
              <a:rPr lang="en-US" sz="1600" b="1" dirty="0"/>
              <a:t>Improving transparency and data sharing</a:t>
            </a:r>
            <a:endParaRPr lang="en-US" sz="1600" dirty="0"/>
          </a:p>
          <a:p>
            <a:pPr lvl="1"/>
            <a:r>
              <a:rPr lang="en-US" sz="1600" b="1" dirty="0"/>
              <a:t>Better handling of publication misconduct</a:t>
            </a:r>
            <a:endParaRPr lang="en-US" sz="1600" dirty="0"/>
          </a:p>
          <a:p>
            <a:pPr lvl="1"/>
            <a:r>
              <a:rPr lang="en-US" sz="1600" b="1" dirty="0"/>
              <a:t>Stronger integration of DE&amp;I principles</a:t>
            </a:r>
            <a:endParaRPr lang="en-US" sz="1600" dirty="0"/>
          </a:p>
          <a:p>
            <a:pPr lvl="1"/>
            <a:r>
              <a:rPr lang="en-US" sz="1600" b="1" dirty="0"/>
              <a:t>Improving patient-centric approaches</a:t>
            </a:r>
            <a:endParaRPr lang="en-US" sz="1600" dirty="0"/>
          </a:p>
          <a:p>
            <a:pPr lvl="1"/>
            <a:r>
              <a:rPr lang="en-US" sz="1600" b="1" dirty="0"/>
              <a:t>Other (please specify)</a:t>
            </a:r>
            <a:endParaRPr lang="en-US" sz="1600" dirty="0"/>
          </a:p>
        </p:txBody>
      </p:sp>
      <p:sp>
        <p:nvSpPr>
          <p:cNvPr id="2" name="Title 1">
            <a:extLst>
              <a:ext uri="{FF2B5EF4-FFF2-40B4-BE49-F238E27FC236}">
                <a16:creationId xmlns:a16="http://schemas.microsoft.com/office/drawing/2014/main" id="{EA0AA160-3C1D-4342-8F0B-75AD5B72E497}"/>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Audience Poll #3</a:t>
            </a:r>
          </a:p>
        </p:txBody>
      </p:sp>
    </p:spTree>
    <p:extLst>
      <p:ext uri="{BB962C8B-B14F-4D97-AF65-F5344CB8AC3E}">
        <p14:creationId xmlns:p14="http://schemas.microsoft.com/office/powerpoint/2010/main" val="3292817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2752A-EC62-E8E9-F3AD-BAF1DFA6C36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53456A-A586-8E8F-F2AE-0B5A1C2E838B}"/>
              </a:ext>
            </a:extLst>
          </p:cNvPr>
          <p:cNvGraphicFramePr>
            <a:graphicFrameLocks noGrp="1"/>
          </p:cNvGraphicFramePr>
          <p:nvPr>
            <p:extLst>
              <p:ext uri="{D42A27DB-BD31-4B8C-83A1-F6EECF244321}">
                <p14:modId xmlns:p14="http://schemas.microsoft.com/office/powerpoint/2010/main" val="682468423"/>
              </p:ext>
            </p:extLst>
          </p:nvPr>
        </p:nvGraphicFramePr>
        <p:xfrm>
          <a:off x="842303" y="1121004"/>
          <a:ext cx="7480898" cy="3690523"/>
        </p:xfrm>
        <a:graphic>
          <a:graphicData uri="http://schemas.openxmlformats.org/drawingml/2006/table">
            <a:tbl>
              <a:tblPr firstRow="1" bandRow="1">
                <a:tableStyleId>{5C22544A-7EE6-4342-B048-85BDC9FD1C3A}</a:tableStyleId>
              </a:tblPr>
              <a:tblGrid>
                <a:gridCol w="1099960">
                  <a:extLst>
                    <a:ext uri="{9D8B030D-6E8A-4147-A177-3AD203B41FA5}">
                      <a16:colId xmlns:a16="http://schemas.microsoft.com/office/drawing/2014/main" val="241943791"/>
                    </a:ext>
                  </a:extLst>
                </a:gridCol>
                <a:gridCol w="6380938">
                  <a:extLst>
                    <a:ext uri="{9D8B030D-6E8A-4147-A177-3AD203B41FA5}">
                      <a16:colId xmlns:a16="http://schemas.microsoft.com/office/drawing/2014/main" val="1868316895"/>
                    </a:ext>
                  </a:extLst>
                </a:gridCol>
              </a:tblGrid>
              <a:tr h="455217">
                <a:tc>
                  <a:txBody>
                    <a:bodyPr/>
                    <a:lstStyle/>
                    <a:p>
                      <a:pPr algn="l"/>
                      <a:r>
                        <a:rPr lang="en-IN" sz="1200" dirty="0"/>
                        <a:t>Open-ended Questions</a:t>
                      </a:r>
                    </a:p>
                  </a:txBody>
                  <a:tcPr marL="68580" marR="68580" marT="34290" marB="34290" anchor="ctr">
                    <a:solidFill>
                      <a:schemeClr val="accent2"/>
                    </a:solidFill>
                  </a:tcPr>
                </a:tc>
                <a:tc>
                  <a:txBody>
                    <a:bodyPr/>
                    <a:lstStyle/>
                    <a:p>
                      <a:pPr algn="l"/>
                      <a:r>
                        <a:rPr lang="en-IN" sz="1200" dirty="0"/>
                        <a:t>Comparison from ROW and APAC responses</a:t>
                      </a:r>
                    </a:p>
                  </a:txBody>
                  <a:tcPr marL="68580" marR="68580" marT="34290" marB="34290" anchor="ctr">
                    <a:solidFill>
                      <a:schemeClr val="accent2"/>
                    </a:solidFill>
                  </a:tcPr>
                </a:tc>
                <a:extLst>
                  <a:ext uri="{0D108BD9-81ED-4DB2-BD59-A6C34878D82A}">
                    <a16:rowId xmlns:a16="http://schemas.microsoft.com/office/drawing/2014/main" val="1184533345"/>
                  </a:ext>
                </a:extLst>
              </a:tr>
              <a:tr h="1022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b="1" dirty="0"/>
                        <a:t>Creation or use of PLS in your publications</a:t>
                      </a:r>
                      <a:endParaRPr lang="en-US" sz="1100" b="1" noProof="1"/>
                    </a:p>
                    <a:p>
                      <a:pPr algn="l"/>
                      <a:endParaRPr lang="en-IN" sz="1100" dirty="0"/>
                    </a:p>
                  </a:txBody>
                  <a:tcPr marL="68580" marR="68580" marT="34290" marB="34290" anchor="ctr">
                    <a:solidFill>
                      <a:schemeClr val="bg1"/>
                    </a:solidFill>
                  </a:tcPr>
                </a:tc>
                <a:tc>
                  <a:txBody>
                    <a:bodyPr/>
                    <a:lstStyle/>
                    <a:p>
                      <a:pPr marL="171450" indent="-171450" algn="l">
                        <a:buFont typeface="Arial" panose="020B0604020202020204" pitchFamily="34" charset="0"/>
                        <a:buChar char="•"/>
                      </a:pPr>
                      <a:r>
                        <a:rPr lang="en-IN" sz="1100" kern="1200" dirty="0">
                          <a:solidFill>
                            <a:schemeClr val="dk1"/>
                          </a:solidFill>
                          <a:effectLst/>
                          <a:latin typeface="+mn-lt"/>
                          <a:ea typeface="+mn-ea"/>
                          <a:cs typeface="+mn-cs"/>
                        </a:rPr>
                        <a:t>ROW: PLS faces challenges in readability and regulatory constraints, with limited innovation due to multi-round reviews</a:t>
                      </a:r>
                    </a:p>
                    <a:p>
                      <a:pPr marL="171450" indent="-171450" algn="l">
                        <a:buFont typeface="Arial" panose="020B0604020202020204" pitchFamily="34" charset="0"/>
                        <a:buChar char="•"/>
                      </a:pPr>
                      <a:r>
                        <a:rPr lang="en-IN" sz="1100" b="1" kern="1200" dirty="0">
                          <a:solidFill>
                            <a:schemeClr val="tx1"/>
                          </a:solidFill>
                          <a:effectLst/>
                          <a:latin typeface="+mn-lt"/>
                          <a:ea typeface="+mn-ea"/>
                          <a:cs typeface="+mn-cs"/>
                        </a:rPr>
                        <a:t>APAC</a:t>
                      </a:r>
                      <a:r>
                        <a:rPr lang="en-IN" sz="1100" b="1" kern="1200" dirty="0">
                          <a:solidFill>
                            <a:schemeClr val="dk1"/>
                          </a:solidFill>
                          <a:effectLst/>
                          <a:latin typeface="+mn-lt"/>
                          <a:ea typeface="+mn-ea"/>
                          <a:cs typeface="+mn-cs"/>
                        </a:rPr>
                        <a:t>:</a:t>
                      </a:r>
                      <a:r>
                        <a:rPr lang="en-IN" sz="1100" kern="1200" dirty="0">
                          <a:solidFill>
                            <a:schemeClr val="dk1"/>
                          </a:solidFill>
                          <a:effectLst/>
                          <a:latin typeface="+mn-lt"/>
                          <a:ea typeface="+mn-ea"/>
                          <a:cs typeface="+mn-cs"/>
                        </a:rPr>
                        <a:t> PLS is growing in interest but remains focused on following journal guidelines and creating user-friendly summaries </a:t>
                      </a:r>
                    </a:p>
                    <a:p>
                      <a:pPr marL="171450" indent="-171450" algn="l">
                        <a:buFont typeface="Arial" panose="020B0604020202020204" pitchFamily="34" charset="0"/>
                        <a:buChar char="•"/>
                      </a:pPr>
                      <a:r>
                        <a:rPr lang="en-IN" sz="1100" kern="1200" dirty="0">
                          <a:solidFill>
                            <a:schemeClr val="dk1"/>
                          </a:solidFill>
                          <a:effectLst/>
                          <a:latin typeface="+mn-lt"/>
                          <a:ea typeface="+mn-ea"/>
                          <a:cs typeface="+mn-cs"/>
                        </a:rPr>
                        <a:t>Overall, both regions show rising interest, though innovation is modest</a:t>
                      </a:r>
                      <a:endParaRPr lang="en-IN" sz="1100" dirty="0"/>
                    </a:p>
                  </a:txBody>
                  <a:tcPr marL="68580" marR="68580" marT="34290" marB="34290" anchor="ctr">
                    <a:solidFill>
                      <a:schemeClr val="bg1"/>
                    </a:solidFill>
                  </a:tcPr>
                </a:tc>
                <a:extLst>
                  <a:ext uri="{0D108BD9-81ED-4DB2-BD59-A6C34878D82A}">
                    <a16:rowId xmlns:a16="http://schemas.microsoft.com/office/drawing/2014/main" val="3550814111"/>
                  </a:ext>
                </a:extLst>
              </a:tr>
              <a:tr h="1022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noProof="1"/>
                        <a:t>Use of AI in scientific Publication</a:t>
                      </a:r>
                    </a:p>
                    <a:p>
                      <a:pPr algn="l"/>
                      <a:endParaRPr lang="en-IN" sz="1100" dirty="0"/>
                    </a:p>
                  </a:txBody>
                  <a:tcPr marL="68580" marR="68580" marT="34290" marB="34290" anchor="ctr">
                    <a:solidFill>
                      <a:srgbClr val="DAF0F4"/>
                    </a:solidFill>
                  </a:tcPr>
                </a:tc>
                <a:tc>
                  <a:txBody>
                    <a:bodyPr/>
                    <a:lstStyle/>
                    <a:p>
                      <a:pPr marL="171450" indent="-171450" algn="l">
                        <a:buFont typeface="Arial" panose="020B0604020202020204" pitchFamily="34" charset="0"/>
                        <a:buChar char="•"/>
                      </a:pPr>
                      <a:r>
                        <a:rPr lang="en-IN" sz="1100" kern="1200" dirty="0">
                          <a:solidFill>
                            <a:schemeClr val="dk1"/>
                          </a:solidFill>
                          <a:effectLst/>
                          <a:latin typeface="+mn-lt"/>
                          <a:ea typeface="+mn-ea"/>
                          <a:cs typeface="+mn-cs"/>
                        </a:rPr>
                        <a:t>ROW:  AI use should be fully disclosed, with authors verifying AI-generated content and following evolving guidelines like ISMPP. </a:t>
                      </a:r>
                    </a:p>
                    <a:p>
                      <a:pPr marL="171450" indent="-171450" algn="l">
                        <a:buFont typeface="Arial" panose="020B0604020202020204" pitchFamily="34" charset="0"/>
                        <a:buChar char="•"/>
                      </a:pPr>
                      <a:r>
                        <a:rPr lang="en-IN" sz="1100" b="1" kern="1200" dirty="0">
                          <a:solidFill>
                            <a:schemeClr val="dk1"/>
                          </a:solidFill>
                          <a:effectLst/>
                          <a:latin typeface="+mn-lt"/>
                          <a:ea typeface="+mn-ea"/>
                          <a:cs typeface="+mn-cs"/>
                        </a:rPr>
                        <a:t>APAC: </a:t>
                      </a:r>
                      <a:r>
                        <a:rPr lang="en-IN" sz="1100" kern="1200" dirty="0">
                          <a:solidFill>
                            <a:schemeClr val="dk1"/>
                          </a:solidFill>
                          <a:effectLst/>
                          <a:latin typeface="+mn-lt"/>
                          <a:ea typeface="+mn-ea"/>
                          <a:cs typeface="+mn-cs"/>
                        </a:rPr>
                        <a:t> Transparency about AI's purpose, sources, and limitations is essential, with adherence to GPP guidelines </a:t>
                      </a:r>
                    </a:p>
                    <a:p>
                      <a:pPr marL="171450" indent="-171450" algn="l">
                        <a:buFont typeface="Arial" panose="020B0604020202020204" pitchFamily="34" charset="0"/>
                        <a:buChar char="•"/>
                      </a:pPr>
                      <a:r>
                        <a:rPr lang="en-IN" sz="1100" kern="1200" dirty="0">
                          <a:solidFill>
                            <a:schemeClr val="dk1"/>
                          </a:solidFill>
                          <a:effectLst/>
                          <a:latin typeface="+mn-lt"/>
                          <a:ea typeface="+mn-ea"/>
                          <a:cs typeface="+mn-cs"/>
                        </a:rPr>
                        <a:t>Both regions emphasise the importance of acknowledgment and building trust through clear disclosure</a:t>
                      </a:r>
                      <a:endParaRPr lang="en-IN" sz="1100" dirty="0"/>
                    </a:p>
                  </a:txBody>
                  <a:tcPr marL="68580" marR="68580" marT="34290" marB="34290" anchor="ctr">
                    <a:solidFill>
                      <a:srgbClr val="DAF0F4"/>
                    </a:solidFill>
                  </a:tcPr>
                </a:tc>
                <a:extLst>
                  <a:ext uri="{0D108BD9-81ED-4DB2-BD59-A6C34878D82A}">
                    <a16:rowId xmlns:a16="http://schemas.microsoft.com/office/drawing/2014/main" val="1238873800"/>
                  </a:ext>
                </a:extLst>
              </a:tr>
              <a:tr h="1138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noProof="1"/>
                        <a:t>Gaps in GPP 2022 guidelines</a:t>
                      </a:r>
                    </a:p>
                    <a:p>
                      <a:pPr algn="l"/>
                      <a:endParaRPr lang="en-IN" sz="1100" dirty="0"/>
                    </a:p>
                  </a:txBody>
                  <a:tcPr marL="68580" marR="68580" marT="34290" marB="34290" anchor="ctr">
                    <a:solidFill>
                      <a:schemeClr val="bg1"/>
                    </a:solidFill>
                  </a:tcPr>
                </a:tc>
                <a:tc>
                  <a:txBody>
                    <a:bodyPr/>
                    <a:lstStyle/>
                    <a:p>
                      <a:pPr marL="171450" indent="-171450" algn="l">
                        <a:buFont typeface="Arial" panose="020B0604020202020204" pitchFamily="34" charset="0"/>
                        <a:buChar char="•"/>
                      </a:pPr>
                      <a:r>
                        <a:rPr lang="en-IN" sz="1100" kern="1200">
                          <a:solidFill>
                            <a:schemeClr val="dk1"/>
                          </a:solidFill>
                          <a:effectLst/>
                          <a:latin typeface="+mn-lt"/>
                          <a:ea typeface="+mn-ea"/>
                          <a:cs typeface="+mn-cs"/>
                        </a:rPr>
                        <a:t>ROW:  Gaps GPP 2022 guidelines include unclear authorship roles, issues with AI hallucinations, and a need for stricter controls on non-contributing authors</a:t>
                      </a:r>
                    </a:p>
                    <a:p>
                      <a:pPr marL="171450" indent="-171450" algn="l">
                        <a:buFont typeface="Arial" panose="020B0604020202020204" pitchFamily="34" charset="0"/>
                        <a:buChar char="•"/>
                      </a:pPr>
                      <a:r>
                        <a:rPr lang="en-IN" sz="1100" b="1" kern="1200">
                          <a:solidFill>
                            <a:schemeClr val="dk1"/>
                          </a:solidFill>
                          <a:effectLst/>
                          <a:latin typeface="+mn-lt"/>
                          <a:ea typeface="+mn-ea"/>
                          <a:cs typeface="+mn-cs"/>
                        </a:rPr>
                        <a:t>APAC</a:t>
                      </a:r>
                      <a:r>
                        <a:rPr lang="en-IN" sz="1100" kern="1200">
                          <a:solidFill>
                            <a:schemeClr val="dk1"/>
                          </a:solidFill>
                          <a:effectLst/>
                          <a:latin typeface="+mn-lt"/>
                          <a:ea typeface="+mn-ea"/>
                          <a:cs typeface="+mn-cs"/>
                        </a:rPr>
                        <a:t>:  Lack of detailed AI ethical guidelines and practical instructions, with calls for clarity on AI use, participant consent, and publication extenders like PLS</a:t>
                      </a:r>
                    </a:p>
                    <a:p>
                      <a:pPr marL="171450" indent="-171450" algn="l">
                        <a:buFont typeface="Arial" panose="020B0604020202020204" pitchFamily="34" charset="0"/>
                        <a:buChar char="•"/>
                      </a:pPr>
                      <a:r>
                        <a:rPr lang="en-IN" sz="1100" kern="1200">
                          <a:solidFill>
                            <a:schemeClr val="dk1"/>
                          </a:solidFill>
                          <a:effectLst/>
                          <a:latin typeface="+mn-lt"/>
                          <a:ea typeface="+mn-ea"/>
                          <a:cs typeface="+mn-cs"/>
                        </a:rPr>
                        <a:t>Both regions emphasise the need for better guidance on AI use, accountability, and pathways for researcher access.</a:t>
                      </a:r>
                      <a:endParaRPr lang="en-IN" sz="1100"/>
                    </a:p>
                  </a:txBody>
                  <a:tcPr marL="68580" marR="68580" marT="34290" marB="34290" anchor="ctr">
                    <a:solidFill>
                      <a:schemeClr val="bg1"/>
                    </a:solidFill>
                  </a:tcPr>
                </a:tc>
                <a:extLst>
                  <a:ext uri="{0D108BD9-81ED-4DB2-BD59-A6C34878D82A}">
                    <a16:rowId xmlns:a16="http://schemas.microsoft.com/office/drawing/2014/main" val="2411017100"/>
                  </a:ext>
                </a:extLst>
              </a:tr>
            </a:tbl>
          </a:graphicData>
        </a:graphic>
      </p:graphicFrame>
      <p:pic>
        <p:nvPicPr>
          <p:cNvPr id="10" name="Picture 9" descr="A black background with a black square&#10;&#10;Description automatically generated with medium confidence">
            <a:extLst>
              <a:ext uri="{FF2B5EF4-FFF2-40B4-BE49-F238E27FC236}">
                <a16:creationId xmlns:a16="http://schemas.microsoft.com/office/drawing/2014/main" id="{702D4037-E0DD-241F-CDDA-B8FEACB57F4F}"/>
              </a:ext>
            </a:extLst>
          </p:cNvPr>
          <p:cNvPicPr>
            <a:picLocks noChangeAspect="1"/>
          </p:cNvPicPr>
          <p:nvPr/>
        </p:nvPicPr>
        <p:blipFill>
          <a:blip r:embed="rId3"/>
          <a:stretch>
            <a:fillRect/>
          </a:stretch>
        </p:blipFill>
        <p:spPr>
          <a:xfrm>
            <a:off x="423597" y="1870207"/>
            <a:ext cx="397202" cy="397202"/>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223F5084-C196-F296-4323-530D34FD81BF}"/>
              </a:ext>
            </a:extLst>
          </p:cNvPr>
          <p:cNvPicPr>
            <a:picLocks noChangeAspect="1"/>
          </p:cNvPicPr>
          <p:nvPr/>
        </p:nvPicPr>
        <p:blipFill>
          <a:blip r:embed="rId4"/>
          <a:stretch>
            <a:fillRect/>
          </a:stretch>
        </p:blipFill>
        <p:spPr>
          <a:xfrm>
            <a:off x="374266" y="2822418"/>
            <a:ext cx="446533" cy="446533"/>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DED87ECD-42DB-4904-6B26-79EBD1F294C4}"/>
              </a:ext>
            </a:extLst>
          </p:cNvPr>
          <p:cNvPicPr>
            <a:picLocks noChangeAspect="1"/>
          </p:cNvPicPr>
          <p:nvPr/>
        </p:nvPicPr>
        <p:blipFill>
          <a:blip r:embed="rId5"/>
          <a:stretch>
            <a:fillRect/>
          </a:stretch>
        </p:blipFill>
        <p:spPr>
          <a:xfrm>
            <a:off x="374266" y="3938568"/>
            <a:ext cx="397202" cy="397202"/>
          </a:xfrm>
          <a:prstGeom prst="rect">
            <a:avLst/>
          </a:prstGeom>
        </p:spPr>
      </p:pic>
      <p:sp>
        <p:nvSpPr>
          <p:cNvPr id="4" name="Title 1">
            <a:extLst>
              <a:ext uri="{FF2B5EF4-FFF2-40B4-BE49-F238E27FC236}">
                <a16:creationId xmlns:a16="http://schemas.microsoft.com/office/drawing/2014/main" id="{F6B9E32B-9AA4-0D4D-1F12-9C09D7418DB5}"/>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Results 8: Open-ended Responses</a:t>
            </a:r>
          </a:p>
        </p:txBody>
      </p:sp>
      <p:sp>
        <p:nvSpPr>
          <p:cNvPr id="3" name="Rectangle: Rounded Corners 2">
            <a:extLst>
              <a:ext uri="{FF2B5EF4-FFF2-40B4-BE49-F238E27FC236}">
                <a16:creationId xmlns:a16="http://schemas.microsoft.com/office/drawing/2014/main" id="{E3DC0607-0F16-14F0-3305-554E04333CC4}"/>
              </a:ext>
            </a:extLst>
          </p:cNvPr>
          <p:cNvSpPr/>
          <p:nvPr/>
        </p:nvSpPr>
        <p:spPr>
          <a:xfrm>
            <a:off x="2160000" y="2008800"/>
            <a:ext cx="6141697" cy="3600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Rounded Corners 4">
            <a:extLst>
              <a:ext uri="{FF2B5EF4-FFF2-40B4-BE49-F238E27FC236}">
                <a16:creationId xmlns:a16="http://schemas.microsoft.com/office/drawing/2014/main" id="{65A0352F-131A-1D6E-8B55-9E28819B6C50}"/>
              </a:ext>
            </a:extLst>
          </p:cNvPr>
          <p:cNvSpPr/>
          <p:nvPr/>
        </p:nvSpPr>
        <p:spPr>
          <a:xfrm>
            <a:off x="2159999" y="2973107"/>
            <a:ext cx="6141697" cy="3600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Rectangle: Rounded Corners 5">
            <a:extLst>
              <a:ext uri="{FF2B5EF4-FFF2-40B4-BE49-F238E27FC236}">
                <a16:creationId xmlns:a16="http://schemas.microsoft.com/office/drawing/2014/main" id="{C3599CCD-EEF6-07E0-06C8-690C90CC5E32}"/>
              </a:ext>
            </a:extLst>
          </p:cNvPr>
          <p:cNvSpPr/>
          <p:nvPr/>
        </p:nvSpPr>
        <p:spPr>
          <a:xfrm>
            <a:off x="2159998" y="4053915"/>
            <a:ext cx="6141697" cy="3600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694945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2AD0A0E-4515-A647-B2E3-7F1B29FB990E}" type="slidenum">
              <a:rPr lang="en-US" smtClean="0"/>
              <a:pPr/>
              <a:t>38</a:t>
            </a:fld>
            <a:endParaRPr lang="en-US"/>
          </a:p>
        </p:txBody>
      </p:sp>
      <p:sp>
        <p:nvSpPr>
          <p:cNvPr id="6"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468000" y="1148348"/>
            <a:ext cx="7869150" cy="3329116"/>
          </a:xfrm>
          <a:prstGeom prst="rect">
            <a:avLst/>
          </a:prstGeom>
        </p:spPr>
        <p:txBody>
          <a:bodyPr wrap="square" lIns="91440" tIns="45720" rIns="91440" bIns="45720" anchor="t">
            <a:spAutoFit/>
          </a:bodyPr>
          <a:lstStyle/>
          <a:p>
            <a:pPr marL="171450" lvl="1" defTabSz="914400" eaLnBrk="0" fontAlgn="base" hangingPunct="0">
              <a:spcBef>
                <a:spcPct val="0"/>
              </a:spcBef>
              <a:spcAft>
                <a:spcPct val="0"/>
              </a:spcAft>
              <a:buClr>
                <a:srgbClr val="F28C11"/>
              </a:buClr>
            </a:pPr>
            <a:r>
              <a:rPr lang="en-US" altLang="en-US" sz="2000" b="1" dirty="0"/>
              <a:t>Key Takeaways</a:t>
            </a:r>
          </a:p>
          <a:p>
            <a:pPr marL="171450" lvl="1" defTabSz="914400" eaLnBrk="0" fontAlgn="base" hangingPunct="0">
              <a:spcBef>
                <a:spcPct val="0"/>
              </a:spcBef>
              <a:spcAft>
                <a:spcPct val="0"/>
              </a:spcAft>
              <a:buClr>
                <a:srgbClr val="F28C11"/>
              </a:buClr>
            </a:pPr>
            <a:endParaRPr lang="en-US" altLang="en-US" sz="1800" b="1" dirty="0"/>
          </a:p>
          <a:p>
            <a:pPr marL="179070" lvl="1" indent="277495" defTabSz="914400" eaLnBrk="0" fontAlgn="base" hangingPunct="0">
              <a:spcBef>
                <a:spcPct val="0"/>
              </a:spcBef>
              <a:spcAft>
                <a:spcPct val="0"/>
              </a:spcAft>
              <a:buClr>
                <a:srgbClr val="F28C11"/>
              </a:buClr>
              <a:buFontTx/>
              <a:buChar char="•"/>
            </a:pPr>
            <a:r>
              <a:rPr lang="en-US" altLang="en-US" sz="1800" b="1" dirty="0"/>
              <a:t> APAC Strengths:</a:t>
            </a:r>
            <a:endParaRPr lang="en-US" altLang="en-US" sz="1800" b="1"/>
          </a:p>
          <a:p>
            <a:pPr marL="869950" lvl="2" indent="-171450" fontAlgn="base">
              <a:lnSpc>
                <a:spcPct val="90000"/>
              </a:lnSpc>
              <a:spcBef>
                <a:spcPts val="375"/>
              </a:spcBef>
              <a:spcAft>
                <a:spcPct val="0"/>
              </a:spcAft>
              <a:buClr>
                <a:srgbClr val="F28C11"/>
              </a:buClr>
              <a:buFont typeface=".AppleSystemUIFont" charset="-120"/>
              <a:buChar char="–"/>
            </a:pPr>
            <a:r>
              <a:rPr lang="en-US" altLang="en-US" sz="1400" dirty="0"/>
              <a:t>Higher confidence and impact of GPP2022 on transparency and ethical practices</a:t>
            </a:r>
          </a:p>
          <a:p>
            <a:pPr marL="869950" lvl="2" indent="-171450" fontAlgn="base">
              <a:lnSpc>
                <a:spcPct val="90000"/>
              </a:lnSpc>
              <a:spcBef>
                <a:spcPts val="375"/>
              </a:spcBef>
              <a:spcAft>
                <a:spcPct val="0"/>
              </a:spcAft>
              <a:buClr>
                <a:srgbClr val="F28C11"/>
              </a:buClr>
              <a:buFont typeface=".AppleSystemUIFont" charset="-120"/>
              <a:buChar char="–"/>
            </a:pPr>
            <a:r>
              <a:rPr lang="en-US" altLang="en-US" sz="1400" dirty="0"/>
              <a:t>Stronger integration of DE&amp;I principles and patient-centric approaches</a:t>
            </a:r>
            <a:r>
              <a:rPr lang="en-US" altLang="en-US" sz="1400" b="1">
                <a:latin typeface="Arial"/>
                <a:cs typeface="Arial"/>
              </a:rPr>
              <a:t> </a:t>
            </a:r>
          </a:p>
          <a:p>
            <a:pPr marL="355600" lvl="1" fontAlgn="base">
              <a:lnSpc>
                <a:spcPct val="90000"/>
              </a:lnSpc>
              <a:spcBef>
                <a:spcPts val="375"/>
              </a:spcBef>
              <a:spcAft>
                <a:spcPct val="0"/>
              </a:spcAft>
              <a:buClr>
                <a:srgbClr val="F28C11"/>
              </a:buClr>
            </a:pPr>
            <a:endParaRPr lang="en-US" altLang="en-US" sz="1400" b="1" dirty="0">
              <a:latin typeface="Arial" panose="020B0604020202020204" pitchFamily="34" charset="0"/>
            </a:endParaRPr>
          </a:p>
          <a:p>
            <a:pPr marL="179070" lvl="1" indent="277495" defTabSz="914400" eaLnBrk="0" fontAlgn="base" hangingPunct="0">
              <a:lnSpc>
                <a:spcPct val="90000"/>
              </a:lnSpc>
              <a:spcBef>
                <a:spcPct val="0"/>
              </a:spcBef>
              <a:spcAft>
                <a:spcPct val="0"/>
              </a:spcAft>
              <a:buClr>
                <a:srgbClr val="F28C11"/>
              </a:buClr>
              <a:buSzPct val="135000"/>
              <a:buFontTx/>
              <a:buChar char="•"/>
            </a:pPr>
            <a:r>
              <a:rPr lang="en-US" altLang="en-US" sz="1400" b="1">
                <a:latin typeface="Arial"/>
                <a:cs typeface="Arial"/>
              </a:rPr>
              <a:t> </a:t>
            </a:r>
            <a:r>
              <a:rPr lang="en-US" altLang="en-US" sz="1800" b="1" dirty="0"/>
              <a:t>APAC Opportunities:</a:t>
            </a:r>
            <a:endParaRPr lang="en-US" altLang="en-US" sz="1800" b="1"/>
          </a:p>
          <a:p>
            <a:pPr marL="869950" lvl="2" indent="-171450" fontAlgn="base">
              <a:lnSpc>
                <a:spcPct val="90000"/>
              </a:lnSpc>
              <a:spcBef>
                <a:spcPts val="375"/>
              </a:spcBef>
              <a:spcAft>
                <a:spcPct val="0"/>
              </a:spcAft>
              <a:buClr>
                <a:srgbClr val="F28C11"/>
              </a:buClr>
              <a:buFont typeface=".AppleSystemUIFont" charset="-120"/>
              <a:buChar char="–"/>
            </a:pPr>
            <a:r>
              <a:rPr lang="en-US" altLang="en-US" sz="1400" dirty="0"/>
              <a:t>Increasing access to training and resources for ethical publication practices.</a:t>
            </a:r>
          </a:p>
          <a:p>
            <a:pPr marL="869950" lvl="2" indent="-171450" fontAlgn="base">
              <a:lnSpc>
                <a:spcPct val="90000"/>
              </a:lnSpc>
              <a:spcBef>
                <a:spcPts val="375"/>
              </a:spcBef>
              <a:spcAft>
                <a:spcPct val="0"/>
              </a:spcAft>
              <a:buClr>
                <a:srgbClr val="F28C11"/>
              </a:buClr>
              <a:buFont typeface=".AppleSystemUIFont" charset="-120"/>
              <a:buChar char="–"/>
            </a:pPr>
            <a:r>
              <a:rPr lang="en-US" altLang="en-US" sz="1400" dirty="0"/>
              <a:t>Leveraging digital tools for transparency and data sharing</a:t>
            </a:r>
          </a:p>
          <a:p>
            <a:pPr marL="869950" lvl="2" indent="-171450" fontAlgn="base">
              <a:lnSpc>
                <a:spcPct val="90000"/>
              </a:lnSpc>
              <a:spcBef>
                <a:spcPts val="375"/>
              </a:spcBef>
              <a:spcAft>
                <a:spcPct val="0"/>
              </a:spcAft>
              <a:buClr>
                <a:srgbClr val="F28C11"/>
              </a:buClr>
              <a:buFont typeface=".AppleSystemUIFont" charset="-120"/>
              <a:buChar char="–"/>
            </a:pPr>
            <a:r>
              <a:rPr lang="en-US" altLang="en-US" sz="1400" dirty="0"/>
              <a:t>Enhancing global collaboration to standardize ethical guidelines</a:t>
            </a:r>
          </a:p>
          <a:p>
            <a:pPr marL="869950" lvl="2" indent="-171450" fontAlgn="base">
              <a:lnSpc>
                <a:spcPct val="90000"/>
              </a:lnSpc>
              <a:spcBef>
                <a:spcPts val="375"/>
              </a:spcBef>
              <a:spcAft>
                <a:spcPct val="0"/>
              </a:spcAft>
              <a:buClr>
                <a:srgbClr val="F28C11"/>
              </a:buClr>
              <a:buFont typeface=".AppleSystemUIFont" charset="-120"/>
              <a:buChar char="–"/>
            </a:pPr>
            <a:r>
              <a:rPr lang="en-US" altLang="en-US" sz="1400" dirty="0"/>
              <a:t>Promoting regional leadership in adopting innovative practices like patient-centric approaches</a:t>
            </a:r>
          </a:p>
          <a:p>
            <a:pPr lvl="0" defTabSz="914400" eaLnBrk="0" fontAlgn="base" hangingPunct="0">
              <a:spcBef>
                <a:spcPct val="0"/>
              </a:spcBef>
              <a:spcAft>
                <a:spcPct val="0"/>
              </a:spcAft>
            </a:pPr>
            <a:endParaRPr lang="en-US" altLang="en-US" sz="1400" dirty="0">
              <a:latin typeface="Arial" panose="020B0604020202020204" pitchFamily="34" charset="0"/>
            </a:endParaRPr>
          </a:p>
        </p:txBody>
      </p:sp>
      <p:sp>
        <p:nvSpPr>
          <p:cNvPr id="9" name="Title 1">
            <a:extLst>
              <a:ext uri="{FF2B5EF4-FFF2-40B4-BE49-F238E27FC236}">
                <a16:creationId xmlns:a16="http://schemas.microsoft.com/office/drawing/2014/main" id="{164B1C7C-3B13-948A-9271-71087246CEE5}"/>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Conclusion</a:t>
            </a:r>
          </a:p>
        </p:txBody>
      </p:sp>
    </p:spTree>
    <p:extLst>
      <p:ext uri="{BB962C8B-B14F-4D97-AF65-F5344CB8AC3E}">
        <p14:creationId xmlns:p14="http://schemas.microsoft.com/office/powerpoint/2010/main" val="1895953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2AD0A0E-4515-A647-B2E3-7F1B29FB990E}" type="slidenum">
              <a:rPr lang="en-US" smtClean="0"/>
              <a:pPr/>
              <a:t>39</a:t>
            </a:fld>
            <a:endParaRPr lang="en-US"/>
          </a:p>
        </p:txBody>
      </p:sp>
      <p:sp>
        <p:nvSpPr>
          <p:cNvPr id="6"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Grp="1" noChangeArrowheads="1"/>
          </p:cNvSpPr>
          <p:nvPr>
            <p:ph sz="half" idx="1"/>
          </p:nvPr>
        </p:nvSpPr>
        <p:spPr bwMode="auto">
          <a:xfrm>
            <a:off x="468450" y="1319778"/>
            <a:ext cx="796265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Aft>
                <a:spcPct val="0"/>
              </a:spcAft>
              <a:buSzTx/>
              <a:tabLst/>
            </a:pPr>
            <a:r>
              <a:rPr lang="en-US" altLang="en-US" sz="1800" b="1" dirty="0"/>
              <a:t>Strategic Insights:</a:t>
            </a:r>
          </a:p>
          <a:p>
            <a:pPr lvl="1" fontAlgn="base">
              <a:spcAft>
                <a:spcPct val="0"/>
              </a:spcAft>
            </a:pPr>
            <a:r>
              <a:rPr lang="en-US" altLang="en-US" sz="1400" dirty="0"/>
              <a:t>Collaboration between APAC and ROW can foster shared learning and standardize best practices.</a:t>
            </a:r>
          </a:p>
          <a:p>
            <a:pPr lvl="1" fontAlgn="base">
              <a:spcAft>
                <a:spcPct val="0"/>
              </a:spcAft>
            </a:pPr>
            <a:r>
              <a:rPr lang="en-US" altLang="en-US" sz="1400" dirty="0"/>
              <a:t>GPP2022 has laid the foundation for innovation in ethical publishing, but ongoing education and localized implementation are crucial</a:t>
            </a:r>
          </a:p>
          <a:p>
            <a:pPr lvl="1" fontAlgn="base">
              <a:spcAft>
                <a:spcPct val="0"/>
              </a:spcAft>
            </a:pPr>
            <a:endParaRPr lang="en-US" altLang="en-US" sz="1400" dirty="0"/>
          </a:p>
          <a:p>
            <a:pPr fontAlgn="base">
              <a:spcAft>
                <a:spcPct val="0"/>
              </a:spcAft>
            </a:pPr>
            <a:r>
              <a:rPr lang="en-US" altLang="en-US" sz="1800" b="1" dirty="0"/>
              <a:t>Call to Action:</a:t>
            </a:r>
          </a:p>
          <a:p>
            <a:pPr marR="0" lvl="1" fontAlgn="base">
              <a:spcAft>
                <a:spcPct val="0"/>
              </a:spcAft>
              <a:buSzTx/>
            </a:pPr>
            <a:r>
              <a:rPr lang="en-US" altLang="en-US" sz="1400" b="1" dirty="0"/>
              <a:t>For Stakeholders: </a:t>
            </a:r>
            <a:r>
              <a:rPr lang="en-US" altLang="en-US" sz="1400" dirty="0"/>
              <a:t>Invest in training, resources, and tools to enhance understanding and adherence to GPP2022</a:t>
            </a:r>
          </a:p>
          <a:p>
            <a:pPr lvl="1" fontAlgn="base">
              <a:spcAft>
                <a:spcPct val="0"/>
              </a:spcAft>
            </a:pPr>
            <a:r>
              <a:rPr lang="en-US" altLang="en-US" sz="1400" b="1" dirty="0"/>
              <a:t>For Organizations: </a:t>
            </a:r>
            <a:r>
              <a:rPr lang="en-US" altLang="en-US" sz="1400" dirty="0"/>
              <a:t>Prioritize transparency, DE&amp;I, and patient-centricity in publication planning.</a:t>
            </a:r>
          </a:p>
          <a:p>
            <a:pPr marR="0" lvl="1" fontAlgn="base">
              <a:spcAft>
                <a:spcPct val="0"/>
              </a:spcAft>
              <a:buSzTx/>
            </a:pPr>
            <a:r>
              <a:rPr lang="en-US" altLang="en-US" sz="1400" b="1" dirty="0"/>
              <a:t>For Researchers: </a:t>
            </a:r>
            <a:r>
              <a:rPr lang="en-US" altLang="en-US" sz="1400" dirty="0"/>
              <a:t>Embrace innovative practices like plain-language summaries to make research accessible and impactful</a:t>
            </a:r>
          </a:p>
          <a:p>
            <a:pPr marR="0" lvl="1" fontAlgn="base">
              <a:spcAft>
                <a:spcPct val="0"/>
              </a:spcAft>
              <a:buSzTx/>
            </a:pPr>
            <a:r>
              <a:rPr lang="en-US" altLang="en-US" sz="1400" b="1" dirty="0"/>
              <a:t>For the GPP committee: </a:t>
            </a:r>
            <a:r>
              <a:rPr lang="en-US" sz="1400" dirty="0"/>
              <a:t>Continuously refine guidelines based on global feedback, monitor adherence, and foster dialogue to address emerging challenges in ethical publishing</a:t>
            </a:r>
            <a:endParaRPr lang="en-US" altLang="en-US" sz="1400" b="1"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91FF452-6335-0870-5A4B-3B6747A61C71}"/>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Conclusion</a:t>
            </a:r>
          </a:p>
        </p:txBody>
      </p:sp>
    </p:spTree>
    <p:extLst>
      <p:ext uri="{BB962C8B-B14F-4D97-AF65-F5344CB8AC3E}">
        <p14:creationId xmlns:p14="http://schemas.microsoft.com/office/powerpoint/2010/main" val="414330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F5BD59D-2B8A-C00A-55FB-758097A15F0C}"/>
              </a:ext>
            </a:extLst>
          </p:cNvPr>
          <p:cNvPicPr>
            <a:picLocks noGrp="1" noChangeAspect="1"/>
          </p:cNvPicPr>
          <p:nvPr>
            <p:ph idx="1"/>
          </p:nvPr>
        </p:nvPicPr>
        <p:blipFill>
          <a:blip r:embed="rId2"/>
          <a:srcRect l="5766" r="2683"/>
          <a:stretch/>
        </p:blipFill>
        <p:spPr>
          <a:xfrm>
            <a:off x="342900" y="342900"/>
            <a:ext cx="8458200" cy="4457700"/>
          </a:xfrm>
          <a:prstGeom prst="rect">
            <a:avLst/>
          </a:prstGeom>
        </p:spPr>
      </p:pic>
      <p:sp>
        <p:nvSpPr>
          <p:cNvPr id="4" name="Slide Number Placeholder 3">
            <a:extLst>
              <a:ext uri="{FF2B5EF4-FFF2-40B4-BE49-F238E27FC236}">
                <a16:creationId xmlns:a16="http://schemas.microsoft.com/office/drawing/2014/main" id="{B7B3E66F-3D40-E9D0-C929-C8A31B3D38E1}"/>
              </a:ext>
            </a:extLst>
          </p:cNvPr>
          <p:cNvSpPr>
            <a:spLocks noGrp="1"/>
          </p:cNvSpPr>
          <p:nvPr>
            <p:ph type="sldNum" sz="quarter" idx="10"/>
          </p:nvPr>
        </p:nvSpPr>
        <p:spPr>
          <a:xfrm>
            <a:off x="8778240" y="4841748"/>
            <a:ext cx="336042" cy="273843"/>
          </a:xfrm>
        </p:spPr>
        <p:txBody>
          <a:bodyPr vert="horz" lIns="91440" tIns="45720" rIns="91440" bIns="45720" rtlCol="0" anchor="ctr">
            <a:normAutofit/>
          </a:bodyPr>
          <a:lstStyle/>
          <a:p>
            <a:pPr defTabSz="914400">
              <a:spcAft>
                <a:spcPts val="600"/>
              </a:spcAft>
            </a:pPr>
            <a:fld id="{42AD0A0E-4515-A647-B2E3-7F1B29FB990E}" type="slidenum">
              <a:rPr lang="en-US" sz="800">
                <a:solidFill>
                  <a:srgbClr val="FFFFFF"/>
                </a:solidFill>
              </a:rPr>
              <a:pPr defTabSz="914400">
                <a:spcAft>
                  <a:spcPts val="600"/>
                </a:spcAft>
              </a:pPr>
              <a:t>4</a:t>
            </a:fld>
            <a:endParaRPr lang="en-US" sz="800">
              <a:solidFill>
                <a:srgbClr val="FFFFFF"/>
              </a:solidFill>
            </a:endParaRPr>
          </a:p>
        </p:txBody>
      </p:sp>
    </p:spTree>
    <p:extLst>
      <p:ext uri="{BB962C8B-B14F-4D97-AF65-F5344CB8AC3E}">
        <p14:creationId xmlns:p14="http://schemas.microsoft.com/office/powerpoint/2010/main" val="428432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2AD0A0E-4515-A647-B2E3-7F1B29FB990E}" type="slidenum">
              <a:rPr lang="en-US" smtClean="0"/>
              <a:pPr/>
              <a:t>40</a:t>
            </a:fld>
            <a:endParaRPr lang="en-US"/>
          </a:p>
        </p:txBody>
      </p:sp>
      <p:sp>
        <p:nvSpPr>
          <p:cNvPr id="6"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Grp="1" noChangeArrowheads="1"/>
          </p:cNvSpPr>
          <p:nvPr>
            <p:ph sz="half" idx="1"/>
          </p:nvPr>
        </p:nvSpPr>
        <p:spPr bwMode="auto">
          <a:xfrm>
            <a:off x="468450" y="1180466"/>
            <a:ext cx="7962659" cy="228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t>Looking Ahead:</a:t>
            </a:r>
          </a:p>
          <a:p>
            <a:pPr marL="0" indent="0">
              <a:buNone/>
            </a:pPr>
            <a:endParaRPr lang="en-US" dirty="0"/>
          </a:p>
          <a:p>
            <a:pPr lvl="1"/>
            <a:r>
              <a:rPr lang="en-US" dirty="0"/>
              <a:t>GPP2022 represents a dynamic framework, and its evolution will depend on feedback and advancements in publication practices</a:t>
            </a:r>
          </a:p>
          <a:p>
            <a:pPr lvl="1"/>
            <a:endParaRPr lang="en-US" dirty="0"/>
          </a:p>
          <a:p>
            <a:pPr lvl="1"/>
            <a:r>
              <a:rPr lang="en-US" dirty="0"/>
              <a:t>Together, we can bridge gaps and ensure that ethical publication practices continue to advance global scientific integrity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itle 1">
            <a:extLst>
              <a:ext uri="{FF2B5EF4-FFF2-40B4-BE49-F238E27FC236}">
                <a16:creationId xmlns:a16="http://schemas.microsoft.com/office/drawing/2014/main" id="{9FA5B0B2-3225-F668-D182-6E74D599C2EB}"/>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Conclusion</a:t>
            </a:r>
          </a:p>
        </p:txBody>
      </p:sp>
    </p:spTree>
    <p:extLst>
      <p:ext uri="{BB962C8B-B14F-4D97-AF65-F5344CB8AC3E}">
        <p14:creationId xmlns:p14="http://schemas.microsoft.com/office/powerpoint/2010/main" val="3713863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D141C-26E8-E58F-D871-4661A38CADB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764BA0-40AD-F4AA-9616-1604027F3F86}"/>
              </a:ext>
            </a:extLst>
          </p:cNvPr>
          <p:cNvSpPr>
            <a:spLocks noGrp="1"/>
          </p:cNvSpPr>
          <p:nvPr>
            <p:ph type="sldNum" sz="quarter" idx="10"/>
          </p:nvPr>
        </p:nvSpPr>
        <p:spPr/>
        <p:txBody>
          <a:bodyPr/>
          <a:lstStyle/>
          <a:p>
            <a:fld id="{42AD0A0E-4515-A647-B2E3-7F1B29FB990E}" type="slidenum">
              <a:rPr lang="en-US" smtClean="0"/>
              <a:pPr/>
              <a:t>41</a:t>
            </a:fld>
            <a:endParaRPr lang="en-US"/>
          </a:p>
        </p:txBody>
      </p:sp>
      <p:sp>
        <p:nvSpPr>
          <p:cNvPr id="6" name="Rectangle 2">
            <a:extLst>
              <a:ext uri="{FF2B5EF4-FFF2-40B4-BE49-F238E27FC236}">
                <a16:creationId xmlns:a16="http://schemas.microsoft.com/office/drawing/2014/main" id="{CDFC88D5-52EC-3336-E136-FA7CF711BD64}"/>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7BA6FF50-D970-1EFF-C17E-6A713CBA24C2}"/>
              </a:ext>
            </a:extLst>
          </p:cNvPr>
          <p:cNvSpPr>
            <a:spLocks noGrp="1" noChangeArrowheads="1"/>
          </p:cNvSpPr>
          <p:nvPr>
            <p:ph sz="half" idx="1"/>
          </p:nvPr>
        </p:nvSpPr>
        <p:spPr bwMode="auto">
          <a:xfrm>
            <a:off x="468450" y="1246551"/>
            <a:ext cx="7962659" cy="248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600"/>
              </a:spcBef>
              <a:defRPr sz="1500">
                <a:solidFill>
                  <a:srgbClr val="535353"/>
                </a:solidFill>
                <a:latin typeface="Century Gothic"/>
                <a:ea typeface="Century Gothic"/>
                <a:cs typeface="Century Gothic"/>
                <a:sym typeface="Century Gothic"/>
              </a:defRPr>
            </a:pPr>
            <a:r>
              <a:rPr lang="en-US" sz="1600" dirty="0">
                <a:solidFill>
                  <a:schemeClr val="tx1"/>
                </a:solidFill>
              </a:rPr>
              <a:t>The presenters express their gratitude to Dikran Toroser (USCD, USA) and Anisha Mehra (</a:t>
            </a:r>
            <a:r>
              <a:rPr lang="en-US" sz="1600" dirty="0"/>
              <a:t>Ferring, UK)</a:t>
            </a:r>
            <a:r>
              <a:rPr lang="en-US" sz="1600" dirty="0">
                <a:solidFill>
                  <a:schemeClr val="tx1"/>
                </a:solidFill>
              </a:rPr>
              <a:t>for their valuable contributions in shaping and/or reviewing the concept, direction of the survey, and analysis</a:t>
            </a:r>
          </a:p>
          <a:p>
            <a:pPr>
              <a:spcBef>
                <a:spcPts val="600"/>
              </a:spcBef>
              <a:defRPr sz="1500">
                <a:solidFill>
                  <a:srgbClr val="535353"/>
                </a:solidFill>
                <a:latin typeface="Century Gothic"/>
                <a:ea typeface="Century Gothic"/>
                <a:cs typeface="Century Gothic"/>
                <a:sym typeface="Century Gothic"/>
              </a:defRPr>
            </a:pPr>
            <a:endParaRPr lang="en-US" sz="1600" dirty="0">
              <a:solidFill>
                <a:schemeClr val="tx1"/>
              </a:solidFill>
            </a:endParaRPr>
          </a:p>
          <a:p>
            <a:pPr>
              <a:spcBef>
                <a:spcPts val="600"/>
              </a:spcBef>
              <a:defRPr sz="1500">
                <a:solidFill>
                  <a:srgbClr val="535353"/>
                </a:solidFill>
                <a:latin typeface="Century Gothic"/>
                <a:ea typeface="Century Gothic"/>
                <a:cs typeface="Century Gothic"/>
                <a:sym typeface="Century Gothic"/>
              </a:defRPr>
            </a:pPr>
            <a:r>
              <a:rPr lang="en-US" sz="1600" dirty="0">
                <a:solidFill>
                  <a:schemeClr val="tx1"/>
                </a:solidFill>
              </a:rPr>
              <a:t>Furthermore, the presenters extend their gratitude to the survey participants for their engagement and honest feedback, the webinar attendees for their active involvement and interaction, and the ISMPP APAC committee for facilitating this webinar and fostering interaction among all participants, nurturing invaluable learning and knowledge sharing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i="0" u="none" strike="noStrike" cap="none" normalizeH="0" baseline="0" dirty="0">
              <a:ln>
                <a:noFill/>
              </a:ln>
              <a:solidFill>
                <a:schemeClr val="tx1"/>
              </a:solidFill>
              <a:effectLst/>
            </a:endParaRPr>
          </a:p>
        </p:txBody>
      </p:sp>
      <p:sp>
        <p:nvSpPr>
          <p:cNvPr id="11" name="Title 1">
            <a:extLst>
              <a:ext uri="{FF2B5EF4-FFF2-40B4-BE49-F238E27FC236}">
                <a16:creationId xmlns:a16="http://schemas.microsoft.com/office/drawing/2014/main" id="{AD8A47DD-4BE5-2534-9A7A-ACD78D3D9631}"/>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dirty="0"/>
              <a:t>Acknowledgements</a:t>
            </a:r>
          </a:p>
        </p:txBody>
      </p:sp>
    </p:spTree>
    <p:extLst>
      <p:ext uri="{BB962C8B-B14F-4D97-AF65-F5344CB8AC3E}">
        <p14:creationId xmlns:p14="http://schemas.microsoft.com/office/powerpoint/2010/main" val="1996642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7A968-4A48-3DBF-AE35-8280014CEED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232E02-AC70-5688-EF7B-7ABD2383C878}"/>
              </a:ext>
            </a:extLst>
          </p:cNvPr>
          <p:cNvSpPr>
            <a:spLocks noGrp="1"/>
          </p:cNvSpPr>
          <p:nvPr>
            <p:ph type="sldNum" sz="quarter" idx="10"/>
          </p:nvPr>
        </p:nvSpPr>
        <p:spPr/>
        <p:txBody>
          <a:bodyPr/>
          <a:lstStyle/>
          <a:p>
            <a:fld id="{42AD0A0E-4515-A647-B2E3-7F1B29FB990E}" type="slidenum">
              <a:rPr lang="en-US" smtClean="0"/>
              <a:pPr/>
              <a:t>42</a:t>
            </a:fld>
            <a:endParaRPr lang="en-US"/>
          </a:p>
        </p:txBody>
      </p:sp>
      <p:sp>
        <p:nvSpPr>
          <p:cNvPr id="6" name="Rectangle 2">
            <a:extLst>
              <a:ext uri="{FF2B5EF4-FFF2-40B4-BE49-F238E27FC236}">
                <a16:creationId xmlns:a16="http://schemas.microsoft.com/office/drawing/2014/main" id="{D54782D3-AFD3-1002-E0BA-FC967A993F5F}"/>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59A9DBA7-08DA-6DC3-4489-16773F4A63AA}"/>
              </a:ext>
            </a:extLst>
          </p:cNvPr>
          <p:cNvSpPr>
            <a:spLocks noGrp="1" noChangeArrowheads="1"/>
          </p:cNvSpPr>
          <p:nvPr>
            <p:ph sz="half" idx="1"/>
          </p:nvPr>
        </p:nvSpPr>
        <p:spPr bwMode="auto">
          <a:xfrm>
            <a:off x="468450" y="1558007"/>
            <a:ext cx="7962659"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n-US" sz="1600" dirty="0">
                <a:solidFill>
                  <a:schemeClr val="tx1"/>
                </a:solidFill>
                <a:latin typeface="Century Gothic" panose="020B0502020202020204" pitchFamily="34" charset="0"/>
              </a:rPr>
              <a:t>If you have additional inputs, please contact us on our emails given below:</a:t>
            </a:r>
          </a:p>
          <a:p>
            <a:pPr marL="0" indent="0">
              <a:buNone/>
            </a:pPr>
            <a:endParaRPr lang="en-US" sz="1600" dirty="0">
              <a:solidFill>
                <a:schemeClr val="tx1"/>
              </a:solidFill>
              <a:latin typeface="Century Gothic" panose="020B0502020202020204" pitchFamily="34" charset="0"/>
            </a:endParaRPr>
          </a:p>
          <a:p>
            <a:r>
              <a:rPr lang="en-US" sz="1600" dirty="0">
                <a:solidFill>
                  <a:schemeClr val="tx1"/>
                </a:solidFill>
                <a:latin typeface="Century Gothic" panose="020B0502020202020204" pitchFamily="34" charset="0"/>
              </a:rPr>
              <a:t>Raghuraj Puthige: </a:t>
            </a:r>
            <a:r>
              <a:rPr lang="en-US" sz="1600" dirty="0">
                <a:latin typeface="Century Gothic" panose="020B0502020202020204" pitchFamily="34" charset="0"/>
                <a:hlinkClick r:id="rId3"/>
              </a:rPr>
              <a:t>raghuraj.puthige@ls.enago.com</a:t>
            </a:r>
            <a:r>
              <a:rPr lang="en-US" sz="1600" dirty="0">
                <a:latin typeface="Century Gothic" panose="020B0502020202020204" pitchFamily="34" charset="0"/>
              </a:rPr>
              <a:t> </a:t>
            </a:r>
          </a:p>
          <a:p>
            <a:r>
              <a:rPr lang="en-US" sz="1600" dirty="0">
                <a:latin typeface="Century Gothic" panose="020B0502020202020204" pitchFamily="34" charset="0"/>
              </a:rPr>
              <a:t>Anupama Kapadia: </a:t>
            </a:r>
            <a:r>
              <a:rPr lang="en-US" sz="1600" dirty="0">
                <a:latin typeface="Century Gothic" panose="020B0502020202020204" pitchFamily="34" charset="0"/>
                <a:hlinkClick r:id="rId4"/>
              </a:rPr>
              <a:t>anupama.kapadia@ls.enago.com</a:t>
            </a:r>
            <a:r>
              <a:rPr lang="en-US" sz="1600" dirty="0">
                <a:latin typeface="Century Gothic" panose="020B0502020202020204"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 name="Title 1">
            <a:extLst>
              <a:ext uri="{FF2B5EF4-FFF2-40B4-BE49-F238E27FC236}">
                <a16:creationId xmlns:a16="http://schemas.microsoft.com/office/drawing/2014/main" id="{366A1776-97C4-2672-D12D-EA319060DB96}"/>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400"/>
              <a:t>Thank You!</a:t>
            </a:r>
            <a:endParaRPr lang="en-US" sz="2400" dirty="0"/>
          </a:p>
        </p:txBody>
      </p:sp>
    </p:spTree>
    <p:extLst>
      <p:ext uri="{BB962C8B-B14F-4D97-AF65-F5344CB8AC3E}">
        <p14:creationId xmlns:p14="http://schemas.microsoft.com/office/powerpoint/2010/main" val="200031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6C0F6E1-CF8B-4BCF-8E73-237513D9EAF9}"/>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56C0F6E1-CF8B-4BCF-8E73-237513D9EAF9}"/>
                          </a:ext>
                        </a:extLst>
                      </p:cNvPr>
                      <p:cNvPicPr/>
                      <p:nvPr/>
                    </p:nvPicPr>
                    <p:blipFill>
                      <a:blip r:embed="rId5"/>
                      <a:stretch>
                        <a:fillRect/>
                      </a:stretch>
                    </p:blipFill>
                    <p:spPr>
                      <a:xfrm>
                        <a:off x="1192" y="1192"/>
                        <a:ext cx="1191" cy="1191"/>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C5B36683-8DFF-4DF9-8CF4-0FE412B2B489}"/>
              </a:ext>
            </a:extLst>
          </p:cNvPr>
          <p:cNvSpPr>
            <a:spLocks noGrp="1"/>
          </p:cNvSpPr>
          <p:nvPr>
            <p:ph type="title"/>
          </p:nvPr>
        </p:nvSpPr>
        <p:spPr/>
        <p:txBody>
          <a:bodyPr>
            <a:normAutofit/>
          </a:bodyPr>
          <a:lstStyle/>
          <a:p>
            <a:r>
              <a:rPr lang="en-US" sz="3075"/>
              <a:t>Audience Q&amp;A</a:t>
            </a:r>
          </a:p>
        </p:txBody>
      </p:sp>
      <p:sp>
        <p:nvSpPr>
          <p:cNvPr id="2" name="Text Placeholder 1">
            <a:extLst>
              <a:ext uri="{FF2B5EF4-FFF2-40B4-BE49-F238E27FC236}">
                <a16:creationId xmlns:a16="http://schemas.microsoft.com/office/drawing/2014/main" id="{5D63DF37-DD08-A4DB-EA68-48616640457F}"/>
              </a:ext>
            </a:extLst>
          </p:cNvPr>
          <p:cNvSpPr>
            <a:spLocks noGrp="1"/>
          </p:cNvSpPr>
          <p:nvPr>
            <p:ph type="body" idx="1"/>
          </p:nvPr>
        </p:nvSpPr>
        <p:spPr/>
        <p:txBody>
          <a:bodyPr vert="horz" lIns="91440" tIns="45720" rIns="91440" bIns="45720" rtlCol="0" anchor="t">
            <a:normAutofit/>
          </a:bodyPr>
          <a:lstStyle/>
          <a:p>
            <a:endParaRPr lang="en-US" sz="1800" b="0">
              <a:solidFill>
                <a:schemeClr val="accent1"/>
              </a:solidFill>
              <a:latin typeface="Arial Narrow"/>
            </a:endParaRPr>
          </a:p>
          <a:p>
            <a:r>
              <a:rPr lang="en-US" sz="1800" b="0">
                <a:solidFill>
                  <a:schemeClr val="accent1"/>
                </a:solidFill>
                <a:latin typeface="Arial Narrow"/>
              </a:rPr>
              <a:t>To ask a question</a:t>
            </a:r>
            <a:r>
              <a:rPr lang="en-US" sz="1800" b="0">
                <a:latin typeface="Arial Narrow"/>
              </a:rPr>
              <a:t>, open the Q&amp;A window, type your question into the Q&amp;A box. </a:t>
            </a:r>
            <a:r>
              <a:rPr lang="en-US" sz="1800" b="0">
                <a:solidFill>
                  <a:schemeClr val="accent1"/>
                </a:solidFill>
                <a:latin typeface="Arial Narrow"/>
              </a:rPr>
              <a:t>Click Send</a:t>
            </a:r>
            <a:r>
              <a:rPr lang="en-US" sz="1800" b="0">
                <a:latin typeface="Arial Narrow"/>
              </a:rPr>
              <a:t>. </a:t>
            </a:r>
            <a:endParaRPr lang="en-US"/>
          </a:p>
        </p:txBody>
      </p:sp>
    </p:spTree>
    <p:extLst>
      <p:ext uri="{BB962C8B-B14F-4D97-AF65-F5344CB8AC3E}">
        <p14:creationId xmlns:p14="http://schemas.microsoft.com/office/powerpoint/2010/main" val="1441863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2C93BE-CE3D-4DE4-B069-C376301A6A65}"/>
              </a:ext>
            </a:extLst>
          </p:cNvPr>
          <p:cNvSpPr>
            <a:spLocks noGrp="1"/>
          </p:cNvSpPr>
          <p:nvPr>
            <p:ph type="title"/>
          </p:nvPr>
        </p:nvSpPr>
        <p:spPr/>
        <p:txBody>
          <a:bodyPr>
            <a:normAutofit/>
          </a:bodyPr>
          <a:lstStyle/>
          <a:p>
            <a:r>
              <a:rPr lang="en-US" sz="3075"/>
              <a:t>Upcoming ISMPP U Webinars</a:t>
            </a:r>
          </a:p>
        </p:txBody>
      </p:sp>
      <p:sp>
        <p:nvSpPr>
          <p:cNvPr id="8" name="Slide Number Placeholder 3">
            <a:extLst>
              <a:ext uri="{FF2B5EF4-FFF2-40B4-BE49-F238E27FC236}">
                <a16:creationId xmlns:a16="http://schemas.microsoft.com/office/drawing/2014/main" id="{44C72608-80B2-43A3-BD8E-50C311A9E3AB}"/>
              </a:ext>
            </a:extLst>
          </p:cNvPr>
          <p:cNvSpPr>
            <a:spLocks noGrp="1"/>
          </p:cNvSpPr>
          <p:nvPr>
            <p:ph type="sldNum" sz="quarter" idx="10"/>
          </p:nvPr>
        </p:nvSpPr>
        <p:spPr>
          <a:xfrm>
            <a:off x="6985487" y="27288"/>
            <a:ext cx="2057400" cy="273844"/>
          </a:xfrm>
        </p:spPr>
        <p:txBody>
          <a:bodyPr/>
          <a:lstStyle/>
          <a:p>
            <a:pPr defTabSz="685783">
              <a:defRPr/>
            </a:pPr>
            <a:fld id="{42AD0A0E-4515-A647-B2E3-7F1B29FB990E}" type="slidenum">
              <a:rPr lang="en-US" dirty="0">
                <a:solidFill>
                  <a:prstClr val="black"/>
                </a:solidFill>
                <a:latin typeface="Franklin Gothic Book" panose="020B0503020102020204"/>
              </a:rPr>
              <a:pPr defTabSz="685783">
                <a:defRPr/>
              </a:pPr>
              <a:t>44</a:t>
            </a:fld>
            <a:endParaRPr lang="en-US">
              <a:solidFill>
                <a:prstClr val="black"/>
              </a:solidFill>
              <a:latin typeface="Franklin Gothic Book" panose="020B0503020102020204"/>
            </a:endParaRPr>
          </a:p>
        </p:txBody>
      </p:sp>
      <p:sp>
        <p:nvSpPr>
          <p:cNvPr id="4" name="Rectangle 3"/>
          <p:cNvSpPr/>
          <p:nvPr/>
        </p:nvSpPr>
        <p:spPr>
          <a:xfrm>
            <a:off x="5497116" y="4400550"/>
            <a:ext cx="464188"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66" fontAlgn="base">
              <a:spcBef>
                <a:spcPct val="0"/>
              </a:spcBef>
              <a:spcAft>
                <a:spcPct val="0"/>
              </a:spcAft>
              <a:defRPr/>
            </a:pPr>
            <a:endParaRPr lang="en-US" sz="1013">
              <a:solidFill>
                <a:prstClr val="white"/>
              </a:solidFill>
              <a:latin typeface="Calibri"/>
            </a:endParaRPr>
          </a:p>
        </p:txBody>
      </p:sp>
      <p:grpSp>
        <p:nvGrpSpPr>
          <p:cNvPr id="9" name="Group 8">
            <a:extLst>
              <a:ext uri="{FF2B5EF4-FFF2-40B4-BE49-F238E27FC236}">
                <a16:creationId xmlns:a16="http://schemas.microsoft.com/office/drawing/2014/main" id="{9BE29CBD-EA64-4311-9416-A4509447FFD4}"/>
              </a:ext>
            </a:extLst>
          </p:cNvPr>
          <p:cNvGrpSpPr>
            <a:grpSpLocks/>
          </p:cNvGrpSpPr>
          <p:nvPr/>
        </p:nvGrpSpPr>
        <p:grpSpPr>
          <a:xfrm>
            <a:off x="684741" y="1233603"/>
            <a:ext cx="7635170" cy="1880051"/>
            <a:chOff x="395288" y="6129942"/>
            <a:chExt cx="15763219" cy="2346910"/>
          </a:xfrm>
        </p:grpSpPr>
        <p:sp>
          <p:nvSpPr>
            <p:cNvPr id="10" name="Rectangle: Rounded Corners 9">
              <a:extLst>
                <a:ext uri="{FF2B5EF4-FFF2-40B4-BE49-F238E27FC236}">
                  <a16:creationId xmlns:a16="http://schemas.microsoft.com/office/drawing/2014/main" id="{7F23B056-5A55-4CBC-9853-67740DD0C535}"/>
                </a:ext>
              </a:extLst>
            </p:cNvPr>
            <p:cNvSpPr>
              <a:spLocks/>
            </p:cNvSpPr>
            <p:nvPr/>
          </p:nvSpPr>
          <p:spPr>
            <a:xfrm>
              <a:off x="395288" y="6129942"/>
              <a:ext cx="15727638" cy="2346910"/>
            </a:xfrm>
            <a:prstGeom prst="roundRect">
              <a:avLst>
                <a:gd name="adj" fmla="val 11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1800">
                <a:solidFill>
                  <a:prstClr val="black"/>
                </a:solidFill>
                <a:latin typeface="Franklin Gothic Book" panose="020B0503020102020204"/>
              </a:endParaRPr>
            </a:p>
          </p:txBody>
        </p:sp>
        <p:sp>
          <p:nvSpPr>
            <p:cNvPr id="11" name="Rectangle 10">
              <a:extLst>
                <a:ext uri="{FF2B5EF4-FFF2-40B4-BE49-F238E27FC236}">
                  <a16:creationId xmlns:a16="http://schemas.microsoft.com/office/drawing/2014/main" id="{95A6E253-A376-4DA0-86D7-5587325B2A7E}"/>
                </a:ext>
              </a:extLst>
            </p:cNvPr>
            <p:cNvSpPr>
              <a:spLocks/>
            </p:cNvSpPr>
            <p:nvPr/>
          </p:nvSpPr>
          <p:spPr>
            <a:xfrm>
              <a:off x="810996" y="6309089"/>
              <a:ext cx="15347511" cy="997001"/>
            </a:xfrm>
            <a:prstGeom prst="rect">
              <a:avLst/>
            </a:prstGeom>
          </p:spPr>
          <p:txBody>
            <a:bodyPr lIns="0" tIns="13500" rIns="0" bIns="13500" anchor="ctr">
              <a:noAutofit/>
            </a:bodyPr>
            <a:lstStyle/>
            <a:p>
              <a:pPr>
                <a:spcAft>
                  <a:spcPts val="1125"/>
                </a:spcAft>
                <a:tabLst>
                  <a:tab pos="2088304" algn="l"/>
                </a:tabLst>
                <a:defRPr/>
              </a:pPr>
              <a:endParaRPr lang="en-GB" sz="1800" b="1">
                <a:solidFill>
                  <a:srgbClr val="0070C0"/>
                </a:solidFill>
                <a:latin typeface="Franklin Gothic Book" panose="020B0503020102020204"/>
              </a:endParaRPr>
            </a:p>
            <a:p>
              <a:pPr>
                <a:spcAft>
                  <a:spcPts val="1125"/>
                </a:spcAft>
                <a:tabLst>
                  <a:tab pos="2088304" algn="l"/>
                </a:tabLst>
                <a:defRPr/>
              </a:pPr>
              <a:endParaRPr lang="en-GB" sz="1800" b="1">
                <a:solidFill>
                  <a:srgbClr val="0070C0"/>
                </a:solidFill>
                <a:latin typeface="Franklin Gothic Book" panose="020B0503020102020204"/>
              </a:endParaRPr>
            </a:p>
          </p:txBody>
        </p:sp>
      </p:grpSp>
      <p:sp>
        <p:nvSpPr>
          <p:cNvPr id="12" name="TextBox 11">
            <a:extLst>
              <a:ext uri="{FF2B5EF4-FFF2-40B4-BE49-F238E27FC236}">
                <a16:creationId xmlns:a16="http://schemas.microsoft.com/office/drawing/2014/main" id="{75BF3BBA-5872-9B2C-9679-1075612FEDDC}"/>
              </a:ext>
            </a:extLst>
          </p:cNvPr>
          <p:cNvSpPr txBox="1"/>
          <p:nvPr/>
        </p:nvSpPr>
        <p:spPr>
          <a:xfrm>
            <a:off x="889476" y="1771421"/>
            <a:ext cx="7208466" cy="615553"/>
          </a:xfrm>
          <a:prstGeom prst="rect">
            <a:avLst/>
          </a:prstGeom>
          <a:noFill/>
        </p:spPr>
        <p:txBody>
          <a:bodyPr wrap="square">
            <a:spAutoFit/>
          </a:bodyPr>
          <a:lstStyle/>
          <a:p>
            <a:pPr algn="l" rtl="0" fontAlgn="base"/>
            <a:r>
              <a:rPr lang="en-GB" sz="2000" b="1" i="0" u="none" strike="noStrike">
                <a:solidFill>
                  <a:srgbClr val="0070C0"/>
                </a:solidFill>
                <a:effectLst/>
                <a:latin typeface="Franklin Gothic Book" panose="020B0503020102020204" pitchFamily="34" charset="0"/>
              </a:rPr>
              <a:t>December 11, 2024:</a:t>
            </a:r>
            <a:r>
              <a:rPr lang="en-US" sz="2000" b="0" i="0">
                <a:solidFill>
                  <a:srgbClr val="000000"/>
                </a:solidFill>
                <a:effectLst/>
                <a:latin typeface="Franklin Gothic Book" panose="020B0503020102020204" pitchFamily="34" charset="0"/>
              </a:rPr>
              <a:t>​</a:t>
            </a:r>
          </a:p>
          <a:p>
            <a:pPr algn="l" rtl="0" fontAlgn="base"/>
            <a:r>
              <a:rPr lang="en-US" sz="1400" b="1" i="0" u="none" strike="noStrike">
                <a:solidFill>
                  <a:schemeClr val="accent2"/>
                </a:solidFill>
                <a:effectLst/>
                <a:latin typeface="Franklin Gothic Book" panose="020B0503020102020204" pitchFamily="34" charset="0"/>
              </a:rPr>
              <a:t>Actioning EDI for Our Industry: Turning Principles into Practice</a:t>
            </a:r>
            <a:endParaRPr lang="en-GB" sz="1400" b="0" i="0">
              <a:solidFill>
                <a:schemeClr val="accent2"/>
              </a:solidFill>
              <a:effectLst/>
              <a:latin typeface="Segoe UI" panose="020B0502040204020203" pitchFamily="34" charset="0"/>
            </a:endParaRPr>
          </a:p>
        </p:txBody>
      </p:sp>
    </p:spTree>
    <p:extLst>
      <p:ext uri="{BB962C8B-B14F-4D97-AF65-F5344CB8AC3E}">
        <p14:creationId xmlns:p14="http://schemas.microsoft.com/office/powerpoint/2010/main" val="593011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7DED3-B2A3-A1A4-0264-3116DBC5B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72F48-D48D-32C3-9C6C-9B1CE5117973}"/>
              </a:ext>
            </a:extLst>
          </p:cNvPr>
          <p:cNvSpPr>
            <a:spLocks noGrp="1"/>
          </p:cNvSpPr>
          <p:nvPr>
            <p:ph type="ctrTitle"/>
          </p:nvPr>
        </p:nvSpPr>
        <p:spPr>
          <a:xfrm>
            <a:off x="4802247" y="1173481"/>
            <a:ext cx="3936191" cy="763089"/>
          </a:xfrm>
        </p:spPr>
        <p:txBody>
          <a:bodyPr>
            <a:normAutofit/>
          </a:bodyPr>
          <a:lstStyle/>
          <a:p>
            <a:r>
              <a:rPr lang="en-GB" sz="3200" dirty="0"/>
              <a:t>Asia Pacific: ISMPP U</a:t>
            </a:r>
          </a:p>
        </p:txBody>
      </p:sp>
      <p:sp>
        <p:nvSpPr>
          <p:cNvPr id="3" name="Subtitle 2">
            <a:extLst>
              <a:ext uri="{FF2B5EF4-FFF2-40B4-BE49-F238E27FC236}">
                <a16:creationId xmlns:a16="http://schemas.microsoft.com/office/drawing/2014/main" id="{A283D03E-2997-B34A-7BBA-381B5D08B579}"/>
              </a:ext>
            </a:extLst>
          </p:cNvPr>
          <p:cNvSpPr>
            <a:spLocks noGrp="1"/>
          </p:cNvSpPr>
          <p:nvPr>
            <p:ph type="subTitle" idx="1"/>
          </p:nvPr>
        </p:nvSpPr>
        <p:spPr>
          <a:xfrm>
            <a:off x="4809391" y="1941336"/>
            <a:ext cx="3877408" cy="954393"/>
          </a:xfrm>
        </p:spPr>
        <p:txBody>
          <a:bodyPr/>
          <a:lstStyle/>
          <a:p>
            <a:r>
              <a:rPr lang="en-US" sz="2000" dirty="0"/>
              <a:t>Bridging Perspectives: GPP2022 Implementation in APAC vs Other Geographies - Evidence-based Insights and Trends</a:t>
            </a:r>
            <a:endParaRPr lang="en-GB" dirty="0"/>
          </a:p>
        </p:txBody>
      </p:sp>
      <p:pic>
        <p:nvPicPr>
          <p:cNvPr id="4" name="Picture 9" descr="A picture containing text&#10;&#10;Description automatically generated">
            <a:extLst>
              <a:ext uri="{FF2B5EF4-FFF2-40B4-BE49-F238E27FC236}">
                <a16:creationId xmlns:a16="http://schemas.microsoft.com/office/drawing/2014/main" id="{9C3E7D9C-1CED-182A-B92B-21CB46C60724}"/>
              </a:ext>
            </a:extLst>
          </p:cNvPr>
          <p:cNvPicPr>
            <a:picLocks noChangeAspect="1"/>
          </p:cNvPicPr>
          <p:nvPr/>
        </p:nvPicPr>
        <p:blipFill>
          <a:blip r:embed="rId3"/>
          <a:stretch>
            <a:fillRect/>
          </a:stretch>
        </p:blipFill>
        <p:spPr>
          <a:xfrm>
            <a:off x="5361896" y="248333"/>
            <a:ext cx="815068" cy="816430"/>
          </a:xfrm>
          <a:prstGeom prst="rect">
            <a:avLst/>
          </a:prstGeom>
        </p:spPr>
      </p:pic>
      <p:sp>
        <p:nvSpPr>
          <p:cNvPr id="5" name="Plus Sign 4">
            <a:extLst>
              <a:ext uri="{FF2B5EF4-FFF2-40B4-BE49-F238E27FC236}">
                <a16:creationId xmlns:a16="http://schemas.microsoft.com/office/drawing/2014/main" id="{78C786A6-FCD8-C8E7-A163-488A4B6A3755}"/>
              </a:ext>
            </a:extLst>
          </p:cNvPr>
          <p:cNvSpPr/>
          <p:nvPr/>
        </p:nvSpPr>
        <p:spPr>
          <a:xfrm>
            <a:off x="6265267" y="501824"/>
            <a:ext cx="506023" cy="4130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a:solidFill>
                <a:prstClr val="white"/>
              </a:solidFill>
              <a:latin typeface="Franklin Gothic Book" panose="020B0503020102020204"/>
            </a:endParaRPr>
          </a:p>
        </p:txBody>
      </p:sp>
      <p:pic>
        <p:nvPicPr>
          <p:cNvPr id="6" name="Picture 5">
            <a:extLst>
              <a:ext uri="{FF2B5EF4-FFF2-40B4-BE49-F238E27FC236}">
                <a16:creationId xmlns:a16="http://schemas.microsoft.com/office/drawing/2014/main" id="{3B7A312F-DA3D-B584-3D22-96F71CB2A073}"/>
              </a:ext>
            </a:extLst>
          </p:cNvPr>
          <p:cNvPicPr>
            <a:picLocks noChangeAspect="1"/>
          </p:cNvPicPr>
          <p:nvPr/>
        </p:nvPicPr>
        <p:blipFill>
          <a:blip r:embed="rId4"/>
          <a:stretch>
            <a:fillRect/>
          </a:stretch>
        </p:blipFill>
        <p:spPr>
          <a:xfrm>
            <a:off x="6863227" y="354328"/>
            <a:ext cx="799153" cy="597740"/>
          </a:xfrm>
          <a:prstGeom prst="rect">
            <a:avLst/>
          </a:prstGeom>
        </p:spPr>
      </p:pic>
      <p:sp>
        <p:nvSpPr>
          <p:cNvPr id="8" name="TextBox 7">
            <a:extLst>
              <a:ext uri="{FF2B5EF4-FFF2-40B4-BE49-F238E27FC236}">
                <a16:creationId xmlns:a16="http://schemas.microsoft.com/office/drawing/2014/main" id="{7000AFEB-97F3-2752-454C-47D5653F3A65}"/>
              </a:ext>
            </a:extLst>
          </p:cNvPr>
          <p:cNvSpPr txBox="1"/>
          <p:nvPr/>
        </p:nvSpPr>
        <p:spPr>
          <a:xfrm>
            <a:off x="70415" y="4111388"/>
            <a:ext cx="1742483" cy="954107"/>
          </a:xfrm>
          <a:prstGeom prst="rect">
            <a:avLst/>
          </a:prstGeom>
          <a:noFill/>
        </p:spPr>
        <p:txBody>
          <a:bodyPr wrap="square">
            <a:spAutoFit/>
          </a:bodyPr>
          <a:lstStyle/>
          <a:p>
            <a:pPr algn="l" rtl="0" fontAlgn="base"/>
            <a:r>
              <a:rPr lang="en-US" sz="1400" b="1" i="0" u="none" strike="noStrike" dirty="0">
                <a:solidFill>
                  <a:srgbClr val="000000"/>
                </a:solidFill>
                <a:effectLst/>
                <a:latin typeface="Franklin Gothic Book" panose="020B0503020102020204" pitchFamily="34" charset="0"/>
              </a:rPr>
              <a:t>Webinar will begin promptly at: </a:t>
            </a:r>
            <a:r>
              <a:rPr lang="en-US" sz="1400" b="0" i="0" dirty="0">
                <a:solidFill>
                  <a:srgbClr val="000000"/>
                </a:solidFill>
                <a:effectLst/>
                <a:latin typeface="Franklin Gothic Book" panose="020B0503020102020204" pitchFamily="34" charset="0"/>
              </a:rPr>
              <a:t>​</a:t>
            </a:r>
            <a:endParaRPr lang="en-US" b="0" i="0" dirty="0">
              <a:solidFill>
                <a:srgbClr val="000000"/>
              </a:solidFill>
              <a:effectLst/>
              <a:latin typeface="Segoe UI" panose="020B0502040204020203" pitchFamily="34" charset="0"/>
            </a:endParaRPr>
          </a:p>
          <a:p>
            <a:pPr algn="l" rtl="0" fontAlgn="base"/>
            <a:r>
              <a:rPr lang="en-US" sz="1400" b="1" i="0" u="none" strike="noStrike" dirty="0">
                <a:solidFill>
                  <a:srgbClr val="000000"/>
                </a:solidFill>
                <a:effectLst/>
                <a:latin typeface="Franklin Gothic Book" panose="020B0503020102020204" pitchFamily="34" charset="0"/>
              </a:rPr>
              <a:t>10:30 </a:t>
            </a:r>
            <a:r>
              <a:rPr lang="en-US" sz="1400" b="1" dirty="0">
                <a:solidFill>
                  <a:srgbClr val="000000"/>
                </a:solidFill>
                <a:latin typeface="Franklin Gothic Book" panose="020B0503020102020204" pitchFamily="34" charset="0"/>
              </a:rPr>
              <a:t>P</a:t>
            </a:r>
            <a:r>
              <a:rPr lang="en-US" sz="1400" b="1" i="0" u="none" strike="noStrike" dirty="0">
                <a:solidFill>
                  <a:srgbClr val="000000"/>
                </a:solidFill>
                <a:effectLst/>
                <a:latin typeface="Franklin Gothic Book" panose="020B0503020102020204" pitchFamily="34" charset="0"/>
              </a:rPr>
              <a:t>M ET/ </a:t>
            </a:r>
            <a:r>
              <a:rPr lang="en-US" sz="1400" b="1" dirty="0">
                <a:solidFill>
                  <a:srgbClr val="000000"/>
                </a:solidFill>
                <a:latin typeface="Franklin Gothic Book" panose="020B0503020102020204" pitchFamily="34" charset="0"/>
              </a:rPr>
              <a:t>10:30 AM IST</a:t>
            </a:r>
            <a:endParaRPr lang="en-US" b="0" i="0" dirty="0">
              <a:solidFill>
                <a:srgbClr val="000000"/>
              </a:solidFill>
              <a:effectLst/>
              <a:latin typeface="Segoe UI" panose="020B0502040204020203" pitchFamily="34" charset="0"/>
            </a:endParaRPr>
          </a:p>
        </p:txBody>
      </p:sp>
      <p:sp>
        <p:nvSpPr>
          <p:cNvPr id="9" name="TextBox 8">
            <a:extLst>
              <a:ext uri="{FF2B5EF4-FFF2-40B4-BE49-F238E27FC236}">
                <a16:creationId xmlns:a16="http://schemas.microsoft.com/office/drawing/2014/main" id="{54BDEEEE-333E-51EF-AA74-8F422A211419}"/>
              </a:ext>
            </a:extLst>
          </p:cNvPr>
          <p:cNvSpPr txBox="1"/>
          <p:nvPr/>
        </p:nvSpPr>
        <p:spPr>
          <a:xfrm>
            <a:off x="4970978" y="3196652"/>
            <a:ext cx="3554233" cy="300082"/>
          </a:xfrm>
          <a:prstGeom prst="rect">
            <a:avLst/>
          </a:prstGeom>
          <a:noFill/>
        </p:spPr>
        <p:txBody>
          <a:bodyPr wrap="square" rtlCol="0">
            <a:spAutoFit/>
          </a:bodyPr>
          <a:lstStyle/>
          <a:p>
            <a:pPr algn="ctr"/>
            <a:r>
              <a:rPr lang="en-US" b="1" dirty="0"/>
              <a:t>December 4, 2024</a:t>
            </a:r>
          </a:p>
        </p:txBody>
      </p:sp>
    </p:spTree>
    <p:extLst>
      <p:ext uri="{BB962C8B-B14F-4D97-AF65-F5344CB8AC3E}">
        <p14:creationId xmlns:p14="http://schemas.microsoft.com/office/powerpoint/2010/main" val="2294015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FD0FE247-FC3A-41CD-A62B-1C1848015115}"/>
              </a:ext>
            </a:extLst>
          </p:cNvPr>
          <p:cNvSpPr>
            <a:spLocks noGrp="1"/>
          </p:cNvSpPr>
          <p:nvPr>
            <p:ph idx="11"/>
          </p:nvPr>
        </p:nvSpPr>
        <p:spPr/>
        <p:txBody>
          <a:bodyPr>
            <a:normAutofit/>
          </a:bodyPr>
          <a:lstStyle/>
          <a:p>
            <a:pPr marL="0" indent="0">
              <a:spcAft>
                <a:spcPts val="1200"/>
              </a:spcAft>
              <a:buNone/>
            </a:pPr>
            <a:r>
              <a:rPr lang="en-GB" altLang="en-US"/>
              <a:t>We hope you enjoyed today'</a:t>
            </a:r>
            <a:r>
              <a:rPr lang="en-GB" altLang="ja-JP"/>
              <a:t>s presentation. </a:t>
            </a:r>
          </a:p>
          <a:p>
            <a:pPr marL="0" indent="0">
              <a:spcAft>
                <a:spcPts val="1200"/>
              </a:spcAft>
              <a:buNone/>
            </a:pPr>
            <a:r>
              <a:rPr lang="en-GB" altLang="ja-JP" b="1">
                <a:solidFill>
                  <a:schemeClr val="accent2"/>
                </a:solidFill>
              </a:rPr>
              <a:t>After closing out of Zoom, please click the CONTINUE button </a:t>
            </a:r>
            <a:br>
              <a:rPr lang="en-GB" altLang="ja-JP" b="1">
                <a:solidFill>
                  <a:schemeClr val="accent2"/>
                </a:solidFill>
              </a:rPr>
            </a:br>
            <a:r>
              <a:rPr lang="en-GB" altLang="ja-JP" b="1">
                <a:solidFill>
                  <a:schemeClr val="accent2"/>
                </a:solidFill>
              </a:rPr>
              <a:t>on your screen to take our short survey. Thank you!</a:t>
            </a:r>
            <a:endParaRPr lang="en-GB" altLang="en-US" b="1">
              <a:solidFill>
                <a:schemeClr val="accent2"/>
              </a:solidFill>
            </a:endParaRPr>
          </a:p>
        </p:txBody>
      </p:sp>
      <p:sp>
        <p:nvSpPr>
          <p:cNvPr id="3" name="Title 2">
            <a:extLst>
              <a:ext uri="{FF2B5EF4-FFF2-40B4-BE49-F238E27FC236}">
                <a16:creationId xmlns:a16="http://schemas.microsoft.com/office/drawing/2014/main" id="{4F114EF1-A5FF-4254-A531-1B2C555157F1}"/>
              </a:ext>
            </a:extLst>
          </p:cNvPr>
          <p:cNvSpPr>
            <a:spLocks noGrp="1"/>
          </p:cNvSpPr>
          <p:nvPr>
            <p:ph type="title"/>
          </p:nvPr>
        </p:nvSpPr>
        <p:spPr/>
        <p:txBody>
          <a:bodyPr/>
          <a:lstStyle/>
          <a:p>
            <a:r>
              <a:rPr lang="en-US" sz="3075"/>
              <a:t>Thank you for attending!</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D33EB056-BE07-4485-81AD-724D6E777C6A}"/>
              </a:ext>
            </a:extLst>
          </p:cNvPr>
          <p:cNvPicPr>
            <a:picLocks noChangeAspect="1"/>
          </p:cNvPicPr>
          <p:nvPr/>
        </p:nvPicPr>
        <p:blipFill>
          <a:blip r:embed="rId3"/>
          <a:stretch>
            <a:fillRect/>
          </a:stretch>
        </p:blipFill>
        <p:spPr>
          <a:xfrm>
            <a:off x="2068986" y="2397419"/>
            <a:ext cx="5326380" cy="2407920"/>
          </a:xfrm>
          <a:prstGeom prst="rect">
            <a:avLst/>
          </a:prstGeom>
        </p:spPr>
      </p:pic>
      <p:sp>
        <p:nvSpPr>
          <p:cNvPr id="14" name="Rectangle: Rounded Corners 13">
            <a:extLst>
              <a:ext uri="{FF2B5EF4-FFF2-40B4-BE49-F238E27FC236}">
                <a16:creationId xmlns:a16="http://schemas.microsoft.com/office/drawing/2014/main" id="{FB41DBDD-7315-4825-BA74-4932B3FADCAC}"/>
              </a:ext>
            </a:extLst>
          </p:cNvPr>
          <p:cNvSpPr/>
          <p:nvPr/>
        </p:nvSpPr>
        <p:spPr>
          <a:xfrm>
            <a:off x="3548991" y="4337184"/>
            <a:ext cx="1047754" cy="400903"/>
          </a:xfrm>
          <a:prstGeom prst="roundRect">
            <a:avLst>
              <a:gd name="adj" fmla="val 16667"/>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1013">
              <a:solidFill>
                <a:prstClr val="white"/>
              </a:solidFill>
              <a:latin typeface="Franklin Gothic Book" panose="020B0503020102020204"/>
            </a:endParaRPr>
          </a:p>
        </p:txBody>
      </p:sp>
      <p:sp>
        <p:nvSpPr>
          <p:cNvPr id="6" name="Slide Number Placeholder 2">
            <a:extLst>
              <a:ext uri="{FF2B5EF4-FFF2-40B4-BE49-F238E27FC236}">
                <a16:creationId xmlns:a16="http://schemas.microsoft.com/office/drawing/2014/main" id="{F1BF8C6C-81B4-41D4-B2DF-45EA49D3F5E0}"/>
              </a:ext>
            </a:extLst>
          </p:cNvPr>
          <p:cNvSpPr>
            <a:spLocks noGrp="1"/>
          </p:cNvSpPr>
          <p:nvPr>
            <p:ph type="sldNum" sz="quarter" idx="10"/>
          </p:nvPr>
        </p:nvSpPr>
        <p:spPr>
          <a:xfrm>
            <a:off x="6985487" y="59946"/>
            <a:ext cx="2057400" cy="273844"/>
          </a:xfrm>
        </p:spPr>
        <p:txBody>
          <a:bodyPr/>
          <a:lstStyle/>
          <a:p>
            <a:pPr defTabSz="685783">
              <a:defRPr/>
            </a:pPr>
            <a:fld id="{42AD0A0E-4515-A647-B2E3-7F1B29FB990E}" type="slidenum">
              <a:rPr lang="en-US" dirty="0">
                <a:solidFill>
                  <a:prstClr val="black"/>
                </a:solidFill>
                <a:latin typeface="Franklin Gothic Book" panose="020B0503020102020204"/>
              </a:rPr>
              <a:pPr defTabSz="685783">
                <a:defRPr/>
              </a:pPr>
              <a:t>46</a:t>
            </a:fld>
            <a:endParaRPr lang="en-US">
              <a:solidFill>
                <a:prstClr val="black"/>
              </a:solidFill>
              <a:latin typeface="Franklin Gothic Book" panose="020B0503020102020204"/>
            </a:endParaRPr>
          </a:p>
        </p:txBody>
      </p:sp>
    </p:spTree>
    <p:extLst>
      <p:ext uri="{BB962C8B-B14F-4D97-AF65-F5344CB8AC3E}">
        <p14:creationId xmlns:p14="http://schemas.microsoft.com/office/powerpoint/2010/main" val="4122334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F9B3556-4CA0-41F1-8192-D09E711E3C51}"/>
              </a:ext>
            </a:extLst>
          </p:cNvPr>
          <p:cNvSpPr txBox="1"/>
          <p:nvPr/>
        </p:nvSpPr>
        <p:spPr>
          <a:xfrm>
            <a:off x="624131" y="381771"/>
            <a:ext cx="7895740" cy="763542"/>
          </a:xfrm>
          <a:prstGeom prst="rect">
            <a:avLst/>
          </a:prstGeom>
          <a:noFill/>
        </p:spPr>
        <p:txBody>
          <a:bodyPr wrap="square" lIns="68580" tIns="34290" rIns="68580" bIns="34290" rtlCol="0" anchor="t">
            <a:spAutoFit/>
          </a:bodyPr>
          <a:lstStyle/>
          <a:p>
            <a:pPr defTabSz="685783">
              <a:lnSpc>
                <a:spcPct val="90000"/>
              </a:lnSpc>
              <a:defRPr/>
            </a:pPr>
            <a:r>
              <a:rPr lang="en-US" sz="2000" b="1" dirty="0">
                <a:solidFill>
                  <a:srgbClr val="F28C11"/>
                </a:solidFill>
                <a:latin typeface="Franklin Gothic Medium" panose="020B0603020102020204"/>
              </a:rPr>
              <a:t>Anupama Kapadia, (PT, MIAP), Department Head, </a:t>
            </a:r>
            <a:r>
              <a:rPr lang="en-US" sz="2000" b="1" dirty="0" err="1">
                <a:solidFill>
                  <a:srgbClr val="F28C11"/>
                </a:solidFill>
                <a:latin typeface="Franklin Gothic Medium" panose="020B0603020102020204"/>
              </a:rPr>
              <a:t>Enago</a:t>
            </a:r>
            <a:r>
              <a:rPr lang="en-US" sz="2000" b="1" dirty="0">
                <a:solidFill>
                  <a:srgbClr val="F28C11"/>
                </a:solidFill>
                <a:latin typeface="Franklin Gothic Medium" panose="020B0603020102020204"/>
              </a:rPr>
              <a:t> Life Sciences &amp; Publication Support Editor-in-Chief, </a:t>
            </a:r>
            <a:r>
              <a:rPr lang="en-US" sz="2000" b="1" dirty="0" err="1">
                <a:solidFill>
                  <a:srgbClr val="F28C11"/>
                </a:solidFill>
                <a:latin typeface="Franklin Gothic Medium" panose="020B0603020102020204"/>
              </a:rPr>
              <a:t>Enago</a:t>
            </a:r>
            <a:r>
              <a:rPr lang="en-US" sz="2000" b="1" dirty="0">
                <a:solidFill>
                  <a:srgbClr val="F28C11"/>
                </a:solidFill>
                <a:latin typeface="Franklin Gothic Medium" panose="020B0603020102020204"/>
              </a:rPr>
              <a:t> Academy</a:t>
            </a:r>
          </a:p>
          <a:p>
            <a:pPr defTabSz="685783">
              <a:lnSpc>
                <a:spcPct val="90000"/>
              </a:lnSpc>
              <a:spcBef>
                <a:spcPct val="0"/>
              </a:spcBef>
              <a:defRPr/>
            </a:pPr>
            <a:endParaRPr lang="en-US" sz="1013" dirty="0"/>
          </a:p>
        </p:txBody>
      </p:sp>
      <p:sp>
        <p:nvSpPr>
          <p:cNvPr id="27" name="Rectangle 26">
            <a:extLst>
              <a:ext uri="{FF2B5EF4-FFF2-40B4-BE49-F238E27FC236}">
                <a16:creationId xmlns:a16="http://schemas.microsoft.com/office/drawing/2014/main" id="{30B86684-560B-4625-9126-37384A52BFC5}"/>
              </a:ext>
            </a:extLst>
          </p:cNvPr>
          <p:cNvSpPr/>
          <p:nvPr/>
        </p:nvSpPr>
        <p:spPr>
          <a:xfrm>
            <a:off x="216198" y="4852293"/>
            <a:ext cx="4389343" cy="196208"/>
          </a:xfrm>
          <a:prstGeom prst="rect">
            <a:avLst/>
          </a:prstGeom>
        </p:spPr>
        <p:txBody>
          <a:bodyPr wrap="none">
            <a:spAutoFit/>
          </a:bodyPr>
          <a:lstStyle/>
          <a:p>
            <a:pPr defTabSz="685783">
              <a:defRPr/>
            </a:pPr>
            <a:r>
              <a:rPr lang="en-US" sz="675">
                <a:solidFill>
                  <a:prstClr val="white"/>
                </a:solidFill>
                <a:latin typeface="Franklin Gothic Book" panose="020B0503020102020204"/>
              </a:rPr>
              <a:t>CMPP, certified medical publications professional; ISMPP, international society of medical publications professional</a:t>
            </a:r>
            <a:endParaRPr lang="en-IN" sz="675">
              <a:solidFill>
                <a:prstClr val="white"/>
              </a:solidFill>
              <a:latin typeface="Franklin Gothic Book" panose="020B0503020102020204"/>
            </a:endParaRPr>
          </a:p>
        </p:txBody>
      </p:sp>
      <p:sp>
        <p:nvSpPr>
          <p:cNvPr id="9" name="TextBox 8">
            <a:extLst>
              <a:ext uri="{FF2B5EF4-FFF2-40B4-BE49-F238E27FC236}">
                <a16:creationId xmlns:a16="http://schemas.microsoft.com/office/drawing/2014/main" id="{37AB2428-127A-4A02-B0AC-8037CBB5D7D8}"/>
              </a:ext>
            </a:extLst>
          </p:cNvPr>
          <p:cNvSpPr txBox="1"/>
          <p:nvPr/>
        </p:nvSpPr>
        <p:spPr>
          <a:xfrm>
            <a:off x="2936204" y="1150030"/>
            <a:ext cx="4876939" cy="332398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400" dirty="0"/>
              <a:t>Anupama is a licensed specialist in Physical Medicine and Rehabilitation (Orthopedics) with 17+ years of experience in scholarly publishing, including authoring 10+ publications and posters</a:t>
            </a:r>
          </a:p>
          <a:p>
            <a:pPr marL="285750" indent="-285750">
              <a:buFont typeface="Arial" panose="020B0604020202020204" pitchFamily="34" charset="0"/>
              <a:buChar char="•"/>
            </a:pPr>
            <a:r>
              <a:rPr lang="en-US" sz="1400" dirty="0"/>
              <a:t>She leads portfolios on scientific and medical communications, publication support, research integrity, researcher training, and projects enhancing editorial and peer review systems</a:t>
            </a:r>
          </a:p>
          <a:p>
            <a:pPr marL="285750" indent="-285750">
              <a:buFont typeface="Arial" panose="020B0604020202020204" pitchFamily="34" charset="0"/>
              <a:buChar char="•"/>
            </a:pPr>
            <a:r>
              <a:rPr lang="en-US" sz="1400" dirty="0"/>
              <a:t>She is an active member and volunteer in organizations like ISMPP, MAPS, COPE, ISMTE, EASE, ALPSP, and C4DISC, with a focus on knowledge and best practices sharing</a:t>
            </a:r>
          </a:p>
          <a:p>
            <a:pPr marL="285750" indent="-285750">
              <a:buFont typeface="Arial" panose="020B0604020202020204" pitchFamily="34" charset="0"/>
              <a:buChar char="•"/>
            </a:pPr>
            <a:r>
              <a:rPr lang="en-US" sz="1400" dirty="0"/>
              <a:t>She also actively participates in annual scholarly publishing industry events like Peer Review Week, Open Access Week, and Publication Integrity Week</a:t>
            </a:r>
            <a:endParaRPr lang="en-US" sz="1400" dirty="0">
              <a:solidFill>
                <a:prstClr val="black"/>
              </a:solidFill>
            </a:endParaRPr>
          </a:p>
        </p:txBody>
      </p:sp>
      <p:pic>
        <p:nvPicPr>
          <p:cNvPr id="3" name="Picture 2">
            <a:extLst>
              <a:ext uri="{FF2B5EF4-FFF2-40B4-BE49-F238E27FC236}">
                <a16:creationId xmlns:a16="http://schemas.microsoft.com/office/drawing/2014/main" id="{A6D5230A-E81E-9ABA-8EE6-BC68B83A4D59}"/>
              </a:ext>
            </a:extLst>
          </p:cNvPr>
          <p:cNvPicPr>
            <a:picLocks noChangeAspect="1"/>
          </p:cNvPicPr>
          <p:nvPr/>
        </p:nvPicPr>
        <p:blipFill>
          <a:blip r:embed="rId3"/>
          <a:srcRect/>
          <a:stretch/>
        </p:blipFill>
        <p:spPr>
          <a:xfrm>
            <a:off x="624131" y="1727383"/>
            <a:ext cx="2258385" cy="1985148"/>
          </a:xfrm>
          <a:prstGeom prst="rect">
            <a:avLst/>
          </a:prstGeom>
        </p:spPr>
      </p:pic>
    </p:spTree>
    <p:extLst>
      <p:ext uri="{BB962C8B-B14F-4D97-AF65-F5344CB8AC3E}">
        <p14:creationId xmlns:p14="http://schemas.microsoft.com/office/powerpoint/2010/main" val="914207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BB1DA-D246-6FF5-2DB4-AF5D1E74D58F}"/>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9686783E-FE16-A91A-6FC8-5D0F8DB45AFE}"/>
              </a:ext>
            </a:extLst>
          </p:cNvPr>
          <p:cNvSpPr txBox="1"/>
          <p:nvPr/>
        </p:nvSpPr>
        <p:spPr>
          <a:xfrm>
            <a:off x="624131" y="381771"/>
            <a:ext cx="7895740" cy="623248"/>
          </a:xfrm>
          <a:prstGeom prst="rect">
            <a:avLst/>
          </a:prstGeom>
          <a:noFill/>
        </p:spPr>
        <p:txBody>
          <a:bodyPr wrap="square" lIns="68580" tIns="34290" rIns="68580" bIns="34290" rtlCol="0" anchor="t">
            <a:spAutoFit/>
          </a:bodyPr>
          <a:lstStyle/>
          <a:p>
            <a:pPr defTabSz="685783">
              <a:lnSpc>
                <a:spcPct val="90000"/>
              </a:lnSpc>
              <a:defRPr/>
            </a:pPr>
            <a:r>
              <a:rPr lang="en-US" sz="2000" b="1" err="1">
                <a:solidFill>
                  <a:srgbClr val="F28C11"/>
                </a:solidFill>
                <a:latin typeface="Franklin Gothic Medium" panose="020B0603020102020204"/>
              </a:rPr>
              <a:t>Raghuraj</a:t>
            </a:r>
            <a:r>
              <a:rPr lang="en-US" sz="2000" b="1">
                <a:solidFill>
                  <a:srgbClr val="F28C11"/>
                </a:solidFill>
                <a:latin typeface="Franklin Gothic Medium" panose="020B0603020102020204"/>
              </a:rPr>
              <a:t> Puthige</a:t>
            </a:r>
            <a:r>
              <a:rPr lang="en-US" sz="2000" b="1" dirty="0">
                <a:solidFill>
                  <a:srgbClr val="F28C11"/>
                </a:solidFill>
                <a:latin typeface="Franklin Gothic Medium" panose="020B0603020102020204"/>
              </a:rPr>
              <a:t>, PhD, </a:t>
            </a:r>
            <a:r>
              <a:rPr lang="en-US" sz="2000" b="1" dirty="0" err="1">
                <a:solidFill>
                  <a:srgbClr val="F28C11"/>
                </a:solidFill>
                <a:latin typeface="Franklin Gothic Medium" panose="020B0603020102020204"/>
              </a:rPr>
              <a:t>eMDP</a:t>
            </a:r>
            <a:r>
              <a:rPr lang="en-US" sz="2000" b="1" dirty="0">
                <a:solidFill>
                  <a:srgbClr val="F28C11"/>
                </a:solidFill>
                <a:latin typeface="Franklin Gothic Medium" panose="020B0603020102020204"/>
              </a:rPr>
              <a:t>, Function Head, Medical Communications, </a:t>
            </a:r>
            <a:r>
              <a:rPr lang="en-US" sz="2000" b="1" dirty="0" err="1">
                <a:solidFill>
                  <a:srgbClr val="F28C11"/>
                </a:solidFill>
                <a:latin typeface="Franklin Gothic Medium" panose="020B0603020102020204"/>
              </a:rPr>
              <a:t>Enago</a:t>
            </a:r>
            <a:r>
              <a:rPr lang="en-US" sz="2000" b="1" dirty="0">
                <a:solidFill>
                  <a:srgbClr val="F28C11"/>
                </a:solidFill>
                <a:latin typeface="Franklin Gothic Medium" panose="020B0603020102020204"/>
              </a:rPr>
              <a:t> Life Sciences</a:t>
            </a:r>
            <a:endParaRPr lang="en-US" sz="1013" dirty="0"/>
          </a:p>
        </p:txBody>
      </p:sp>
      <p:sp>
        <p:nvSpPr>
          <p:cNvPr id="27" name="Rectangle 26">
            <a:extLst>
              <a:ext uri="{FF2B5EF4-FFF2-40B4-BE49-F238E27FC236}">
                <a16:creationId xmlns:a16="http://schemas.microsoft.com/office/drawing/2014/main" id="{8BFBDCEA-A3C5-C1E1-B759-48B7B6383209}"/>
              </a:ext>
            </a:extLst>
          </p:cNvPr>
          <p:cNvSpPr/>
          <p:nvPr/>
        </p:nvSpPr>
        <p:spPr>
          <a:xfrm>
            <a:off x="216198" y="4852293"/>
            <a:ext cx="4389343" cy="196208"/>
          </a:xfrm>
          <a:prstGeom prst="rect">
            <a:avLst/>
          </a:prstGeom>
        </p:spPr>
        <p:txBody>
          <a:bodyPr wrap="none">
            <a:spAutoFit/>
          </a:bodyPr>
          <a:lstStyle/>
          <a:p>
            <a:pPr defTabSz="685783">
              <a:defRPr/>
            </a:pPr>
            <a:r>
              <a:rPr lang="en-US" sz="675">
                <a:solidFill>
                  <a:prstClr val="white"/>
                </a:solidFill>
                <a:latin typeface="Franklin Gothic Book" panose="020B0503020102020204"/>
              </a:rPr>
              <a:t>CMPP, certified medical publications professional; ISMPP, international society of medical publications professional</a:t>
            </a:r>
            <a:endParaRPr lang="en-IN" sz="675">
              <a:solidFill>
                <a:prstClr val="white"/>
              </a:solidFill>
              <a:latin typeface="Franklin Gothic Book" panose="020B0503020102020204"/>
            </a:endParaRPr>
          </a:p>
        </p:txBody>
      </p:sp>
      <p:sp>
        <p:nvSpPr>
          <p:cNvPr id="9" name="TextBox 8">
            <a:extLst>
              <a:ext uri="{FF2B5EF4-FFF2-40B4-BE49-F238E27FC236}">
                <a16:creationId xmlns:a16="http://schemas.microsoft.com/office/drawing/2014/main" id="{B34C957F-3135-2D21-3A36-9ACD7A263D8D}"/>
              </a:ext>
            </a:extLst>
          </p:cNvPr>
          <p:cNvSpPr txBox="1"/>
          <p:nvPr/>
        </p:nvSpPr>
        <p:spPr>
          <a:xfrm>
            <a:off x="2857827" y="1481645"/>
            <a:ext cx="4876939" cy="280076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600" dirty="0"/>
              <a:t>Raghuraj is the Function Head, Medical Communications at </a:t>
            </a:r>
            <a:r>
              <a:rPr lang="en-US" sz="1600" dirty="0" err="1"/>
              <a:t>Enago</a:t>
            </a:r>
            <a:r>
              <a:rPr lang="en-US" sz="1600" dirty="0"/>
              <a:t> Life Sciences, India</a:t>
            </a:r>
          </a:p>
          <a:p>
            <a:pPr marL="285750" indent="-285750">
              <a:buFont typeface="Arial" panose="020B0604020202020204" pitchFamily="34" charset="0"/>
              <a:buChar char="•"/>
            </a:pPr>
            <a:r>
              <a:rPr lang="en-US" sz="1600" dirty="0"/>
              <a:t>He has over 16 years of medical communications experience and has worked in regulatory and scientific writing for global pharma companies</a:t>
            </a:r>
          </a:p>
          <a:p>
            <a:pPr marL="285750" indent="-285750">
              <a:buFont typeface="Arial" panose="020B0604020202020204" pitchFamily="34" charset="0"/>
              <a:buChar char="•"/>
            </a:pPr>
            <a:r>
              <a:rPr lang="en-US" sz="1600" dirty="0"/>
              <a:t>Actively involved in contributing thought leadership in Medical Communications</a:t>
            </a:r>
          </a:p>
          <a:p>
            <a:pPr marL="285750" indent="-285750">
              <a:buFont typeface="Arial" panose="020B0604020202020204" pitchFamily="34" charset="0"/>
              <a:buChar char="•"/>
            </a:pPr>
            <a:r>
              <a:rPr lang="en-US" sz="1600" dirty="0"/>
              <a:t>Passionate about leading and mentoring people in medical communications and has been instrumental in establishing high-performing teams in every organization where he has led them</a:t>
            </a:r>
            <a:endParaRPr lang="en-US" sz="1600" dirty="0">
              <a:solidFill>
                <a:prstClr val="black"/>
              </a:solidFill>
            </a:endParaRPr>
          </a:p>
        </p:txBody>
      </p:sp>
      <p:pic>
        <p:nvPicPr>
          <p:cNvPr id="3" name="Picture 2">
            <a:extLst>
              <a:ext uri="{FF2B5EF4-FFF2-40B4-BE49-F238E27FC236}">
                <a16:creationId xmlns:a16="http://schemas.microsoft.com/office/drawing/2014/main" id="{D054C339-1D14-D344-BDFA-0D668EFF45C7}"/>
              </a:ext>
            </a:extLst>
          </p:cNvPr>
          <p:cNvPicPr>
            <a:picLocks noChangeAspect="1"/>
          </p:cNvPicPr>
          <p:nvPr/>
        </p:nvPicPr>
        <p:blipFill>
          <a:blip r:embed="rId3"/>
          <a:srcRect/>
          <a:stretch/>
        </p:blipFill>
        <p:spPr>
          <a:xfrm>
            <a:off x="981446" y="1727383"/>
            <a:ext cx="1543754" cy="1985148"/>
          </a:xfrm>
          <a:prstGeom prst="rect">
            <a:avLst/>
          </a:prstGeom>
        </p:spPr>
      </p:pic>
    </p:spTree>
    <p:extLst>
      <p:ext uri="{BB962C8B-B14F-4D97-AF65-F5344CB8AC3E}">
        <p14:creationId xmlns:p14="http://schemas.microsoft.com/office/powerpoint/2010/main" val="3911524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3A5C-242A-F372-77DA-95CA1A3AE2BA}"/>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96100BA7-C7DD-B174-9F31-763E558B5E0B}"/>
              </a:ext>
            </a:extLst>
          </p:cNvPr>
          <p:cNvSpPr txBox="1"/>
          <p:nvPr/>
        </p:nvSpPr>
        <p:spPr>
          <a:xfrm>
            <a:off x="918045" y="94999"/>
            <a:ext cx="7895740" cy="900246"/>
          </a:xfrm>
          <a:prstGeom prst="rect">
            <a:avLst/>
          </a:prstGeom>
          <a:noFill/>
        </p:spPr>
        <p:txBody>
          <a:bodyPr wrap="square" lIns="68580" tIns="34290" rIns="68580" bIns="34290" rtlCol="0" anchor="t">
            <a:spAutoFit/>
          </a:bodyPr>
          <a:lstStyle/>
          <a:p>
            <a:pPr defTabSz="685783">
              <a:lnSpc>
                <a:spcPct val="90000"/>
              </a:lnSpc>
              <a:defRPr/>
            </a:pPr>
            <a:r>
              <a:rPr lang="en-US" sz="2000" b="1" dirty="0">
                <a:solidFill>
                  <a:srgbClr val="F28C11"/>
                </a:solidFill>
                <a:latin typeface="Franklin Gothic Medium" panose="020B0603020102020204"/>
              </a:rPr>
              <a:t>Moderator: Haruko Isomura, ISMPP CMPP™, Publication Lead, Medical Research Excellence, Japan Medical Office, Takeda Pharmaceutical Company</a:t>
            </a:r>
            <a:endParaRPr lang="en-US" sz="1013" dirty="0"/>
          </a:p>
        </p:txBody>
      </p:sp>
      <p:sp>
        <p:nvSpPr>
          <p:cNvPr id="27" name="Rectangle 26">
            <a:extLst>
              <a:ext uri="{FF2B5EF4-FFF2-40B4-BE49-F238E27FC236}">
                <a16:creationId xmlns:a16="http://schemas.microsoft.com/office/drawing/2014/main" id="{2B693202-2B30-E908-07C1-21220ACA6F5A}"/>
              </a:ext>
            </a:extLst>
          </p:cNvPr>
          <p:cNvSpPr/>
          <p:nvPr/>
        </p:nvSpPr>
        <p:spPr>
          <a:xfrm>
            <a:off x="216198" y="4852293"/>
            <a:ext cx="4389343" cy="196208"/>
          </a:xfrm>
          <a:prstGeom prst="rect">
            <a:avLst/>
          </a:prstGeom>
        </p:spPr>
        <p:txBody>
          <a:bodyPr wrap="none">
            <a:spAutoFit/>
          </a:bodyPr>
          <a:lstStyle/>
          <a:p>
            <a:pPr defTabSz="685783">
              <a:defRPr/>
            </a:pPr>
            <a:r>
              <a:rPr lang="en-US" sz="675">
                <a:solidFill>
                  <a:prstClr val="white"/>
                </a:solidFill>
                <a:latin typeface="Franklin Gothic Book" panose="020B0503020102020204"/>
              </a:rPr>
              <a:t>CMPP, certified medical publications professional; ISMPP, international society of medical publications professional</a:t>
            </a:r>
            <a:endParaRPr lang="en-IN" sz="675">
              <a:solidFill>
                <a:prstClr val="white"/>
              </a:solidFill>
              <a:latin typeface="Franklin Gothic Book" panose="020B0503020102020204"/>
            </a:endParaRPr>
          </a:p>
        </p:txBody>
      </p:sp>
      <p:sp>
        <p:nvSpPr>
          <p:cNvPr id="9" name="TextBox 8">
            <a:extLst>
              <a:ext uri="{FF2B5EF4-FFF2-40B4-BE49-F238E27FC236}">
                <a16:creationId xmlns:a16="http://schemas.microsoft.com/office/drawing/2014/main" id="{474376AD-2CC6-5D1F-C1AA-CAD3A82E8594}"/>
              </a:ext>
            </a:extLst>
          </p:cNvPr>
          <p:cNvSpPr txBox="1"/>
          <p:nvPr/>
        </p:nvSpPr>
        <p:spPr>
          <a:xfrm>
            <a:off x="2720668" y="1352505"/>
            <a:ext cx="4876939" cy="258532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800" dirty="0"/>
              <a:t>Haruko is a regional publication manager in Japan and takes care of various publication</a:t>
            </a:r>
          </a:p>
          <a:p>
            <a:pPr marL="285750" indent="-285750">
              <a:buFont typeface="Arial" panose="020B0604020202020204" pitchFamily="34" charset="0"/>
              <a:buChar char="•"/>
            </a:pPr>
            <a:r>
              <a:rPr lang="en-US" sz="1800" dirty="0"/>
              <a:t>She has about 10 years experiences in medical publication field with expertise in project management and training</a:t>
            </a:r>
          </a:p>
          <a:p>
            <a:pPr marL="285750" indent="-285750">
              <a:buFont typeface="Arial" panose="020B0604020202020204" pitchFamily="34" charset="0"/>
              <a:buChar char="•"/>
            </a:pPr>
            <a:r>
              <a:rPr lang="en-US" sz="1800" dirty="0"/>
              <a:t>She is involved in translation of GPP into Japanese, the member of ISMPP CMPP certification board, and the member of ISMPP Asia-Pacific Education Taskforce</a:t>
            </a:r>
            <a:endParaRPr lang="en-US" sz="1800" dirty="0">
              <a:solidFill>
                <a:prstClr val="black"/>
              </a:solidFill>
            </a:endParaRPr>
          </a:p>
        </p:txBody>
      </p:sp>
      <p:pic>
        <p:nvPicPr>
          <p:cNvPr id="3" name="Picture 2">
            <a:extLst>
              <a:ext uri="{FF2B5EF4-FFF2-40B4-BE49-F238E27FC236}">
                <a16:creationId xmlns:a16="http://schemas.microsoft.com/office/drawing/2014/main" id="{B86B5528-3BAD-FF74-FC81-DD6A4F795940}"/>
              </a:ext>
            </a:extLst>
          </p:cNvPr>
          <p:cNvPicPr>
            <a:picLocks noChangeAspect="1"/>
          </p:cNvPicPr>
          <p:nvPr/>
        </p:nvPicPr>
        <p:blipFill>
          <a:blip r:embed="rId3"/>
          <a:srcRect/>
          <a:stretch/>
        </p:blipFill>
        <p:spPr>
          <a:xfrm>
            <a:off x="1008396" y="1727383"/>
            <a:ext cx="1489853" cy="1985148"/>
          </a:xfrm>
          <a:prstGeom prst="rect">
            <a:avLst/>
          </a:prstGeom>
        </p:spPr>
      </p:pic>
    </p:spTree>
    <p:extLst>
      <p:ext uri="{BB962C8B-B14F-4D97-AF65-F5344CB8AC3E}">
        <p14:creationId xmlns:p14="http://schemas.microsoft.com/office/powerpoint/2010/main" val="158945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0F2EFC-93A5-0411-8826-0CD002BC1529}"/>
              </a:ext>
            </a:extLst>
          </p:cNvPr>
          <p:cNvSpPr>
            <a:spLocks noGrp="1"/>
          </p:cNvSpPr>
          <p:nvPr>
            <p:ph type="sldNum" sz="quarter" idx="10"/>
          </p:nvPr>
        </p:nvSpPr>
        <p:spPr/>
        <p:txBody>
          <a:bodyPr/>
          <a:lstStyle/>
          <a:p>
            <a:fld id="{42AD0A0E-4515-A647-B2E3-7F1B29FB990E}" type="slidenum">
              <a:rPr lang="en-US" smtClean="0"/>
              <a:pPr/>
              <a:t>5</a:t>
            </a:fld>
            <a:endParaRPr lang="en-US"/>
          </a:p>
        </p:txBody>
      </p:sp>
      <p:graphicFrame>
        <p:nvGraphicFramePr>
          <p:cNvPr id="5" name="Table 4">
            <a:extLst>
              <a:ext uri="{FF2B5EF4-FFF2-40B4-BE49-F238E27FC236}">
                <a16:creationId xmlns:a16="http://schemas.microsoft.com/office/drawing/2014/main" id="{B43325EF-5CD4-0F48-B151-C8EC46368E10}"/>
              </a:ext>
            </a:extLst>
          </p:cNvPr>
          <p:cNvGraphicFramePr>
            <a:graphicFrameLocks noGrp="1"/>
          </p:cNvGraphicFramePr>
          <p:nvPr>
            <p:extLst>
              <p:ext uri="{D42A27DB-BD31-4B8C-83A1-F6EECF244321}">
                <p14:modId xmlns:p14="http://schemas.microsoft.com/office/powerpoint/2010/main" val="3553528861"/>
              </p:ext>
            </p:extLst>
          </p:nvPr>
        </p:nvGraphicFramePr>
        <p:xfrm>
          <a:off x="3139108" y="753717"/>
          <a:ext cx="5537610" cy="3237695"/>
        </p:xfrm>
        <a:graphic>
          <a:graphicData uri="http://schemas.openxmlformats.org/drawingml/2006/table">
            <a:tbl>
              <a:tblPr firstRow="1" bandRow="1">
                <a:tableStyleId>{5C22544A-7EE6-4342-B048-85BDC9FD1C3A}</a:tableStyleId>
              </a:tblPr>
              <a:tblGrid>
                <a:gridCol w="1845870">
                  <a:extLst>
                    <a:ext uri="{9D8B030D-6E8A-4147-A177-3AD203B41FA5}">
                      <a16:colId xmlns:a16="http://schemas.microsoft.com/office/drawing/2014/main" val="595003468"/>
                    </a:ext>
                  </a:extLst>
                </a:gridCol>
                <a:gridCol w="1845870">
                  <a:extLst>
                    <a:ext uri="{9D8B030D-6E8A-4147-A177-3AD203B41FA5}">
                      <a16:colId xmlns:a16="http://schemas.microsoft.com/office/drawing/2014/main" val="3109454349"/>
                    </a:ext>
                  </a:extLst>
                </a:gridCol>
                <a:gridCol w="1845870">
                  <a:extLst>
                    <a:ext uri="{9D8B030D-6E8A-4147-A177-3AD203B41FA5}">
                      <a16:colId xmlns:a16="http://schemas.microsoft.com/office/drawing/2014/main" val="1178383922"/>
                    </a:ext>
                  </a:extLst>
                </a:gridCol>
              </a:tblGrid>
              <a:tr h="618971">
                <a:tc gridSpan="3">
                  <a:txBody>
                    <a:bodyPr/>
                    <a:lstStyle/>
                    <a:p>
                      <a:pPr lvl="0" algn="ctr">
                        <a:buNone/>
                      </a:pPr>
                      <a:r>
                        <a:rPr lang="en-US" sz="2400"/>
                        <a:t>AGENDA</a:t>
                      </a:r>
                      <a:endParaRPr lang="en-US"/>
                    </a:p>
                  </a:txBody>
                  <a:tcPr anchor="ctr"/>
                </a:tc>
                <a:tc hMerge="1">
                  <a:txBody>
                    <a:bodyPr/>
                    <a:lstStyle/>
                    <a:p>
                      <a:pPr>
                        <a:buNone/>
                      </a:pPr>
                      <a:endParaRPr lang="en-US"/>
                    </a:p>
                  </a:txBody>
                  <a:tcPr/>
                </a:tc>
                <a:tc hMerge="1">
                  <a:txBody>
                    <a:bodyPr/>
                    <a:lstStyle/>
                    <a:p>
                      <a:endParaRPr lang="en-US"/>
                    </a:p>
                  </a:txBody>
                  <a:tcPr/>
                </a:tc>
                <a:extLst>
                  <a:ext uri="{0D108BD9-81ED-4DB2-BD59-A6C34878D82A}">
                    <a16:rowId xmlns:a16="http://schemas.microsoft.com/office/drawing/2014/main" val="1687824714"/>
                  </a:ext>
                </a:extLst>
              </a:tr>
              <a:tr h="654681">
                <a:tc>
                  <a:txBody>
                    <a:bodyPr/>
                    <a:lstStyle/>
                    <a:p>
                      <a:pPr lvl="0">
                        <a:buNone/>
                      </a:pPr>
                      <a:r>
                        <a:rPr lang="en-US" b="1"/>
                        <a:t>Introduction</a:t>
                      </a:r>
                    </a:p>
                  </a:txBody>
                  <a:tcPr anchor="ctr"/>
                </a:tc>
                <a:tc>
                  <a:txBody>
                    <a:bodyPr/>
                    <a:lstStyle/>
                    <a:p>
                      <a:pPr lvl="0">
                        <a:buNone/>
                      </a:pPr>
                      <a:r>
                        <a:rPr lang="en-US"/>
                        <a:t>Haruko Isomura</a:t>
                      </a:r>
                      <a:endParaRPr lang="en-US" err="1"/>
                    </a:p>
                  </a:txBody>
                  <a:tcPr anchor="ctr"/>
                </a:tc>
                <a:tc>
                  <a:txBody>
                    <a:bodyPr/>
                    <a:lstStyle/>
                    <a:p>
                      <a:r>
                        <a:rPr lang="en-US"/>
                        <a:t>5 min</a:t>
                      </a:r>
                    </a:p>
                  </a:txBody>
                  <a:tcPr anchor="ctr"/>
                </a:tc>
                <a:extLst>
                  <a:ext uri="{0D108BD9-81ED-4DB2-BD59-A6C34878D82A}">
                    <a16:rowId xmlns:a16="http://schemas.microsoft.com/office/drawing/2014/main" val="2516871994"/>
                  </a:ext>
                </a:extLst>
              </a:tr>
              <a:tr h="654681">
                <a:tc>
                  <a:txBody>
                    <a:bodyPr/>
                    <a:lstStyle/>
                    <a:p>
                      <a:pPr lvl="0" algn="l">
                        <a:lnSpc>
                          <a:spcPct val="100000"/>
                        </a:lnSpc>
                        <a:spcBef>
                          <a:spcPts val="0"/>
                        </a:spcBef>
                        <a:spcAft>
                          <a:spcPts val="0"/>
                        </a:spcAft>
                        <a:buNone/>
                      </a:pPr>
                      <a:r>
                        <a:rPr lang="en-US" sz="1200" b="1" i="0" u="none" strike="noStrike" noProof="0">
                          <a:solidFill>
                            <a:srgbClr val="000000"/>
                          </a:solidFill>
                          <a:latin typeface="Century Gothic"/>
                        </a:rPr>
                        <a:t>GPP2022 survey results presentation &amp; Audience Poll</a:t>
                      </a:r>
                    </a:p>
                  </a:txBody>
                  <a:tcPr anchor="ctr"/>
                </a:tc>
                <a:tc>
                  <a:txBody>
                    <a:bodyPr/>
                    <a:lstStyle/>
                    <a:p>
                      <a:pPr lvl="0">
                        <a:buNone/>
                      </a:pPr>
                      <a:r>
                        <a:rPr lang="en-US"/>
                        <a:t>Anupama Kapadia</a:t>
                      </a:r>
                      <a:br>
                        <a:rPr lang="en-US"/>
                      </a:br>
                      <a:r>
                        <a:rPr lang="en-US"/>
                        <a:t>Raghuraj Puthige</a:t>
                      </a:r>
                      <a:endParaRPr lang="en-US" err="1"/>
                    </a:p>
                  </a:txBody>
                  <a:tcPr anchor="ctr"/>
                </a:tc>
                <a:tc>
                  <a:txBody>
                    <a:bodyPr/>
                    <a:lstStyle/>
                    <a:p>
                      <a:r>
                        <a:rPr lang="en-US"/>
                        <a:t>35 min</a:t>
                      </a:r>
                    </a:p>
                  </a:txBody>
                  <a:tcPr anchor="ctr"/>
                </a:tc>
                <a:extLst>
                  <a:ext uri="{0D108BD9-81ED-4DB2-BD59-A6C34878D82A}">
                    <a16:rowId xmlns:a16="http://schemas.microsoft.com/office/drawing/2014/main" val="1316993835"/>
                  </a:ext>
                </a:extLst>
              </a:tr>
              <a:tr h="654681">
                <a:tc>
                  <a:txBody>
                    <a:bodyPr/>
                    <a:lstStyle/>
                    <a:p>
                      <a:pPr lvl="0">
                        <a:buNone/>
                      </a:pPr>
                      <a:r>
                        <a:rPr lang="en-US" b="1"/>
                        <a:t>Q &amp; A</a:t>
                      </a:r>
                    </a:p>
                  </a:txBody>
                  <a:tcPr anchor="ctr"/>
                </a:tc>
                <a:tc>
                  <a:txBody>
                    <a:bodyPr/>
                    <a:lstStyle/>
                    <a:p>
                      <a:pPr lvl="0">
                        <a:buNone/>
                      </a:pPr>
                      <a:endParaRPr lang="en-US"/>
                    </a:p>
                  </a:txBody>
                  <a:tcPr anchor="ctr"/>
                </a:tc>
                <a:tc>
                  <a:txBody>
                    <a:bodyPr/>
                    <a:lstStyle/>
                    <a:p>
                      <a:r>
                        <a:rPr lang="en-US"/>
                        <a:t>15 min</a:t>
                      </a:r>
                    </a:p>
                  </a:txBody>
                  <a:tcPr anchor="ctr"/>
                </a:tc>
                <a:extLst>
                  <a:ext uri="{0D108BD9-81ED-4DB2-BD59-A6C34878D82A}">
                    <a16:rowId xmlns:a16="http://schemas.microsoft.com/office/drawing/2014/main" val="2934410393"/>
                  </a:ext>
                </a:extLst>
              </a:tr>
              <a:tr h="654681">
                <a:tc>
                  <a:txBody>
                    <a:bodyPr/>
                    <a:lstStyle/>
                    <a:p>
                      <a:pPr lvl="0">
                        <a:buNone/>
                      </a:pPr>
                      <a:r>
                        <a:rPr lang="en-US" b="1"/>
                        <a:t>Closing Remarks </a:t>
                      </a:r>
                    </a:p>
                  </a:txBody>
                  <a:tcPr anchor="ctr"/>
                </a:tc>
                <a:tc>
                  <a:txBody>
                    <a:bodyPr/>
                    <a:lstStyle/>
                    <a:p>
                      <a:pPr lvl="0">
                        <a:buNone/>
                      </a:pPr>
                      <a:endParaRPr lang="en-US"/>
                    </a:p>
                  </a:txBody>
                  <a:tcPr anchor="ctr"/>
                </a:tc>
                <a:tc>
                  <a:txBody>
                    <a:bodyPr/>
                    <a:lstStyle/>
                    <a:p>
                      <a:r>
                        <a:rPr lang="en-US"/>
                        <a:t>5 min</a:t>
                      </a:r>
                    </a:p>
                  </a:txBody>
                  <a:tcPr anchor="ctr"/>
                </a:tc>
                <a:extLst>
                  <a:ext uri="{0D108BD9-81ED-4DB2-BD59-A6C34878D82A}">
                    <a16:rowId xmlns:a16="http://schemas.microsoft.com/office/drawing/2014/main" val="1960287611"/>
                  </a:ext>
                </a:extLst>
              </a:tr>
            </a:tbl>
          </a:graphicData>
        </a:graphic>
      </p:graphicFrame>
    </p:spTree>
    <p:extLst>
      <p:ext uri="{BB962C8B-B14F-4D97-AF65-F5344CB8AC3E}">
        <p14:creationId xmlns:p14="http://schemas.microsoft.com/office/powerpoint/2010/main" val="320563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A3FD4A1C-9821-443E-9CA3-AE73D3D581DE}"/>
              </a:ext>
            </a:extLst>
          </p:cNvPr>
          <p:cNvSpPr/>
          <p:nvPr/>
        </p:nvSpPr>
        <p:spPr>
          <a:xfrm>
            <a:off x="3595925" y="1279669"/>
            <a:ext cx="1985310" cy="3257942"/>
          </a:xfrm>
          <a:custGeom>
            <a:avLst/>
            <a:gdLst>
              <a:gd name="connsiteX0" fmla="*/ 2074820 w 4149640"/>
              <a:gd name="connsiteY0" fmla="*/ 5213650 h 6809667"/>
              <a:gd name="connsiteX1" fmla="*/ 2872829 w 4149640"/>
              <a:gd name="connsiteY1" fmla="*/ 6011659 h 6809667"/>
              <a:gd name="connsiteX2" fmla="*/ 2074820 w 4149640"/>
              <a:gd name="connsiteY2" fmla="*/ 6809667 h 6809667"/>
              <a:gd name="connsiteX3" fmla="*/ 1276812 w 4149640"/>
              <a:gd name="connsiteY3" fmla="*/ 6011659 h 6809667"/>
              <a:gd name="connsiteX4" fmla="*/ 2074820 w 4149640"/>
              <a:gd name="connsiteY4" fmla="*/ 5213650 h 6809667"/>
              <a:gd name="connsiteX5" fmla="*/ 2074820 w 4149640"/>
              <a:gd name="connsiteY5" fmla="*/ 0 h 6809667"/>
              <a:gd name="connsiteX6" fmla="*/ 4149640 w 4149640"/>
              <a:gd name="connsiteY6" fmla="*/ 2074820 h 6809667"/>
              <a:gd name="connsiteX7" fmla="*/ 3418133 w 4149640"/>
              <a:gd name="connsiteY7" fmla="*/ 3656207 h 6809667"/>
              <a:gd name="connsiteX8" fmla="*/ 2872828 w 4149640"/>
              <a:gd name="connsiteY8" fmla="*/ 4119051 h 6809667"/>
              <a:gd name="connsiteX9" fmla="*/ 2872828 w 4149640"/>
              <a:gd name="connsiteY9" fmla="*/ 4814648 h 6809667"/>
              <a:gd name="connsiteX10" fmla="*/ 1276812 w 4149640"/>
              <a:gd name="connsiteY10" fmla="*/ 4814648 h 6809667"/>
              <a:gd name="connsiteX11" fmla="*/ 1276812 w 4149640"/>
              <a:gd name="connsiteY11" fmla="*/ 3382224 h 6809667"/>
              <a:gd name="connsiteX12" fmla="*/ 2074820 w 4149640"/>
              <a:gd name="connsiteY12" fmla="*/ 2703916 h 6809667"/>
              <a:gd name="connsiteX13" fmla="*/ 2384713 w 4149640"/>
              <a:gd name="connsiteY13" fmla="*/ 2440574 h 6809667"/>
              <a:gd name="connsiteX14" fmla="*/ 2553625 w 4149640"/>
              <a:gd name="connsiteY14" fmla="*/ 2074820 h 6809667"/>
              <a:gd name="connsiteX15" fmla="*/ 2074820 w 4149640"/>
              <a:gd name="connsiteY15" fmla="*/ 1596016 h 6809667"/>
              <a:gd name="connsiteX16" fmla="*/ 1596016 w 4149640"/>
              <a:gd name="connsiteY16" fmla="*/ 2074820 h 6809667"/>
              <a:gd name="connsiteX17" fmla="*/ 1596016 w 4149640"/>
              <a:gd name="connsiteY17" fmla="*/ 2274322 h 6809667"/>
              <a:gd name="connsiteX18" fmla="*/ 0 w 4149640"/>
              <a:gd name="connsiteY18" fmla="*/ 2274322 h 6809667"/>
              <a:gd name="connsiteX19" fmla="*/ 0 w 4149640"/>
              <a:gd name="connsiteY19" fmla="*/ 2074820 h 6809667"/>
              <a:gd name="connsiteX20" fmla="*/ 2074820 w 4149640"/>
              <a:gd name="connsiteY20" fmla="*/ 0 h 68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640" h="6809667">
                <a:moveTo>
                  <a:pt x="2074820" y="5213650"/>
                </a:moveTo>
                <a:cubicBezTo>
                  <a:pt x="2515548" y="5213650"/>
                  <a:pt x="2872829" y="5570930"/>
                  <a:pt x="2872829" y="6011659"/>
                </a:cubicBezTo>
                <a:cubicBezTo>
                  <a:pt x="2872829" y="6452386"/>
                  <a:pt x="2515548" y="6809667"/>
                  <a:pt x="2074820" y="6809667"/>
                </a:cubicBezTo>
                <a:cubicBezTo>
                  <a:pt x="1634092" y="6809667"/>
                  <a:pt x="1276812" y="6452386"/>
                  <a:pt x="1276812" y="6011659"/>
                </a:cubicBezTo>
                <a:cubicBezTo>
                  <a:pt x="1276812" y="5570930"/>
                  <a:pt x="1634092" y="5213650"/>
                  <a:pt x="2074820" y="5213650"/>
                </a:cubicBezTo>
                <a:close/>
                <a:moveTo>
                  <a:pt x="2074820" y="0"/>
                </a:moveTo>
                <a:cubicBezTo>
                  <a:pt x="3218631" y="0"/>
                  <a:pt x="4149640" y="931009"/>
                  <a:pt x="4149640" y="2074820"/>
                </a:cubicBezTo>
                <a:cubicBezTo>
                  <a:pt x="4149640" y="2683966"/>
                  <a:pt x="3882308" y="3261193"/>
                  <a:pt x="3418133" y="3656207"/>
                </a:cubicBezTo>
                <a:lnTo>
                  <a:pt x="2872828" y="4119051"/>
                </a:lnTo>
                <a:lnTo>
                  <a:pt x="2872828" y="4814648"/>
                </a:lnTo>
                <a:lnTo>
                  <a:pt x="1276812" y="4814648"/>
                </a:lnTo>
                <a:lnTo>
                  <a:pt x="1276812" y="3382224"/>
                </a:lnTo>
                <a:lnTo>
                  <a:pt x="2074820" y="2703916"/>
                </a:lnTo>
                <a:lnTo>
                  <a:pt x="2384713" y="2440574"/>
                </a:lnTo>
                <a:cubicBezTo>
                  <a:pt x="2492444" y="2348803"/>
                  <a:pt x="2553625" y="2215802"/>
                  <a:pt x="2553625" y="2074820"/>
                </a:cubicBezTo>
                <a:cubicBezTo>
                  <a:pt x="2553625" y="1811478"/>
                  <a:pt x="2338163" y="1596016"/>
                  <a:pt x="2074820" y="1596016"/>
                </a:cubicBezTo>
                <a:cubicBezTo>
                  <a:pt x="1811478" y="1596016"/>
                  <a:pt x="1596016" y="1811478"/>
                  <a:pt x="1596016" y="2074820"/>
                </a:cubicBezTo>
                <a:lnTo>
                  <a:pt x="1596016" y="2274322"/>
                </a:lnTo>
                <a:lnTo>
                  <a:pt x="0" y="2274322"/>
                </a:lnTo>
                <a:lnTo>
                  <a:pt x="0" y="2074820"/>
                </a:lnTo>
                <a:cubicBezTo>
                  <a:pt x="0" y="931009"/>
                  <a:pt x="931009" y="0"/>
                  <a:pt x="2074820" y="0"/>
                </a:cubicBezTo>
                <a:close/>
              </a:path>
            </a:pathLst>
          </a:custGeom>
          <a:solidFill>
            <a:schemeClr val="accent2">
              <a:lumMod val="20000"/>
              <a:lumOff val="80000"/>
            </a:schemeClr>
          </a:solidFill>
          <a:ln w="9525" cap="flat">
            <a:noFill/>
            <a:prstDash val="solid"/>
            <a:miter/>
          </a:ln>
        </p:spPr>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506"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Title 6">
            <a:extLst>
              <a:ext uri="{FF2B5EF4-FFF2-40B4-BE49-F238E27FC236}">
                <a16:creationId xmlns:a16="http://schemas.microsoft.com/office/drawing/2014/main" id="{6C2C93BE-CE3D-4DE4-B069-C376301A6A65}"/>
              </a:ext>
            </a:extLst>
          </p:cNvPr>
          <p:cNvSpPr>
            <a:spLocks noGrp="1"/>
          </p:cNvSpPr>
          <p:nvPr>
            <p:ph type="title"/>
          </p:nvPr>
        </p:nvSpPr>
        <p:spPr/>
        <p:txBody>
          <a:bodyPr>
            <a:normAutofit/>
          </a:bodyPr>
          <a:lstStyle/>
          <a:p>
            <a:r>
              <a:rPr lang="en-US" sz="3000"/>
              <a:t>How To Ask Questions</a:t>
            </a:r>
          </a:p>
        </p:txBody>
      </p:sp>
      <p:sp>
        <p:nvSpPr>
          <p:cNvPr id="8" name="Slide Number Placeholder 3">
            <a:extLst>
              <a:ext uri="{FF2B5EF4-FFF2-40B4-BE49-F238E27FC236}">
                <a16:creationId xmlns:a16="http://schemas.microsoft.com/office/drawing/2014/main" id="{44C72608-80B2-43A3-BD8E-50C311A9E3AB}"/>
              </a:ext>
            </a:extLst>
          </p:cNvPr>
          <p:cNvSpPr>
            <a:spLocks noGrp="1"/>
          </p:cNvSpPr>
          <p:nvPr>
            <p:ph type="sldNum" sz="quarter" idx="10"/>
          </p:nvPr>
        </p:nvSpPr>
        <p:spPr>
          <a:xfrm>
            <a:off x="6985487" y="27288"/>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42AD0A0E-4515-A647-B2E3-7F1B29FB990E}" type="slidenum">
              <a:rPr kumimoji="0" lang="en-US" sz="900" b="0" i="0" u="none" strike="noStrike" kern="1200" cap="none" spc="0" normalizeH="0" baseline="0" noProof="0">
                <a:ln>
                  <a:noFill/>
                </a:ln>
                <a:solidFill>
                  <a:prstClr val="black"/>
                </a:solidFill>
                <a:effectLst/>
                <a:uLnTx/>
                <a:uFillTx/>
                <a:latin typeface="Franklin Gothic Book" panose="020B050302010202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 name="Rectangle 3"/>
          <p:cNvSpPr/>
          <p:nvPr/>
        </p:nvSpPr>
        <p:spPr>
          <a:xfrm>
            <a:off x="5497116" y="4400550"/>
            <a:ext cx="464188"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9F6AFA23-FBDC-4468-A59A-D56F421CFE00}"/>
              </a:ext>
            </a:extLst>
          </p:cNvPr>
          <p:cNvGrpSpPr>
            <a:grpSpLocks/>
          </p:cNvGrpSpPr>
          <p:nvPr/>
        </p:nvGrpSpPr>
        <p:grpSpPr>
          <a:xfrm>
            <a:off x="971551" y="1333152"/>
            <a:ext cx="7348361" cy="720000"/>
            <a:chOff x="395288" y="6318314"/>
            <a:chExt cx="15749901" cy="1008000"/>
          </a:xfrm>
        </p:grpSpPr>
        <p:sp>
          <p:nvSpPr>
            <p:cNvPr id="12" name="Rectangle: Rounded Corners 11">
              <a:extLst>
                <a:ext uri="{FF2B5EF4-FFF2-40B4-BE49-F238E27FC236}">
                  <a16:creationId xmlns:a16="http://schemas.microsoft.com/office/drawing/2014/main" id="{51C084D7-F551-4315-A7A0-4001CAB0044E}"/>
                </a:ext>
              </a:extLst>
            </p:cNvPr>
            <p:cNvSpPr>
              <a:spLocks/>
            </p:cNvSpPr>
            <p:nvPr/>
          </p:nvSpPr>
          <p:spPr>
            <a:xfrm>
              <a:off x="395288" y="6318314"/>
              <a:ext cx="15749901" cy="1008000"/>
            </a:xfrm>
            <a:prstGeom prst="roundRect">
              <a:avLst>
                <a:gd name="adj" fmla="val 11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7ACDE58D-D053-4AF3-9A84-474269278395}"/>
                </a:ext>
              </a:extLst>
            </p:cNvPr>
            <p:cNvSpPr>
              <a:spLocks/>
            </p:cNvSpPr>
            <p:nvPr/>
          </p:nvSpPr>
          <p:spPr>
            <a:xfrm>
              <a:off x="596481" y="6408313"/>
              <a:ext cx="15347512" cy="828001"/>
            </a:xfrm>
            <a:prstGeom prst="rect">
              <a:avLst/>
            </a:prstGeom>
          </p:spPr>
          <p:txBody>
            <a:bodyPr lIns="0" tIns="13500" rIns="0" bIns="13500" anchor="ctr">
              <a:noAutofit/>
            </a:bodyPr>
            <a:lstStyle/>
            <a:p>
              <a:pPr marL="0" marR="0" lvl="0" indent="0" algn="l" defTabSz="685783" rtl="0" eaLnBrk="1" fontAlgn="auto" latinLnBrk="0" hangingPunct="1">
                <a:lnSpc>
                  <a:spcPct val="100000"/>
                </a:lnSpc>
                <a:spcBef>
                  <a:spcPts val="0"/>
                </a:spcBef>
                <a:spcAft>
                  <a:spcPts val="1125"/>
                </a:spcAft>
                <a:buClrTx/>
                <a:buSzTx/>
                <a:buFontTx/>
                <a:buNone/>
                <a:tabLst>
                  <a:tab pos="2088304" algn="l"/>
                </a:tabLst>
                <a:defRPr/>
              </a:pPr>
              <a: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t>Feel free to ask a question at any time, however all questions will be held until the end the of the presentation.</a:t>
              </a:r>
            </a:p>
          </p:txBody>
        </p:sp>
      </p:grpSp>
      <p:grpSp>
        <p:nvGrpSpPr>
          <p:cNvPr id="16" name="Group 15">
            <a:extLst>
              <a:ext uri="{FF2B5EF4-FFF2-40B4-BE49-F238E27FC236}">
                <a16:creationId xmlns:a16="http://schemas.microsoft.com/office/drawing/2014/main" id="{67318545-FB83-4C4A-BF86-55A940293317}"/>
              </a:ext>
            </a:extLst>
          </p:cNvPr>
          <p:cNvGrpSpPr>
            <a:grpSpLocks/>
          </p:cNvGrpSpPr>
          <p:nvPr/>
        </p:nvGrpSpPr>
        <p:grpSpPr>
          <a:xfrm>
            <a:off x="971551" y="2215949"/>
            <a:ext cx="7348361" cy="720000"/>
            <a:chOff x="395288" y="6318314"/>
            <a:chExt cx="15749901" cy="1008000"/>
          </a:xfrm>
        </p:grpSpPr>
        <p:sp>
          <p:nvSpPr>
            <p:cNvPr id="17" name="Rectangle: Rounded Corners 16">
              <a:extLst>
                <a:ext uri="{FF2B5EF4-FFF2-40B4-BE49-F238E27FC236}">
                  <a16:creationId xmlns:a16="http://schemas.microsoft.com/office/drawing/2014/main" id="{74D4A3A2-4CC3-4CE0-BCD1-93B258769DE2}"/>
                </a:ext>
              </a:extLst>
            </p:cNvPr>
            <p:cNvSpPr>
              <a:spLocks/>
            </p:cNvSpPr>
            <p:nvPr/>
          </p:nvSpPr>
          <p:spPr>
            <a:xfrm>
              <a:off x="395288" y="6318314"/>
              <a:ext cx="15749901" cy="1008000"/>
            </a:xfrm>
            <a:prstGeom prst="roundRect">
              <a:avLst>
                <a:gd name="adj" fmla="val 11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 name="Rectangle 17">
              <a:extLst>
                <a:ext uri="{FF2B5EF4-FFF2-40B4-BE49-F238E27FC236}">
                  <a16:creationId xmlns:a16="http://schemas.microsoft.com/office/drawing/2014/main" id="{44ECB822-9122-4C41-A74E-9F82C798F7A4}"/>
                </a:ext>
              </a:extLst>
            </p:cNvPr>
            <p:cNvSpPr>
              <a:spLocks/>
            </p:cNvSpPr>
            <p:nvPr/>
          </p:nvSpPr>
          <p:spPr>
            <a:xfrm>
              <a:off x="596481" y="6408313"/>
              <a:ext cx="15347512" cy="828001"/>
            </a:xfrm>
            <a:prstGeom prst="rect">
              <a:avLst/>
            </a:prstGeom>
          </p:spPr>
          <p:txBody>
            <a:bodyPr lIns="0" tIns="13500" rIns="0" bIns="13500" anchor="ctr">
              <a:noAutofit/>
            </a:bodyPr>
            <a:lstStyle/>
            <a:p>
              <a:pPr marL="0" marR="0" lvl="0" indent="0" algn="l" defTabSz="685783" rtl="0" eaLnBrk="1" fontAlgn="auto" latinLnBrk="0" hangingPunct="1">
                <a:lnSpc>
                  <a:spcPct val="100000"/>
                </a:lnSpc>
                <a:spcBef>
                  <a:spcPts val="0"/>
                </a:spcBef>
                <a:spcAft>
                  <a:spcPts val="1125"/>
                </a:spcAft>
                <a:buClrTx/>
                <a:buSzTx/>
                <a:buFontTx/>
                <a:buNone/>
                <a:tabLst>
                  <a:tab pos="2088304" algn="l"/>
                </a:tabLst>
                <a:defRPr/>
              </a:pPr>
              <a:r>
                <a:rPr kumimoji="0" lang="en-GB" sz="1800" b="1" i="0" u="none" strike="noStrike" kern="1200" cap="none" spc="0" normalizeH="0" baseline="0" noProof="0">
                  <a:ln>
                    <a:noFill/>
                  </a:ln>
                  <a:solidFill>
                    <a:srgbClr val="4472C4"/>
                  </a:solidFill>
                  <a:effectLst/>
                  <a:uLnTx/>
                  <a:uFillTx/>
                  <a:latin typeface="Franklin Gothic Book" panose="020B0503020102020204"/>
                  <a:ea typeface="+mn-ea"/>
                  <a:cs typeface="+mn-cs"/>
                </a:rPr>
                <a:t>To ask a question</a:t>
              </a:r>
              <a: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t>, open the Q&amp;A window, type your question into the </a:t>
              </a:r>
              <a:b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t>Q&amp;A box. </a:t>
              </a:r>
              <a:r>
                <a:rPr kumimoji="0" lang="en-GB" sz="1800" b="1" i="0" u="none" strike="noStrike" kern="1200" cap="none" spc="0" normalizeH="0" baseline="0" noProof="0">
                  <a:ln>
                    <a:noFill/>
                  </a:ln>
                  <a:solidFill>
                    <a:srgbClr val="4472C4"/>
                  </a:solidFill>
                  <a:effectLst/>
                  <a:uLnTx/>
                  <a:uFillTx/>
                  <a:latin typeface="Franklin Gothic Book" panose="020B0503020102020204"/>
                  <a:ea typeface="+mn-ea"/>
                  <a:cs typeface="+mn-cs"/>
                </a:rPr>
                <a:t>Click Send</a:t>
              </a:r>
            </a:p>
          </p:txBody>
        </p:sp>
      </p:grpSp>
      <p:grpSp>
        <p:nvGrpSpPr>
          <p:cNvPr id="19" name="Group 18">
            <a:extLst>
              <a:ext uri="{FF2B5EF4-FFF2-40B4-BE49-F238E27FC236}">
                <a16:creationId xmlns:a16="http://schemas.microsoft.com/office/drawing/2014/main" id="{55F0C549-3585-4D16-B408-9F8B69CD1A04}"/>
              </a:ext>
            </a:extLst>
          </p:cNvPr>
          <p:cNvGrpSpPr>
            <a:grpSpLocks/>
          </p:cNvGrpSpPr>
          <p:nvPr/>
        </p:nvGrpSpPr>
        <p:grpSpPr>
          <a:xfrm>
            <a:off x="971551" y="3098746"/>
            <a:ext cx="7348361" cy="720000"/>
            <a:chOff x="395288" y="6318314"/>
            <a:chExt cx="15749901" cy="1008000"/>
          </a:xfrm>
        </p:grpSpPr>
        <p:sp>
          <p:nvSpPr>
            <p:cNvPr id="20" name="Rectangle: Rounded Corners 19">
              <a:extLst>
                <a:ext uri="{FF2B5EF4-FFF2-40B4-BE49-F238E27FC236}">
                  <a16:creationId xmlns:a16="http://schemas.microsoft.com/office/drawing/2014/main" id="{A3BF8ABD-6693-48DE-B0B0-29A3F4815509}"/>
                </a:ext>
              </a:extLst>
            </p:cNvPr>
            <p:cNvSpPr>
              <a:spLocks/>
            </p:cNvSpPr>
            <p:nvPr/>
          </p:nvSpPr>
          <p:spPr>
            <a:xfrm>
              <a:off x="395288" y="6318314"/>
              <a:ext cx="15749901" cy="1008000"/>
            </a:xfrm>
            <a:prstGeom prst="roundRect">
              <a:avLst>
                <a:gd name="adj" fmla="val 11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 name="Rectangle 20">
              <a:extLst>
                <a:ext uri="{FF2B5EF4-FFF2-40B4-BE49-F238E27FC236}">
                  <a16:creationId xmlns:a16="http://schemas.microsoft.com/office/drawing/2014/main" id="{6D04F53B-1A0F-4202-8274-305B1E5DBD41}"/>
                </a:ext>
              </a:extLst>
            </p:cNvPr>
            <p:cNvSpPr>
              <a:spLocks/>
            </p:cNvSpPr>
            <p:nvPr/>
          </p:nvSpPr>
          <p:spPr>
            <a:xfrm>
              <a:off x="596481" y="6408313"/>
              <a:ext cx="15347512" cy="828001"/>
            </a:xfrm>
            <a:prstGeom prst="rect">
              <a:avLst/>
            </a:prstGeom>
          </p:spPr>
          <p:txBody>
            <a:bodyPr lIns="0" tIns="13500" rIns="0" bIns="13500" anchor="ctr">
              <a:noAutofit/>
            </a:bodyPr>
            <a:lstStyle/>
            <a:p>
              <a:pPr marL="0" marR="0" lvl="0" indent="0" algn="l" defTabSz="685783" rtl="0" eaLnBrk="1" fontAlgn="auto" latinLnBrk="0" hangingPunct="1">
                <a:lnSpc>
                  <a:spcPct val="100000"/>
                </a:lnSpc>
                <a:spcBef>
                  <a:spcPts val="0"/>
                </a:spcBef>
                <a:spcAft>
                  <a:spcPts val="1125"/>
                </a:spcAft>
                <a:buClrTx/>
                <a:buSzTx/>
                <a:buFontTx/>
                <a:buNone/>
                <a:tabLst>
                  <a:tab pos="2088304" algn="l"/>
                </a:tabLst>
                <a:defRPr/>
              </a:pPr>
              <a:r>
                <a:rPr kumimoji="0" lang="en-GB" sz="1800" b="1" i="0" u="none" strike="noStrike" kern="1200" cap="none" spc="0" normalizeH="0" baseline="0" noProof="0">
                  <a:ln>
                    <a:noFill/>
                  </a:ln>
                  <a:solidFill>
                    <a:srgbClr val="4472C4"/>
                  </a:solidFill>
                  <a:effectLst/>
                  <a:uLnTx/>
                  <a:uFillTx/>
                  <a:latin typeface="Franklin Gothic Book" panose="020B0503020102020204"/>
                  <a:ea typeface="+mn-ea"/>
                  <a:cs typeface="+mn-cs"/>
                </a:rPr>
                <a:t>Note: </a:t>
              </a:r>
              <a: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t>Check </a:t>
              </a:r>
              <a:r>
                <a:rPr kumimoji="0" lang="en-GB" sz="1800" b="1" i="0" u="none" strike="noStrike" kern="1200" cap="none" spc="0" normalizeH="0" baseline="0" noProof="0">
                  <a:ln>
                    <a:noFill/>
                  </a:ln>
                  <a:solidFill>
                    <a:srgbClr val="4472C4"/>
                  </a:solidFill>
                  <a:effectLst/>
                  <a:uLnTx/>
                  <a:uFillTx/>
                  <a:latin typeface="Franklin Gothic Book" panose="020B0503020102020204"/>
                  <a:ea typeface="+mn-ea"/>
                  <a:cs typeface="+mn-cs"/>
                </a:rPr>
                <a:t>Send Anonymously </a:t>
              </a:r>
              <a: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t>if you do not want your name attached </a:t>
              </a:r>
              <a:b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t>to your question in the Q&amp;A</a:t>
              </a:r>
            </a:p>
          </p:txBody>
        </p:sp>
      </p:grpSp>
      <p:grpSp>
        <p:nvGrpSpPr>
          <p:cNvPr id="22" name="Group 21">
            <a:extLst>
              <a:ext uri="{FF2B5EF4-FFF2-40B4-BE49-F238E27FC236}">
                <a16:creationId xmlns:a16="http://schemas.microsoft.com/office/drawing/2014/main" id="{06AEAA9D-1FC2-4907-B59F-1AAFBFB44AB9}"/>
              </a:ext>
            </a:extLst>
          </p:cNvPr>
          <p:cNvGrpSpPr>
            <a:grpSpLocks/>
          </p:cNvGrpSpPr>
          <p:nvPr/>
        </p:nvGrpSpPr>
        <p:grpSpPr>
          <a:xfrm>
            <a:off x="971551" y="3981543"/>
            <a:ext cx="7348361" cy="432000"/>
            <a:chOff x="395288" y="6318314"/>
            <a:chExt cx="15749901" cy="1008000"/>
          </a:xfrm>
        </p:grpSpPr>
        <p:sp>
          <p:nvSpPr>
            <p:cNvPr id="23" name="Rectangle: Rounded Corners 22">
              <a:extLst>
                <a:ext uri="{FF2B5EF4-FFF2-40B4-BE49-F238E27FC236}">
                  <a16:creationId xmlns:a16="http://schemas.microsoft.com/office/drawing/2014/main" id="{272B71CD-A552-450C-AF69-E10699086A30}"/>
                </a:ext>
              </a:extLst>
            </p:cNvPr>
            <p:cNvSpPr>
              <a:spLocks/>
            </p:cNvSpPr>
            <p:nvPr/>
          </p:nvSpPr>
          <p:spPr>
            <a:xfrm>
              <a:off x="395288" y="6318314"/>
              <a:ext cx="15749901" cy="1008000"/>
            </a:xfrm>
            <a:prstGeom prst="roundRect">
              <a:avLst>
                <a:gd name="adj" fmla="val 1662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 name="Rectangle 23">
              <a:extLst>
                <a:ext uri="{FF2B5EF4-FFF2-40B4-BE49-F238E27FC236}">
                  <a16:creationId xmlns:a16="http://schemas.microsoft.com/office/drawing/2014/main" id="{D17A5F58-2D98-4A01-B36B-2207B1F5A0E6}"/>
                </a:ext>
              </a:extLst>
            </p:cNvPr>
            <p:cNvSpPr>
              <a:spLocks/>
            </p:cNvSpPr>
            <p:nvPr/>
          </p:nvSpPr>
          <p:spPr>
            <a:xfrm>
              <a:off x="596481" y="6408313"/>
              <a:ext cx="15347512" cy="828001"/>
            </a:xfrm>
            <a:prstGeom prst="rect">
              <a:avLst/>
            </a:prstGeom>
          </p:spPr>
          <p:txBody>
            <a:bodyPr lIns="0" tIns="13500" rIns="0" bIns="13500" anchor="ctr">
              <a:noAutofit/>
            </a:bodyPr>
            <a:lstStyle/>
            <a:p>
              <a:pPr marL="0" marR="0" lvl="0" indent="0" algn="l" defTabSz="685783" rtl="0" eaLnBrk="1" fontAlgn="auto" latinLnBrk="0" hangingPunct="1">
                <a:lnSpc>
                  <a:spcPct val="100000"/>
                </a:lnSpc>
                <a:spcBef>
                  <a:spcPts val="0"/>
                </a:spcBef>
                <a:spcAft>
                  <a:spcPts val="1125"/>
                </a:spcAft>
                <a:buClrTx/>
                <a:buSzTx/>
                <a:buFontTx/>
                <a:buNone/>
                <a:tabLst>
                  <a:tab pos="2088304" algn="l"/>
                </a:tabLst>
                <a:defRPr/>
              </a:pPr>
              <a:r>
                <a:rPr kumimoji="0" lang="en-GB" sz="1800" b="0" i="0" u="none" strike="noStrike" kern="1200" cap="none" spc="0" normalizeH="0" baseline="0" noProof="0">
                  <a:ln>
                    <a:noFill/>
                  </a:ln>
                  <a:solidFill>
                    <a:prstClr val="black"/>
                  </a:solidFill>
                  <a:effectLst/>
                  <a:uLnTx/>
                  <a:uFillTx/>
                  <a:latin typeface="Franklin Gothic Book" panose="020B0503020102020204"/>
                  <a:ea typeface="+mn-ea"/>
                  <a:cs typeface="+mn-cs"/>
                </a:rPr>
                <a:t>We will make every effort to respond to all questions live (out loud)</a:t>
              </a:r>
            </a:p>
          </p:txBody>
        </p:sp>
      </p:grpSp>
    </p:spTree>
    <p:extLst>
      <p:ext uri="{BB962C8B-B14F-4D97-AF65-F5344CB8AC3E}">
        <p14:creationId xmlns:p14="http://schemas.microsoft.com/office/powerpoint/2010/main" val="34813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134F-F5D1-4656-8CC1-0FD5B197DD29}"/>
              </a:ext>
            </a:extLst>
          </p:cNvPr>
          <p:cNvSpPr>
            <a:spLocks noGrp="1"/>
          </p:cNvSpPr>
          <p:nvPr>
            <p:ph type="title"/>
          </p:nvPr>
        </p:nvSpPr>
        <p:spPr/>
        <p:txBody>
          <a:bodyPr>
            <a:normAutofit/>
          </a:bodyPr>
          <a:lstStyle/>
          <a:p>
            <a:r>
              <a:rPr lang="en-US" sz="3000"/>
              <a:t>Disclaimer</a:t>
            </a:r>
          </a:p>
        </p:txBody>
      </p:sp>
      <p:sp>
        <p:nvSpPr>
          <p:cNvPr id="4" name="Content Placeholder 3">
            <a:extLst>
              <a:ext uri="{FF2B5EF4-FFF2-40B4-BE49-F238E27FC236}">
                <a16:creationId xmlns:a16="http://schemas.microsoft.com/office/drawing/2014/main" id="{79C78045-050D-4096-BEE3-B6607DCF8DE0}"/>
              </a:ext>
            </a:extLst>
          </p:cNvPr>
          <p:cNvSpPr>
            <a:spLocks noGrp="1"/>
          </p:cNvSpPr>
          <p:nvPr>
            <p:ph idx="1"/>
          </p:nvPr>
        </p:nvSpPr>
        <p:spPr>
          <a:xfrm>
            <a:off x="468314" y="1215384"/>
            <a:ext cx="8207374" cy="3675929"/>
          </a:xfrm>
        </p:spPr>
        <p:txBody>
          <a:bodyPr>
            <a:normAutofit/>
          </a:bodyPr>
          <a:lstStyle/>
          <a:p>
            <a:r>
              <a:rPr lang="en-US" sz="2000"/>
              <a:t>Information presented reflects the personal knowledge and opinions of the faculty and does not necessarily represent the position of their current or past employers</a:t>
            </a:r>
          </a:p>
          <a:p>
            <a:endParaRPr lang="en-US" sz="2000"/>
          </a:p>
        </p:txBody>
      </p:sp>
      <p:sp>
        <p:nvSpPr>
          <p:cNvPr id="3" name="Slide Number Placeholder 2">
            <a:extLst>
              <a:ext uri="{FF2B5EF4-FFF2-40B4-BE49-F238E27FC236}">
                <a16:creationId xmlns:a16="http://schemas.microsoft.com/office/drawing/2014/main" id="{7B8DA75C-44EC-42C6-9220-762929D91FA8}"/>
              </a:ext>
            </a:extLst>
          </p:cNvPr>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42AD0A0E-4515-A647-B2E3-7F1B29FB990E}" type="slidenum">
              <a:rPr kumimoji="0" lang="en-US" sz="900" b="0" i="0" u="none" strike="noStrike" kern="1200" cap="none" spc="0" normalizeH="0" baseline="0" noProof="0">
                <a:ln>
                  <a:noFill/>
                </a:ln>
                <a:solidFill>
                  <a:prstClr val="black"/>
                </a:solidFill>
                <a:effectLst/>
                <a:uLnTx/>
                <a:uFillTx/>
                <a:latin typeface="Franklin Gothic Book"/>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418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9FD9-5969-4AB4-9EED-9EB2B7FC1DCD}"/>
              </a:ext>
            </a:extLst>
          </p:cNvPr>
          <p:cNvSpPr>
            <a:spLocks noGrp="1"/>
          </p:cNvSpPr>
          <p:nvPr>
            <p:ph type="title"/>
          </p:nvPr>
        </p:nvSpPr>
        <p:spPr/>
        <p:txBody>
          <a:bodyPr>
            <a:normAutofit/>
          </a:bodyPr>
          <a:lstStyle/>
          <a:p>
            <a:r>
              <a:rPr lang="en-US" sz="3000"/>
              <a:t>Objectives</a:t>
            </a:r>
          </a:p>
        </p:txBody>
      </p:sp>
      <p:sp>
        <p:nvSpPr>
          <p:cNvPr id="3" name="Content Placeholder 2">
            <a:extLst>
              <a:ext uri="{FF2B5EF4-FFF2-40B4-BE49-F238E27FC236}">
                <a16:creationId xmlns:a16="http://schemas.microsoft.com/office/drawing/2014/main" id="{5E43AB08-E4BE-4D22-B393-D586B180881E}"/>
              </a:ext>
            </a:extLst>
          </p:cNvPr>
          <p:cNvSpPr>
            <a:spLocks noGrp="1"/>
          </p:cNvSpPr>
          <p:nvPr>
            <p:ph idx="1"/>
          </p:nvPr>
        </p:nvSpPr>
        <p:spPr>
          <a:xfrm>
            <a:off x="468313" y="1235548"/>
            <a:ext cx="8207375" cy="3314330"/>
          </a:xfrm>
        </p:spPr>
        <p:txBody>
          <a:bodyPr vert="horz" lIns="68580" tIns="34290" rIns="68580" bIns="34290" rtlCol="0" anchor="t">
            <a:noAutofit/>
          </a:bodyPr>
          <a:lstStyle/>
          <a:p>
            <a:pPr marL="0" indent="0">
              <a:lnSpc>
                <a:spcPct val="100000"/>
              </a:lnSpc>
              <a:buNone/>
            </a:pPr>
            <a:r>
              <a:rPr lang="en-US" sz="1800" dirty="0"/>
              <a:t>By the end of the session, attendees will:</a:t>
            </a:r>
          </a:p>
          <a:p>
            <a:pPr>
              <a:lnSpc>
                <a:spcPct val="100000"/>
              </a:lnSpc>
            </a:pPr>
            <a:r>
              <a:rPr lang="en-US" sz="1800" dirty="0"/>
              <a:t>Understand how APAC regions differ in their approach to publication ethics and transparency</a:t>
            </a:r>
          </a:p>
          <a:p>
            <a:pPr>
              <a:lnSpc>
                <a:spcPct val="100000"/>
              </a:lnSpc>
            </a:pPr>
            <a:r>
              <a:rPr lang="en-US" sz="1800" dirty="0"/>
              <a:t>Understand regional differences in publication strategy following a patient-centric approach and how these differences affect effectiveness</a:t>
            </a:r>
          </a:p>
          <a:p>
            <a:pPr>
              <a:lnSpc>
                <a:spcPct val="100000"/>
              </a:lnSpc>
            </a:pPr>
            <a:r>
              <a:rPr lang="en-US" sz="1800" dirty="0"/>
              <a:t>Gaining insight into different approaches to authorship criteria and conflict-of-interest management</a:t>
            </a:r>
          </a:p>
          <a:p>
            <a:pPr>
              <a:lnSpc>
                <a:spcPct val="100000"/>
              </a:lnSpc>
            </a:pPr>
            <a:r>
              <a:rPr lang="en-US" sz="1800" dirty="0"/>
              <a:t>Understand how adoption and implementation of publication extenders vary across regions as well as how AI is being integrated into medical publications across the world</a:t>
            </a:r>
            <a:endParaRPr lang="en-GB" sz="1800" dirty="0"/>
          </a:p>
        </p:txBody>
      </p:sp>
      <p:sp>
        <p:nvSpPr>
          <p:cNvPr id="4" name="Slide Number Placeholder 3">
            <a:extLst>
              <a:ext uri="{FF2B5EF4-FFF2-40B4-BE49-F238E27FC236}">
                <a16:creationId xmlns:a16="http://schemas.microsoft.com/office/drawing/2014/main" id="{0244A883-B857-4BA7-B236-7B371BAE72E6}"/>
              </a:ext>
            </a:extLst>
          </p:cNvPr>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C79F3CE7-12BC-4F55-8C78-3D25B804A499}"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44841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dium shot of a person smiling&#10;&#10;Description automatically generated">
            <a:extLst>
              <a:ext uri="{FF2B5EF4-FFF2-40B4-BE49-F238E27FC236}">
                <a16:creationId xmlns:a16="http://schemas.microsoft.com/office/drawing/2014/main" id="{A6C22D16-C422-E97C-16C9-E38404CA0859}"/>
              </a:ext>
            </a:extLst>
          </p:cNvPr>
          <p:cNvPicPr>
            <a:picLocks noGrp="1" noChangeAspect="1"/>
          </p:cNvPicPr>
          <p:nvPr>
            <p:ph idx="1"/>
          </p:nvPr>
        </p:nvPicPr>
        <p:blipFill>
          <a:blip r:embed="rId3"/>
          <a:stretch>
            <a:fillRect/>
          </a:stretch>
        </p:blipFill>
        <p:spPr>
          <a:xfrm>
            <a:off x="6810347" y="1447624"/>
            <a:ext cx="1044853" cy="1392370"/>
          </a:xfrm>
        </p:spPr>
      </p:pic>
      <p:sp>
        <p:nvSpPr>
          <p:cNvPr id="4" name="Slide Number Placeholder 3">
            <a:extLst>
              <a:ext uri="{FF2B5EF4-FFF2-40B4-BE49-F238E27FC236}">
                <a16:creationId xmlns:a16="http://schemas.microsoft.com/office/drawing/2014/main" id="{0B7DC3C6-11BC-EEF7-A825-3AD75DB7C6B6}"/>
              </a:ext>
            </a:extLst>
          </p:cNvPr>
          <p:cNvSpPr>
            <a:spLocks noGrp="1"/>
          </p:cNvSpPr>
          <p:nvPr>
            <p:ph type="sldNum" sz="quarter" idx="10"/>
          </p:nvPr>
        </p:nvSpPr>
        <p:spPr/>
        <p:txBody>
          <a:bodyPr/>
          <a:lstStyle/>
          <a:p>
            <a:fld id="{42AD0A0E-4515-A647-B2E3-7F1B29FB990E}" type="slidenum">
              <a:rPr lang="en-US" smtClean="0"/>
              <a:pPr/>
              <a:t>9</a:t>
            </a:fld>
            <a:endParaRPr lang="en-US"/>
          </a:p>
        </p:txBody>
      </p:sp>
      <p:pic>
        <p:nvPicPr>
          <p:cNvPr id="8" name="Picture 7" descr="A person in a suit and tie&#10;&#10;Description automatically generated">
            <a:extLst>
              <a:ext uri="{FF2B5EF4-FFF2-40B4-BE49-F238E27FC236}">
                <a16:creationId xmlns:a16="http://schemas.microsoft.com/office/drawing/2014/main" id="{E1D93A65-E93A-410B-4C43-585298576557}"/>
              </a:ext>
            </a:extLst>
          </p:cNvPr>
          <p:cNvPicPr>
            <a:picLocks noChangeAspect="1"/>
          </p:cNvPicPr>
          <p:nvPr/>
        </p:nvPicPr>
        <p:blipFill>
          <a:blip r:embed="rId4"/>
          <a:stretch>
            <a:fillRect/>
          </a:stretch>
        </p:blipFill>
        <p:spPr>
          <a:xfrm>
            <a:off x="914908" y="1297584"/>
            <a:ext cx="1211889" cy="1558394"/>
          </a:xfrm>
          <a:prstGeom prst="rect">
            <a:avLst/>
          </a:prstGeom>
        </p:spPr>
      </p:pic>
      <p:pic>
        <p:nvPicPr>
          <p:cNvPr id="10" name="Picture 9" descr="A close-up of a person smiling&#10;&#10;Description automatically generated">
            <a:extLst>
              <a:ext uri="{FF2B5EF4-FFF2-40B4-BE49-F238E27FC236}">
                <a16:creationId xmlns:a16="http://schemas.microsoft.com/office/drawing/2014/main" id="{FEB57622-586B-D4E8-FA6C-15935632CE47}"/>
              </a:ext>
            </a:extLst>
          </p:cNvPr>
          <p:cNvPicPr>
            <a:picLocks noChangeAspect="1"/>
          </p:cNvPicPr>
          <p:nvPr/>
        </p:nvPicPr>
        <p:blipFill>
          <a:blip r:embed="rId5"/>
          <a:stretch>
            <a:fillRect/>
          </a:stretch>
        </p:blipFill>
        <p:spPr>
          <a:xfrm>
            <a:off x="3794400" y="1447624"/>
            <a:ext cx="1509248" cy="1392370"/>
          </a:xfrm>
          <a:prstGeom prst="rect">
            <a:avLst/>
          </a:prstGeom>
        </p:spPr>
      </p:pic>
      <p:sp>
        <p:nvSpPr>
          <p:cNvPr id="13" name="Title 1">
            <a:extLst>
              <a:ext uri="{FF2B5EF4-FFF2-40B4-BE49-F238E27FC236}">
                <a16:creationId xmlns:a16="http://schemas.microsoft.com/office/drawing/2014/main" id="{F8F7ACB2-DB97-3076-72A0-6F422BD3B353}"/>
              </a:ext>
            </a:extLst>
          </p:cNvPr>
          <p:cNvSpPr txBox="1">
            <a:spLocks/>
          </p:cNvSpPr>
          <p:nvPr/>
        </p:nvSpPr>
        <p:spPr>
          <a:xfrm>
            <a:off x="857250" y="222222"/>
            <a:ext cx="7869150" cy="4907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400" b="1" kern="1200">
                <a:solidFill>
                  <a:srgbClr val="F28C11"/>
                </a:solidFill>
                <a:latin typeface="+mj-lt"/>
                <a:ea typeface="+mj-ea"/>
                <a:cs typeface="+mj-cs"/>
              </a:defRPr>
            </a:lvl1pPr>
          </a:lstStyle>
          <a:p>
            <a:r>
              <a:rPr lang="en-US" sz="2800" dirty="0"/>
              <a:t>Faculty</a:t>
            </a:r>
          </a:p>
        </p:txBody>
      </p:sp>
      <p:sp>
        <p:nvSpPr>
          <p:cNvPr id="15" name="TextBox 14">
            <a:extLst>
              <a:ext uri="{FF2B5EF4-FFF2-40B4-BE49-F238E27FC236}">
                <a16:creationId xmlns:a16="http://schemas.microsoft.com/office/drawing/2014/main" id="{A0C20C56-85D4-E188-6E46-F67BC1C8FDF4}"/>
              </a:ext>
            </a:extLst>
          </p:cNvPr>
          <p:cNvSpPr txBox="1"/>
          <p:nvPr/>
        </p:nvSpPr>
        <p:spPr>
          <a:xfrm>
            <a:off x="1114052" y="1128746"/>
            <a:ext cx="813600" cy="300082"/>
          </a:xfrm>
          <a:prstGeom prst="rect">
            <a:avLst/>
          </a:prstGeom>
          <a:noFill/>
        </p:spPr>
        <p:txBody>
          <a:bodyPr wrap="square" rtlCol="0">
            <a:spAutoFit/>
          </a:bodyPr>
          <a:lstStyle/>
          <a:p>
            <a:pPr algn="ctr"/>
            <a:r>
              <a:rPr lang="en-US" b="1" dirty="0">
                <a:solidFill>
                  <a:schemeClr val="accent2"/>
                </a:solidFill>
              </a:rPr>
              <a:t>Speaker</a:t>
            </a:r>
          </a:p>
        </p:txBody>
      </p:sp>
      <p:sp>
        <p:nvSpPr>
          <p:cNvPr id="16" name="TextBox 15">
            <a:extLst>
              <a:ext uri="{FF2B5EF4-FFF2-40B4-BE49-F238E27FC236}">
                <a16:creationId xmlns:a16="http://schemas.microsoft.com/office/drawing/2014/main" id="{CE4A77FA-AA0A-CB79-2179-D9A79EEC4E36}"/>
              </a:ext>
            </a:extLst>
          </p:cNvPr>
          <p:cNvSpPr txBox="1"/>
          <p:nvPr/>
        </p:nvSpPr>
        <p:spPr>
          <a:xfrm>
            <a:off x="4165999" y="1147543"/>
            <a:ext cx="813600" cy="300082"/>
          </a:xfrm>
          <a:prstGeom prst="rect">
            <a:avLst/>
          </a:prstGeom>
          <a:noFill/>
        </p:spPr>
        <p:txBody>
          <a:bodyPr wrap="square" rtlCol="0">
            <a:spAutoFit/>
          </a:bodyPr>
          <a:lstStyle/>
          <a:p>
            <a:pPr algn="ctr"/>
            <a:r>
              <a:rPr lang="en-US" b="1" dirty="0">
                <a:solidFill>
                  <a:schemeClr val="accent2"/>
                </a:solidFill>
              </a:rPr>
              <a:t>Speaker</a:t>
            </a:r>
          </a:p>
        </p:txBody>
      </p:sp>
      <p:sp>
        <p:nvSpPr>
          <p:cNvPr id="18" name="TextBox 17">
            <a:extLst>
              <a:ext uri="{FF2B5EF4-FFF2-40B4-BE49-F238E27FC236}">
                <a16:creationId xmlns:a16="http://schemas.microsoft.com/office/drawing/2014/main" id="{8871D9B6-63B5-E8B1-3220-45500D417CDC}"/>
              </a:ext>
            </a:extLst>
          </p:cNvPr>
          <p:cNvSpPr txBox="1"/>
          <p:nvPr/>
        </p:nvSpPr>
        <p:spPr>
          <a:xfrm>
            <a:off x="6810346" y="1148703"/>
            <a:ext cx="1044853" cy="300082"/>
          </a:xfrm>
          <a:prstGeom prst="rect">
            <a:avLst/>
          </a:prstGeom>
          <a:noFill/>
        </p:spPr>
        <p:txBody>
          <a:bodyPr wrap="square" rtlCol="0">
            <a:spAutoFit/>
          </a:bodyPr>
          <a:lstStyle/>
          <a:p>
            <a:pPr algn="ctr"/>
            <a:r>
              <a:rPr lang="en-US" b="1" dirty="0">
                <a:solidFill>
                  <a:schemeClr val="accent2"/>
                </a:solidFill>
              </a:rPr>
              <a:t>Moderator</a:t>
            </a:r>
          </a:p>
        </p:txBody>
      </p:sp>
      <p:sp>
        <p:nvSpPr>
          <p:cNvPr id="22" name="TextBox 21">
            <a:extLst>
              <a:ext uri="{FF2B5EF4-FFF2-40B4-BE49-F238E27FC236}">
                <a16:creationId xmlns:a16="http://schemas.microsoft.com/office/drawing/2014/main" id="{2EEE267D-3DBB-FDAF-332D-54DDE35811A2}"/>
              </a:ext>
            </a:extLst>
          </p:cNvPr>
          <p:cNvSpPr txBox="1"/>
          <p:nvPr/>
        </p:nvSpPr>
        <p:spPr>
          <a:xfrm>
            <a:off x="3313374" y="3137755"/>
            <a:ext cx="2632452" cy="815608"/>
          </a:xfrm>
          <a:prstGeom prst="rect">
            <a:avLst/>
          </a:prstGeom>
          <a:noFill/>
        </p:spPr>
        <p:txBody>
          <a:bodyPr wrap="none" rtlCol="0">
            <a:spAutoFit/>
          </a:bodyPr>
          <a:lstStyle/>
          <a:p>
            <a:pPr marL="0" marR="0" algn="ctr"/>
            <a:r>
              <a:rPr lang="en-US" sz="14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Dr. Anupama Kapadia (PT, MIAP)</a:t>
            </a:r>
            <a:endParaRPr lang="en-US" sz="1400" b="1" dirty="0">
              <a:solidFill>
                <a:schemeClr val="accent1"/>
              </a:solidFill>
              <a:effectLst/>
              <a:latin typeface="Aptos" panose="020B0004020202020204" pitchFamily="34" charset="0"/>
              <a:ea typeface="Calibri" panose="020F0502020204030204" pitchFamily="34" charset="0"/>
              <a:cs typeface="Aptos" panose="020B0004020202020204" pitchFamily="34" charset="0"/>
            </a:endParaRPr>
          </a:p>
          <a:p>
            <a:pPr marL="0" marR="0" algn="ctr"/>
            <a:r>
              <a:rPr lang="en-US" sz="11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Department Head </a:t>
            </a:r>
          </a:p>
          <a:p>
            <a:pPr marL="0" marR="0" algn="ctr"/>
            <a:r>
              <a:rPr lang="en-US" sz="11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Enago Life Sciences &amp; Publication Support</a:t>
            </a:r>
            <a:endParaRPr lang="en-US" sz="1100" b="1" dirty="0">
              <a:solidFill>
                <a:schemeClr val="accent1"/>
              </a:solidFill>
              <a:effectLst/>
              <a:latin typeface="Aptos" panose="020B0004020202020204" pitchFamily="34" charset="0"/>
              <a:ea typeface="Calibri" panose="020F0502020204030204" pitchFamily="34" charset="0"/>
              <a:cs typeface="Aptos" panose="020B0004020202020204" pitchFamily="34" charset="0"/>
            </a:endParaRPr>
          </a:p>
          <a:p>
            <a:pPr algn="ctr"/>
            <a:r>
              <a:rPr lang="en-US" sz="1100" b="1" dirty="0">
                <a:solidFill>
                  <a:schemeClr val="accent1"/>
                </a:solidFill>
                <a:effectLst/>
                <a:latin typeface="Calibri" panose="020F0502020204030204" pitchFamily="34" charset="0"/>
                <a:ea typeface="Calibri" panose="020F0502020204030204" pitchFamily="34" charset="0"/>
              </a:rPr>
              <a:t>Editor-in-Chief, Enago Academy, India</a:t>
            </a:r>
            <a:endParaRPr lang="en-US" sz="1000" b="1" dirty="0">
              <a:solidFill>
                <a:schemeClr val="accent1"/>
              </a:solidFill>
            </a:endParaRPr>
          </a:p>
        </p:txBody>
      </p:sp>
      <p:sp>
        <p:nvSpPr>
          <p:cNvPr id="23" name="TextBox 22">
            <a:extLst>
              <a:ext uri="{FF2B5EF4-FFF2-40B4-BE49-F238E27FC236}">
                <a16:creationId xmlns:a16="http://schemas.microsoft.com/office/drawing/2014/main" id="{5F9B47B4-5D4A-35DB-FB2E-0B94DC715A91}"/>
              </a:ext>
            </a:extLst>
          </p:cNvPr>
          <p:cNvSpPr txBox="1"/>
          <p:nvPr/>
        </p:nvSpPr>
        <p:spPr>
          <a:xfrm>
            <a:off x="326872" y="3132247"/>
            <a:ext cx="2388538" cy="815608"/>
          </a:xfrm>
          <a:prstGeom prst="rect">
            <a:avLst/>
          </a:prstGeom>
          <a:noFill/>
        </p:spPr>
        <p:txBody>
          <a:bodyPr wrap="none" rtlCol="0">
            <a:spAutoFit/>
          </a:bodyPr>
          <a:lstStyle/>
          <a:p>
            <a:pPr marL="0" marR="0" algn="ctr"/>
            <a:r>
              <a:rPr lang="en-US" sz="14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Raghuraj Puthige PhD., </a:t>
            </a:r>
            <a:r>
              <a:rPr lang="en-US" sz="1400" b="1" dirty="0" err="1">
                <a:solidFill>
                  <a:schemeClr val="accent1"/>
                </a:solidFill>
                <a:effectLst/>
                <a:latin typeface="Calibri" panose="020F0502020204030204" pitchFamily="34" charset="0"/>
                <a:ea typeface="Calibri" panose="020F0502020204030204" pitchFamily="34" charset="0"/>
                <a:cs typeface="Aptos" panose="020B0004020202020204" pitchFamily="34" charset="0"/>
              </a:rPr>
              <a:t>eMDP</a:t>
            </a:r>
            <a:endParaRPr lang="en-US" sz="1400" b="1" dirty="0">
              <a:solidFill>
                <a:schemeClr val="accent1"/>
              </a:solidFill>
              <a:effectLst/>
              <a:latin typeface="Aptos" panose="020B0004020202020204" pitchFamily="34" charset="0"/>
              <a:ea typeface="Calibri" panose="020F0502020204030204" pitchFamily="34" charset="0"/>
              <a:cs typeface="Aptos" panose="020B0004020202020204" pitchFamily="34" charset="0"/>
            </a:endParaRPr>
          </a:p>
          <a:p>
            <a:pPr marL="0" marR="0" algn="ctr"/>
            <a:r>
              <a:rPr lang="en-US" sz="11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Function Head </a:t>
            </a:r>
          </a:p>
          <a:p>
            <a:pPr marL="0" marR="0" algn="ctr"/>
            <a:r>
              <a:rPr lang="en-US" sz="11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Medical Communications </a:t>
            </a:r>
          </a:p>
          <a:p>
            <a:pPr marL="0" marR="0" algn="ctr"/>
            <a:r>
              <a:rPr lang="en-US" sz="11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Enago Life Sciences, India</a:t>
            </a:r>
          </a:p>
        </p:txBody>
      </p:sp>
      <p:sp>
        <p:nvSpPr>
          <p:cNvPr id="24" name="TextBox 23">
            <a:extLst>
              <a:ext uri="{FF2B5EF4-FFF2-40B4-BE49-F238E27FC236}">
                <a16:creationId xmlns:a16="http://schemas.microsoft.com/office/drawing/2014/main" id="{3F822080-4109-0EBA-7086-E6CF60316E4F}"/>
              </a:ext>
            </a:extLst>
          </p:cNvPr>
          <p:cNvSpPr txBox="1"/>
          <p:nvPr/>
        </p:nvSpPr>
        <p:spPr>
          <a:xfrm>
            <a:off x="6101427" y="3138915"/>
            <a:ext cx="2534668" cy="815608"/>
          </a:xfrm>
          <a:prstGeom prst="rect">
            <a:avLst/>
          </a:prstGeom>
          <a:noFill/>
        </p:spPr>
        <p:txBody>
          <a:bodyPr wrap="none" rtlCol="0">
            <a:spAutoFit/>
          </a:bodyPr>
          <a:lstStyle/>
          <a:p>
            <a:pPr marL="0" marR="0" algn="ctr"/>
            <a:r>
              <a:rPr lang="en-US" sz="14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Haruko Isomura CMPP</a:t>
            </a:r>
            <a:r>
              <a:rPr lang="en-US" sz="1050" b="1" baseline="30000"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TM</a:t>
            </a:r>
            <a:r>
              <a:rPr lang="en-US" sz="14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 </a:t>
            </a:r>
          </a:p>
          <a:p>
            <a:pPr marL="0" marR="0" algn="ctr"/>
            <a:r>
              <a:rPr lang="en-US" sz="11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Publication Lead </a:t>
            </a:r>
          </a:p>
          <a:p>
            <a:pPr marL="0" marR="0" algn="ctr"/>
            <a:r>
              <a:rPr lang="en-US" sz="11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Medical Research Excellence, JMO, </a:t>
            </a:r>
          </a:p>
          <a:p>
            <a:pPr marL="0" marR="0" algn="ctr"/>
            <a:r>
              <a:rPr lang="en-US" sz="1100" b="1" dirty="0">
                <a:solidFill>
                  <a:schemeClr val="accent1"/>
                </a:solidFill>
                <a:effectLst/>
                <a:latin typeface="Calibri" panose="020F0502020204030204" pitchFamily="34" charset="0"/>
                <a:ea typeface="Calibri" panose="020F0502020204030204" pitchFamily="34" charset="0"/>
                <a:cs typeface="Aptos" panose="020B0004020202020204" pitchFamily="34" charset="0"/>
              </a:rPr>
              <a:t>Takeda Pharmaceutical Company, Japan</a:t>
            </a:r>
            <a:endParaRPr lang="en-US" sz="1000" b="1" dirty="0">
              <a:solidFill>
                <a:schemeClr val="accent1"/>
              </a:solidFill>
            </a:endParaRPr>
          </a:p>
        </p:txBody>
      </p:sp>
    </p:spTree>
    <p:extLst>
      <p:ext uri="{BB962C8B-B14F-4D97-AF65-F5344CB8AC3E}">
        <p14:creationId xmlns:p14="http://schemas.microsoft.com/office/powerpoint/2010/main" val="249361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222ec3-ce27-4deb-9c60-9a43bcd569ff">
      <Terms xmlns="http://schemas.microsoft.com/office/infopath/2007/PartnerControls"/>
    </lcf76f155ced4ddcb4097134ff3c332f>
    <TaxCatchAll xmlns="88bb9aa8-0f58-4ce7-b670-0c58ce47f4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94B8DAAE217E45AC0F6E97E6F6B542" ma:contentTypeVersion="" ma:contentTypeDescription="Create a new document." ma:contentTypeScope="" ma:versionID="07ff29fa62f0862a150b9607454f3c62">
  <xsd:schema xmlns:xsd="http://www.w3.org/2001/XMLSchema" xmlns:xs="http://www.w3.org/2001/XMLSchema" xmlns:p="http://schemas.microsoft.com/office/2006/metadata/properties" xmlns:ns2="8b536f62-3d7d-4d8d-91b2-3529adf13c3e" xmlns:ns3="35222ec3-ce27-4deb-9c60-9a43bcd569ff" xmlns:ns4="88bb9aa8-0f58-4ce7-b670-0c58ce47f445" targetNamespace="http://schemas.microsoft.com/office/2006/metadata/properties" ma:root="true" ma:fieldsID="806e1dc11e3ff16ba1c0df4f6b6918c7" ns2:_="" ns3:_="" ns4:_="">
    <xsd:import namespace="8b536f62-3d7d-4d8d-91b2-3529adf13c3e"/>
    <xsd:import namespace="35222ec3-ce27-4deb-9c60-9a43bcd569ff"/>
    <xsd:import namespace="88bb9aa8-0f58-4ce7-b670-0c58ce47f44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36f62-3d7d-4d8d-91b2-3529adf13c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222ec3-ce27-4deb-9c60-9a43bcd569f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5fe488b-0749-4c90-bfbe-6f6e50d701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bb9aa8-0f58-4ce7-b670-0c58ce47f44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0bbf978-bfc1-408e-a50f-91a91c925a8e}" ma:internalName="TaxCatchAll" ma:showField="CatchAllData" ma:web="88bb9aa8-0f58-4ce7-b670-0c58ce47f4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24AD77-8F2B-48BC-8E45-E9A732D0DD02}">
  <ds:schemaRefs>
    <ds:schemaRef ds:uri="http://schemas.microsoft.com/office/2006/metadata/properties"/>
    <ds:schemaRef ds:uri="http://schemas.microsoft.com/office/infopath/2007/PartnerControls"/>
    <ds:schemaRef ds:uri="35222ec3-ce27-4deb-9c60-9a43bcd569ff"/>
    <ds:schemaRef ds:uri="88bb9aa8-0f58-4ce7-b670-0c58ce47f445"/>
  </ds:schemaRefs>
</ds:datastoreItem>
</file>

<file path=customXml/itemProps2.xml><?xml version="1.0" encoding="utf-8"?>
<ds:datastoreItem xmlns:ds="http://schemas.openxmlformats.org/officeDocument/2006/customXml" ds:itemID="{6A61E34D-897D-4CCE-90F3-F65CAB04FC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536f62-3d7d-4d8d-91b2-3529adf13c3e"/>
    <ds:schemaRef ds:uri="35222ec3-ce27-4deb-9c60-9a43bcd569ff"/>
    <ds:schemaRef ds:uri="88bb9aa8-0f58-4ce7-b670-0c58ce47f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DD4D1E-BF49-4AB0-8A02-1CCB0C9A03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4827</TotalTime>
  <Words>4157</Words>
  <Application>Microsoft Office PowerPoint</Application>
  <PresentationFormat>On-screen Show (16:9)</PresentationFormat>
  <Paragraphs>604</Paragraphs>
  <Slides>49</Slides>
  <Notes>44</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7" baseType="lpstr">
      <vt:lpstr>ＭＳ Ｐゴシック</vt:lpstr>
      <vt:lpstr>.AppleSystemUIFont</vt:lpstr>
      <vt:lpstr>Aptos</vt:lpstr>
      <vt:lpstr>Arial</vt:lpstr>
      <vt:lpstr>Arial Narrow</vt:lpstr>
      <vt:lpstr>Calibri</vt:lpstr>
      <vt:lpstr>Century Gothic</vt:lpstr>
      <vt:lpstr>Courier New</vt:lpstr>
      <vt:lpstr>Franklin Gothic Book</vt:lpstr>
      <vt:lpstr>Franklin Gothic Medium</vt:lpstr>
      <vt:lpstr>inherit</vt:lpstr>
      <vt:lpstr>Lato</vt:lpstr>
      <vt:lpstr>Open Sans</vt:lpstr>
      <vt:lpstr>Segoe UI</vt:lpstr>
      <vt:lpstr>Times New Roman</vt:lpstr>
      <vt:lpstr>Wingdings</vt:lpstr>
      <vt:lpstr>Office Theme</vt:lpstr>
      <vt:lpstr>think-cell Slide</vt:lpstr>
      <vt:lpstr>Asia Pacific: ISMPP U</vt:lpstr>
      <vt:lpstr>PowerPoint Presentation</vt:lpstr>
      <vt:lpstr>ISMPP Announcements</vt:lpstr>
      <vt:lpstr>PowerPoint Presentation</vt:lpstr>
      <vt:lpstr>PowerPoint Presentation</vt:lpstr>
      <vt:lpstr>How To Ask Questions</vt:lpstr>
      <vt:lpstr>Disclaimer</vt:lpstr>
      <vt:lpstr>Objectives</vt:lpstr>
      <vt:lpstr>PowerPoint Presentation</vt:lpstr>
      <vt:lpstr>GPP2022 Survey Results   Highlights on APAC-Specific Responses</vt:lpstr>
      <vt:lpstr>Background: Understanding GPP2022 and its Relevance</vt:lpstr>
      <vt:lpstr>PowerPoint Presentation</vt:lpstr>
      <vt:lpstr>Background: Understanding GPP2022 and its Relevance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Challenges </vt:lpstr>
      <vt:lpstr>PowerPoint Presentation</vt:lpstr>
      <vt:lpstr>PowerPoint Presentation</vt:lpstr>
      <vt:lpstr>PowerPoint Presentation</vt:lpstr>
      <vt:lpstr>PowerPoint Presentation</vt:lpstr>
      <vt:lpstr>PowerPoint Presentation</vt:lpstr>
      <vt:lpstr>Possible Challenges </vt:lpstr>
      <vt:lpstr>PowerPoint Presentation</vt:lpstr>
      <vt:lpstr>PowerPoint Presentation</vt:lpstr>
      <vt:lpstr>PowerPoint Presentation</vt:lpstr>
      <vt:lpstr>Possible 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Audience Q&amp;A</vt:lpstr>
      <vt:lpstr>Upcoming ISMPP U Webinars</vt:lpstr>
      <vt:lpstr>Asia Pacific: ISMPP U</vt:lpstr>
      <vt:lpstr>Thank you for attending!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Kevin Lewis</cp:lastModifiedBy>
  <cp:revision>148</cp:revision>
  <dcterms:created xsi:type="dcterms:W3CDTF">2017-08-02T13:46:59Z</dcterms:created>
  <dcterms:modified xsi:type="dcterms:W3CDTF">2024-12-04T04:34:39Z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0x0101007394B8DAAE217E45AC0F6E97E6F6B542</vt:lpwstr>
  </property>
  <property fmtid="{D5CDD505-2E9C-101B-9397-08002B2CF9AE}" pid="3" name="MediaServiceImageTags">
    <vt:lpwstr/>
  </property>
</Properties>
</file>