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H0XPSQPDVjWzCXkVcWJqppMGF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13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3:notes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5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7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def0bde1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200" cy="3136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cdef0bde15_1_0:notes"/>
          <p:cNvSpPr txBox="1">
            <a:spLocks noGrp="1"/>
          </p:cNvSpPr>
          <p:nvPr>
            <p:ph type="body" idx="1"/>
          </p:nvPr>
        </p:nvSpPr>
        <p:spPr>
          <a:xfrm>
            <a:off x="685800" y="4473892"/>
            <a:ext cx="5486400" cy="366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cdef0bde15_1_0:notes"/>
          <p:cNvSpPr txBox="1">
            <a:spLocks noGrp="1"/>
          </p:cNvSpPr>
          <p:nvPr>
            <p:ph type="sldNum" idx="12"/>
          </p:nvPr>
        </p:nvSpPr>
        <p:spPr>
          <a:xfrm>
            <a:off x="3884613" y="8829967"/>
            <a:ext cx="2971800" cy="46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1F3864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98800" y="280850"/>
            <a:ext cx="2743199" cy="53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rgbClr val="1F3864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191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3000"/>
              <a:buChar char="•"/>
              <a:defRPr sz="3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19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3000"/>
              <a:buChar char="•"/>
              <a:defRPr sz="3000" b="1"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" name="Google Shape;28;p2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98800" y="280850"/>
            <a:ext cx="2743199" cy="53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berberit@morris.umn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ccsd@ahead.org" TargetMode="External"/><Relationship Id="rId5" Type="http://schemas.openxmlformats.org/officeDocument/2006/relationships/hyperlink" Target="mailto:richard@ahead.org" TargetMode="External"/><Relationship Id="rId4" Type="http://schemas.openxmlformats.org/officeDocument/2006/relationships/hyperlink" Target="mailto:harrisonbb@g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751575" y="1716075"/>
            <a:ext cx="10659600" cy="16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sz="3600"/>
              <a:t>Fostering Better Teaching &amp; Learning</a:t>
            </a:r>
            <a:br>
              <a:rPr lang="en-US" sz="3600"/>
            </a:br>
            <a:r>
              <a:rPr lang="en-US" sz="3600"/>
              <a:t>for Students with Disabilities</a:t>
            </a:r>
            <a:endParaRPr sz="3600"/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1524000" y="4516448"/>
            <a:ext cx="9144000" cy="20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Tammy Berberi, University of Minnesota Morris</a:t>
            </a:r>
            <a:br>
              <a:rPr lang="en-US" sz="2700">
                <a:latin typeface="Avenir"/>
                <a:ea typeface="Avenir"/>
                <a:cs typeface="Avenir"/>
                <a:sym typeface="Avenir"/>
              </a:rPr>
            </a:b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Beth Harrison, retired, University of Dayton</a:t>
            </a:r>
            <a:br>
              <a:rPr lang="en-US" sz="2700">
                <a:latin typeface="Avenir"/>
                <a:ea typeface="Avenir"/>
                <a:cs typeface="Avenir"/>
                <a:sym typeface="Avenir"/>
              </a:rPr>
            </a:b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Richard Allegra, NCCSD @ AHEAD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4E79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>
                <a:solidFill>
                  <a:schemeClr val="accent4"/>
                </a:solidFill>
              </a:rPr>
              <a:t>Reflection 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146" name="Google Shape;146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is the potential for using a general training at your institution?</a:t>
            </a:r>
            <a:endParaRPr sz="2750"/>
          </a:p>
          <a:p>
            <a:pPr marL="457200" lvl="0" indent="-40005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What would your office need to do to explore the possibility or to get this started?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With what offices do you already collaborate well?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With which unit(s) would you start?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How would you convince skeptics of its value?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2500">
                <a:solidFill>
                  <a:schemeClr val="accent4"/>
                </a:solidFill>
              </a:rPr>
              <a:t>Other ideas  </a:t>
            </a:r>
            <a:endParaRPr sz="25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A database of techniques that work</a:t>
            </a:r>
            <a:endParaRPr/>
          </a:p>
        </p:txBody>
      </p:sp>
      <p:sp>
        <p:nvSpPr>
          <p:cNvPr id="152" name="Google Shape;152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Create a database of teaching techniques to support students with disabilities</a:t>
            </a:r>
            <a:endParaRPr sz="2750"/>
          </a:p>
          <a:p>
            <a:pPr marL="685800" lvl="0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For everyone (through AHEAD?)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Easy to submit ideas, easy and quick to find ideas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Curated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209550" algn="l" rtl="0"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Interactive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Success-oriented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Quick, positive feedback to submitters (3 R’s)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2500">
                <a:solidFill>
                  <a:schemeClr val="accent4"/>
                </a:solidFill>
              </a:rPr>
              <a:t>Other ideas</a:t>
            </a:r>
            <a:r>
              <a:rPr lang="en-US" sz="3200">
                <a:solidFill>
                  <a:schemeClr val="accent4"/>
                </a:solidFill>
              </a:rPr>
              <a:t>  </a:t>
            </a:r>
            <a:endParaRPr sz="32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Consider incentives and motivation</a:t>
            </a:r>
            <a:endParaRPr/>
          </a:p>
        </p:txBody>
      </p:sp>
      <p:sp>
        <p:nvSpPr>
          <p:cNvPr id="158" name="Google Shape;158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Disciplinary cultures differ, departmental cultures differ</a:t>
            </a:r>
            <a:endParaRPr sz="2750"/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Carrots and sticks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What types of incentives would motivate?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Compile an inventory of what types of incentives work in different cultures at your institution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accent4"/>
                </a:solidFill>
              </a:rPr>
              <a:t>Other</a:t>
            </a:r>
            <a:r>
              <a:rPr lang="en-US">
                <a:solidFill>
                  <a:schemeClr val="accent4"/>
                </a:solidFill>
              </a:rPr>
              <a:t> </a:t>
            </a:r>
            <a:r>
              <a:rPr lang="en-US" sz="3200">
                <a:solidFill>
                  <a:schemeClr val="accent4"/>
                </a:solidFill>
              </a:rPr>
              <a:t>ideas  </a:t>
            </a:r>
            <a:endParaRPr/>
          </a:p>
        </p:txBody>
      </p:sp>
      <p:sp>
        <p:nvSpPr>
          <p:cNvPr id="164" name="Google Shape;164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7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50"/>
              <a:t>Get some real estate at regular faculty meetings</a:t>
            </a:r>
            <a:endParaRPr sz="2750"/>
          </a:p>
          <a:p>
            <a:pPr marL="685800" lvl="0" indent="-209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Use it well: “3 minute” talk 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None/>
            </a:pPr>
            <a:r>
              <a:rPr lang="en-US" sz="2750"/>
              <a:t>Use the back of the Accommodation Letter</a:t>
            </a:r>
            <a:r>
              <a:rPr lang="en-US"/>
              <a:t> </a:t>
            </a:r>
            <a:endParaRPr/>
          </a:p>
          <a:p>
            <a:pPr marL="685800" lvl="0" indent="-2095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Give (1) an inclusivity / UDL tip, and (2) a list of things students most appreciate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None/>
            </a:pPr>
            <a:r>
              <a:rPr lang="en-US" sz="2750"/>
              <a:t>Pair with a faculty developer in a reading group on teaching and learning </a:t>
            </a:r>
            <a:endParaRPr sz="2750"/>
          </a:p>
          <a:p>
            <a:pPr marL="914400" lvl="0" indent="-4000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Add a disability lens to the discussion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3200">
                <a:solidFill>
                  <a:schemeClr val="accent4"/>
                </a:solidFill>
              </a:rPr>
              <a:t>Other ideas </a:t>
            </a:r>
            <a:endParaRPr sz="3200"/>
          </a:p>
        </p:txBody>
      </p:sp>
      <p:sp>
        <p:nvSpPr>
          <p:cNvPr id="171" name="Google Shape;17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8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3200"/>
              </a:spcBef>
              <a:spcAft>
                <a:spcPts val="0"/>
              </a:spcAft>
              <a:buNone/>
            </a:pPr>
            <a:r>
              <a:rPr lang="en-US" sz="2750"/>
              <a:t>Take a coaching approach to educating others: Aguilar’s </a:t>
            </a:r>
            <a:r>
              <a:rPr lang="en-US" sz="2750" i="1"/>
              <a:t>Coaching for Equity</a:t>
            </a:r>
            <a:endParaRPr sz="2750"/>
          </a:p>
          <a:p>
            <a:pPr marL="685800" lvl="1" indent="-2095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 Transformational coaching: </a:t>
            </a:r>
            <a:br>
              <a:rPr lang="en-US" sz="2700">
                <a:latin typeface="Avenir"/>
                <a:ea typeface="Avenir"/>
                <a:cs typeface="Avenir"/>
                <a:sym typeface="Avenir"/>
              </a:rPr>
            </a:b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 Compassion, Curiosity, Connection, Courage, Purpose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 Strength-based approach 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 Reflective ability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00000"/>
              </a:lnSpc>
              <a:spcBef>
                <a:spcPts val="3200"/>
              </a:spcBef>
              <a:spcAft>
                <a:spcPts val="0"/>
              </a:spcAft>
              <a:buNone/>
            </a:pPr>
            <a:r>
              <a:rPr lang="en-US" sz="2750"/>
              <a:t>For example, help faculty be available and approachable, rethink office hours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4E79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>
                <a:solidFill>
                  <a:schemeClr val="accent4"/>
                </a:solidFill>
              </a:rPr>
              <a:t>Reflection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177" name="Google Shape;177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have you heard that interests you in your context?</a:t>
            </a:r>
            <a:endParaRPr sz="2750"/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one thing might you start with? </a:t>
            </a:r>
            <a:endParaRPr sz="2750"/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How would you start? </a:t>
            </a:r>
            <a:endParaRPr sz="2750"/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How might you begin a conversation?</a:t>
            </a:r>
            <a:endParaRPr sz="275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"/>
          <p:cNvSpPr txBox="1">
            <a:spLocks noGrp="1"/>
          </p:cNvSpPr>
          <p:nvPr>
            <p:ph type="title"/>
          </p:nvPr>
        </p:nvSpPr>
        <p:spPr>
          <a:xfrm>
            <a:off x="9165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endParaRPr/>
          </a:p>
        </p:txBody>
      </p:sp>
      <p:sp>
        <p:nvSpPr>
          <p:cNvPr id="183" name="Google Shape;18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</a:pPr>
            <a:endParaRPr sz="36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</a:pPr>
            <a:endParaRPr sz="3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 sz="3600"/>
              <a:t>Questions &amp; final thoughts</a:t>
            </a:r>
            <a:endParaRPr sz="3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Resources </a:t>
            </a:r>
            <a:endParaRPr/>
          </a:p>
        </p:txBody>
      </p:sp>
      <p:sp>
        <p:nvSpPr>
          <p:cNvPr id="189" name="Google Shape;189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9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1272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750"/>
              <a:buChar char="•"/>
            </a:pPr>
            <a:r>
              <a:rPr lang="en-US" sz="2750"/>
              <a:t>Aguilar, E. (2020). </a:t>
            </a:r>
            <a:r>
              <a:rPr lang="en-US" sz="2750" i="1"/>
              <a:t>Coaching for equity: Conversations that change practice</a:t>
            </a:r>
            <a:r>
              <a:rPr lang="en-US" sz="2750"/>
              <a:t>. Jossey-Bass.</a:t>
            </a:r>
            <a:endParaRPr sz="2750"/>
          </a:p>
          <a:p>
            <a:pPr marL="2286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/>
              <a:t>	</a:t>
            </a: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-- Comprehensive guide to transformational coaching for </a:t>
            </a:r>
            <a:br>
              <a:rPr lang="en-US" sz="2400">
                <a:latin typeface="Avenir"/>
                <a:ea typeface="Avenir"/>
                <a:cs typeface="Avenir"/>
                <a:sym typeface="Avenir"/>
              </a:rPr>
            </a:b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      equity, with many tools</a:t>
            </a:r>
            <a:endParaRPr sz="2400">
              <a:latin typeface="Avenir"/>
              <a:ea typeface="Avenir"/>
              <a:cs typeface="Avenir"/>
              <a:sym typeface="Avenir"/>
            </a:endParaRPr>
          </a:p>
          <a:p>
            <a:pPr marL="228600" lvl="0" indent="-212725" algn="l" rtl="0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chemeClr val="accent4"/>
              </a:buClr>
              <a:buSzPts val="2750"/>
              <a:buChar char="•"/>
            </a:pPr>
            <a:r>
              <a:rPr lang="en-US" sz="2750"/>
              <a:t>Ford, S. (2013, September 6).  Deep accessibility. </a:t>
            </a:r>
            <a:r>
              <a:rPr lang="en-US" sz="2750">
                <a:solidFill>
                  <a:srgbClr val="FFF2CC"/>
                </a:solidFill>
                <a:latin typeface="Avenir"/>
                <a:ea typeface="Avenir"/>
                <a:cs typeface="Avenir"/>
                <a:sym typeface="Avenir"/>
              </a:rPr>
              <a:t>https://ianology.wordpress.com/2013/09/06/deep-accessibility/</a:t>
            </a:r>
            <a:endParaRPr sz="2750">
              <a:solidFill>
                <a:srgbClr val="FFF2CC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	-- Detailed descriptions of what accessibility looks and </a:t>
            </a:r>
            <a:br>
              <a:rPr lang="en-US" sz="2400">
                <a:latin typeface="Avenir"/>
                <a:ea typeface="Avenir"/>
                <a:cs typeface="Avenir"/>
                <a:sym typeface="Avenir"/>
              </a:rPr>
            </a:b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         feels like</a:t>
            </a:r>
            <a:endParaRPr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Contact us</a:t>
            </a:r>
            <a:endParaRPr/>
          </a:p>
        </p:txBody>
      </p:sp>
      <p:sp>
        <p:nvSpPr>
          <p:cNvPr id="195" name="Google Shape;19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12725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accent4"/>
              </a:buClr>
              <a:buSzPts val="2750"/>
              <a:buChar char="•"/>
            </a:pPr>
            <a:r>
              <a:rPr lang="en-US" sz="2750"/>
              <a:t>Tammy Berberi   </a:t>
            </a:r>
            <a:r>
              <a:rPr lang="en-US" sz="2750" u="sng">
                <a:latin typeface="Avenir"/>
                <a:ea typeface="Avenir"/>
                <a:cs typeface="Avenir"/>
                <a:sym typeface="Avenir"/>
                <a:hlinkClick r:id="rId3"/>
              </a:rPr>
              <a:t>berberit@morris.umn.edu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228600" lvl="0" indent="-212725" algn="l" rtl="0">
              <a:lnSpc>
                <a:spcPct val="90000"/>
              </a:lnSpc>
              <a:spcBef>
                <a:spcPts val="5000"/>
              </a:spcBef>
              <a:spcAft>
                <a:spcPts val="0"/>
              </a:spcAft>
              <a:buClr>
                <a:schemeClr val="accent4"/>
              </a:buClr>
              <a:buSzPts val="2750"/>
              <a:buChar char="•"/>
            </a:pPr>
            <a:r>
              <a:rPr lang="en-US" sz="2750"/>
              <a:t>Beth Harrison   </a:t>
            </a:r>
            <a:r>
              <a:rPr lang="en-US" sz="2750" u="sng">
                <a:latin typeface="Avenir"/>
                <a:ea typeface="Avenir"/>
                <a:cs typeface="Avenir"/>
                <a:sym typeface="Avenir"/>
                <a:hlinkClick r:id="rId4"/>
              </a:rPr>
              <a:t>harrisonbb@gmail.com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228600" lvl="0" indent="-212725" algn="l" rtl="0">
              <a:lnSpc>
                <a:spcPct val="90000"/>
              </a:lnSpc>
              <a:spcBef>
                <a:spcPts val="5000"/>
              </a:spcBef>
              <a:spcAft>
                <a:spcPts val="0"/>
              </a:spcAft>
              <a:buSzPts val="2750"/>
              <a:buChar char="•"/>
            </a:pPr>
            <a:r>
              <a:rPr lang="en-US" sz="2750"/>
              <a:t>Richard Allegra - NCCSD / AHEAD </a:t>
            </a:r>
            <a:endParaRPr sz="275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750" u="sng">
                <a:latin typeface="Avenir"/>
                <a:ea typeface="Avenir"/>
                <a:cs typeface="Avenir"/>
                <a:sym typeface="Avenir"/>
                <a:hlinkClick r:id="rId5"/>
              </a:rPr>
              <a:t>richard@ahead.org</a:t>
            </a:r>
            <a:r>
              <a:rPr lang="en-US" sz="2750"/>
              <a:t>  or  </a:t>
            </a:r>
            <a:r>
              <a:rPr lang="en-US" sz="2750" u="sng">
                <a:latin typeface="Avenir"/>
                <a:ea typeface="Avenir"/>
                <a:cs typeface="Avenir"/>
                <a:sym typeface="Avenir"/>
                <a:hlinkClick r:id="rId6"/>
              </a:rPr>
              <a:t>nccsd@ahead.org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 </a:t>
            </a:r>
            <a:endParaRPr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97" name="Google Shape;97;p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738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457200" lvl="0" indent="-4032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11000"/>
              <a:t>Introductions </a:t>
            </a:r>
            <a:br>
              <a:rPr lang="en-US" sz="11000"/>
            </a:br>
            <a:endParaRPr sz="11000"/>
          </a:p>
          <a:p>
            <a:pPr marL="457200" lvl="0" indent="-4032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11000"/>
              <a:t>Our starting points</a:t>
            </a:r>
            <a:endParaRPr sz="11000"/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500"/>
              <a:buNone/>
            </a:pPr>
            <a:r>
              <a:rPr lang="en-US" sz="9600">
                <a:latin typeface="Avenir"/>
                <a:ea typeface="Avenir"/>
                <a:cs typeface="Avenir"/>
                <a:sym typeface="Avenir"/>
              </a:rPr>
              <a:t>----- Reflection -----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11000"/>
              <a:t>Three big ideas</a:t>
            </a:r>
            <a:endParaRPr sz="11000"/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500"/>
              <a:buNone/>
            </a:pPr>
            <a:r>
              <a:rPr lang="en-US" sz="9600">
                <a:latin typeface="Avenir"/>
                <a:ea typeface="Avenir"/>
                <a:cs typeface="Avenir"/>
                <a:sym typeface="Avenir"/>
              </a:rPr>
              <a:t>----- Reflection -----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11000"/>
              <a:t>Other ideas</a:t>
            </a:r>
            <a:endParaRPr sz="11000"/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500"/>
              <a:buNone/>
            </a:pPr>
            <a:r>
              <a:rPr lang="en-US" sz="9600">
                <a:latin typeface="Avenir"/>
                <a:ea typeface="Avenir"/>
                <a:cs typeface="Avenir"/>
                <a:sym typeface="Avenir"/>
              </a:rPr>
              <a:t>----- Reflection -----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ct val="100000"/>
              <a:buChar char="•"/>
            </a:pPr>
            <a:r>
              <a:rPr lang="en-US" sz="11000"/>
              <a:t>Questions &amp; Final thoughts</a:t>
            </a:r>
            <a:endParaRPr sz="11000"/>
          </a:p>
          <a:p>
            <a:pPr marL="685800" lvl="1" indent="-381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ct val="47619"/>
              <a:buNone/>
            </a:pPr>
            <a:endParaRPr sz="6300"/>
          </a:p>
          <a:p>
            <a:pPr marL="228600" lvl="0" indent="-381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None/>
            </a:pPr>
            <a:endParaRPr/>
          </a:p>
          <a:p>
            <a:pPr marL="228600" lvl="0" indent="-381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None/>
            </a:pPr>
            <a:endParaRPr/>
          </a:p>
          <a:p>
            <a:pPr marL="228600" lvl="0" indent="-38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None/>
            </a:pPr>
            <a:endParaRPr/>
          </a:p>
          <a:p>
            <a:pPr marL="228600" lvl="0" indent="-38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Our starting points</a:t>
            </a:r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Our goal is to give you ideas, not tell you what to do.</a:t>
            </a:r>
            <a:endParaRPr sz="2750"/>
          </a:p>
          <a:p>
            <a:pPr marL="685800" lvl="1" indent="-212725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We know you’re busy 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12725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We don’t know your institution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12725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We don’t know your context, the scope of your job</a:t>
            </a:r>
            <a:endParaRPr sz="275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3000"/>
              <a:buNone/>
            </a:pPr>
            <a:br>
              <a:rPr lang="en-US" sz="2750"/>
            </a:br>
            <a:r>
              <a:rPr lang="en-US" sz="2750"/>
              <a:t>Explore the ideas, find what is relevant to your needs and your context, make it your own.</a:t>
            </a:r>
            <a:endParaRPr sz="27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Our starting points</a:t>
            </a:r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/>
              <a:t>In our view, this work is about</a:t>
            </a:r>
            <a:endParaRPr/>
          </a:p>
          <a:p>
            <a:pPr marL="685800" lvl="0" indent="-196691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Changing environments to better support persons with disabilities on your campus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196691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Self-reflection and agency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0" indent="-196691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Relationship 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SzPct val="100000"/>
              <a:buNone/>
            </a:pPr>
            <a:r>
              <a:rPr lang="en-US"/>
              <a:t>Faculty respond to respect, recognition, reward (the 3 R’s)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SzPct val="100000"/>
              <a:buNone/>
            </a:pPr>
            <a:r>
              <a:rPr lang="en-US"/>
              <a:t>Collaboration needs structure, goals, skills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4E79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>
                <a:solidFill>
                  <a:schemeClr val="accent4"/>
                </a:solidFill>
              </a:rPr>
              <a:t>Reflection 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832400" cy="47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is the scope of your job?</a:t>
            </a:r>
            <a:endParaRPr sz="2750"/>
          </a:p>
          <a:p>
            <a:pPr marL="0" lvl="0" indent="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is your current relationship with -----?</a:t>
            </a:r>
            <a:endParaRPr sz="2750"/>
          </a:p>
          <a:p>
            <a:pPr marL="685800" lvl="1" indent="-2286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3000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Your boss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Faculty developers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Instructional designers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Diversity officer/unit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Academic officers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 is the potential for developing working relationships with these and others?</a:t>
            </a:r>
            <a:endParaRPr sz="27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2500">
                <a:solidFill>
                  <a:schemeClr val="accent4"/>
                </a:solidFill>
              </a:rPr>
              <a:t>Big idea 1 </a:t>
            </a:r>
            <a:r>
              <a:rPr lang="en-US" sz="3200">
                <a:solidFill>
                  <a:schemeClr val="accent4"/>
                </a:solidFill>
              </a:rPr>
              <a:t> </a:t>
            </a:r>
            <a:endParaRPr sz="32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Online faculty development modules</a:t>
            </a:r>
            <a:endParaRPr/>
          </a:p>
        </p:txBody>
      </p:sp>
      <p:sp>
        <p:nvSpPr>
          <p:cNvPr id="121" name="Google Shape;12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127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750"/>
              <a:buChar char="•"/>
            </a:pPr>
            <a:r>
              <a:rPr lang="en-US" sz="2750"/>
              <a:t>NCCSD Disability Faculty Training developed for general use</a:t>
            </a:r>
            <a:endParaRPr sz="2750"/>
          </a:p>
          <a:p>
            <a:pPr marL="228600" lvl="0" indent="-212725" algn="l" rtl="0">
              <a:lnSpc>
                <a:spcPct val="115000"/>
              </a:lnSpc>
              <a:spcBef>
                <a:spcPts val="4500"/>
              </a:spcBef>
              <a:spcAft>
                <a:spcPts val="0"/>
              </a:spcAft>
              <a:buClr>
                <a:schemeClr val="accent4"/>
              </a:buClr>
              <a:buSzPts val="2750"/>
              <a:buChar char="•"/>
            </a:pPr>
            <a:r>
              <a:rPr lang="en-US" sz="2750"/>
              <a:t>Develop your own training for your institution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2500">
                <a:solidFill>
                  <a:schemeClr val="accent4"/>
                </a:solidFill>
              </a:rPr>
              <a:t>Big idea 1  </a:t>
            </a:r>
            <a:endParaRPr sz="25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Online faculty development modules</a:t>
            </a:r>
            <a:endParaRPr/>
          </a:p>
        </p:txBody>
      </p:sp>
      <p:sp>
        <p:nvSpPr>
          <p:cNvPr id="127" name="Google Shape;12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What’s possible at your institution?</a:t>
            </a:r>
            <a:endParaRPr sz="2750"/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 discussion session for faculty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 facilitation guide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 portal for questions 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 reading group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685800" lvl="1" indent="-20955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a community of practice or cohort program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SzPts val="3000"/>
              <a:buNone/>
            </a:pPr>
            <a:r>
              <a:rPr lang="en-US"/>
              <a:t> </a:t>
            </a:r>
            <a:r>
              <a:rPr lang="en-US" sz="2750"/>
              <a:t>How to incorporate the 3 R’s?</a:t>
            </a:r>
            <a:endParaRPr sz="275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 sz="2500">
                <a:solidFill>
                  <a:schemeClr val="accent4"/>
                </a:solidFill>
              </a:rPr>
              <a:t>Big idea 2</a:t>
            </a:r>
            <a:r>
              <a:rPr lang="en-US" sz="3200">
                <a:solidFill>
                  <a:schemeClr val="accent4"/>
                </a:solidFill>
              </a:rPr>
              <a:t>  </a:t>
            </a:r>
            <a:endParaRPr sz="3200">
              <a:solidFill>
                <a:schemeClr val="accent4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Develop institutional synergies &amp; potential</a:t>
            </a:r>
            <a:endParaRPr/>
          </a:p>
        </p:txBody>
      </p:sp>
      <p:sp>
        <p:nvSpPr>
          <p:cNvPr id="133" name="Google Shape;13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2750"/>
              <a:t>Faculty Development. Instructional Design. DE&amp;I. Legal. Student Life. Disability Studies. </a:t>
            </a:r>
            <a:endParaRPr sz="2750"/>
          </a:p>
          <a:p>
            <a:pPr marL="228600" lvl="0" indent="-20955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Educate, train, coach them re: disability, intersectionality, changing environment vs. person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228600" lvl="0" indent="-20955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Then everything they do will (also) address disability needs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  <a:p>
            <a:pPr marL="228600" lvl="0" indent="-20955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venir"/>
              <a:buChar char="•"/>
            </a:pPr>
            <a:r>
              <a:rPr lang="en-US" sz="2700">
                <a:latin typeface="Avenir"/>
                <a:ea typeface="Avenir"/>
                <a:cs typeface="Avenir"/>
                <a:sym typeface="Avenir"/>
              </a:rPr>
              <a:t>They can do workshops, consult across campus, by themselves or with you</a:t>
            </a:r>
            <a:endParaRPr sz="27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cdef0bde15_1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>
                <a:solidFill>
                  <a:schemeClr val="accent4"/>
                </a:solidFill>
              </a:rPr>
              <a:t>Big idea 3</a:t>
            </a:r>
            <a:endParaRPr sz="2500">
              <a:solidFill>
                <a:schemeClr val="accent4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200"/>
              <a:buFont typeface="Arial"/>
              <a:buNone/>
            </a:pPr>
            <a:r>
              <a:rPr lang="en-US"/>
              <a:t>Develop an Inclusivity Toolkit </a:t>
            </a:r>
            <a:endParaRPr sz="2500">
              <a:solidFill>
                <a:schemeClr val="accent4"/>
              </a:solidFill>
            </a:endParaRPr>
          </a:p>
        </p:txBody>
      </p:sp>
      <p:sp>
        <p:nvSpPr>
          <p:cNvPr id="140" name="Google Shape;140;gcdef0bde15_1_0"/>
          <p:cNvSpPr txBox="1">
            <a:spLocks noGrp="1"/>
          </p:cNvSpPr>
          <p:nvPr>
            <p:ph type="body" idx="1"/>
          </p:nvPr>
        </p:nvSpPr>
        <p:spPr>
          <a:xfrm>
            <a:off x="77555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Conversation cards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List of 5 things DRC people wish faculty would do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Faculty member pass out Nap Kits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Stress ball or similar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Sensory tape sample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  <a:p>
            <a:pPr marL="457200" lvl="0" indent="-403225" algn="l" rtl="0">
              <a:spcBef>
                <a:spcPts val="2000"/>
              </a:spcBef>
              <a:spcAft>
                <a:spcPts val="0"/>
              </a:spcAft>
              <a:buSzPts val="2750"/>
              <a:buFont typeface="Avenir"/>
              <a:buChar char="•"/>
            </a:pPr>
            <a:r>
              <a:rPr lang="en-US" sz="2750">
                <a:latin typeface="Avenir"/>
                <a:ea typeface="Avenir"/>
                <a:cs typeface="Avenir"/>
                <a:sym typeface="Avenir"/>
              </a:rPr>
              <a:t>Appreciation exercise explanation</a:t>
            </a:r>
            <a:endParaRPr sz="275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Widescreen</PresentationFormat>
  <Paragraphs>117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Avenir</vt:lpstr>
      <vt:lpstr>Calibri</vt:lpstr>
      <vt:lpstr>Office Theme</vt:lpstr>
      <vt:lpstr>Fostering Better Teaching &amp; Learning for Students with Disabilities</vt:lpstr>
      <vt:lpstr>Agenda</vt:lpstr>
      <vt:lpstr>Our starting points</vt:lpstr>
      <vt:lpstr>Our starting points</vt:lpstr>
      <vt:lpstr>Reflection </vt:lpstr>
      <vt:lpstr>Big idea 1   Online faculty development modules</vt:lpstr>
      <vt:lpstr>Big idea 1   Online faculty development modules</vt:lpstr>
      <vt:lpstr>Big idea 2   Develop institutional synergies &amp; potential</vt:lpstr>
      <vt:lpstr>Big idea 3 Develop an Inclusivity Toolkit </vt:lpstr>
      <vt:lpstr>Reflection </vt:lpstr>
      <vt:lpstr>Other ideas   A database of techniques that work</vt:lpstr>
      <vt:lpstr>Other ideas   Consider incentives and motivation</vt:lpstr>
      <vt:lpstr>Other ideas  </vt:lpstr>
      <vt:lpstr>Other ideas </vt:lpstr>
      <vt:lpstr>Reflection</vt:lpstr>
      <vt:lpstr>PowerPoint Presentation</vt:lpstr>
      <vt:lpstr>Resources </vt:lpstr>
      <vt:lpstr>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Fostering Better Teaching &amp; Learning for Students with Disabilities</dc:title>
  <dc:creator>harrisonbb@gmail.com</dc:creator>
  <cp:lastModifiedBy>Richard Allegra</cp:lastModifiedBy>
  <cp:revision>1</cp:revision>
  <dcterms:created xsi:type="dcterms:W3CDTF">2021-04-14T13:47:33Z</dcterms:created>
  <dcterms:modified xsi:type="dcterms:W3CDTF">2021-04-19T19:28:32Z</dcterms:modified>
</cp:coreProperties>
</file>