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2" r:id="rId5"/>
  </p:sldMasterIdLst>
  <p:notesMasterIdLst>
    <p:notesMasterId r:id="rId50"/>
  </p:notesMasterIdLst>
  <p:sldIdLst>
    <p:sldId id="2147482523" r:id="rId6"/>
    <p:sldId id="2147482556" r:id="rId7"/>
    <p:sldId id="2141411441" r:id="rId8"/>
    <p:sldId id="2141411526" r:id="rId9"/>
    <p:sldId id="2147483627" r:id="rId10"/>
    <p:sldId id="2147483628" r:id="rId11"/>
    <p:sldId id="2147482527" r:id="rId12"/>
    <p:sldId id="952" r:id="rId13"/>
    <p:sldId id="1008" r:id="rId14"/>
    <p:sldId id="264" r:id="rId15"/>
    <p:sldId id="2147483629" r:id="rId16"/>
    <p:sldId id="2147483634" r:id="rId17"/>
    <p:sldId id="263" r:id="rId18"/>
    <p:sldId id="2147483635" r:id="rId19"/>
    <p:sldId id="273" r:id="rId20"/>
    <p:sldId id="265" r:id="rId21"/>
    <p:sldId id="266" r:id="rId22"/>
    <p:sldId id="269" r:id="rId23"/>
    <p:sldId id="270" r:id="rId24"/>
    <p:sldId id="267" r:id="rId25"/>
    <p:sldId id="271" r:id="rId26"/>
    <p:sldId id="268" r:id="rId27"/>
    <p:sldId id="2147483633" r:id="rId28"/>
    <p:sldId id="2141411502" r:id="rId29"/>
    <p:sldId id="2141411503" r:id="rId30"/>
    <p:sldId id="2141411505" r:id="rId31"/>
    <p:sldId id="2141411504" r:id="rId32"/>
    <p:sldId id="258" r:id="rId33"/>
    <p:sldId id="2145706318" r:id="rId34"/>
    <p:sldId id="257" r:id="rId35"/>
    <p:sldId id="2145706320" r:id="rId36"/>
    <p:sldId id="2145706321" r:id="rId37"/>
    <p:sldId id="2145706292" r:id="rId38"/>
    <p:sldId id="2145706390" r:id="rId39"/>
    <p:sldId id="2147483632" r:id="rId40"/>
    <p:sldId id="2145706294" r:id="rId41"/>
    <p:sldId id="2141411335" r:id="rId42"/>
    <p:sldId id="2147472000" r:id="rId43"/>
    <p:sldId id="2147483631" r:id="rId44"/>
    <p:sldId id="951" r:id="rId45"/>
    <p:sldId id="2141411451" r:id="rId46"/>
    <p:sldId id="2141411527" r:id="rId47"/>
    <p:sldId id="2141411528" r:id="rId48"/>
    <p:sldId id="2147483630" r:id="rId49"/>
  </p:sldIdLst>
  <p:sldSz cx="9144000" cy="5143500" type="screen16x9"/>
  <p:notesSz cx="6858000" cy="9144000"/>
  <p:custDataLst>
    <p:tags r:id="rId51"/>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FB7256-8E92-449C-830D-2F08C0816A35}" v="3" dt="2025-03-25T22:58:29.591"/>
    <p1510:client id="{3C14B3AF-3726-4DBE-AF6C-0A073398FAF9}" v="61" dt="2025-03-25T17:22:15.935"/>
    <p1510:client id="{3FA54B4D-EF4B-47FA-9069-A93970385433}" v="1" dt="2025-03-26T15:00:37.876"/>
    <p1510:client id="{510CCF8A-F48D-5E53-77B9-D8F20DAC8D7F}" v="5" dt="2025-03-26T11:22:17.413"/>
    <p1510:client id="{D6F4D4D2-D203-9C08-76DB-56B7072234AC}" v="1" dt="2025-03-26T11:25:39.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2D8-44D3-80FE-319B8FCFEA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D8-44D3-80FE-319B8FCFEA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32D8-44D3-80FE-319B8FCFEA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6F1-4CF9-B8DA-1E80E6649560}"/>
              </c:ext>
            </c:extLst>
          </c:dPt>
          <c:dLbls>
            <c:dLbl>
              <c:idx val="0"/>
              <c:tx>
                <c:rich>
                  <a:bodyPr/>
                  <a:lstStyle/>
                  <a:p>
                    <a:fld id="{013586B9-8AD5-465A-B7D8-FB40C9C4C742}" type="PERCENTAGE">
                      <a:rPr lang="en-US">
                        <a:solidFill>
                          <a:schemeClr val="bg1"/>
                        </a:solidFill>
                      </a:rPr>
                      <a:pPr/>
                      <a:t>[PERCENTAGE]</a:t>
                    </a:fld>
                    <a:endParaRPr lang="en-US"/>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2D8-44D3-80FE-319B8FCFEA9F}"/>
                </c:ext>
              </c:extLst>
            </c:dLbl>
            <c:dLbl>
              <c:idx val="1"/>
              <c:layout>
                <c:manualLayout>
                  <c:x val="-5.8870716155886564E-2"/>
                  <c:y val="-0.13723930580511939"/>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2D8-44D3-80FE-319B8FCFEA9F}"/>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2-32D8-44D3-80FE-319B8FCFEA9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Google/Bing</c:v>
                </c:pt>
                <c:pt idx="1">
                  <c:v>Social media</c:v>
                </c:pt>
                <c:pt idx="2">
                  <c:v>Pubmed/Google Scholar</c:v>
                </c:pt>
                <c:pt idx="3">
                  <c:v>plainlanguagesummaries.com</c:v>
                </c:pt>
              </c:strCache>
            </c:strRef>
          </c:cat>
          <c:val>
            <c:numRef>
              <c:f>Sheet1!$B$2:$B$5</c:f>
              <c:numCache>
                <c:formatCode>0%</c:formatCode>
                <c:ptCount val="4"/>
                <c:pt idx="0" formatCode="General">
                  <c:v>28</c:v>
                </c:pt>
                <c:pt idx="1">
                  <c:v>8</c:v>
                </c:pt>
                <c:pt idx="2" formatCode="General">
                  <c:v>21</c:v>
                </c:pt>
                <c:pt idx="3" formatCode="General">
                  <c:v>21</c:v>
                </c:pt>
              </c:numCache>
            </c:numRef>
          </c:val>
          <c:extLst>
            <c:ext xmlns:c16="http://schemas.microsoft.com/office/drawing/2014/chart" uri="{C3380CC4-5D6E-409C-BE32-E72D297353CC}">
              <c16:uniqueId val="{00000000-32D8-44D3-80FE-319B8FCFEA9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
          <c:y val="0.15333305268941802"/>
          <c:w val="0.39187983478488353"/>
          <c:h val="0.5840976123482074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52025489637824"/>
          <c:y val="0.32894035402304422"/>
          <c:w val="0.43285222064718071"/>
          <c:h val="0.5611522278320199"/>
        </c:manualLayout>
      </c:layout>
      <c:pie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7B5-4288-9DD5-90132F431F4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7B5-4288-9DD5-90132F431F41}"/>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7B5-4288-9DD5-90132F431F41}"/>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7B5-4288-9DD5-90132F431F41}"/>
              </c:ext>
            </c:extLst>
          </c:dPt>
          <c:dLbls>
            <c:spPr>
              <a:noFill/>
              <a:ln>
                <a:noFill/>
              </a:ln>
              <a:effectLst/>
            </c:spPr>
            <c:txPr>
              <a:bodyPr rot="0" spcFirstLastPara="1" vertOverflow="ellipsis" vert="horz" wrap="square" anchor="ctr" anchorCtr="1"/>
              <a:lstStyle/>
              <a:p>
                <a:pPr>
                  <a:defRPr sz="105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plainlanguagesummaries.com</c:v>
                </c:pt>
                <c:pt idx="1">
                  <c:v>Google/Bing</c:v>
                </c:pt>
                <c:pt idx="2">
                  <c:v>Social media</c:v>
                </c:pt>
              </c:strCache>
            </c:strRef>
          </c:cat>
          <c:val>
            <c:numRef>
              <c:f>Sheet1!$B$2:$B$5</c:f>
              <c:numCache>
                <c:formatCode>0%</c:formatCode>
                <c:ptCount val="4"/>
                <c:pt idx="0">
                  <c:v>0.5</c:v>
                </c:pt>
                <c:pt idx="1">
                  <c:v>0.33</c:v>
                </c:pt>
                <c:pt idx="2">
                  <c:v>0.22</c:v>
                </c:pt>
              </c:numCache>
            </c:numRef>
          </c:val>
          <c:extLst>
            <c:ext xmlns:c16="http://schemas.microsoft.com/office/drawing/2014/chart" uri="{C3380CC4-5D6E-409C-BE32-E72D297353CC}">
              <c16:uniqueId val="{00000000-10A5-43F4-8745-6243274F302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3"/>
        <c:delete val="1"/>
      </c:legendEntry>
      <c:layout>
        <c:manualLayout>
          <c:xMode val="edge"/>
          <c:yMode val="edge"/>
          <c:x val="0.16516729911239533"/>
          <c:y val="7.6935192701455102E-2"/>
          <c:w val="0.76716072977639493"/>
          <c:h val="0.2849773867650698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CA6CB-9A6C-6043-9E28-8742B37C52AD}"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49D4D-568C-2641-B360-BD4A87EDB853}" type="slidenum">
              <a:rPr lang="en-US" smtClean="0"/>
              <a:t>‹#›</a:t>
            </a:fld>
            <a:endParaRPr lang="en-US"/>
          </a:p>
        </p:txBody>
      </p:sp>
    </p:spTree>
    <p:extLst>
      <p:ext uri="{BB962C8B-B14F-4D97-AF65-F5344CB8AC3E}">
        <p14:creationId xmlns:p14="http://schemas.microsoft.com/office/powerpoint/2010/main" val="46474262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2E76F-4EDC-B1C3-6139-63B107D0E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DE5F0-D4DD-5A87-7245-5E82BD410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DA5D8-918B-3816-E029-CF7B9E43F2C8}"/>
              </a:ext>
            </a:extLst>
          </p:cNvPr>
          <p:cNvSpPr>
            <a:spLocks noGrp="1"/>
          </p:cNvSpPr>
          <p:nvPr>
            <p:ph type="body" idx="1"/>
          </p:nvPr>
        </p:nvSpPr>
        <p:spPr/>
        <p:txBody>
          <a:bodyPr/>
          <a:lstStyle/>
          <a:p>
            <a:pPr algn="l" rtl="0" fontAlgn="base">
              <a:buNone/>
            </a:pPr>
            <a:r>
              <a:rPr lang="en-US" b="0" i="0" u="none" strike="noStrike">
                <a:solidFill>
                  <a:srgbClr val="000000"/>
                </a:solidFill>
                <a:effectLst/>
                <a:latin typeface="Calibri" panose="020F0502020204030204" pitchFamily="34" charset="0"/>
              </a:rPr>
              <a:t>Hello everyone; welcome and thank you for joining today’s ISMPP U titled: Integrating Patient Perspectives in Publications Planning: The What, How and Why..</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Please take a moment to capture a screenshot for CMPP credit. You will also be sent a certificate with credit attached after the webinar.</a:t>
            </a:r>
            <a:endParaRPr lang="en-US" b="0" i="0">
              <a:solidFill>
                <a:srgbClr val="444444"/>
              </a:solidFill>
              <a:effectLst/>
              <a:latin typeface="Calibri" panose="020F0502020204030204" pitchFamily="34" charset="0"/>
            </a:endParaRPr>
          </a:p>
          <a:p>
            <a:endParaRPr lang="en-US"/>
          </a:p>
        </p:txBody>
      </p:sp>
      <p:sp>
        <p:nvSpPr>
          <p:cNvPr id="4" name="Slide Number Placeholder 3">
            <a:extLst>
              <a:ext uri="{FF2B5EF4-FFF2-40B4-BE49-F238E27FC236}">
                <a16:creationId xmlns:a16="http://schemas.microsoft.com/office/drawing/2014/main" id="{C4820CB9-FAAE-B63B-74FA-8C6333676DF8}"/>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722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read learning objectives aloud.</a:t>
            </a:r>
          </a:p>
        </p:txBody>
      </p:sp>
      <p:sp>
        <p:nvSpPr>
          <p:cNvPr id="4" name="Slide Number Placeholder 3"/>
          <p:cNvSpPr>
            <a:spLocks noGrp="1"/>
          </p:cNvSpPr>
          <p:nvPr>
            <p:ph type="sldNum" sz="quarter" idx="5"/>
          </p:nvPr>
        </p:nvSpPr>
        <p:spPr/>
        <p:txBody>
          <a:bodyPr/>
          <a:lstStyle/>
          <a:p>
            <a:fld id="{2FB49D4D-568C-2641-B360-BD4A87EDB853}" type="slidenum">
              <a:rPr lang="en-US" smtClean="0"/>
              <a:t>10</a:t>
            </a:fld>
            <a:endParaRPr lang="en-US"/>
          </a:p>
        </p:txBody>
      </p:sp>
    </p:spTree>
    <p:extLst>
      <p:ext uri="{BB962C8B-B14F-4D97-AF65-F5344CB8AC3E}">
        <p14:creationId xmlns:p14="http://schemas.microsoft.com/office/powerpoint/2010/main" val="2866392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say the name, title and organization</a:t>
            </a:r>
          </a:p>
        </p:txBody>
      </p:sp>
      <p:sp>
        <p:nvSpPr>
          <p:cNvPr id="4" name="Slide Number Placeholder 3"/>
          <p:cNvSpPr>
            <a:spLocks noGrp="1"/>
          </p:cNvSpPr>
          <p:nvPr>
            <p:ph type="sldNum" sz="quarter" idx="5"/>
          </p:nvPr>
        </p:nvSpPr>
        <p:spPr/>
        <p:txBody>
          <a:bodyPr/>
          <a:lstStyle/>
          <a:p>
            <a:fld id="{CA79B172-8E6F-AE44-8B33-A66212398ADC}" type="slidenum">
              <a:rPr lang="en-US" smtClean="0"/>
              <a:t>11</a:t>
            </a:fld>
            <a:endParaRPr lang="en-US"/>
          </a:p>
        </p:txBody>
      </p:sp>
    </p:spTree>
    <p:extLst>
      <p:ext uri="{BB962C8B-B14F-4D97-AF65-F5344CB8AC3E}">
        <p14:creationId xmlns:p14="http://schemas.microsoft.com/office/powerpoint/2010/main" val="701387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12</a:t>
            </a:fld>
            <a:endParaRPr lang="en-US"/>
          </a:p>
        </p:txBody>
      </p:sp>
    </p:spTree>
    <p:extLst>
      <p:ext uri="{BB962C8B-B14F-4D97-AF65-F5344CB8AC3E}">
        <p14:creationId xmlns:p14="http://schemas.microsoft.com/office/powerpoint/2010/main" val="3225461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13</a:t>
            </a:fld>
            <a:endParaRPr lang="en-US"/>
          </a:p>
        </p:txBody>
      </p:sp>
    </p:spTree>
    <p:extLst>
      <p:ext uri="{BB962C8B-B14F-4D97-AF65-F5344CB8AC3E}">
        <p14:creationId xmlns:p14="http://schemas.microsoft.com/office/powerpoint/2010/main" val="3101627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14</a:t>
            </a:fld>
            <a:endParaRPr lang="en-US"/>
          </a:p>
        </p:txBody>
      </p:sp>
    </p:spTree>
    <p:extLst>
      <p:ext uri="{BB962C8B-B14F-4D97-AF65-F5344CB8AC3E}">
        <p14:creationId xmlns:p14="http://schemas.microsoft.com/office/powerpoint/2010/main" val="2504313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15</a:t>
            </a:fld>
            <a:endParaRPr lang="en-US"/>
          </a:p>
        </p:txBody>
      </p:sp>
    </p:spTree>
    <p:extLst>
      <p:ext uri="{BB962C8B-B14F-4D97-AF65-F5344CB8AC3E}">
        <p14:creationId xmlns:p14="http://schemas.microsoft.com/office/powerpoint/2010/main" val="280959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16</a:t>
            </a:fld>
            <a:endParaRPr lang="en-US"/>
          </a:p>
        </p:txBody>
      </p:sp>
    </p:spTree>
    <p:extLst>
      <p:ext uri="{BB962C8B-B14F-4D97-AF65-F5344CB8AC3E}">
        <p14:creationId xmlns:p14="http://schemas.microsoft.com/office/powerpoint/2010/main" val="2364451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17</a:t>
            </a:fld>
            <a:endParaRPr lang="en-US"/>
          </a:p>
        </p:txBody>
      </p:sp>
    </p:spTree>
    <p:extLst>
      <p:ext uri="{BB962C8B-B14F-4D97-AF65-F5344CB8AC3E}">
        <p14:creationId xmlns:p14="http://schemas.microsoft.com/office/powerpoint/2010/main" val="2070419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18</a:t>
            </a:fld>
            <a:endParaRPr lang="en-US"/>
          </a:p>
        </p:txBody>
      </p:sp>
    </p:spTree>
    <p:extLst>
      <p:ext uri="{BB962C8B-B14F-4D97-AF65-F5344CB8AC3E}">
        <p14:creationId xmlns:p14="http://schemas.microsoft.com/office/powerpoint/2010/main" val="812760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19</a:t>
            </a:fld>
            <a:endParaRPr lang="en-US"/>
          </a:p>
        </p:txBody>
      </p:sp>
    </p:spTree>
    <p:extLst>
      <p:ext uri="{BB962C8B-B14F-4D97-AF65-F5344CB8AC3E}">
        <p14:creationId xmlns:p14="http://schemas.microsoft.com/office/powerpoint/2010/main" val="131652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ea typeface="Calibri"/>
                <a:cs typeface="Calibri"/>
              </a:rPr>
              <a:t>To access captions; use the meeting controls toolbar and click "show captions." You can also select your desired language. </a:t>
            </a:r>
          </a:p>
        </p:txBody>
      </p:sp>
      <p:sp>
        <p:nvSpPr>
          <p:cNvPr id="4" name="Slide Number Placeholder 3"/>
          <p:cNvSpPr>
            <a:spLocks noGrp="1"/>
          </p:cNvSpPr>
          <p:nvPr>
            <p:ph type="sldNum" sz="quarter" idx="5"/>
          </p:nvPr>
        </p:nvSpPr>
        <p:spPr/>
        <p:txBody>
          <a:bodyPr/>
          <a:lstStyle/>
          <a:p>
            <a:fld id="{2FB49D4D-568C-2641-B360-BD4A87EDB853}" type="slidenum">
              <a:rPr lang="en-US" smtClean="0"/>
              <a:t>2</a:t>
            </a:fld>
            <a:endParaRPr lang="en-US"/>
          </a:p>
        </p:txBody>
      </p:sp>
    </p:spTree>
    <p:extLst>
      <p:ext uri="{BB962C8B-B14F-4D97-AF65-F5344CB8AC3E}">
        <p14:creationId xmlns:p14="http://schemas.microsoft.com/office/powerpoint/2010/main" val="1235871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20</a:t>
            </a:fld>
            <a:endParaRPr lang="en-US"/>
          </a:p>
        </p:txBody>
      </p:sp>
    </p:spTree>
    <p:extLst>
      <p:ext uri="{BB962C8B-B14F-4D97-AF65-F5344CB8AC3E}">
        <p14:creationId xmlns:p14="http://schemas.microsoft.com/office/powerpoint/2010/main" val="1255272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21</a:t>
            </a:fld>
            <a:endParaRPr lang="en-US"/>
          </a:p>
        </p:txBody>
      </p:sp>
    </p:spTree>
    <p:extLst>
      <p:ext uri="{BB962C8B-B14F-4D97-AF65-F5344CB8AC3E}">
        <p14:creationId xmlns:p14="http://schemas.microsoft.com/office/powerpoint/2010/main" val="2551067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B49D4D-568C-2641-B360-BD4A87EDB853}" type="slidenum">
              <a:rPr lang="en-US" smtClean="0"/>
              <a:t>22</a:t>
            </a:fld>
            <a:endParaRPr lang="en-US"/>
          </a:p>
        </p:txBody>
      </p:sp>
    </p:spTree>
    <p:extLst>
      <p:ext uri="{BB962C8B-B14F-4D97-AF65-F5344CB8AC3E}">
        <p14:creationId xmlns:p14="http://schemas.microsoft.com/office/powerpoint/2010/main" val="391915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some special reasons to join ISMPP! Knowledge, Community and Professionalism. Check out our website and Join ISMPP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C2207-81C5-4B87-BA22-63FEFC9BB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76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some special reasons to join ISMPP! Knowledge, Community and Professionalism. Check out our website and Join ISMPP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C2207-81C5-4B87-BA22-63FEFC9BB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802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some special reasons to join ISMPP! Knowledge, Community and Professionalism. Check out our website and Join ISMPP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C2207-81C5-4B87-BA22-63FEFC9BB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943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some special reasons to join ISMPP! Knowledge, Community and Professionalism. Check out our website and Join ISMPP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C2207-81C5-4B87-BA22-63FEFC9BB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600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ANGELA</a:t>
            </a:r>
            <a:endParaRPr lang="en-US" i="1"/>
          </a:p>
        </p:txBody>
      </p:sp>
      <p:sp>
        <p:nvSpPr>
          <p:cNvPr id="4" name="Slide Number Placeholder 3"/>
          <p:cNvSpPr>
            <a:spLocks noGrp="1"/>
          </p:cNvSpPr>
          <p:nvPr>
            <p:ph type="sldNum" sz="quarter" idx="10"/>
          </p:nvPr>
        </p:nvSpPr>
        <p:spPr/>
        <p:txBody>
          <a:bodyPr/>
          <a:lstStyle/>
          <a:p>
            <a:fld id="{5EA54082-0EDA-40C0-B23E-AB88047B2438}" type="slidenum">
              <a:rPr lang="en-US" smtClean="0"/>
              <a:t>30</a:t>
            </a:fld>
            <a:endParaRPr lang="en-US"/>
          </a:p>
        </p:txBody>
      </p:sp>
    </p:spTree>
    <p:extLst>
      <p:ext uri="{BB962C8B-B14F-4D97-AF65-F5344CB8AC3E}">
        <p14:creationId xmlns:p14="http://schemas.microsoft.com/office/powerpoint/2010/main" val="4152379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BC9AB8-9863-4426-8740-8BC38BB5CEEC}" type="slidenum">
              <a:rPr lang="en-GB" smtClean="0"/>
              <a:t>33</a:t>
            </a:fld>
            <a:endParaRPr lang="en-GB"/>
          </a:p>
        </p:txBody>
      </p:sp>
    </p:spTree>
    <p:extLst>
      <p:ext uri="{BB962C8B-B14F-4D97-AF65-F5344CB8AC3E}">
        <p14:creationId xmlns:p14="http://schemas.microsoft.com/office/powerpoint/2010/main" val="4063412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54082-0EDA-40C0-B23E-AB88047B2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8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AD4BD6F-191C-4BA8-B732-2EAB22BB9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D8BB900-C976-4510-AC7A-69AF68CCE8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t>ISMPP would like to thank the following Titanium and Platinum Corporate Sponsors for their ongoing support of the Society</a:t>
            </a:r>
          </a:p>
        </p:txBody>
      </p:sp>
      <p:sp>
        <p:nvSpPr>
          <p:cNvPr id="17412" name="Slide Number Placeholder 3">
            <a:extLst>
              <a:ext uri="{FF2B5EF4-FFF2-40B4-BE49-F238E27FC236}">
                <a16:creationId xmlns:a16="http://schemas.microsoft.com/office/drawing/2014/main" id="{23A487AE-EAA4-4C51-939E-92E1857B3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640" indent="-295768">
              <a:defRPr>
                <a:solidFill>
                  <a:schemeClr val="tx1"/>
                </a:solidFill>
                <a:latin typeface="Arial" panose="020B0604020202020204" pitchFamily="34" charset="0"/>
                <a:cs typeface="Arial" panose="020B0604020202020204" pitchFamily="34" charset="0"/>
              </a:defRPr>
            </a:lvl2pPr>
            <a:lvl3pPr marL="1188030" indent="-236285">
              <a:defRPr>
                <a:solidFill>
                  <a:schemeClr val="tx1"/>
                </a:solidFill>
                <a:latin typeface="Arial" panose="020B0604020202020204" pitchFamily="34" charset="0"/>
                <a:cs typeface="Arial" panose="020B0604020202020204" pitchFamily="34" charset="0"/>
              </a:defRPr>
            </a:lvl3pPr>
            <a:lvl4pPr marL="1663903" indent="-236285">
              <a:defRPr>
                <a:solidFill>
                  <a:schemeClr val="tx1"/>
                </a:solidFill>
                <a:latin typeface="Arial" panose="020B0604020202020204" pitchFamily="34" charset="0"/>
                <a:cs typeface="Arial" panose="020B0604020202020204" pitchFamily="34" charset="0"/>
              </a:defRPr>
            </a:lvl4pPr>
            <a:lvl5pPr marL="2139773" indent="-236285">
              <a:defRPr>
                <a:solidFill>
                  <a:schemeClr val="tx1"/>
                </a:solidFill>
                <a:latin typeface="Arial" panose="020B0604020202020204" pitchFamily="34" charset="0"/>
                <a:cs typeface="Arial" panose="020B0604020202020204" pitchFamily="34" charset="0"/>
              </a:defRPr>
            </a:lvl5pPr>
            <a:lvl6pPr marL="2615646"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91518"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7392"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43263"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1CA89FEE-7925-49B9-A87F-9A2D7DE389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1620665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now it's time to answer your questions. As a reminder, please type them into the Q&amp;A box at the bottom of your screen. </a:t>
            </a:r>
          </a:p>
        </p:txBody>
      </p:sp>
      <p:sp>
        <p:nvSpPr>
          <p:cNvPr id="4" name="Slide Number Placeholder 3"/>
          <p:cNvSpPr>
            <a:spLocks noGrp="1"/>
          </p:cNvSpPr>
          <p:nvPr>
            <p:ph type="sldNum" sz="quarter" idx="5"/>
          </p:nvPr>
        </p:nvSpPr>
        <p:spPr/>
        <p:txBody>
          <a:bodyPr/>
          <a:lstStyle/>
          <a:p>
            <a:fld id="{2FB49D4D-568C-2641-B360-BD4A87EDB853}" type="slidenum">
              <a:rPr lang="en-US" smtClean="0"/>
              <a:t>37</a:t>
            </a:fld>
            <a:endParaRPr lang="en-US"/>
          </a:p>
        </p:txBody>
      </p:sp>
    </p:spTree>
    <p:extLst>
      <p:ext uri="{BB962C8B-B14F-4D97-AF65-F5344CB8AC3E}">
        <p14:creationId xmlns:p14="http://schemas.microsoft.com/office/powerpoint/2010/main" val="2694288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685800">
              <a:spcBef>
                <a:spcPct val="0"/>
              </a:spcBef>
              <a:defRPr/>
            </a:pPr>
            <a:r>
              <a:rPr lang="en-US" altLang="en-US" sz="1600">
                <a:cs typeface="Calibri"/>
              </a:rPr>
              <a:t>Also, be on the lookout for our next ISMPP U scheduled for May 21, Harnessing the Power of Data Visualization.</a:t>
            </a:r>
            <a:endParaRPr lang="en-US" altLang="en-US" sz="1600">
              <a:ea typeface="Calibri"/>
              <a:cs typeface="Calibri"/>
            </a:endParaRP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303683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100DD-C98A-AA97-E521-F66042059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CA90E-21A2-A8C6-D7F3-85EFF41A2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AFA84-BACA-90FE-3BFE-75F3D5EF1C55}"/>
              </a:ext>
            </a:extLst>
          </p:cNvPr>
          <p:cNvSpPr>
            <a:spLocks noGrp="1"/>
          </p:cNvSpPr>
          <p:nvPr>
            <p:ph type="body" idx="1"/>
          </p:nvPr>
        </p:nvSpPr>
        <p:spPr/>
        <p:txBody>
          <a:bodyPr/>
          <a:lstStyle/>
          <a:p>
            <a:pPr algn="l" rtl="0" fontAlgn="base">
              <a:buNone/>
            </a:pPr>
            <a:r>
              <a:rPr lang="en-US" b="0" i="0" u="none" strike="noStrike">
                <a:solidFill>
                  <a:srgbClr val="000000"/>
                </a:solidFill>
                <a:effectLst/>
                <a:latin typeface="Calibri" panose="020F0502020204030204" pitchFamily="34" charset="0"/>
              </a:rPr>
              <a:t>Just in case you did not have time to take a screenshot at the beginning of the presentation for CMPP credit, please do so now.</a:t>
            </a:r>
            <a:endParaRPr lang="en-US" b="0" i="0">
              <a:solidFill>
                <a:srgbClr val="444444"/>
              </a:solidFill>
              <a:effectLst/>
              <a:latin typeface="Calibri" panose="020F0502020204030204" pitchFamily="34" charset="0"/>
            </a:endParaRPr>
          </a:p>
          <a:p>
            <a:endParaRPr lang="en-US"/>
          </a:p>
        </p:txBody>
      </p:sp>
      <p:sp>
        <p:nvSpPr>
          <p:cNvPr id="4" name="Slide Number Placeholder 3">
            <a:extLst>
              <a:ext uri="{FF2B5EF4-FFF2-40B4-BE49-F238E27FC236}">
                <a16:creationId xmlns:a16="http://schemas.microsoft.com/office/drawing/2014/main" id="{C4740D44-D9B1-EB25-12CB-90F175175B06}"/>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7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216E7ADC-8A83-4087-A107-663E48FF09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D29E4F90-3349-4C73-95A0-2A3D7FA22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400"/>
              <a:t>Thank you again for attending today’s webinar. Slides and recording of this webinar will be available in the next 24 hours on the ISMPP website. </a:t>
            </a:r>
            <a:endParaRPr lang="en-US"/>
          </a:p>
          <a:p>
            <a:pPr>
              <a:spcBef>
                <a:spcPct val="0"/>
              </a:spcBef>
            </a:pPr>
            <a:endParaRPr lang="en-US" altLang="en-US" sz="1400"/>
          </a:p>
          <a:p>
            <a:pPr>
              <a:spcBef>
                <a:spcPct val="0"/>
              </a:spcBef>
            </a:pPr>
            <a:r>
              <a:rPr lang="en-US" altLang="en-US" sz="1400"/>
              <a:t>Finally, please take a moment to fill out the survey link that will be sent to you. After closing out of ZOOM, please click the ‘continue’ button on your screen to take a short survey. </a:t>
            </a:r>
            <a:endParaRPr lang="en-US">
              <a:ea typeface="Calibri"/>
              <a:cs typeface="Calibri"/>
            </a:endParaRPr>
          </a:p>
          <a:p>
            <a:pPr>
              <a:spcBef>
                <a:spcPct val="0"/>
              </a:spcBef>
            </a:pPr>
            <a:endParaRPr lang="en-US" altLang="en-US" sz="1400"/>
          </a:p>
          <a:p>
            <a:pPr>
              <a:spcBef>
                <a:spcPct val="0"/>
              </a:spcBef>
            </a:pPr>
            <a:r>
              <a:rPr lang="en-US" altLang="en-US" sz="1400"/>
              <a:t>Thank you!</a:t>
            </a:r>
            <a:endParaRPr lang="en-US" altLang="en-US" sz="1400">
              <a:ea typeface="Calibri"/>
              <a:cs typeface="Calibri"/>
            </a:endParaRPr>
          </a:p>
        </p:txBody>
      </p:sp>
      <p:sp>
        <p:nvSpPr>
          <p:cNvPr id="115716" name="Slide Number Placeholder 3">
            <a:extLst>
              <a:ext uri="{FF2B5EF4-FFF2-40B4-BE49-F238E27FC236}">
                <a16:creationId xmlns:a16="http://schemas.microsoft.com/office/drawing/2014/main" id="{7DD3FBF6-92DD-4D6D-894B-35E6CF3D91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379" indent="-292465">
              <a:defRPr>
                <a:solidFill>
                  <a:schemeClr val="tx1"/>
                </a:solidFill>
                <a:latin typeface="Arial" panose="020B0604020202020204" pitchFamily="34" charset="0"/>
                <a:cs typeface="Arial" panose="020B0604020202020204" pitchFamily="34" charset="0"/>
              </a:defRPr>
            </a:lvl2pPr>
            <a:lvl3pPr marL="1174810" indent="-234631">
              <a:defRPr>
                <a:solidFill>
                  <a:schemeClr val="tx1"/>
                </a:solidFill>
                <a:latin typeface="Arial" panose="020B0604020202020204" pitchFamily="34" charset="0"/>
                <a:cs typeface="Arial" panose="020B0604020202020204" pitchFamily="34" charset="0"/>
              </a:defRPr>
            </a:lvl3pPr>
            <a:lvl4pPr marL="1645725" indent="-234631">
              <a:defRPr>
                <a:solidFill>
                  <a:schemeClr val="tx1"/>
                </a:solidFill>
                <a:latin typeface="Arial" panose="020B0604020202020204" pitchFamily="34" charset="0"/>
                <a:cs typeface="Arial" panose="020B0604020202020204" pitchFamily="34" charset="0"/>
              </a:defRPr>
            </a:lvl4pPr>
            <a:lvl5pPr marL="2116642" indent="-234631">
              <a:defRPr>
                <a:solidFill>
                  <a:schemeClr val="tx1"/>
                </a:solidFill>
                <a:latin typeface="Arial" panose="020B0604020202020204" pitchFamily="34" charset="0"/>
                <a:cs typeface="Arial" panose="020B0604020202020204" pitchFamily="34" charset="0"/>
              </a:defRPr>
            </a:lvl5pPr>
            <a:lvl6pPr marL="2592515"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8387"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4260"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0131"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E824FA45-32E1-4B86-85CE-3B8753D9A46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282177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800" b="0" i="0" u="none" strike="noStrike">
                <a:solidFill>
                  <a:srgbClr val="000000"/>
                </a:solidFill>
                <a:effectLst/>
                <a:latin typeface="Calibri" panose="020F0502020204030204" pitchFamily="34" charset="0"/>
              </a:rPr>
              <a:t>And, for those who are seeking to become CMPP-certified or looking to renew your certification, the application deadline for the next exam window is August 1st, 2025</a:t>
            </a:r>
            <a:endParaRPr lang="en-AU" altLang="en-US" sz="1500">
              <a:cs typeface="Calibri"/>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F6F8AE99-151B-4F30-A9F5-8B97ED74D97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659318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EE818-35DE-7266-C14A-6EB24EB6D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DBC7D-8532-4167-87FC-2A48EA03A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E69AB-FB36-0BD7-251B-D82DBC38088F}"/>
              </a:ext>
            </a:extLst>
          </p:cNvPr>
          <p:cNvSpPr>
            <a:spLocks noGrp="1"/>
          </p:cNvSpPr>
          <p:nvPr>
            <p:ph type="body" idx="1"/>
          </p:nvPr>
        </p:nvSpPr>
        <p:spPr/>
        <p:txBody>
          <a:bodyPr/>
          <a:lstStyle/>
          <a:p>
            <a:r>
              <a:rPr lang="en-US"/>
              <a:t>The 2025 ISMPP Professional Excellence Awards </a:t>
            </a:r>
            <a:r>
              <a:rPr lang="en-US" b="0"/>
              <a:t>are underway again this year. We are honoring these five awards listed on screen. Award winners will be announced on May 13, 2025 at the 21</a:t>
            </a:r>
            <a:r>
              <a:rPr lang="en-US" b="0" baseline="30000"/>
              <a:t>st</a:t>
            </a:r>
            <a:r>
              <a:rPr lang="en-US" b="0"/>
              <a:t> Annual Meeting of ISMPP.</a:t>
            </a:r>
          </a:p>
        </p:txBody>
      </p:sp>
      <p:sp>
        <p:nvSpPr>
          <p:cNvPr id="4" name="Slide Number Placeholder 3">
            <a:extLst>
              <a:ext uri="{FF2B5EF4-FFF2-40B4-BE49-F238E27FC236}">
                <a16:creationId xmlns:a16="http://schemas.microsoft.com/office/drawing/2014/main" id="{CE0D386F-6629-94DE-C078-61EFB941A0E3}"/>
              </a:ext>
            </a:extLst>
          </p:cNvPr>
          <p:cNvSpPr>
            <a:spLocks noGrp="1"/>
          </p:cNvSpPr>
          <p:nvPr>
            <p:ph type="sldNum" sz="quarter" idx="5"/>
          </p:nvPr>
        </p:nvSpPr>
        <p:spPr/>
        <p:txBody>
          <a:bodyPr/>
          <a:lstStyle/>
          <a:p>
            <a:fld id="{2FB49D4D-568C-2641-B360-BD4A87EDB853}" type="slidenum">
              <a:rPr lang="en-US" smtClean="0"/>
              <a:t>5</a:t>
            </a:fld>
            <a:endParaRPr lang="en-US"/>
          </a:p>
        </p:txBody>
      </p:sp>
    </p:spTree>
    <p:extLst>
      <p:ext uri="{BB962C8B-B14F-4D97-AF65-F5344CB8AC3E}">
        <p14:creationId xmlns:p14="http://schemas.microsoft.com/office/powerpoint/2010/main" val="105533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1A2F3-B018-A10C-994F-B0117EC84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151A3-E680-AEC2-419F-A92ED35C3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4A059-E9E6-DE82-2F2B-C1E2065486D0}"/>
              </a:ext>
            </a:extLst>
          </p:cNvPr>
          <p:cNvSpPr>
            <a:spLocks noGrp="1"/>
          </p:cNvSpPr>
          <p:nvPr>
            <p:ph type="body" idx="1"/>
          </p:nvPr>
        </p:nvSpPr>
        <p:spPr/>
        <p:txBody>
          <a:bodyPr/>
          <a:lstStyle/>
          <a:p>
            <a:r>
              <a:rPr lang="en-US">
                <a:ea typeface="Calibri"/>
                <a:cs typeface="Calibri"/>
              </a:rPr>
              <a:t>ISMPP is pleased to host the 14th Annual global celebration of </a:t>
            </a:r>
            <a:r>
              <a:rPr lang="en-US" err="1">
                <a:ea typeface="Calibri"/>
                <a:cs typeface="Calibri"/>
              </a:rPr>
              <a:t>Medcomms</a:t>
            </a:r>
            <a:r>
              <a:rPr lang="en-US">
                <a:ea typeface="Calibri"/>
                <a:cs typeface="Calibri"/>
              </a:rPr>
              <a:t> day 2025. Please join us for an open to all 90-minute webinar offering. You can also view last year's open webinar titled the AI Evolution: Medical Communications in the Digital Age here.</a:t>
            </a:r>
            <a:endParaRPr lang="en-US"/>
          </a:p>
        </p:txBody>
      </p:sp>
      <p:sp>
        <p:nvSpPr>
          <p:cNvPr id="4" name="Slide Number Placeholder 3">
            <a:extLst>
              <a:ext uri="{FF2B5EF4-FFF2-40B4-BE49-F238E27FC236}">
                <a16:creationId xmlns:a16="http://schemas.microsoft.com/office/drawing/2014/main" id="{449DA60D-2585-FCD9-3560-3801C798FF7D}"/>
              </a:ext>
            </a:extLst>
          </p:cNvPr>
          <p:cNvSpPr>
            <a:spLocks noGrp="1"/>
          </p:cNvSpPr>
          <p:nvPr>
            <p:ph type="sldNum" sz="quarter" idx="5"/>
          </p:nvPr>
        </p:nvSpPr>
        <p:spPr/>
        <p:txBody>
          <a:bodyPr/>
          <a:lstStyle/>
          <a:p>
            <a:fld id="{2FB49D4D-568C-2641-B360-BD4A87EDB853}" type="slidenum">
              <a:rPr lang="en-US" smtClean="0"/>
              <a:t>6</a:t>
            </a:fld>
            <a:endParaRPr lang="en-US"/>
          </a:p>
        </p:txBody>
      </p:sp>
    </p:spTree>
    <p:extLst>
      <p:ext uri="{BB962C8B-B14F-4D97-AF65-F5344CB8AC3E}">
        <p14:creationId xmlns:p14="http://schemas.microsoft.com/office/powerpoint/2010/main" val="3175939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lang="en-US" spc="-23">
                <a:ea typeface="Calibri"/>
                <a:cs typeface="Calibri"/>
              </a:rPr>
              <a:t>Registration for the 21st Annual Meeting of ISMPP is now open.</a:t>
            </a:r>
          </a:p>
        </p:txBody>
      </p:sp>
      <p:sp>
        <p:nvSpPr>
          <p:cNvPr id="4" name="Slide Number Placeholder 3"/>
          <p:cNvSpPr>
            <a:spLocks noGrp="1"/>
          </p:cNvSpPr>
          <p:nvPr>
            <p:ph type="sldNum" sz="quarter" idx="5"/>
          </p:nvPr>
        </p:nvSpPr>
        <p:spPr/>
        <p:txBody>
          <a:bodyPr/>
          <a:lstStyle/>
          <a:p>
            <a:fld id="{2FB49D4D-568C-2641-B360-BD4A87EDB853}" type="slidenum">
              <a:rPr lang="en-US" smtClean="0"/>
              <a:t>7</a:t>
            </a:fld>
            <a:endParaRPr lang="en-US"/>
          </a:p>
        </p:txBody>
      </p:sp>
    </p:spTree>
    <p:extLst>
      <p:ext uri="{BB962C8B-B14F-4D97-AF65-F5344CB8AC3E}">
        <p14:creationId xmlns:p14="http://schemas.microsoft.com/office/powerpoint/2010/main" val="228469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400"/>
              <a:t>You can submit a question at any time during the presentation by following the instructions on this slide. </a:t>
            </a:r>
          </a:p>
          <a:p>
            <a:pPr>
              <a:spcBef>
                <a:spcPct val="0"/>
              </a:spcBef>
            </a:pPr>
            <a:endParaRPr lang="en-US" altLang="en-US" sz="1400"/>
          </a:p>
          <a:p>
            <a:pPr>
              <a:spcBef>
                <a:spcPct val="0"/>
              </a:spcBef>
            </a:pPr>
            <a:r>
              <a:rPr lang="en-US" altLang="en-US" sz="1400"/>
              <a:t>The faculty will answer questions at the end of all the presentations.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49986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Please take a moment to read our general disclaimer. </a:t>
            </a:r>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185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4809392" y="516457"/>
            <a:ext cx="3877408" cy="1790700"/>
          </a:xfrm>
        </p:spPr>
        <p:txBody>
          <a:bodyPr anchor="b">
            <a:normAutofit/>
          </a:bodyPr>
          <a:lstStyle>
            <a:lvl1pPr algn="ctr">
              <a:defRPr sz="4000" b="1">
                <a:solidFill>
                  <a:srgbClr val="F28C11"/>
                </a:solidFill>
              </a:defRPr>
            </a:lvl1pPr>
          </a:lstStyle>
          <a:p>
            <a:r>
              <a:rPr lang="en-US"/>
              <a:t>Click to edit Master title style</a:t>
            </a:r>
          </a:p>
        </p:txBody>
      </p:sp>
      <p:sp>
        <p:nvSpPr>
          <p:cNvPr id="3" name="Subtitle 2"/>
          <p:cNvSpPr>
            <a:spLocks noGrp="1"/>
          </p:cNvSpPr>
          <p:nvPr>
            <p:ph type="subTitle" idx="1"/>
          </p:nvPr>
        </p:nvSpPr>
        <p:spPr>
          <a:xfrm>
            <a:off x="4809392" y="2400300"/>
            <a:ext cx="3877408" cy="748630"/>
          </a:xfrm>
        </p:spPr>
        <p:txBody>
          <a:bodyPr>
            <a:noAutofit/>
          </a:bodyPr>
          <a:lstStyle>
            <a:lvl1pPr marL="0" indent="0" algn="ctr">
              <a:buNone/>
              <a:defRPr sz="2400" b="1" i="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353" y="3549802"/>
            <a:ext cx="1763486" cy="1371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Placeholder 2 Circles">
    <p:spTree>
      <p:nvGrpSpPr>
        <p:cNvPr id="1" name=""/>
        <p:cNvGrpSpPr/>
        <p:nvPr/>
      </p:nvGrpSpPr>
      <p:grpSpPr>
        <a:xfrm>
          <a:off x="0" y="0"/>
          <a:ext cx="0" cy="0"/>
          <a:chOff x="0" y="0"/>
          <a:chExt cx="0" cy="0"/>
        </a:xfrm>
      </p:grpSpPr>
      <p:sp>
        <p:nvSpPr>
          <p:cNvPr id="11" name="Picture Placeholder 13"/>
          <p:cNvSpPr>
            <a:spLocks noGrp="1" noChangeAspect="1"/>
          </p:cNvSpPr>
          <p:nvPr>
            <p:ph type="pic" sz="quarter" idx="20"/>
          </p:nvPr>
        </p:nvSpPr>
        <p:spPr>
          <a:xfrm>
            <a:off x="844850"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21"/>
          </p:nvPr>
        </p:nvSpPr>
        <p:spPr>
          <a:xfrm>
            <a:off x="2864819"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4" name="Picture Placeholder 13"/>
          <p:cNvSpPr>
            <a:spLocks noGrp="1" noChangeAspect="1"/>
          </p:cNvSpPr>
          <p:nvPr>
            <p:ph type="pic" sz="quarter" idx="22"/>
          </p:nvPr>
        </p:nvSpPr>
        <p:spPr>
          <a:xfrm>
            <a:off x="4798612"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5" name="Picture Placeholder 13"/>
          <p:cNvSpPr>
            <a:spLocks noGrp="1" noChangeAspect="1"/>
          </p:cNvSpPr>
          <p:nvPr>
            <p:ph type="pic" sz="quarter" idx="23"/>
          </p:nvPr>
        </p:nvSpPr>
        <p:spPr>
          <a:xfrm>
            <a:off x="6819296"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839745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9143999" cy="5143499"/>
          </a:xfrm>
          <a:prstGeom prst="rect">
            <a:avLst/>
          </a:prstGeom>
        </p:spPr>
      </p:pic>
      <p:sp>
        <p:nvSpPr>
          <p:cNvPr id="2" name="Title 1"/>
          <p:cNvSpPr>
            <a:spLocks noGrp="1"/>
          </p:cNvSpPr>
          <p:nvPr>
            <p:ph type="title"/>
          </p:nvPr>
        </p:nvSpPr>
        <p:spPr>
          <a:xfrm>
            <a:off x="3000375" y="557215"/>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20"/>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6"/>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84662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5" y="557215"/>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20"/>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6"/>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99651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473983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400"/>
            </a:lvl1pPr>
            <a:lvl2pPr marL="584186" indent="-228594">
              <a:tabLst/>
              <a:defRPr sz="2200"/>
            </a:lvl2pPr>
            <a:lvl3pPr marL="927077" indent="-228594">
              <a:tabLst/>
              <a:defRPr sz="2000"/>
            </a:lvl3pPr>
            <a:lvl4pPr marL="1155671" indent="-157159">
              <a:tabLst/>
              <a:defRPr sz="1800"/>
            </a:lvl4pPr>
            <a:lvl5pPr marL="1496975" indent="-20002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517825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1291" cy="5143500"/>
          </a:xfrm>
          <a:prstGeom prst="rect">
            <a:avLst/>
          </a:prstGeom>
        </p:spPr>
      </p:pic>
      <p:sp>
        <p:nvSpPr>
          <p:cNvPr id="2" name="Title 1"/>
          <p:cNvSpPr>
            <a:spLocks noGrp="1"/>
          </p:cNvSpPr>
          <p:nvPr>
            <p:ph type="ctrTitle"/>
          </p:nvPr>
        </p:nvSpPr>
        <p:spPr>
          <a:xfrm>
            <a:off x="4809393" y="516457"/>
            <a:ext cx="3877408" cy="1790700"/>
          </a:xfrm>
        </p:spPr>
        <p:txBody>
          <a:bodyPr anchor="b">
            <a:normAutofit/>
          </a:bodyPr>
          <a:lstStyle>
            <a:lvl1pPr algn="ctr">
              <a:defRPr sz="4000" b="1">
                <a:solidFill>
                  <a:srgbClr val="F28C11"/>
                </a:solidFill>
              </a:defRPr>
            </a:lvl1pPr>
          </a:lstStyle>
          <a:p>
            <a:r>
              <a:rPr lang="en-US"/>
              <a:t>Click to edit Master title style</a:t>
            </a:r>
          </a:p>
        </p:txBody>
      </p:sp>
      <p:sp>
        <p:nvSpPr>
          <p:cNvPr id="3" name="Subtitle 2"/>
          <p:cNvSpPr>
            <a:spLocks noGrp="1"/>
          </p:cNvSpPr>
          <p:nvPr>
            <p:ph type="subTitle" idx="1"/>
          </p:nvPr>
        </p:nvSpPr>
        <p:spPr>
          <a:xfrm>
            <a:off x="4809393" y="2400300"/>
            <a:ext cx="3877408" cy="748630"/>
          </a:xfrm>
        </p:spPr>
        <p:txBody>
          <a:bodyPr>
            <a:noAutofit/>
          </a:bodyPr>
          <a:lstStyle>
            <a:lvl1pPr marL="0" indent="0" algn="ctr">
              <a:buNone/>
              <a:defRPr sz="2400" b="1" i="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354" y="3549802"/>
            <a:ext cx="1763486" cy="1371600"/>
          </a:xfrm>
          <a:prstGeom prst="rect">
            <a:avLst/>
          </a:prstGeom>
        </p:spPr>
      </p:pic>
    </p:spTree>
    <p:extLst>
      <p:ext uri="{BB962C8B-B14F-4D97-AF65-F5344CB8AC3E}">
        <p14:creationId xmlns:p14="http://schemas.microsoft.com/office/powerpoint/2010/main" val="1797762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2" name="Title 1"/>
          <p:cNvSpPr>
            <a:spLocks noGrp="1"/>
          </p:cNvSpPr>
          <p:nvPr>
            <p:ph type="title"/>
          </p:nvPr>
        </p:nvSpPr>
        <p:spPr>
          <a:xfrm>
            <a:off x="3000375" y="557215"/>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20"/>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6"/>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81090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p:txBody>
          <a:bodyPr/>
          <a:lstStyle>
            <a:lvl1pPr>
              <a:defRPr/>
            </a:lvl1pPr>
          </a:lstStyle>
          <a:p>
            <a:r>
              <a:rPr lang="en-US"/>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a:stretch>
            <a:fillRect/>
          </a:stretch>
        </p:blipFill>
        <p:spPr>
          <a:xfrm>
            <a:off x="7427160" y="-90527"/>
            <a:ext cx="1536325" cy="1536325"/>
          </a:xfrm>
          <a:prstGeom prst="rect">
            <a:avLst/>
          </a:prstGeom>
        </p:spPr>
      </p:pic>
      <p:sp>
        <p:nvSpPr>
          <p:cNvPr id="5" name="Content Placeholder 2">
            <a:extLst>
              <a:ext uri="{FF2B5EF4-FFF2-40B4-BE49-F238E27FC236}">
                <a16:creationId xmlns:a16="http://schemas.microsoft.com/office/drawing/2014/main" id="{C73AEBA3-CC04-4431-B370-F5063F70C419}"/>
              </a:ext>
            </a:extLst>
          </p:cNvPr>
          <p:cNvSpPr>
            <a:spLocks noGrp="1"/>
          </p:cNvSpPr>
          <p:nvPr>
            <p:ph idx="1"/>
          </p:nvPr>
        </p:nvSpPr>
        <p:spPr>
          <a:xfrm>
            <a:off x="857250" y="1215384"/>
            <a:ext cx="7462661" cy="3675929"/>
          </a:xfrm>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01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9053C-6312-4C62-B942-BBDCF5A8DB9E}"/>
              </a:ext>
            </a:extLst>
          </p:cNvPr>
          <p:cNvSpPr>
            <a:spLocks noGrp="1"/>
          </p:cNvSpPr>
          <p:nvPr>
            <p:ph type="body" sz="quarter" idx="11"/>
          </p:nvPr>
        </p:nvSpPr>
        <p:spPr>
          <a:xfrm>
            <a:off x="857251" y="1215385"/>
            <a:ext cx="7462661" cy="3675929"/>
          </a:xfrm>
        </p:spPr>
        <p:txBody>
          <a:bodyPr/>
          <a:lstStyle>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noAutofit/>
          </a:bodyPr>
          <a:lstStyle/>
          <a:p>
            <a:r>
              <a:rPr lang="en-US"/>
              <a:t>Click to edit Master title style</a:t>
            </a:r>
          </a:p>
        </p:txBody>
      </p:sp>
      <p:sp>
        <p:nvSpPr>
          <p:cNvPr id="7" name="Slide Number Placeholder 6"/>
          <p:cNvSpPr>
            <a:spLocks noGrp="1"/>
          </p:cNvSpPr>
          <p:nvPr>
            <p:ph type="sldNum" sz="quarter" idx="10"/>
          </p:nvPr>
        </p:nvSpPr>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31429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59945"/>
            <a:ext cx="7462661" cy="94154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57250" y="1215384"/>
            <a:ext cx="7462661" cy="36759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85487" y="59945"/>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14" name="Freeform 13"/>
          <p:cNvSpPr/>
          <p:nvPr userDrawn="1"/>
        </p:nvSpPr>
        <p:spPr>
          <a:xfrm>
            <a:off x="474944" y="647700"/>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flipV="1">
            <a:off x="474944" y="957127"/>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530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8" r:id="rId5"/>
    <p:sldLayoutId id="2147483664" r:id="rId6"/>
    <p:sldLayoutId id="2147483666" r:id="rId7"/>
    <p:sldLayoutId id="2147483669" r:id="rId8"/>
    <p:sldLayoutId id="2147483670" r:id="rId9"/>
    <p:sldLayoutId id="2147483671" r:id="rId10"/>
  </p:sldLayoutIdLst>
  <p:hf hdr="0" ftr="0" dt="0"/>
  <p:txStyles>
    <p:title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1" y="59945"/>
            <a:ext cx="7462661" cy="94154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57251" y="1215385"/>
            <a:ext cx="7462661" cy="36759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85487" y="59946"/>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220611" y="4380220"/>
            <a:ext cx="822276" cy="639548"/>
          </a:xfrm>
          <a:prstGeom prst="rect">
            <a:avLst/>
          </a:prstGeom>
        </p:spPr>
      </p:pic>
      <p:sp>
        <p:nvSpPr>
          <p:cNvPr id="14" name="Freeform 13"/>
          <p:cNvSpPr/>
          <p:nvPr userDrawn="1"/>
        </p:nvSpPr>
        <p:spPr>
          <a:xfrm>
            <a:off x="474945" y="647701"/>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14"/>
          <p:cNvSpPr/>
          <p:nvPr userDrawn="1"/>
        </p:nvSpPr>
        <p:spPr>
          <a:xfrm flipV="1">
            <a:off x="474944" y="957128"/>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52335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514350" rtl="0" eaLnBrk="1" latinLnBrk="0" hangingPunct="1">
        <a:lnSpc>
          <a:spcPct val="90000"/>
        </a:lnSpc>
        <a:spcBef>
          <a:spcPct val="0"/>
        </a:spcBef>
        <a:buNone/>
        <a:defRPr sz="2550" b="1" kern="1200">
          <a:solidFill>
            <a:srgbClr val="F28C11"/>
          </a:solidFill>
          <a:latin typeface="+mj-lt"/>
          <a:ea typeface="+mj-ea"/>
          <a:cs typeface="+mj-cs"/>
        </a:defRPr>
      </a:lvl1pPr>
    </p:titleStyle>
    <p:bodyStyle>
      <a:lvl1pPr marL="128588" indent="-128588" algn="l" defTabSz="514350" rtl="0" eaLnBrk="1" latinLnBrk="0" hangingPunct="1">
        <a:lnSpc>
          <a:spcPct val="90000"/>
        </a:lnSpc>
        <a:spcBef>
          <a:spcPts val="563"/>
        </a:spcBef>
        <a:buClr>
          <a:srgbClr val="F28C11"/>
        </a:buClr>
        <a:buFont typeface="Arial" panose="020B0604020202020204" pitchFamily="34" charset="0"/>
        <a:buChar char="•"/>
        <a:defRPr sz="1500" kern="1200">
          <a:solidFill>
            <a:schemeClr val="tx1"/>
          </a:solidFill>
          <a:latin typeface="+mn-lt"/>
          <a:ea typeface="+mn-ea"/>
          <a:cs typeface="+mn-cs"/>
        </a:defRPr>
      </a:lvl1pPr>
      <a:lvl2pPr marL="395288" indent="-128588" algn="l" defTabSz="514350" rtl="0" eaLnBrk="1" latinLnBrk="0" hangingPunct="1">
        <a:lnSpc>
          <a:spcPct val="90000"/>
        </a:lnSpc>
        <a:spcBef>
          <a:spcPts val="281"/>
        </a:spcBef>
        <a:buClr>
          <a:srgbClr val="F28C11"/>
        </a:buClr>
        <a:buFont typeface=".AppleSystemUIFont" charset="-120"/>
        <a:buChar char="–"/>
        <a:tabLst/>
        <a:defRPr sz="1200" kern="1200">
          <a:solidFill>
            <a:schemeClr val="tx1"/>
          </a:solidFill>
          <a:latin typeface="+mn-lt"/>
          <a:ea typeface="+mn-ea"/>
          <a:cs typeface="+mn-cs"/>
        </a:defRPr>
      </a:lvl2pPr>
      <a:lvl3pPr marL="566738" indent="-85725" algn="l" defTabSz="514350" rtl="0" eaLnBrk="1" latinLnBrk="0" hangingPunct="1">
        <a:lnSpc>
          <a:spcPct val="90000"/>
        </a:lnSpc>
        <a:spcBef>
          <a:spcPts val="281"/>
        </a:spcBef>
        <a:buClr>
          <a:srgbClr val="F28C11"/>
        </a:buClr>
        <a:buFont typeface="Wingdings" charset="2"/>
        <a:buChar char="§"/>
        <a:tabLst/>
        <a:defRPr sz="1050" kern="1200">
          <a:solidFill>
            <a:schemeClr val="tx1"/>
          </a:solidFill>
          <a:latin typeface="+mn-lt"/>
          <a:ea typeface="+mn-ea"/>
          <a:cs typeface="+mn-cs"/>
        </a:defRPr>
      </a:lvl3pPr>
      <a:lvl4pPr marL="738188" indent="-85725" algn="l" defTabSz="514350" rtl="0" eaLnBrk="1" latinLnBrk="0" hangingPunct="1">
        <a:lnSpc>
          <a:spcPct val="90000"/>
        </a:lnSpc>
        <a:spcBef>
          <a:spcPts val="281"/>
        </a:spcBef>
        <a:buClr>
          <a:srgbClr val="F28C11"/>
        </a:buClr>
        <a:buFont typeface="Arial" panose="020B0604020202020204" pitchFamily="34" charset="0"/>
        <a:buChar char="•"/>
        <a:tabLst/>
        <a:defRPr sz="900" kern="1200">
          <a:solidFill>
            <a:schemeClr val="tx1"/>
          </a:solidFill>
          <a:latin typeface="+mn-lt"/>
          <a:ea typeface="+mn-ea"/>
          <a:cs typeface="+mn-cs"/>
        </a:defRPr>
      </a:lvl4pPr>
      <a:lvl5pPr marL="952500" indent="-128588" algn="l" defTabSz="514350" rtl="0" eaLnBrk="1" latinLnBrk="0" hangingPunct="1">
        <a:lnSpc>
          <a:spcPct val="90000"/>
        </a:lnSpc>
        <a:spcBef>
          <a:spcPts val="281"/>
        </a:spcBef>
        <a:buClr>
          <a:srgbClr val="F28C11"/>
        </a:buClr>
        <a:buFont typeface="Courier New" charset="0"/>
        <a:buChar char="o"/>
        <a:tabLst/>
        <a:defRPr sz="9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bmcmedresmethodol.biomedcentral.com/articles/10.1186/s12874-025-02495-4#:~:text=For%20example%2C%20journals%20such%20as,of%20the%20study%20%5B7%5D"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authorservices.taylorandfrancis.com/editorial-policies/guidance-for-patient-authors/"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authorservices.taylorandfrancis.com/publishing-your-research/writing-your-paper/how-to-write-a-plain-language-summary/?_ga=2.133010887.83394517.1742763201-753329978.1741727989"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hyperlink" Target="https://editorresources.taylorandfrancis.com/reviewer-guidelines/review-checklist/plain-language-summary-of-publication-peer-review-guidelines/" TargetMode="Externa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doi.org/10.1080/03007995.2022.2055262"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www.tandfonline.com/doi/abs/10.1080/03007995.2023.2194075" TargetMode="External"/><Relationship Id="rId5" Type="http://schemas.openxmlformats.org/officeDocument/2006/relationships/hyperlink" Target="https://doi.org/10.1371/journal.pone.0224697" TargetMode="Externa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hyperlink" Target="https://www.tandfonline.com/doi/full/10.1080/14796694.2024.2422808" TargetMode="Externa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www.tandfonline.com/doi/metrics/10.2217/fnl-2023-0033"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s://doi.org/10.1080/03007995.2022.2055262" TargetMode="External"/><Relationship Id="rId4" Type="http://schemas.openxmlformats.org/officeDocument/2006/relationships/hyperlink" Target="https://doi.org/10.1080/03007995.2022.2044117"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tandfonline.com/doi/full/10.1080/03007995.2018.1440994"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www.tandfonline.com/doi/full/10.1080/03007995.2022.205526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jpeg"/><Relationship Id="rId26" Type="http://schemas.openxmlformats.org/officeDocument/2006/relationships/image" Target="../media/image31.png"/><Relationship Id="rId3" Type="http://schemas.openxmlformats.org/officeDocument/2006/relationships/notesSlide" Target="../notesSlides/notesSlide3.xml"/><Relationship Id="rId21" Type="http://schemas.openxmlformats.org/officeDocument/2006/relationships/image" Target="../media/image26.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jpeg"/><Relationship Id="rId25" Type="http://schemas.openxmlformats.org/officeDocument/2006/relationships/image" Target="../media/image30.jpeg"/><Relationship Id="rId2" Type="http://schemas.openxmlformats.org/officeDocument/2006/relationships/slideLayout" Target="../slideLayouts/slideLayout2.xml"/><Relationship Id="rId16" Type="http://schemas.openxmlformats.org/officeDocument/2006/relationships/image" Target="../media/image21.jpeg"/><Relationship Id="rId20" Type="http://schemas.openxmlformats.org/officeDocument/2006/relationships/image" Target="../media/image25.png"/><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6.jpeg"/><Relationship Id="rId24" Type="http://schemas.openxmlformats.org/officeDocument/2006/relationships/image" Target="../media/image29.jpeg"/><Relationship Id="rId5" Type="http://schemas.openxmlformats.org/officeDocument/2006/relationships/hyperlink" Target="https://www.pfizer.com/" TargetMode="External"/><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hyperlink" Target="https://en.wikipedia.org/wiki/File:Flag_of_United_States.svg" TargetMode="External"/><Relationship Id="rId3" Type="http://schemas.openxmlformats.org/officeDocument/2006/relationships/image" Target="../media/image69.gif"/><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n.wikipedia.org/wiki/United_Kingdom" TargetMode="External"/><Relationship Id="rId5" Type="http://schemas.openxmlformats.org/officeDocument/2006/relationships/image" Target="../media/image70.png"/><Relationship Id="rId4" Type="http://schemas.openxmlformats.org/officeDocument/2006/relationships/hyperlink" Target="http://www.coolstuff49ja.com/2013/11/how-canada-and-united-states-spied-on_2334.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84.svg"/></Relationships>
</file>

<file path=ppt/slides/_rels/slide36.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89.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4C5AD-1B68-D2DE-AB07-8993E8B03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3A574-7E7A-47AE-3F53-613FBE6D9F65}"/>
              </a:ext>
            </a:extLst>
          </p:cNvPr>
          <p:cNvSpPr>
            <a:spLocks noGrp="1"/>
          </p:cNvSpPr>
          <p:nvPr>
            <p:ph type="ctrTitle"/>
          </p:nvPr>
        </p:nvSpPr>
        <p:spPr>
          <a:xfrm>
            <a:off x="4680804" y="987744"/>
            <a:ext cx="4186222" cy="948826"/>
          </a:xfrm>
        </p:spPr>
        <p:txBody>
          <a:bodyPr>
            <a:normAutofit/>
          </a:bodyPr>
          <a:lstStyle/>
          <a:p>
            <a:r>
              <a:rPr lang="en-GB" sz="3200">
                <a:solidFill>
                  <a:schemeClr val="accent2"/>
                </a:solidFill>
              </a:rPr>
              <a:t>ISMPP University</a:t>
            </a:r>
          </a:p>
        </p:txBody>
      </p:sp>
      <p:sp>
        <p:nvSpPr>
          <p:cNvPr id="3" name="Subtitle 2">
            <a:extLst>
              <a:ext uri="{FF2B5EF4-FFF2-40B4-BE49-F238E27FC236}">
                <a16:creationId xmlns:a16="http://schemas.microsoft.com/office/drawing/2014/main" id="{6D3B45AF-5139-03A6-EAF6-95AECB35AAAE}"/>
              </a:ext>
            </a:extLst>
          </p:cNvPr>
          <p:cNvSpPr>
            <a:spLocks noGrp="1"/>
          </p:cNvSpPr>
          <p:nvPr>
            <p:ph type="subTitle" idx="1"/>
          </p:nvPr>
        </p:nvSpPr>
        <p:spPr>
          <a:xfrm>
            <a:off x="4809391" y="1941336"/>
            <a:ext cx="3877408" cy="954393"/>
          </a:xfrm>
        </p:spPr>
        <p:txBody>
          <a:bodyPr/>
          <a:lstStyle/>
          <a:p>
            <a:r>
              <a:rPr lang="en-US" sz="2000"/>
              <a:t>Integrating Patient Perspectives in Publications Planning: The What, How and Why</a:t>
            </a:r>
            <a:endParaRPr lang="en-GB"/>
          </a:p>
        </p:txBody>
      </p:sp>
      <p:pic>
        <p:nvPicPr>
          <p:cNvPr id="4" name="Picture 9" descr="A picture containing text&#10;&#10;Description automatically generated">
            <a:extLst>
              <a:ext uri="{FF2B5EF4-FFF2-40B4-BE49-F238E27FC236}">
                <a16:creationId xmlns:a16="http://schemas.microsoft.com/office/drawing/2014/main" id="{ADFC5668-CBBE-5BDE-9DC0-405D3F0CF7E9}"/>
              </a:ext>
            </a:extLst>
          </p:cNvPr>
          <p:cNvPicPr>
            <a:picLocks noChangeAspect="1"/>
          </p:cNvPicPr>
          <p:nvPr/>
        </p:nvPicPr>
        <p:blipFill>
          <a:blip r:embed="rId3"/>
          <a:stretch>
            <a:fillRect/>
          </a:stretch>
        </p:blipFill>
        <p:spPr>
          <a:xfrm>
            <a:off x="5361896" y="248333"/>
            <a:ext cx="815068" cy="816430"/>
          </a:xfrm>
          <a:prstGeom prst="rect">
            <a:avLst/>
          </a:prstGeom>
        </p:spPr>
      </p:pic>
      <p:sp>
        <p:nvSpPr>
          <p:cNvPr id="5" name="Plus Sign 4">
            <a:extLst>
              <a:ext uri="{FF2B5EF4-FFF2-40B4-BE49-F238E27FC236}">
                <a16:creationId xmlns:a16="http://schemas.microsoft.com/office/drawing/2014/main" id="{B5F2FC12-4503-DB1E-8391-8031CB2193E1}"/>
              </a:ext>
            </a:extLst>
          </p:cNvPr>
          <p:cNvSpPr/>
          <p:nvPr/>
        </p:nvSpPr>
        <p:spPr>
          <a:xfrm>
            <a:off x="6265267" y="501824"/>
            <a:ext cx="506023" cy="4130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chemeClr val="accent1"/>
              </a:solidFill>
              <a:effectLst/>
              <a:uLnTx/>
              <a:uFillTx/>
              <a:latin typeface="Franklin Gothic Book" panose="020B0503020102020204"/>
              <a:ea typeface="+mn-ea"/>
              <a:cs typeface="+mn-cs"/>
            </a:endParaRPr>
          </a:p>
        </p:txBody>
      </p:sp>
      <p:pic>
        <p:nvPicPr>
          <p:cNvPr id="6" name="Picture 5">
            <a:extLst>
              <a:ext uri="{FF2B5EF4-FFF2-40B4-BE49-F238E27FC236}">
                <a16:creationId xmlns:a16="http://schemas.microsoft.com/office/drawing/2014/main" id="{5DD44E74-E2EA-BFB9-E03C-A7227C02D76D}"/>
              </a:ext>
            </a:extLst>
          </p:cNvPr>
          <p:cNvPicPr>
            <a:picLocks noChangeAspect="1"/>
          </p:cNvPicPr>
          <p:nvPr/>
        </p:nvPicPr>
        <p:blipFill>
          <a:blip r:embed="rId4"/>
          <a:stretch>
            <a:fillRect/>
          </a:stretch>
        </p:blipFill>
        <p:spPr>
          <a:xfrm>
            <a:off x="6863227" y="354328"/>
            <a:ext cx="799153" cy="597740"/>
          </a:xfrm>
          <a:prstGeom prst="rect">
            <a:avLst/>
          </a:prstGeom>
        </p:spPr>
      </p:pic>
      <p:sp>
        <p:nvSpPr>
          <p:cNvPr id="8" name="TextBox 7">
            <a:extLst>
              <a:ext uri="{FF2B5EF4-FFF2-40B4-BE49-F238E27FC236}">
                <a16:creationId xmlns:a16="http://schemas.microsoft.com/office/drawing/2014/main" id="{E320EF49-5D14-E49A-A14B-2896334608E0}"/>
              </a:ext>
            </a:extLst>
          </p:cNvPr>
          <p:cNvSpPr txBox="1"/>
          <p:nvPr/>
        </p:nvSpPr>
        <p:spPr>
          <a:xfrm>
            <a:off x="70415" y="3919475"/>
            <a:ext cx="1916429" cy="1200329"/>
          </a:xfrm>
          <a:prstGeom prst="rect">
            <a:avLst/>
          </a:prstGeom>
          <a:noFill/>
        </p:spPr>
        <p:txBody>
          <a:bodyPr wrap="square" lIns="91440" tIns="45720" rIns="91440" bIns="45720" anchor="t">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Franklin Gothic Book"/>
                <a:ea typeface="+mn-ea"/>
                <a:cs typeface="+mn-cs"/>
              </a:rPr>
              <a:t>Webinar will begin promptly at: </a:t>
            </a:r>
            <a:r>
              <a:rPr kumimoji="0" lang="en-US" sz="1800" b="0" i="0" u="none" strike="noStrike" kern="1200" cap="none" spc="0" normalizeH="0" baseline="0" noProof="0">
                <a:ln>
                  <a:noFill/>
                </a:ln>
                <a:solidFill>
                  <a:srgbClr val="000000"/>
                </a:solidFill>
                <a:effectLst/>
                <a:uLnTx/>
                <a:uFillTx/>
                <a:latin typeface="Franklin Gothic Book"/>
                <a:ea typeface="+mn-ea"/>
                <a:cs typeface="+mn-cs"/>
              </a:rPr>
              <a:t>​</a:t>
            </a:r>
            <a:r>
              <a:rPr kumimoji="0" lang="en-US" sz="1800" b="1" i="0" u="none" strike="noStrike" kern="1200" cap="none" spc="0" normalizeH="0" baseline="0" noProof="0">
                <a:ln>
                  <a:noFill/>
                </a:ln>
                <a:solidFill>
                  <a:srgbClr val="000000"/>
                </a:solidFill>
                <a:effectLst/>
                <a:uLnTx/>
                <a:uFillTx/>
                <a:latin typeface="Franklin Gothic Book"/>
                <a:ea typeface="+mn-ea"/>
                <a:cs typeface="+mn-cs"/>
              </a:rPr>
              <a:t>11:00 AM ET/ 4:00 PM GMT</a:t>
            </a: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9" name="TextBox 8">
            <a:extLst>
              <a:ext uri="{FF2B5EF4-FFF2-40B4-BE49-F238E27FC236}">
                <a16:creationId xmlns:a16="http://schemas.microsoft.com/office/drawing/2014/main" id="{239EC04A-BD09-B274-1632-C1A590B5D4A2}"/>
              </a:ext>
            </a:extLst>
          </p:cNvPr>
          <p:cNvSpPr txBox="1"/>
          <p:nvPr/>
        </p:nvSpPr>
        <p:spPr>
          <a:xfrm>
            <a:off x="4994173" y="3023064"/>
            <a:ext cx="3554233"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a:ea typeface="+mn-ea"/>
                <a:cs typeface="+mn-cs"/>
              </a:rPr>
              <a:t>March 26, 2025</a:t>
            </a:r>
          </a:p>
        </p:txBody>
      </p:sp>
    </p:spTree>
    <p:extLst>
      <p:ext uri="{BB962C8B-B14F-4D97-AF65-F5344CB8AC3E}">
        <p14:creationId xmlns:p14="http://schemas.microsoft.com/office/powerpoint/2010/main" val="903123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522-3478-92E0-4FF7-6F146F1DBE10}"/>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A42369A9-B740-5B1B-7EA1-693AE9CA4960}"/>
              </a:ext>
            </a:extLst>
          </p:cNvPr>
          <p:cNvSpPr>
            <a:spLocks noGrp="1"/>
          </p:cNvSpPr>
          <p:nvPr>
            <p:ph sz="half" idx="1"/>
          </p:nvPr>
        </p:nvSpPr>
        <p:spPr>
          <a:xfrm>
            <a:off x="589280" y="1286933"/>
            <a:ext cx="8334912" cy="3345790"/>
          </a:xfrm>
        </p:spPr>
        <p:txBody>
          <a:bodyPr>
            <a:normAutofit/>
          </a:bodyPr>
          <a:lstStyle/>
          <a:p>
            <a:pPr marL="0" indent="0">
              <a:buNone/>
            </a:pPr>
            <a:r>
              <a:rPr lang="en-US" b="1"/>
              <a:t>By the end of this session, attendees will be able to:</a:t>
            </a:r>
          </a:p>
          <a:p>
            <a:r>
              <a:rPr lang="en-US"/>
              <a:t>Understand the potential benefits of involving patients in publications in terms of impact and reach</a:t>
            </a:r>
          </a:p>
          <a:p>
            <a:r>
              <a:rPr lang="en-US"/>
              <a:t>Identify where patients can be effectively involved in publication planning, including discussion around the benefits and challenges</a:t>
            </a:r>
          </a:p>
          <a:p>
            <a:r>
              <a:rPr lang="en-US"/>
              <a:t>Understand how to implement a process for regularly and meaningfully involving patients</a:t>
            </a:r>
          </a:p>
        </p:txBody>
      </p:sp>
      <p:sp>
        <p:nvSpPr>
          <p:cNvPr id="5" name="Content Placeholder 4">
            <a:extLst>
              <a:ext uri="{FF2B5EF4-FFF2-40B4-BE49-F238E27FC236}">
                <a16:creationId xmlns:a16="http://schemas.microsoft.com/office/drawing/2014/main" id="{B94AA351-EC28-B5E2-566F-F0BFADAE5485}"/>
              </a:ext>
            </a:extLst>
          </p:cNvPr>
          <p:cNvSpPr>
            <a:spLocks noGrp="1"/>
          </p:cNvSpPr>
          <p:nvPr>
            <p:ph sz="half" idx="2"/>
          </p:nvPr>
        </p:nvSpPr>
        <p:spPr>
          <a:xfrm>
            <a:off x="4857750" y="1369218"/>
            <a:ext cx="3954357" cy="3588861"/>
          </a:xfrm>
        </p:spPr>
        <p:txBody>
          <a:bodyPr>
            <a:normAutofit/>
          </a:bodyPr>
          <a:lstStyle/>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B4D2E7A0-7F1A-027B-F8D5-5780FFCCA731}"/>
              </a:ext>
            </a:extLst>
          </p:cNvPr>
          <p:cNvSpPr>
            <a:spLocks noGrp="1"/>
          </p:cNvSpPr>
          <p:nvPr>
            <p:ph type="sldNum" sz="quarter" idx="10"/>
          </p:nvPr>
        </p:nvSpPr>
        <p:spPr/>
        <p:txBody>
          <a:bodyPr/>
          <a:lstStyle/>
          <a:p>
            <a:fld id="{42AD0A0E-4515-A647-B2E3-7F1B29FB990E}" type="slidenum">
              <a:rPr lang="en-US" smtClean="0"/>
              <a:pPr/>
              <a:t>10</a:t>
            </a:fld>
            <a:endParaRPr lang="en-US"/>
          </a:p>
        </p:txBody>
      </p:sp>
    </p:spTree>
    <p:extLst>
      <p:ext uri="{BB962C8B-B14F-4D97-AF65-F5344CB8AC3E}">
        <p14:creationId xmlns:p14="http://schemas.microsoft.com/office/powerpoint/2010/main" val="1534656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6B5D-25E1-6BEA-4B56-8A6C8A473141}"/>
              </a:ext>
            </a:extLst>
          </p:cNvPr>
          <p:cNvSpPr>
            <a:spLocks noGrp="1"/>
          </p:cNvSpPr>
          <p:nvPr>
            <p:ph type="title"/>
          </p:nvPr>
        </p:nvSpPr>
        <p:spPr/>
        <p:txBody>
          <a:bodyPr/>
          <a:lstStyle/>
          <a:p>
            <a:r>
              <a:rPr lang="en-US"/>
              <a:t>Faculty</a:t>
            </a:r>
          </a:p>
        </p:txBody>
      </p:sp>
      <p:sp>
        <p:nvSpPr>
          <p:cNvPr id="3" name="Slide Number Placeholder 2">
            <a:extLst>
              <a:ext uri="{FF2B5EF4-FFF2-40B4-BE49-F238E27FC236}">
                <a16:creationId xmlns:a16="http://schemas.microsoft.com/office/drawing/2014/main" id="{7368491E-7EC5-6A44-7578-76080C06C638}"/>
              </a:ext>
            </a:extLst>
          </p:cNvPr>
          <p:cNvSpPr>
            <a:spLocks noGrp="1"/>
          </p:cNvSpPr>
          <p:nvPr>
            <p:ph type="sldNum" sz="quarter" idx="12"/>
          </p:nvPr>
        </p:nvSpPr>
        <p:spPr>
          <a:xfrm>
            <a:off x="266470" y="6486524"/>
            <a:ext cx="527462" cy="365125"/>
          </a:xfrm>
          <a:prstGeom prst="rect">
            <a:avLst/>
          </a:prstGeom>
        </p:spPr>
        <p:txBody>
          <a:bodyPr/>
          <a:lstStyle>
            <a:defPPr>
              <a:defRPr lang="en-US"/>
            </a:defPPr>
            <a:lvl1pPr marL="0" algn="ct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B51402-D8AD-3345-AF1A-7CB73C854E7F}" type="slidenum">
              <a:rPr lang="en-US" smtClean="0"/>
              <a:pPr/>
              <a:t>11</a:t>
            </a:fld>
            <a:endParaRPr lang="en-US"/>
          </a:p>
        </p:txBody>
      </p:sp>
      <p:sp>
        <p:nvSpPr>
          <p:cNvPr id="4" name="Footer Placeholder 3">
            <a:extLst>
              <a:ext uri="{FF2B5EF4-FFF2-40B4-BE49-F238E27FC236}">
                <a16:creationId xmlns:a16="http://schemas.microsoft.com/office/drawing/2014/main" id="{16CCD3A6-079A-11BB-C51E-2B6A42C48C5C}"/>
              </a:ext>
            </a:extLst>
          </p:cNvPr>
          <p:cNvSpPr>
            <a:spLocks noGrp="1"/>
          </p:cNvSpPr>
          <p:nvPr>
            <p:ph type="ftr" sz="quarter" idx="11"/>
          </p:nvPr>
        </p:nvSpPr>
        <p:spPr>
          <a:xfrm>
            <a:off x="351312" y="6486524"/>
            <a:ext cx="11489376" cy="365125"/>
          </a:xfrm>
          <a:prstGeom prst="rect">
            <a:avLst/>
          </a:prstGeom>
        </p:spPr>
        <p:txBody>
          <a:bodyP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This information is for educational use only. Do not copy. Do not distribute.</a:t>
            </a:r>
          </a:p>
        </p:txBody>
      </p:sp>
      <p:sp>
        <p:nvSpPr>
          <p:cNvPr id="5" name="TextBox 4">
            <a:extLst>
              <a:ext uri="{FF2B5EF4-FFF2-40B4-BE49-F238E27FC236}">
                <a16:creationId xmlns:a16="http://schemas.microsoft.com/office/drawing/2014/main" id="{06A021EC-BCFF-B323-A41F-171E12D3D82A}"/>
              </a:ext>
            </a:extLst>
          </p:cNvPr>
          <p:cNvSpPr txBox="1"/>
          <p:nvPr/>
        </p:nvSpPr>
        <p:spPr>
          <a:xfrm>
            <a:off x="996873" y="2742879"/>
            <a:ext cx="1598979" cy="1217706"/>
          </a:xfrm>
          <a:prstGeom prst="rect">
            <a:avLst/>
          </a:prstGeom>
          <a:noFill/>
        </p:spPr>
        <p:txBody>
          <a:bodyPr wrap="square" rtlCol="0">
            <a:spAutoFit/>
          </a:bodyPr>
          <a:lstStyle/>
          <a:p>
            <a:pPr algn="ctr"/>
            <a:r>
              <a:rPr lang="en-US" sz="1013"/>
              <a:t>Blair Hesp</a:t>
            </a:r>
          </a:p>
          <a:p>
            <a:pPr algn="ctr"/>
            <a:r>
              <a:rPr lang="en-US" sz="900" b="1"/>
              <a:t>Principal Consultant at First in Human Communications and Managing Director at Kainic Medical Communications, a multi-award winning medical communications agency</a:t>
            </a:r>
            <a:endParaRPr lang="en-US" sz="1200" b="1"/>
          </a:p>
        </p:txBody>
      </p:sp>
      <p:sp>
        <p:nvSpPr>
          <p:cNvPr id="7" name="TextBox 6">
            <a:extLst>
              <a:ext uri="{FF2B5EF4-FFF2-40B4-BE49-F238E27FC236}">
                <a16:creationId xmlns:a16="http://schemas.microsoft.com/office/drawing/2014/main" id="{95B0047A-2371-80B1-C2C6-2B3087B205A7}"/>
              </a:ext>
            </a:extLst>
          </p:cNvPr>
          <p:cNvSpPr txBox="1"/>
          <p:nvPr/>
        </p:nvSpPr>
        <p:spPr>
          <a:xfrm>
            <a:off x="3528881" y="2788608"/>
            <a:ext cx="1843288" cy="848374"/>
          </a:xfrm>
          <a:prstGeom prst="rect">
            <a:avLst/>
          </a:prstGeom>
          <a:noFill/>
        </p:spPr>
        <p:txBody>
          <a:bodyPr wrap="square" rtlCol="0">
            <a:spAutoFit/>
          </a:bodyPr>
          <a:lstStyle/>
          <a:p>
            <a:pPr algn="ctr"/>
            <a:r>
              <a:rPr lang="en-US" sz="1013"/>
              <a:t>Susan Shu Wang</a:t>
            </a:r>
          </a:p>
          <a:p>
            <a:pPr algn="ctr"/>
            <a:r>
              <a:rPr lang="en-US" sz="900" b="1" i="0">
                <a:effectLst/>
              </a:rPr>
              <a:t>Senior Manager-Scientific Communications Group Leader, Lilly Suzhou Pharmaceutical</a:t>
            </a:r>
          </a:p>
          <a:p>
            <a:pPr algn="ctr"/>
            <a:endParaRPr lang="en-US" sz="1200"/>
          </a:p>
        </p:txBody>
      </p:sp>
      <p:pic>
        <p:nvPicPr>
          <p:cNvPr id="8" name="Picture 7">
            <a:extLst>
              <a:ext uri="{FF2B5EF4-FFF2-40B4-BE49-F238E27FC236}">
                <a16:creationId xmlns:a16="http://schemas.microsoft.com/office/drawing/2014/main" id="{BE2D72CC-443D-54B2-64E1-797E3D9EBA38}"/>
              </a:ext>
            </a:extLst>
          </p:cNvPr>
          <p:cNvPicPr>
            <a:picLocks noChangeAspect="1"/>
          </p:cNvPicPr>
          <p:nvPr/>
        </p:nvPicPr>
        <p:blipFill>
          <a:blip r:embed="rId4"/>
          <a:srcRect/>
          <a:stretch/>
        </p:blipFill>
        <p:spPr>
          <a:xfrm>
            <a:off x="1208988" y="1274440"/>
            <a:ext cx="1174751" cy="1468439"/>
          </a:xfrm>
          <a:prstGeom prst="rect">
            <a:avLst/>
          </a:prstGeom>
        </p:spPr>
      </p:pic>
      <p:sp>
        <p:nvSpPr>
          <p:cNvPr id="11" name="TextBox 10">
            <a:extLst>
              <a:ext uri="{FF2B5EF4-FFF2-40B4-BE49-F238E27FC236}">
                <a16:creationId xmlns:a16="http://schemas.microsoft.com/office/drawing/2014/main" id="{A0AAF799-D323-05CE-F2BA-D383CB02CB66}"/>
              </a:ext>
            </a:extLst>
          </p:cNvPr>
          <p:cNvSpPr txBox="1"/>
          <p:nvPr/>
        </p:nvSpPr>
        <p:spPr>
          <a:xfrm>
            <a:off x="5756483" y="2788608"/>
            <a:ext cx="2241697" cy="640625"/>
          </a:xfrm>
          <a:prstGeom prst="rect">
            <a:avLst/>
          </a:prstGeom>
          <a:noFill/>
        </p:spPr>
        <p:txBody>
          <a:bodyPr wrap="square" lIns="68580" tIns="34290" rIns="68580" bIns="34290" rtlCol="0" anchor="t">
            <a:spAutoFit/>
          </a:bodyPr>
          <a:lstStyle/>
          <a:p>
            <a:pPr algn="ctr"/>
            <a:r>
              <a:rPr lang="en-US" sz="1013"/>
              <a:t>Moderator: Chu Kong Liew</a:t>
            </a:r>
          </a:p>
          <a:p>
            <a:pPr algn="ctr"/>
            <a:r>
              <a:rPr lang="en-US" sz="900" b="1"/>
              <a:t>Scientific Director at the Envision Pharma Group and co-chair of the ISMPP Asia Pacific Education Committee</a:t>
            </a:r>
            <a:endParaRPr lang="en-US" sz="1200" b="1">
              <a:cs typeface="Arial"/>
            </a:endParaRPr>
          </a:p>
        </p:txBody>
      </p:sp>
      <p:pic>
        <p:nvPicPr>
          <p:cNvPr id="10" name="Picture 9">
            <a:extLst>
              <a:ext uri="{FF2B5EF4-FFF2-40B4-BE49-F238E27FC236}">
                <a16:creationId xmlns:a16="http://schemas.microsoft.com/office/drawing/2014/main" id="{86C5DFD0-F583-2A8C-580E-7580E1C7B6C7}"/>
              </a:ext>
            </a:extLst>
          </p:cNvPr>
          <p:cNvPicPr>
            <a:picLocks noChangeAspect="1"/>
          </p:cNvPicPr>
          <p:nvPr/>
        </p:nvPicPr>
        <p:blipFill>
          <a:blip r:embed="rId5"/>
          <a:srcRect/>
          <a:stretch/>
        </p:blipFill>
        <p:spPr>
          <a:xfrm>
            <a:off x="6326668" y="1288645"/>
            <a:ext cx="1101329" cy="1468439"/>
          </a:xfrm>
          <a:prstGeom prst="rect">
            <a:avLst/>
          </a:prstGeom>
        </p:spPr>
      </p:pic>
      <p:pic>
        <p:nvPicPr>
          <p:cNvPr id="13" name="Picture 12">
            <a:extLst>
              <a:ext uri="{FF2B5EF4-FFF2-40B4-BE49-F238E27FC236}">
                <a16:creationId xmlns:a16="http://schemas.microsoft.com/office/drawing/2014/main" id="{CCBF1891-AE0F-8C63-0794-BB085C801E74}"/>
              </a:ext>
            </a:extLst>
          </p:cNvPr>
          <p:cNvPicPr>
            <a:picLocks noChangeAspect="1"/>
          </p:cNvPicPr>
          <p:nvPr/>
        </p:nvPicPr>
        <p:blipFill>
          <a:blip r:embed="rId6"/>
          <a:srcRect/>
          <a:stretch/>
        </p:blipFill>
        <p:spPr>
          <a:xfrm>
            <a:off x="3682790" y="1303917"/>
            <a:ext cx="1468439" cy="1468439"/>
          </a:xfrm>
          <a:prstGeom prst="rect">
            <a:avLst/>
          </a:prstGeom>
        </p:spPr>
      </p:pic>
      <p:pic>
        <p:nvPicPr>
          <p:cNvPr id="6" name="Picture 5">
            <a:extLst>
              <a:ext uri="{FF2B5EF4-FFF2-40B4-BE49-F238E27FC236}">
                <a16:creationId xmlns:a16="http://schemas.microsoft.com/office/drawing/2014/main" id="{AFD6AC1A-3948-2DEF-EBAB-25ABD391E8F5}"/>
              </a:ext>
            </a:extLst>
          </p:cNvPr>
          <p:cNvPicPr>
            <a:picLocks noChangeAspect="1"/>
          </p:cNvPicPr>
          <p:nvPr/>
        </p:nvPicPr>
        <p:blipFill>
          <a:blip r:embed="rId7"/>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81968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EB60F-D35B-4C49-BFC2-90738170489B}"/>
              </a:ext>
            </a:extLst>
          </p:cNvPr>
          <p:cNvSpPr>
            <a:spLocks noGrp="1"/>
          </p:cNvSpPr>
          <p:nvPr>
            <p:ph type="title"/>
          </p:nvPr>
        </p:nvSpPr>
        <p:spPr/>
        <p:txBody>
          <a:bodyPr/>
          <a:lstStyle/>
          <a:p>
            <a:r>
              <a:rPr lang="en-US"/>
              <a:t>Patient involvement &amp; engagement in publications</a:t>
            </a:r>
          </a:p>
        </p:txBody>
      </p:sp>
      <p:sp>
        <p:nvSpPr>
          <p:cNvPr id="6" name="Text Placeholder 5">
            <a:extLst>
              <a:ext uri="{FF2B5EF4-FFF2-40B4-BE49-F238E27FC236}">
                <a16:creationId xmlns:a16="http://schemas.microsoft.com/office/drawing/2014/main" id="{DCA7789B-79EA-448C-B72A-3A2714ADA1E0}"/>
              </a:ext>
            </a:extLst>
          </p:cNvPr>
          <p:cNvSpPr>
            <a:spLocks noGrp="1"/>
          </p:cNvSpPr>
          <p:nvPr>
            <p:ph type="body" idx="1"/>
          </p:nvPr>
        </p:nvSpPr>
        <p:spPr/>
        <p:txBody>
          <a:bodyPr/>
          <a:lstStyle/>
          <a:p>
            <a:r>
              <a:rPr lang="en-US"/>
              <a:t>Rachel Jenkins</a:t>
            </a:r>
          </a:p>
          <a:p>
            <a:r>
              <a:rPr lang="en-US"/>
              <a:t>rachel.jenkins@tandf.co.uk</a:t>
            </a:r>
          </a:p>
        </p:txBody>
      </p:sp>
      <p:sp>
        <p:nvSpPr>
          <p:cNvPr id="4" name="Slide Number Placeholder 3">
            <a:extLst>
              <a:ext uri="{FF2B5EF4-FFF2-40B4-BE49-F238E27FC236}">
                <a16:creationId xmlns:a16="http://schemas.microsoft.com/office/drawing/2014/main" id="{E51EF01E-1ED8-40F0-AC1D-A5BB61279CDD}"/>
              </a:ext>
            </a:extLst>
          </p:cNvPr>
          <p:cNvSpPr>
            <a:spLocks noGrp="1"/>
          </p:cNvSpPr>
          <p:nvPr>
            <p:ph type="sldNum" sz="quarter" idx="10"/>
          </p:nvPr>
        </p:nvSpPr>
        <p:spPr/>
        <p:txBody>
          <a:bodyPr/>
          <a:lstStyle/>
          <a:p>
            <a:fld id="{42AD0A0E-4515-A647-B2E3-7F1B29FB990E}" type="slidenum">
              <a:rPr lang="en-US" smtClean="0"/>
              <a:pPr/>
              <a:t>12</a:t>
            </a:fld>
            <a:endParaRPr lang="en-US"/>
          </a:p>
        </p:txBody>
      </p:sp>
    </p:spTree>
    <p:extLst>
      <p:ext uri="{BB962C8B-B14F-4D97-AF65-F5344CB8AC3E}">
        <p14:creationId xmlns:p14="http://schemas.microsoft.com/office/powerpoint/2010/main" val="501350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277082-7123-5C81-FE1F-BA271E5B825A}"/>
              </a:ext>
            </a:extLst>
          </p:cNvPr>
          <p:cNvSpPr>
            <a:spLocks noGrp="1"/>
          </p:cNvSpPr>
          <p:nvPr>
            <p:ph type="sldNum" sz="quarter" idx="10"/>
          </p:nvPr>
        </p:nvSpPr>
        <p:spPr/>
        <p:txBody>
          <a:bodyPr/>
          <a:lstStyle/>
          <a:p>
            <a:fld id="{42AD0A0E-4515-A647-B2E3-7F1B29FB990E}" type="slidenum">
              <a:rPr lang="en-US" smtClean="0"/>
              <a:pPr/>
              <a:t>13</a:t>
            </a:fld>
            <a:endParaRPr lang="en-US"/>
          </a:p>
        </p:txBody>
      </p:sp>
      <p:sp>
        <p:nvSpPr>
          <p:cNvPr id="9" name="Title 8">
            <a:extLst>
              <a:ext uri="{FF2B5EF4-FFF2-40B4-BE49-F238E27FC236}">
                <a16:creationId xmlns:a16="http://schemas.microsoft.com/office/drawing/2014/main" id="{30B69605-C33A-D079-9C60-CC6EA300CB56}"/>
              </a:ext>
            </a:extLst>
          </p:cNvPr>
          <p:cNvSpPr>
            <a:spLocks noGrp="1"/>
          </p:cNvSpPr>
          <p:nvPr>
            <p:ph type="title"/>
          </p:nvPr>
        </p:nvSpPr>
        <p:spPr/>
        <p:txBody>
          <a:bodyPr>
            <a:noAutofit/>
          </a:bodyPr>
          <a:lstStyle/>
          <a:p>
            <a:r>
              <a:rPr lang="en-US" sz="2400"/>
              <a:t>Why is patient involvement &amp; engagement important?</a:t>
            </a:r>
            <a:endParaRPr lang="en-GB" sz="2400"/>
          </a:p>
        </p:txBody>
      </p:sp>
      <p:sp>
        <p:nvSpPr>
          <p:cNvPr id="10" name="Text Placeholder 5">
            <a:extLst>
              <a:ext uri="{FF2B5EF4-FFF2-40B4-BE49-F238E27FC236}">
                <a16:creationId xmlns:a16="http://schemas.microsoft.com/office/drawing/2014/main" id="{FF006754-9578-48E8-2487-495547DA571A}"/>
              </a:ext>
            </a:extLst>
          </p:cNvPr>
          <p:cNvSpPr txBox="1">
            <a:spLocks/>
          </p:cNvSpPr>
          <p:nvPr/>
        </p:nvSpPr>
        <p:spPr>
          <a:xfrm>
            <a:off x="1141137" y="2888616"/>
            <a:ext cx="4941127" cy="14097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ü"/>
            </a:pPr>
            <a:r>
              <a:rPr lang="en-US" sz="1800"/>
              <a:t>Provides unique insights</a:t>
            </a:r>
          </a:p>
          <a:p>
            <a:pPr>
              <a:buFont typeface="Wingdings" panose="05000000000000000000" pitchFamily="2" charset="2"/>
              <a:buChar char="ü"/>
            </a:pPr>
            <a:r>
              <a:rPr lang="en-US" sz="1800"/>
              <a:t>Increases understanding of lived experience</a:t>
            </a:r>
          </a:p>
          <a:p>
            <a:pPr>
              <a:buFont typeface="Wingdings" panose="05000000000000000000" pitchFamily="2" charset="2"/>
              <a:buChar char="ü"/>
            </a:pPr>
            <a:r>
              <a:rPr lang="en-US" sz="1800"/>
              <a:t>Improves publication design &amp; accessibility</a:t>
            </a:r>
          </a:p>
          <a:p>
            <a:pPr>
              <a:buFont typeface="Wingdings" panose="05000000000000000000" pitchFamily="2" charset="2"/>
              <a:buChar char="ü"/>
            </a:pPr>
            <a:r>
              <a:rPr lang="en-US" sz="1800"/>
              <a:t>Increases publication reach &amp; impact</a:t>
            </a:r>
          </a:p>
        </p:txBody>
      </p:sp>
      <p:sp>
        <p:nvSpPr>
          <p:cNvPr id="11" name="Text Placeholder 5">
            <a:extLst>
              <a:ext uri="{FF2B5EF4-FFF2-40B4-BE49-F238E27FC236}">
                <a16:creationId xmlns:a16="http://schemas.microsoft.com/office/drawing/2014/main" id="{F8124898-C022-9462-3CDC-74924604AE06}"/>
              </a:ext>
            </a:extLst>
          </p:cNvPr>
          <p:cNvSpPr txBox="1">
            <a:spLocks/>
          </p:cNvSpPr>
          <p:nvPr/>
        </p:nvSpPr>
        <p:spPr>
          <a:xfrm>
            <a:off x="758215" y="1415307"/>
            <a:ext cx="4941127" cy="14097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
        <p:nvSpPr>
          <p:cNvPr id="26" name="Arrow: Down 25">
            <a:extLst>
              <a:ext uri="{FF2B5EF4-FFF2-40B4-BE49-F238E27FC236}">
                <a16:creationId xmlns:a16="http://schemas.microsoft.com/office/drawing/2014/main" id="{DB70450C-A507-BD9A-AB5E-79793102354E}"/>
              </a:ext>
            </a:extLst>
          </p:cNvPr>
          <p:cNvSpPr/>
          <p:nvPr/>
        </p:nvSpPr>
        <p:spPr>
          <a:xfrm rot="10800000">
            <a:off x="1131207" y="1367502"/>
            <a:ext cx="538620" cy="1039660"/>
          </a:xfrm>
          <a:prstGeom prst="downArrow">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Down 26">
            <a:extLst>
              <a:ext uri="{FF2B5EF4-FFF2-40B4-BE49-F238E27FC236}">
                <a16:creationId xmlns:a16="http://schemas.microsoft.com/office/drawing/2014/main" id="{64E971B6-B75F-1C57-916E-0B77D9FBF618}"/>
              </a:ext>
            </a:extLst>
          </p:cNvPr>
          <p:cNvSpPr/>
          <p:nvPr/>
        </p:nvSpPr>
        <p:spPr>
          <a:xfrm rot="10800000">
            <a:off x="3611702" y="1387818"/>
            <a:ext cx="538620" cy="1039660"/>
          </a:xfrm>
          <a:prstGeom prst="downArrow">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Down 27">
            <a:extLst>
              <a:ext uri="{FF2B5EF4-FFF2-40B4-BE49-F238E27FC236}">
                <a16:creationId xmlns:a16="http://schemas.microsoft.com/office/drawing/2014/main" id="{3294D48D-B8C7-8100-6636-34B9E4E951B9}"/>
              </a:ext>
            </a:extLst>
          </p:cNvPr>
          <p:cNvSpPr/>
          <p:nvPr/>
        </p:nvSpPr>
        <p:spPr>
          <a:xfrm rot="10800000">
            <a:off x="6015037" y="1383439"/>
            <a:ext cx="538620" cy="1039660"/>
          </a:xfrm>
          <a:prstGeom prst="downArrow">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9F364330-3154-5DAF-3AA6-DB4AF7B7AB5B}"/>
              </a:ext>
            </a:extLst>
          </p:cNvPr>
          <p:cNvSpPr txBox="1"/>
          <p:nvPr/>
        </p:nvSpPr>
        <p:spPr>
          <a:xfrm>
            <a:off x="4150322" y="1721803"/>
            <a:ext cx="889348" cy="584775"/>
          </a:xfrm>
          <a:prstGeom prst="rect">
            <a:avLst/>
          </a:prstGeom>
          <a:noFill/>
        </p:spPr>
        <p:txBody>
          <a:bodyPr wrap="square" rtlCol="0">
            <a:spAutoFit/>
          </a:bodyPr>
          <a:lstStyle/>
          <a:p>
            <a:r>
              <a:rPr lang="en-US" sz="1600"/>
              <a:t>patient interest</a:t>
            </a:r>
            <a:endParaRPr lang="en-GB" sz="1600"/>
          </a:p>
        </p:txBody>
      </p:sp>
      <p:sp>
        <p:nvSpPr>
          <p:cNvPr id="30" name="TextBox 29">
            <a:extLst>
              <a:ext uri="{FF2B5EF4-FFF2-40B4-BE49-F238E27FC236}">
                <a16:creationId xmlns:a16="http://schemas.microsoft.com/office/drawing/2014/main" id="{3EC97E02-48C9-CAEE-E5EA-B461C0453C49}"/>
              </a:ext>
            </a:extLst>
          </p:cNvPr>
          <p:cNvSpPr txBox="1"/>
          <p:nvPr/>
        </p:nvSpPr>
        <p:spPr>
          <a:xfrm>
            <a:off x="6553657" y="1713224"/>
            <a:ext cx="1191441" cy="584775"/>
          </a:xfrm>
          <a:prstGeom prst="rect">
            <a:avLst/>
          </a:prstGeom>
          <a:noFill/>
        </p:spPr>
        <p:txBody>
          <a:bodyPr wrap="square" rtlCol="0">
            <a:spAutoFit/>
          </a:bodyPr>
          <a:lstStyle/>
          <a:p>
            <a:r>
              <a:rPr lang="en-US" sz="1600"/>
              <a:t>recognition of the value</a:t>
            </a:r>
            <a:endParaRPr lang="en-GB" sz="1600"/>
          </a:p>
        </p:txBody>
      </p:sp>
      <p:sp>
        <p:nvSpPr>
          <p:cNvPr id="31" name="TextBox 30">
            <a:extLst>
              <a:ext uri="{FF2B5EF4-FFF2-40B4-BE49-F238E27FC236}">
                <a16:creationId xmlns:a16="http://schemas.microsoft.com/office/drawing/2014/main" id="{4E699AD7-6B74-6638-881B-9B655EB77E7B}"/>
              </a:ext>
            </a:extLst>
          </p:cNvPr>
          <p:cNvSpPr txBox="1"/>
          <p:nvPr/>
        </p:nvSpPr>
        <p:spPr>
          <a:xfrm>
            <a:off x="1746986" y="1467003"/>
            <a:ext cx="1610758" cy="1077218"/>
          </a:xfrm>
          <a:prstGeom prst="rect">
            <a:avLst/>
          </a:prstGeom>
          <a:noFill/>
        </p:spPr>
        <p:txBody>
          <a:bodyPr wrap="square" rtlCol="0">
            <a:spAutoFit/>
          </a:bodyPr>
          <a:lstStyle/>
          <a:p>
            <a:r>
              <a:rPr lang="en-US" sz="1600"/>
              <a:t>patient involvement in conducting research</a:t>
            </a:r>
            <a:endParaRPr lang="en-GB" sz="1600"/>
          </a:p>
        </p:txBody>
      </p:sp>
      <p:sp>
        <p:nvSpPr>
          <p:cNvPr id="33" name="TextBox 32">
            <a:extLst>
              <a:ext uri="{FF2B5EF4-FFF2-40B4-BE49-F238E27FC236}">
                <a16:creationId xmlns:a16="http://schemas.microsoft.com/office/drawing/2014/main" id="{437038D6-8B98-9BFA-9EB9-62FEBABEFA22}"/>
              </a:ext>
            </a:extLst>
          </p:cNvPr>
          <p:cNvSpPr txBox="1"/>
          <p:nvPr/>
        </p:nvSpPr>
        <p:spPr>
          <a:xfrm>
            <a:off x="154946" y="4508777"/>
            <a:ext cx="4572000" cy="276999"/>
          </a:xfrm>
          <a:prstGeom prst="rect">
            <a:avLst/>
          </a:prstGeom>
          <a:noFill/>
        </p:spPr>
        <p:txBody>
          <a:bodyPr wrap="square">
            <a:spAutoFit/>
          </a:bodyPr>
          <a:lstStyle/>
          <a:p>
            <a:r>
              <a:rPr lang="en-GB" sz="600">
                <a:hlinkClick r:id="rId3"/>
              </a:rPr>
              <a:t>https://bmcmedresmethodol.biomedcentral.com/articles/10.1186/s12874-025-02495-4#:~:text=For%20example%2C%20journals%20such%20as,of%20the%20study%20%5B7%5D</a:t>
            </a:r>
            <a:r>
              <a:rPr lang="en-GB" sz="600"/>
              <a:t>. </a:t>
            </a:r>
          </a:p>
        </p:txBody>
      </p:sp>
    </p:spTree>
    <p:extLst>
      <p:ext uri="{BB962C8B-B14F-4D97-AF65-F5344CB8AC3E}">
        <p14:creationId xmlns:p14="http://schemas.microsoft.com/office/powerpoint/2010/main" val="1274178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88ED1-8C1F-E39D-FF65-8B25616895B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071A8E-32CB-BA11-8750-D6CB16D1106B}"/>
              </a:ext>
            </a:extLst>
          </p:cNvPr>
          <p:cNvSpPr>
            <a:spLocks noGrp="1"/>
          </p:cNvSpPr>
          <p:nvPr>
            <p:ph type="sldNum" sz="quarter" idx="10"/>
          </p:nvPr>
        </p:nvSpPr>
        <p:spPr/>
        <p:txBody>
          <a:bodyPr/>
          <a:lstStyle/>
          <a:p>
            <a:fld id="{42AD0A0E-4515-A647-B2E3-7F1B29FB990E}" type="slidenum">
              <a:rPr lang="en-US" smtClean="0"/>
              <a:pPr/>
              <a:t>14</a:t>
            </a:fld>
            <a:endParaRPr lang="en-US"/>
          </a:p>
        </p:txBody>
      </p:sp>
      <p:sp>
        <p:nvSpPr>
          <p:cNvPr id="9" name="Title 8">
            <a:extLst>
              <a:ext uri="{FF2B5EF4-FFF2-40B4-BE49-F238E27FC236}">
                <a16:creationId xmlns:a16="http://schemas.microsoft.com/office/drawing/2014/main" id="{C40FB9C4-04A1-371E-CAA0-0AE02809F075}"/>
              </a:ext>
            </a:extLst>
          </p:cNvPr>
          <p:cNvSpPr>
            <a:spLocks noGrp="1"/>
          </p:cNvSpPr>
          <p:nvPr>
            <p:ph type="title"/>
          </p:nvPr>
        </p:nvSpPr>
        <p:spPr>
          <a:xfrm>
            <a:off x="857250" y="59945"/>
            <a:ext cx="7848339" cy="941541"/>
          </a:xfrm>
        </p:spPr>
        <p:txBody>
          <a:bodyPr>
            <a:noAutofit/>
          </a:bodyPr>
          <a:lstStyle/>
          <a:p>
            <a:r>
              <a:rPr lang="en-US" sz="2000"/>
              <a:t>How can publishers encourage patient involvement &amp; engagement?</a:t>
            </a:r>
            <a:endParaRPr lang="en-GB" sz="2000"/>
          </a:p>
        </p:txBody>
      </p:sp>
      <p:sp>
        <p:nvSpPr>
          <p:cNvPr id="11" name="Text Placeholder 5">
            <a:extLst>
              <a:ext uri="{FF2B5EF4-FFF2-40B4-BE49-F238E27FC236}">
                <a16:creationId xmlns:a16="http://schemas.microsoft.com/office/drawing/2014/main" id="{B152DDF8-CC9B-7C63-3175-68345AD62EBF}"/>
              </a:ext>
            </a:extLst>
          </p:cNvPr>
          <p:cNvSpPr txBox="1">
            <a:spLocks/>
          </p:cNvSpPr>
          <p:nvPr/>
        </p:nvSpPr>
        <p:spPr>
          <a:xfrm>
            <a:off x="125862" y="1223478"/>
            <a:ext cx="6292694" cy="328195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eriod"/>
            </a:pPr>
            <a:r>
              <a:rPr lang="en-US" sz="1400" b="1"/>
              <a:t>Patient and caregiver authorship:</a:t>
            </a:r>
          </a:p>
          <a:p>
            <a:pPr>
              <a:buFont typeface="Wingdings" panose="05000000000000000000" pitchFamily="2" charset="2"/>
              <a:buChar char="ü"/>
            </a:pPr>
            <a:r>
              <a:rPr lang="en-US" sz="1400"/>
              <a:t>Help design or provide feedback on study design</a:t>
            </a:r>
          </a:p>
          <a:p>
            <a:pPr>
              <a:buFont typeface="Wingdings" panose="05000000000000000000" pitchFamily="2" charset="2"/>
              <a:buChar char="ü"/>
            </a:pPr>
            <a:r>
              <a:rPr lang="en-US" sz="1400"/>
              <a:t>Help collect or describe results that are important to patients</a:t>
            </a:r>
          </a:p>
          <a:p>
            <a:pPr>
              <a:buFont typeface="Wingdings" panose="05000000000000000000" pitchFamily="2" charset="2"/>
              <a:buChar char="ü"/>
            </a:pPr>
            <a:r>
              <a:rPr lang="en-US" sz="1400"/>
              <a:t>Analyze results that may include patient perspectives</a:t>
            </a:r>
          </a:p>
          <a:p>
            <a:pPr>
              <a:buFont typeface="Wingdings" panose="05000000000000000000" pitchFamily="2" charset="2"/>
              <a:buChar char="ü"/>
            </a:pPr>
            <a:r>
              <a:rPr lang="en-US" sz="1400"/>
              <a:t>Share insights and feedback on the patient perspective during the writing process</a:t>
            </a:r>
          </a:p>
          <a:p>
            <a:pPr>
              <a:buFont typeface="Wingdings" panose="05000000000000000000" pitchFamily="2" charset="2"/>
              <a:buChar char="ü"/>
            </a:pPr>
            <a:r>
              <a:rPr lang="en-US" sz="1400"/>
              <a:t>Review publication drafts to ensure patient feedback has been included</a:t>
            </a:r>
          </a:p>
          <a:p>
            <a:pPr>
              <a:buFont typeface="Wingdings" panose="05000000000000000000" pitchFamily="2" charset="2"/>
              <a:buChar char="ü"/>
            </a:pPr>
            <a:r>
              <a:rPr lang="en-US" sz="1400"/>
              <a:t>Support journal selection e.g., Open Access</a:t>
            </a:r>
          </a:p>
        </p:txBody>
      </p:sp>
      <p:sp>
        <p:nvSpPr>
          <p:cNvPr id="3" name="TextBox 2">
            <a:extLst>
              <a:ext uri="{FF2B5EF4-FFF2-40B4-BE49-F238E27FC236}">
                <a16:creationId xmlns:a16="http://schemas.microsoft.com/office/drawing/2014/main" id="{00DBB370-A0E8-2FA7-4BB2-F6F198B1BA4F}"/>
              </a:ext>
            </a:extLst>
          </p:cNvPr>
          <p:cNvSpPr txBox="1"/>
          <p:nvPr/>
        </p:nvSpPr>
        <p:spPr>
          <a:xfrm>
            <a:off x="445457" y="3809085"/>
            <a:ext cx="8097141" cy="830997"/>
          </a:xfrm>
          <a:prstGeom prst="rect">
            <a:avLst/>
          </a:prstGeom>
          <a:noFill/>
        </p:spPr>
        <p:txBody>
          <a:bodyPr wrap="square">
            <a:spAutoFit/>
          </a:bodyPr>
          <a:lstStyle/>
          <a:p>
            <a:r>
              <a:rPr lang="en-GB" sz="1200"/>
              <a:t>Authorship guidance: </a:t>
            </a:r>
            <a:r>
              <a:rPr lang="en-GB" sz="1200">
                <a:hlinkClick r:id="rId3"/>
              </a:rPr>
              <a:t>https://authorservices.taylorandfrancis.com/editorial-policies/guidance-for-patient-authors/</a:t>
            </a:r>
            <a:endParaRPr lang="en-GB" sz="1200"/>
          </a:p>
          <a:p>
            <a:endParaRPr lang="en-GB" sz="1200"/>
          </a:p>
          <a:p>
            <a:r>
              <a:rPr lang="en-GB" sz="1200"/>
              <a:t>How to write &amp; publish a PLS: </a:t>
            </a:r>
            <a:r>
              <a:rPr lang="en-GB" sz="1200">
                <a:hlinkClick r:id="rId4"/>
              </a:rPr>
              <a:t>https://authorservices.taylorandfrancis.com/publishing-your-research/writing-your-paper/how-to-write-a-plain-language-summary/?_ga=2.133010887.83394517.1742763201-753329978.1741727989</a:t>
            </a:r>
            <a:r>
              <a:rPr lang="en-GB" sz="1200"/>
              <a:t>  </a:t>
            </a:r>
          </a:p>
        </p:txBody>
      </p:sp>
      <p:pic>
        <p:nvPicPr>
          <p:cNvPr id="1026" name="Picture 2">
            <a:extLst>
              <a:ext uri="{FF2B5EF4-FFF2-40B4-BE49-F238E27FC236}">
                <a16:creationId xmlns:a16="http://schemas.microsoft.com/office/drawing/2014/main" id="{A150EBAE-2CF4-E4E2-2F75-A0E80E674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5521" y="1223478"/>
            <a:ext cx="2179178" cy="12257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BEEF711-1820-D03D-7E99-3AC9E369BC7F}"/>
              </a:ext>
            </a:extLst>
          </p:cNvPr>
          <p:cNvGrpSpPr/>
          <p:nvPr/>
        </p:nvGrpSpPr>
        <p:grpSpPr>
          <a:xfrm>
            <a:off x="6143249" y="3175929"/>
            <a:ext cx="2399349" cy="547067"/>
            <a:chOff x="197799" y="2496588"/>
            <a:chExt cx="2637983" cy="622231"/>
          </a:xfrm>
        </p:grpSpPr>
        <p:pic>
          <p:nvPicPr>
            <p:cNvPr id="7" name="Picture 6">
              <a:extLst>
                <a:ext uri="{FF2B5EF4-FFF2-40B4-BE49-F238E27FC236}">
                  <a16:creationId xmlns:a16="http://schemas.microsoft.com/office/drawing/2014/main" id="{EAE83F8B-78F4-B9BD-5A2A-D937F1AE2DE6}"/>
                </a:ext>
              </a:extLst>
            </p:cNvPr>
            <p:cNvPicPr>
              <a:picLocks noChangeAspect="1"/>
            </p:cNvPicPr>
            <p:nvPr/>
          </p:nvPicPr>
          <p:blipFill rotWithShape="1">
            <a:blip r:embed="rId6"/>
            <a:srcRect r="59392"/>
            <a:stretch/>
          </p:blipFill>
          <p:spPr>
            <a:xfrm>
              <a:off x="197799" y="2496588"/>
              <a:ext cx="1205552" cy="62108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B8EC7DC-1AE1-44C7-A5B7-D52508B0C5E3}"/>
                </a:ext>
              </a:extLst>
            </p:cNvPr>
            <p:cNvPicPr>
              <a:picLocks noChangeAspect="1"/>
            </p:cNvPicPr>
            <p:nvPr/>
          </p:nvPicPr>
          <p:blipFill rotWithShape="1">
            <a:blip r:embed="rId6"/>
            <a:srcRect l="51080"/>
            <a:stretch/>
          </p:blipFill>
          <p:spPr>
            <a:xfrm>
              <a:off x="1383477" y="2497733"/>
              <a:ext cx="1452305" cy="621086"/>
            </a:xfrm>
            <a:prstGeom prst="rect">
              <a:avLst/>
            </a:prstGeom>
            <a:ln>
              <a:noFill/>
            </a:ln>
            <a:effectLst>
              <a:outerShdw blurRad="292100" dist="139700" dir="2700000" algn="tl" rotWithShape="0">
                <a:srgbClr val="333333">
                  <a:alpha val="65000"/>
                </a:srgbClr>
              </a:outerShdw>
            </a:effectLst>
          </p:spPr>
        </p:pic>
      </p:grpSp>
      <p:sp>
        <p:nvSpPr>
          <p:cNvPr id="6" name="Oval 5">
            <a:extLst>
              <a:ext uri="{FF2B5EF4-FFF2-40B4-BE49-F238E27FC236}">
                <a16:creationId xmlns:a16="http://schemas.microsoft.com/office/drawing/2014/main" id="{A9BCC474-6716-604F-FF01-66A4B4199D0C}"/>
              </a:ext>
            </a:extLst>
          </p:cNvPr>
          <p:cNvSpPr/>
          <p:nvPr/>
        </p:nvSpPr>
        <p:spPr>
          <a:xfrm>
            <a:off x="7325218" y="3249565"/>
            <a:ext cx="1096497" cy="387530"/>
          </a:xfrm>
          <a:prstGeom prst="ellipse">
            <a:avLst/>
          </a:prstGeom>
          <a:noFill/>
          <a:ln w="28575">
            <a:solidFill>
              <a:srgbClr val="CC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08904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B383-B569-0FBA-D2FB-E71073423E29}"/>
              </a:ext>
            </a:extLst>
          </p:cNvPr>
          <p:cNvSpPr>
            <a:spLocks noGrp="1"/>
          </p:cNvSpPr>
          <p:nvPr>
            <p:ph type="title"/>
          </p:nvPr>
        </p:nvSpPr>
        <p:spPr/>
        <p:txBody>
          <a:bodyPr>
            <a:noAutofit/>
          </a:bodyPr>
          <a:lstStyle/>
          <a:p>
            <a:r>
              <a:rPr lang="en-US" sz="1800"/>
              <a:t>How can publishers encourage patient involvement &amp; engagement?</a:t>
            </a:r>
            <a:endParaRPr lang="en-GB" sz="1800"/>
          </a:p>
        </p:txBody>
      </p:sp>
      <p:sp>
        <p:nvSpPr>
          <p:cNvPr id="5" name="Slide Number Placeholder 4">
            <a:extLst>
              <a:ext uri="{FF2B5EF4-FFF2-40B4-BE49-F238E27FC236}">
                <a16:creationId xmlns:a16="http://schemas.microsoft.com/office/drawing/2014/main" id="{6E31C153-A549-4E42-1566-021482D6F957}"/>
              </a:ext>
            </a:extLst>
          </p:cNvPr>
          <p:cNvSpPr>
            <a:spLocks noGrp="1"/>
          </p:cNvSpPr>
          <p:nvPr>
            <p:ph type="sldNum" sz="quarter" idx="10"/>
          </p:nvPr>
        </p:nvSpPr>
        <p:spPr/>
        <p:txBody>
          <a:bodyPr/>
          <a:lstStyle/>
          <a:p>
            <a:fld id="{42AD0A0E-4515-A647-B2E3-7F1B29FB990E}" type="slidenum">
              <a:rPr lang="en-US" smtClean="0"/>
              <a:pPr/>
              <a:t>15</a:t>
            </a:fld>
            <a:endParaRPr lang="en-US"/>
          </a:p>
        </p:txBody>
      </p:sp>
      <p:sp>
        <p:nvSpPr>
          <p:cNvPr id="8" name="Text Placeholder 5">
            <a:extLst>
              <a:ext uri="{FF2B5EF4-FFF2-40B4-BE49-F238E27FC236}">
                <a16:creationId xmlns:a16="http://schemas.microsoft.com/office/drawing/2014/main" id="{70D2BFA5-5450-C0ED-D7CD-9FBFBE2128C8}"/>
              </a:ext>
            </a:extLst>
          </p:cNvPr>
          <p:cNvSpPr txBox="1">
            <a:spLocks/>
          </p:cNvSpPr>
          <p:nvPr/>
        </p:nvSpPr>
        <p:spPr>
          <a:xfrm>
            <a:off x="566300" y="1452251"/>
            <a:ext cx="7753611" cy="328195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AutoNum type="arabicPeriod" startAt="2"/>
            </a:pPr>
            <a:r>
              <a:rPr lang="en-US" sz="1600" b="1"/>
              <a:t>Patient reviewers:</a:t>
            </a:r>
          </a:p>
          <a:p>
            <a:pPr>
              <a:buFont typeface="Wingdings" panose="05000000000000000000" pitchFamily="2" charset="2"/>
              <a:buChar char="ü"/>
            </a:pPr>
            <a:r>
              <a:rPr lang="en-US" sz="1600"/>
              <a:t>Review relevance of a publication</a:t>
            </a:r>
          </a:p>
          <a:p>
            <a:pPr>
              <a:buFont typeface="Wingdings" panose="05000000000000000000" pitchFamily="2" charset="2"/>
              <a:buChar char="ü"/>
            </a:pPr>
            <a:r>
              <a:rPr lang="en-US" sz="1600"/>
              <a:t>Review readability and sensitivity of publication</a:t>
            </a:r>
          </a:p>
        </p:txBody>
      </p:sp>
      <p:pic>
        <p:nvPicPr>
          <p:cNvPr id="10" name="Picture 9">
            <a:extLst>
              <a:ext uri="{FF2B5EF4-FFF2-40B4-BE49-F238E27FC236}">
                <a16:creationId xmlns:a16="http://schemas.microsoft.com/office/drawing/2014/main" id="{89948008-BE3F-EE73-B692-A7644E02E979}"/>
              </a:ext>
            </a:extLst>
          </p:cNvPr>
          <p:cNvPicPr>
            <a:picLocks noChangeAspect="1"/>
          </p:cNvPicPr>
          <p:nvPr/>
        </p:nvPicPr>
        <p:blipFill>
          <a:blip r:embed="rId3"/>
          <a:stretch>
            <a:fillRect/>
          </a:stretch>
        </p:blipFill>
        <p:spPr>
          <a:xfrm>
            <a:off x="188006" y="3043848"/>
            <a:ext cx="5132423" cy="208459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EDF44E66-F68C-78EE-A6CF-2E97E3C9537F}"/>
              </a:ext>
            </a:extLst>
          </p:cNvPr>
          <p:cNvSpPr txBox="1"/>
          <p:nvPr/>
        </p:nvSpPr>
        <p:spPr>
          <a:xfrm>
            <a:off x="123371" y="2618991"/>
            <a:ext cx="5197058" cy="415498"/>
          </a:xfrm>
          <a:prstGeom prst="rect">
            <a:avLst/>
          </a:prstGeom>
          <a:noFill/>
        </p:spPr>
        <p:txBody>
          <a:bodyPr wrap="square">
            <a:spAutoFit/>
          </a:bodyPr>
          <a:lstStyle/>
          <a:p>
            <a:r>
              <a:rPr lang="en-GB" sz="1000">
                <a:hlinkClick r:id="rId4"/>
              </a:rPr>
              <a:t>https://editorresources.taylorandfrancis.com/reviewer-guidelines/review-checklist/plain-language-summary-of-publication-peer-review-guidelines/</a:t>
            </a:r>
            <a:r>
              <a:rPr lang="en-GB" sz="1000"/>
              <a:t> </a:t>
            </a:r>
          </a:p>
        </p:txBody>
      </p:sp>
      <p:grpSp>
        <p:nvGrpSpPr>
          <p:cNvPr id="13" name="Group 12">
            <a:extLst>
              <a:ext uri="{FF2B5EF4-FFF2-40B4-BE49-F238E27FC236}">
                <a16:creationId xmlns:a16="http://schemas.microsoft.com/office/drawing/2014/main" id="{A461D7DF-483E-B6DA-C379-7A7A71363C89}"/>
              </a:ext>
            </a:extLst>
          </p:cNvPr>
          <p:cNvGrpSpPr/>
          <p:nvPr/>
        </p:nvGrpSpPr>
        <p:grpSpPr>
          <a:xfrm>
            <a:off x="5921929" y="2248263"/>
            <a:ext cx="2568473" cy="724910"/>
            <a:chOff x="6350577" y="2492762"/>
            <a:chExt cx="2568473" cy="724910"/>
          </a:xfrm>
        </p:grpSpPr>
        <p:pic>
          <p:nvPicPr>
            <p:cNvPr id="24" name="Picture 23">
              <a:extLst>
                <a:ext uri="{FF2B5EF4-FFF2-40B4-BE49-F238E27FC236}">
                  <a16:creationId xmlns:a16="http://schemas.microsoft.com/office/drawing/2014/main" id="{41765560-6072-AF2D-C3CC-1FF3F04D3BCF}"/>
                </a:ext>
              </a:extLst>
            </p:cNvPr>
            <p:cNvPicPr>
              <a:picLocks noChangeAspect="1"/>
            </p:cNvPicPr>
            <p:nvPr/>
          </p:nvPicPr>
          <p:blipFill>
            <a:blip r:embed="rId5"/>
            <a:stretch>
              <a:fillRect/>
            </a:stretch>
          </p:blipFill>
          <p:spPr>
            <a:xfrm>
              <a:off x="6350577" y="2492762"/>
              <a:ext cx="1945331" cy="284556"/>
            </a:xfrm>
            <a:prstGeom prst="rect">
              <a:avLst/>
            </a:prstGeom>
            <a:ln>
              <a:noFill/>
            </a:ln>
            <a:effectLst/>
          </p:spPr>
        </p:pic>
        <p:pic>
          <p:nvPicPr>
            <p:cNvPr id="25" name="Picture 24">
              <a:extLst>
                <a:ext uri="{FF2B5EF4-FFF2-40B4-BE49-F238E27FC236}">
                  <a16:creationId xmlns:a16="http://schemas.microsoft.com/office/drawing/2014/main" id="{79ABC073-A773-0C97-6DCB-14797102F233}"/>
                </a:ext>
              </a:extLst>
            </p:cNvPr>
            <p:cNvPicPr>
              <a:picLocks noChangeAspect="1"/>
            </p:cNvPicPr>
            <p:nvPr/>
          </p:nvPicPr>
          <p:blipFill>
            <a:blip r:embed="rId6"/>
            <a:stretch>
              <a:fillRect/>
            </a:stretch>
          </p:blipFill>
          <p:spPr>
            <a:xfrm>
              <a:off x="6350577" y="2796282"/>
              <a:ext cx="2568473" cy="421390"/>
            </a:xfrm>
            <a:prstGeom prst="rect">
              <a:avLst/>
            </a:prstGeom>
            <a:ln>
              <a:noFill/>
            </a:ln>
            <a:effectLst>
              <a:outerShdw blurRad="292100" dist="139700" dir="2700000" algn="tl" rotWithShape="0">
                <a:srgbClr val="333333">
                  <a:alpha val="65000"/>
                </a:srgbClr>
              </a:outerShdw>
            </a:effectLst>
          </p:spPr>
        </p:pic>
      </p:grpSp>
      <p:grpSp>
        <p:nvGrpSpPr>
          <p:cNvPr id="14" name="Group 13">
            <a:extLst>
              <a:ext uri="{FF2B5EF4-FFF2-40B4-BE49-F238E27FC236}">
                <a16:creationId xmlns:a16="http://schemas.microsoft.com/office/drawing/2014/main" id="{34C11466-60B1-6D7B-6CA0-DB59BDA401C1}"/>
              </a:ext>
            </a:extLst>
          </p:cNvPr>
          <p:cNvGrpSpPr/>
          <p:nvPr/>
        </p:nvGrpSpPr>
        <p:grpSpPr>
          <a:xfrm>
            <a:off x="5921929" y="3132069"/>
            <a:ext cx="2522779" cy="682097"/>
            <a:chOff x="6576145" y="3927268"/>
            <a:chExt cx="2522779" cy="682097"/>
          </a:xfrm>
        </p:grpSpPr>
        <p:pic>
          <p:nvPicPr>
            <p:cNvPr id="22" name="Picture 21">
              <a:extLst>
                <a:ext uri="{FF2B5EF4-FFF2-40B4-BE49-F238E27FC236}">
                  <a16:creationId xmlns:a16="http://schemas.microsoft.com/office/drawing/2014/main" id="{A7CF4F61-8269-BE36-D614-FF6EB8D2922C}"/>
                </a:ext>
              </a:extLst>
            </p:cNvPr>
            <p:cNvPicPr>
              <a:picLocks noChangeAspect="1"/>
            </p:cNvPicPr>
            <p:nvPr/>
          </p:nvPicPr>
          <p:blipFill rotWithShape="1">
            <a:blip r:embed="rId7"/>
            <a:srcRect t="13423" b="16353"/>
            <a:stretch/>
          </p:blipFill>
          <p:spPr>
            <a:xfrm>
              <a:off x="6576145" y="4342674"/>
              <a:ext cx="2522779" cy="26669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F044C531-4A7D-321D-3FF6-2066BC3CE63C}"/>
                </a:ext>
              </a:extLst>
            </p:cNvPr>
            <p:cNvPicPr>
              <a:picLocks noChangeAspect="1"/>
            </p:cNvPicPr>
            <p:nvPr/>
          </p:nvPicPr>
          <p:blipFill>
            <a:blip r:embed="rId8"/>
            <a:stretch>
              <a:fillRect/>
            </a:stretch>
          </p:blipFill>
          <p:spPr>
            <a:xfrm>
              <a:off x="6576145" y="3927268"/>
              <a:ext cx="925957" cy="374624"/>
            </a:xfrm>
            <a:prstGeom prst="rect">
              <a:avLst/>
            </a:prstGeom>
          </p:spPr>
        </p:pic>
      </p:grpSp>
      <p:grpSp>
        <p:nvGrpSpPr>
          <p:cNvPr id="15" name="Group 14">
            <a:extLst>
              <a:ext uri="{FF2B5EF4-FFF2-40B4-BE49-F238E27FC236}">
                <a16:creationId xmlns:a16="http://schemas.microsoft.com/office/drawing/2014/main" id="{2435E638-8334-7EC4-A658-8AE889DF6102}"/>
              </a:ext>
            </a:extLst>
          </p:cNvPr>
          <p:cNvGrpSpPr/>
          <p:nvPr/>
        </p:nvGrpSpPr>
        <p:grpSpPr>
          <a:xfrm>
            <a:off x="5921929" y="3987283"/>
            <a:ext cx="2304371" cy="652154"/>
            <a:chOff x="6614679" y="3472228"/>
            <a:chExt cx="2304371" cy="652154"/>
          </a:xfrm>
        </p:grpSpPr>
        <p:pic>
          <p:nvPicPr>
            <p:cNvPr id="20" name="Picture 19">
              <a:extLst>
                <a:ext uri="{FF2B5EF4-FFF2-40B4-BE49-F238E27FC236}">
                  <a16:creationId xmlns:a16="http://schemas.microsoft.com/office/drawing/2014/main" id="{E5925B3B-CFF7-2A28-4B80-0B3A37265E7A}"/>
                </a:ext>
              </a:extLst>
            </p:cNvPr>
            <p:cNvPicPr>
              <a:picLocks noChangeAspect="1"/>
            </p:cNvPicPr>
            <p:nvPr/>
          </p:nvPicPr>
          <p:blipFill>
            <a:blip r:embed="rId9"/>
            <a:stretch>
              <a:fillRect/>
            </a:stretch>
          </p:blipFill>
          <p:spPr>
            <a:xfrm>
              <a:off x="6614679" y="3472228"/>
              <a:ext cx="1681229" cy="294881"/>
            </a:xfrm>
            <a:prstGeom prst="rect">
              <a:avLst/>
            </a:prstGeom>
            <a:ln>
              <a:noFill/>
            </a:ln>
            <a:effectLst/>
          </p:spPr>
        </p:pic>
        <p:pic>
          <p:nvPicPr>
            <p:cNvPr id="21" name="Picture 20">
              <a:extLst>
                <a:ext uri="{FF2B5EF4-FFF2-40B4-BE49-F238E27FC236}">
                  <a16:creationId xmlns:a16="http://schemas.microsoft.com/office/drawing/2014/main" id="{E08A7D2F-1ECC-860A-9525-DFF0E763F0AC}"/>
                </a:ext>
              </a:extLst>
            </p:cNvPr>
            <p:cNvPicPr>
              <a:picLocks noChangeAspect="1"/>
            </p:cNvPicPr>
            <p:nvPr/>
          </p:nvPicPr>
          <p:blipFill rotWithShape="1">
            <a:blip r:embed="rId10"/>
            <a:srcRect r="76102" b="74452"/>
            <a:stretch/>
          </p:blipFill>
          <p:spPr>
            <a:xfrm>
              <a:off x="6614679" y="3808788"/>
              <a:ext cx="2304371" cy="315594"/>
            </a:xfrm>
            <a:prstGeom prst="rect">
              <a:avLst/>
            </a:prstGeom>
            <a:ln>
              <a:noFill/>
            </a:ln>
            <a:effectLst>
              <a:outerShdw blurRad="292100" dist="139700" dir="2700000" algn="tl" rotWithShape="0">
                <a:srgbClr val="333333">
                  <a:alpha val="65000"/>
                </a:srgbClr>
              </a:outerShdw>
            </a:effectLst>
          </p:spPr>
        </p:pic>
      </p:grpSp>
      <p:grpSp>
        <p:nvGrpSpPr>
          <p:cNvPr id="16" name="Group 15">
            <a:extLst>
              <a:ext uri="{FF2B5EF4-FFF2-40B4-BE49-F238E27FC236}">
                <a16:creationId xmlns:a16="http://schemas.microsoft.com/office/drawing/2014/main" id="{2DDB4681-EFFD-57DB-9D7F-11C52762E15C}"/>
              </a:ext>
            </a:extLst>
          </p:cNvPr>
          <p:cNvGrpSpPr/>
          <p:nvPr/>
        </p:nvGrpSpPr>
        <p:grpSpPr>
          <a:xfrm>
            <a:off x="5921929" y="1362454"/>
            <a:ext cx="2466851" cy="778462"/>
            <a:chOff x="6350577" y="1409682"/>
            <a:chExt cx="2466851" cy="778462"/>
          </a:xfrm>
        </p:grpSpPr>
        <p:pic>
          <p:nvPicPr>
            <p:cNvPr id="17" name="Picture 16">
              <a:extLst>
                <a:ext uri="{FF2B5EF4-FFF2-40B4-BE49-F238E27FC236}">
                  <a16:creationId xmlns:a16="http://schemas.microsoft.com/office/drawing/2014/main" id="{47AF55E4-03DA-E45F-EDC1-43E95615CA26}"/>
                </a:ext>
              </a:extLst>
            </p:cNvPr>
            <p:cNvPicPr>
              <a:picLocks noChangeAspect="1"/>
            </p:cNvPicPr>
            <p:nvPr/>
          </p:nvPicPr>
          <p:blipFill>
            <a:blip r:embed="rId11"/>
            <a:stretch>
              <a:fillRect/>
            </a:stretch>
          </p:blipFill>
          <p:spPr>
            <a:xfrm>
              <a:off x="6350577" y="1409682"/>
              <a:ext cx="1285944" cy="379459"/>
            </a:xfrm>
            <a:prstGeom prst="rect">
              <a:avLst/>
            </a:prstGeom>
            <a:ln>
              <a:noFill/>
            </a:ln>
            <a:effectLst/>
          </p:spPr>
        </p:pic>
        <p:pic>
          <p:nvPicPr>
            <p:cNvPr id="18" name="Picture 17">
              <a:extLst>
                <a:ext uri="{FF2B5EF4-FFF2-40B4-BE49-F238E27FC236}">
                  <a16:creationId xmlns:a16="http://schemas.microsoft.com/office/drawing/2014/main" id="{FCFA825C-5DCA-FD47-275F-3F896801F0A6}"/>
                </a:ext>
              </a:extLst>
            </p:cNvPr>
            <p:cNvPicPr>
              <a:picLocks noChangeAspect="1"/>
            </p:cNvPicPr>
            <p:nvPr/>
          </p:nvPicPr>
          <p:blipFill>
            <a:blip r:embed="rId12"/>
            <a:stretch>
              <a:fillRect/>
            </a:stretch>
          </p:blipFill>
          <p:spPr>
            <a:xfrm>
              <a:off x="6352357" y="1838877"/>
              <a:ext cx="2465071" cy="34926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274752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C0F7C-B144-1685-45A9-0F4E2D9F896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CE1F36-7991-7841-07C4-8778971C2B57}"/>
              </a:ext>
            </a:extLst>
          </p:cNvPr>
          <p:cNvSpPr>
            <a:spLocks noGrp="1"/>
          </p:cNvSpPr>
          <p:nvPr>
            <p:ph type="sldNum" sz="quarter" idx="10"/>
          </p:nvPr>
        </p:nvSpPr>
        <p:spPr/>
        <p:txBody>
          <a:bodyPr/>
          <a:lstStyle/>
          <a:p>
            <a:fld id="{42AD0A0E-4515-A647-B2E3-7F1B29FB990E}" type="slidenum">
              <a:rPr lang="en-US" smtClean="0"/>
              <a:pPr/>
              <a:t>16</a:t>
            </a:fld>
            <a:endParaRPr lang="en-US"/>
          </a:p>
        </p:txBody>
      </p:sp>
      <p:sp>
        <p:nvSpPr>
          <p:cNvPr id="9" name="Title 8">
            <a:extLst>
              <a:ext uri="{FF2B5EF4-FFF2-40B4-BE49-F238E27FC236}">
                <a16:creationId xmlns:a16="http://schemas.microsoft.com/office/drawing/2014/main" id="{81906AC6-5753-E22F-A932-273421355021}"/>
              </a:ext>
            </a:extLst>
          </p:cNvPr>
          <p:cNvSpPr>
            <a:spLocks noGrp="1"/>
          </p:cNvSpPr>
          <p:nvPr>
            <p:ph type="title"/>
          </p:nvPr>
        </p:nvSpPr>
        <p:spPr>
          <a:xfrm>
            <a:off x="857250" y="59945"/>
            <a:ext cx="7848339" cy="941541"/>
          </a:xfrm>
        </p:spPr>
        <p:txBody>
          <a:bodyPr>
            <a:noAutofit/>
          </a:bodyPr>
          <a:lstStyle/>
          <a:p>
            <a:r>
              <a:rPr lang="en-US" sz="2000"/>
              <a:t>How can publishers encourage patient involvement &amp; engagement?</a:t>
            </a:r>
            <a:endParaRPr lang="en-GB" sz="2000"/>
          </a:p>
        </p:txBody>
      </p:sp>
      <p:sp>
        <p:nvSpPr>
          <p:cNvPr id="11" name="Text Placeholder 5">
            <a:extLst>
              <a:ext uri="{FF2B5EF4-FFF2-40B4-BE49-F238E27FC236}">
                <a16:creationId xmlns:a16="http://schemas.microsoft.com/office/drawing/2014/main" id="{90AE7B1E-D887-A358-7CF9-B1127F656684}"/>
              </a:ext>
            </a:extLst>
          </p:cNvPr>
          <p:cNvSpPr txBox="1">
            <a:spLocks/>
          </p:cNvSpPr>
          <p:nvPr/>
        </p:nvSpPr>
        <p:spPr>
          <a:xfrm>
            <a:off x="766548" y="1428423"/>
            <a:ext cx="6318990" cy="232997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AutoNum type="arabicPeriod" startAt="2"/>
            </a:pPr>
            <a:endParaRPr lang="en-US" sz="1900"/>
          </a:p>
        </p:txBody>
      </p:sp>
      <p:sp>
        <p:nvSpPr>
          <p:cNvPr id="2" name="Text Placeholder 5">
            <a:extLst>
              <a:ext uri="{FF2B5EF4-FFF2-40B4-BE49-F238E27FC236}">
                <a16:creationId xmlns:a16="http://schemas.microsoft.com/office/drawing/2014/main" id="{DE54E399-8869-48E7-68BC-343A4955FF7B}"/>
              </a:ext>
            </a:extLst>
          </p:cNvPr>
          <p:cNvSpPr txBox="1">
            <a:spLocks/>
          </p:cNvSpPr>
          <p:nvPr/>
        </p:nvSpPr>
        <p:spPr>
          <a:xfrm>
            <a:off x="475748" y="1136342"/>
            <a:ext cx="3470693" cy="3568823"/>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AutoNum type="arabicPeriod" startAt="3"/>
            </a:pPr>
            <a:r>
              <a:rPr lang="en-US" sz="1400" b="1"/>
              <a:t>Publish diverse article formats:</a:t>
            </a:r>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342900" indent="-342900">
              <a:buAutoNum type="arabicPeriod" startAt="4"/>
            </a:pPr>
            <a:r>
              <a:rPr lang="en-US" sz="1400" b="1"/>
              <a:t>Share with patients and caregivers</a:t>
            </a:r>
          </a:p>
          <a:p>
            <a:pPr>
              <a:buFontTx/>
              <a:buChar char="-"/>
            </a:pPr>
            <a:r>
              <a:rPr lang="en-US" sz="1400"/>
              <a:t>Social media</a:t>
            </a:r>
          </a:p>
          <a:p>
            <a:pPr>
              <a:buFontTx/>
              <a:buChar char="-"/>
            </a:pPr>
            <a:r>
              <a:rPr lang="en-US" sz="1400"/>
              <a:t>Peers</a:t>
            </a:r>
          </a:p>
          <a:p>
            <a:pPr>
              <a:buFontTx/>
              <a:buChar char="-"/>
            </a:pPr>
            <a:r>
              <a:rPr lang="en-US" sz="1400"/>
              <a:t>Patient groups</a:t>
            </a:r>
          </a:p>
          <a:p>
            <a:pPr>
              <a:buFontTx/>
              <a:buChar char="-"/>
            </a:pPr>
            <a:r>
              <a:rPr lang="en-US" sz="1400"/>
              <a:t>Optimize SEO</a:t>
            </a:r>
          </a:p>
          <a:p>
            <a:pPr marL="0" indent="0">
              <a:buNone/>
            </a:pPr>
            <a:endParaRPr lang="en-US" sz="1800"/>
          </a:p>
          <a:p>
            <a:pPr>
              <a:buFontTx/>
              <a:buChar char="-"/>
            </a:pPr>
            <a:endParaRPr lang="en-US" sz="1800"/>
          </a:p>
          <a:p>
            <a:pPr marL="0" indent="0">
              <a:buNone/>
            </a:pPr>
            <a:endParaRPr lang="en-US" sz="1600"/>
          </a:p>
        </p:txBody>
      </p:sp>
      <p:grpSp>
        <p:nvGrpSpPr>
          <p:cNvPr id="25" name="Group 24">
            <a:extLst>
              <a:ext uri="{FF2B5EF4-FFF2-40B4-BE49-F238E27FC236}">
                <a16:creationId xmlns:a16="http://schemas.microsoft.com/office/drawing/2014/main" id="{A96DB950-7FD4-DAE7-D08D-CCCAA35D19F4}"/>
              </a:ext>
            </a:extLst>
          </p:cNvPr>
          <p:cNvGrpSpPr/>
          <p:nvPr/>
        </p:nvGrpSpPr>
        <p:grpSpPr>
          <a:xfrm>
            <a:off x="3649509" y="1487792"/>
            <a:ext cx="4687084" cy="1615024"/>
            <a:chOff x="3511983" y="1202683"/>
            <a:chExt cx="4687084" cy="1615024"/>
          </a:xfrm>
        </p:grpSpPr>
        <p:sp>
          <p:nvSpPr>
            <p:cNvPr id="4" name="Google Shape;167;g15584f81d3f_0_0">
              <a:extLst>
                <a:ext uri="{FF2B5EF4-FFF2-40B4-BE49-F238E27FC236}">
                  <a16:creationId xmlns:a16="http://schemas.microsoft.com/office/drawing/2014/main" id="{BE92E8C4-3AE2-293D-63F1-31E57AD68974}"/>
                </a:ext>
              </a:extLst>
            </p:cNvPr>
            <p:cNvSpPr txBox="1"/>
            <p:nvPr/>
          </p:nvSpPr>
          <p:spPr>
            <a:xfrm>
              <a:off x="3511983" y="1427463"/>
              <a:ext cx="4429025" cy="1134945"/>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90000"/>
                </a:lnSpc>
                <a:spcBef>
                  <a:spcPts val="0"/>
                </a:spcBef>
                <a:spcAft>
                  <a:spcPts val="0"/>
                </a:spcAft>
                <a:buClr>
                  <a:srgbClr val="0176C3"/>
                </a:buClr>
                <a:buSzPts val="2800"/>
                <a:buFont typeface="EB Garamond"/>
                <a:buNone/>
              </a:pPr>
              <a:r>
                <a:rPr lang="en-US" sz="1200" i="0" u="none" strike="noStrike" cap="none">
                  <a:ea typeface="Calibri"/>
                  <a:cs typeface="Calibri"/>
                  <a:sym typeface="Calibri"/>
                </a:rPr>
                <a:t>Video abstracts and PLS produced the </a:t>
              </a:r>
              <a:r>
                <a:rPr lang="en-US" sz="1200" b="1" i="0" u="none" strike="noStrike" cap="none">
                  <a:ea typeface="Calibri"/>
                  <a:cs typeface="Calibri"/>
                  <a:sym typeface="Calibri"/>
                </a:rPr>
                <a:t>highest comprehension, understanding, enjoyment, and desire for more updates</a:t>
              </a:r>
              <a:endParaRPr sz="1200" i="0" u="none" strike="noStrike" cap="none" baseline="30000">
                <a:ea typeface="Calibri"/>
                <a:cs typeface="Calibri"/>
                <a:sym typeface="Calibri"/>
              </a:endParaRPr>
            </a:p>
          </p:txBody>
        </p:sp>
        <p:pic>
          <p:nvPicPr>
            <p:cNvPr id="6" name="Google Shape;177;g15584f81d3f_0_0">
              <a:extLst>
                <a:ext uri="{FF2B5EF4-FFF2-40B4-BE49-F238E27FC236}">
                  <a16:creationId xmlns:a16="http://schemas.microsoft.com/office/drawing/2014/main" id="{BA808D6E-A685-59CF-8442-F0A9FF7396F6}"/>
                </a:ext>
              </a:extLst>
            </p:cNvPr>
            <p:cNvPicPr preferRelativeResize="0"/>
            <p:nvPr/>
          </p:nvPicPr>
          <p:blipFill rotWithShape="1">
            <a:blip r:embed="rId3">
              <a:alphaModFix/>
            </a:blip>
            <a:srcRect/>
            <a:stretch/>
          </p:blipFill>
          <p:spPr>
            <a:xfrm>
              <a:off x="4250701" y="1798459"/>
              <a:ext cx="394440" cy="431901"/>
            </a:xfrm>
            <a:prstGeom prst="rect">
              <a:avLst/>
            </a:prstGeom>
            <a:noFill/>
            <a:ln>
              <a:noFill/>
            </a:ln>
          </p:spPr>
        </p:pic>
        <p:pic>
          <p:nvPicPr>
            <p:cNvPr id="8" name="Google Shape;178;g15584f81d3f_0_0">
              <a:extLst>
                <a:ext uri="{FF2B5EF4-FFF2-40B4-BE49-F238E27FC236}">
                  <a16:creationId xmlns:a16="http://schemas.microsoft.com/office/drawing/2014/main" id="{0B882062-B0E0-F8E3-6D40-838D896B5300}"/>
                </a:ext>
              </a:extLst>
            </p:cNvPr>
            <p:cNvPicPr preferRelativeResize="0"/>
            <p:nvPr/>
          </p:nvPicPr>
          <p:blipFill rotWithShape="1">
            <a:blip r:embed="rId4">
              <a:alphaModFix/>
            </a:blip>
            <a:srcRect/>
            <a:stretch/>
          </p:blipFill>
          <p:spPr>
            <a:xfrm>
              <a:off x="4250701" y="2258134"/>
              <a:ext cx="387613" cy="391644"/>
            </a:xfrm>
            <a:prstGeom prst="rect">
              <a:avLst/>
            </a:prstGeom>
            <a:noFill/>
            <a:ln>
              <a:noFill/>
            </a:ln>
          </p:spPr>
        </p:pic>
        <p:sp>
          <p:nvSpPr>
            <p:cNvPr id="12" name="Google Shape;179;g15584f81d3f_0_0">
              <a:extLst>
                <a:ext uri="{FF2B5EF4-FFF2-40B4-BE49-F238E27FC236}">
                  <a16:creationId xmlns:a16="http://schemas.microsoft.com/office/drawing/2014/main" id="{8B123F42-5AFB-7F70-765B-E252B486187E}"/>
                </a:ext>
              </a:extLst>
            </p:cNvPr>
            <p:cNvSpPr txBox="1"/>
            <p:nvPr/>
          </p:nvSpPr>
          <p:spPr>
            <a:xfrm>
              <a:off x="4728374" y="1740380"/>
              <a:ext cx="3470693" cy="954077"/>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0" marR="0" lvl="0" indent="0" algn="l" rtl="0">
                <a:lnSpc>
                  <a:spcPct val="100000"/>
                </a:lnSpc>
                <a:spcBef>
                  <a:spcPts val="0"/>
                </a:spcBef>
                <a:spcAft>
                  <a:spcPts val="0"/>
                </a:spcAft>
                <a:buClr>
                  <a:srgbClr val="000000"/>
                </a:buClr>
                <a:buSzPts val="1900"/>
                <a:buFont typeface="Arial"/>
                <a:buNone/>
              </a:pPr>
              <a:r>
                <a:rPr lang="en-US" sz="1200" b="0" i="0" u="none" strike="noStrike" cap="none">
                  <a:solidFill>
                    <a:schemeClr val="accent1"/>
                  </a:solidFill>
                  <a:ea typeface="Calibri"/>
                  <a:cs typeface="Calibri"/>
                  <a:sym typeface="Calibri"/>
                </a:rPr>
                <a:t>Readers with </a:t>
              </a:r>
              <a:r>
                <a:rPr lang="en-US" sz="1200" b="1" i="0" u="none" strike="noStrike" cap="none">
                  <a:solidFill>
                    <a:schemeClr val="accent1"/>
                  </a:solidFill>
                  <a:ea typeface="Calibri"/>
                  <a:cs typeface="Calibri"/>
                  <a:sym typeface="Calibri"/>
                </a:rPr>
                <a:t>science </a:t>
              </a:r>
              <a:r>
                <a:rPr lang="en-US" sz="1200" b="0" i="0" u="none" strike="noStrike" cap="none">
                  <a:solidFill>
                    <a:schemeClr val="accent1"/>
                  </a:solidFill>
                  <a:ea typeface="Calibri"/>
                  <a:cs typeface="Calibri"/>
                  <a:sym typeface="Calibri"/>
                </a:rPr>
                <a:t>background = </a:t>
              </a:r>
              <a:r>
                <a:rPr lang="en-US" sz="1200" b="1" i="0" u="none" strike="noStrike" cap="none">
                  <a:solidFill>
                    <a:schemeClr val="accent1"/>
                  </a:solidFill>
                  <a:ea typeface="Calibri"/>
                  <a:cs typeface="Calibri"/>
                  <a:sym typeface="Calibri"/>
                </a:rPr>
                <a:t>201</a:t>
              </a:r>
              <a:endParaRPr sz="1200" b="1" i="0" u="none" strike="noStrike" cap="none">
                <a:solidFill>
                  <a:schemeClr val="accent1"/>
                </a:solidFill>
                <a:ea typeface="Arial"/>
                <a:cs typeface="Arial"/>
                <a:sym typeface="Arial"/>
              </a:endParaRPr>
            </a:p>
            <a:p>
              <a:pPr marL="107950" marR="0" lvl="0" indent="0" algn="l" rtl="0">
                <a:lnSpc>
                  <a:spcPct val="100000"/>
                </a:lnSpc>
                <a:spcBef>
                  <a:spcPts val="0"/>
                </a:spcBef>
                <a:spcAft>
                  <a:spcPts val="0"/>
                </a:spcAft>
                <a:buClr>
                  <a:srgbClr val="000000"/>
                </a:buClr>
                <a:buSzPts val="1900"/>
                <a:buFont typeface="Arial"/>
                <a:buNone/>
              </a:pPr>
              <a:endParaRPr sz="700" b="0" i="0" u="none" strike="noStrike" cap="none">
                <a:solidFill>
                  <a:schemeClr val="accent1"/>
                </a:solidFill>
                <a:ea typeface="Calibri"/>
                <a:cs typeface="Calibri"/>
                <a:sym typeface="Calibri"/>
              </a:endParaRPr>
            </a:p>
            <a:p>
              <a:pPr marL="107950" marR="0" lvl="0" indent="0" algn="l" rtl="0">
                <a:lnSpc>
                  <a:spcPct val="100000"/>
                </a:lnSpc>
                <a:spcBef>
                  <a:spcPts val="0"/>
                </a:spcBef>
                <a:spcAft>
                  <a:spcPts val="0"/>
                </a:spcAft>
                <a:buClr>
                  <a:srgbClr val="000000"/>
                </a:buClr>
                <a:buSzPts val="1900"/>
                <a:buFont typeface="Arial"/>
                <a:buNone/>
              </a:pPr>
              <a:r>
                <a:rPr lang="en-US" sz="1200" b="0" i="0" u="none" strike="noStrike" cap="none">
                  <a:solidFill>
                    <a:schemeClr val="accent1"/>
                  </a:solidFill>
                  <a:ea typeface="Calibri"/>
                  <a:cs typeface="Calibri"/>
                  <a:sym typeface="Calibri"/>
                </a:rPr>
                <a:t>Readers with </a:t>
              </a:r>
              <a:r>
                <a:rPr lang="en-US" sz="1200" b="1" i="0" u="none" strike="noStrike" cap="none">
                  <a:solidFill>
                    <a:schemeClr val="accent1"/>
                  </a:solidFill>
                  <a:ea typeface="Calibri"/>
                  <a:cs typeface="Calibri"/>
                  <a:sym typeface="Calibri"/>
                </a:rPr>
                <a:t>science-related</a:t>
              </a:r>
              <a:r>
                <a:rPr lang="en-US" sz="1200" b="0" i="0" u="none" strike="noStrike" cap="none">
                  <a:solidFill>
                    <a:schemeClr val="accent1"/>
                  </a:solidFill>
                  <a:ea typeface="Calibri"/>
                  <a:cs typeface="Calibri"/>
                  <a:sym typeface="Calibri"/>
                </a:rPr>
                <a:t> background = </a:t>
              </a:r>
              <a:r>
                <a:rPr lang="en-US" sz="1200" b="1" i="0" u="none" strike="noStrike" cap="none">
                  <a:solidFill>
                    <a:schemeClr val="accent1"/>
                  </a:solidFill>
                  <a:ea typeface="Calibri"/>
                  <a:cs typeface="Calibri"/>
                  <a:sym typeface="Calibri"/>
                </a:rPr>
                <a:t>156</a:t>
              </a:r>
              <a:endParaRPr sz="1200" b="1" i="0" u="none" strike="noStrike" cap="none">
                <a:solidFill>
                  <a:schemeClr val="accent1"/>
                </a:solidFill>
                <a:ea typeface="Arial"/>
                <a:cs typeface="Arial"/>
                <a:sym typeface="Arial"/>
              </a:endParaRPr>
            </a:p>
            <a:p>
              <a:pPr marL="107950" marR="0" lvl="0" indent="0" algn="l" rtl="0">
                <a:lnSpc>
                  <a:spcPct val="100000"/>
                </a:lnSpc>
                <a:spcBef>
                  <a:spcPts val="0"/>
                </a:spcBef>
                <a:spcAft>
                  <a:spcPts val="0"/>
                </a:spcAft>
                <a:buClr>
                  <a:srgbClr val="000000"/>
                </a:buClr>
                <a:buSzPts val="1900"/>
                <a:buFont typeface="Arial"/>
                <a:buNone/>
              </a:pPr>
              <a:endParaRPr sz="700" b="0" i="0" u="none" strike="noStrike" cap="none">
                <a:solidFill>
                  <a:schemeClr val="accent1"/>
                </a:solidFill>
                <a:ea typeface="Calibri"/>
                <a:cs typeface="Calibri"/>
                <a:sym typeface="Calibri"/>
              </a:endParaRPr>
            </a:p>
            <a:p>
              <a:pPr marL="107950" marR="0" lvl="0" indent="0" algn="l" rtl="0">
                <a:lnSpc>
                  <a:spcPct val="100000"/>
                </a:lnSpc>
                <a:spcBef>
                  <a:spcPts val="0"/>
                </a:spcBef>
                <a:spcAft>
                  <a:spcPts val="0"/>
                </a:spcAft>
                <a:buClr>
                  <a:srgbClr val="000000"/>
                </a:buClr>
                <a:buSzPts val="1900"/>
                <a:buFont typeface="Arial"/>
                <a:buNone/>
              </a:pPr>
              <a:r>
                <a:rPr lang="en-US" sz="1200" b="0" i="0" u="none" strike="noStrike" cap="none">
                  <a:solidFill>
                    <a:schemeClr val="accent1"/>
                  </a:solidFill>
                  <a:ea typeface="Calibri"/>
                  <a:cs typeface="Calibri"/>
                  <a:sym typeface="Calibri"/>
                </a:rPr>
                <a:t>Readers with </a:t>
              </a:r>
              <a:r>
                <a:rPr lang="en-US" sz="1200" b="1" i="0" u="none" strike="noStrike" cap="none">
                  <a:solidFill>
                    <a:schemeClr val="accent1"/>
                  </a:solidFill>
                  <a:ea typeface="Calibri"/>
                  <a:cs typeface="Calibri"/>
                  <a:sym typeface="Calibri"/>
                </a:rPr>
                <a:t>non-science</a:t>
              </a:r>
              <a:r>
                <a:rPr lang="en-US" sz="1200" b="0" i="0" u="none" strike="noStrike" cap="none">
                  <a:solidFill>
                    <a:schemeClr val="accent1"/>
                  </a:solidFill>
                  <a:ea typeface="Calibri"/>
                  <a:cs typeface="Calibri"/>
                  <a:sym typeface="Calibri"/>
                </a:rPr>
                <a:t> background = </a:t>
              </a:r>
              <a:r>
                <a:rPr lang="en-US" sz="1200" b="1" i="0" u="none" strike="noStrike" cap="none">
                  <a:solidFill>
                    <a:schemeClr val="accent1"/>
                  </a:solidFill>
                  <a:ea typeface="Calibri"/>
                  <a:cs typeface="Calibri"/>
                  <a:sym typeface="Calibri"/>
                </a:rPr>
                <a:t>181</a:t>
              </a:r>
              <a:endParaRPr sz="1200" b="1" i="0" u="none" strike="noStrike" cap="none">
                <a:solidFill>
                  <a:schemeClr val="accent1"/>
                </a:solidFill>
                <a:ea typeface="Calibri"/>
                <a:cs typeface="Calibri"/>
                <a:sym typeface="Calibri"/>
              </a:endParaRPr>
            </a:p>
          </p:txBody>
        </p:sp>
        <p:sp>
          <p:nvSpPr>
            <p:cNvPr id="13" name="Google Shape;180;g15584f81d3f_0_0">
              <a:extLst>
                <a:ext uri="{FF2B5EF4-FFF2-40B4-BE49-F238E27FC236}">
                  <a16:creationId xmlns:a16="http://schemas.microsoft.com/office/drawing/2014/main" id="{774E6A74-4537-5FA8-73C5-939C6085A2F2}"/>
                </a:ext>
              </a:extLst>
            </p:cNvPr>
            <p:cNvSpPr/>
            <p:nvPr/>
          </p:nvSpPr>
          <p:spPr>
            <a:xfrm>
              <a:off x="3610186" y="1202683"/>
              <a:ext cx="4534021" cy="1615024"/>
            </a:xfrm>
            <a:prstGeom prst="rect">
              <a:avLst/>
            </a:prstGeom>
            <a:noFill/>
            <a:ln w="12700" cap="flat" cmpd="sng">
              <a:solidFill>
                <a:srgbClr val="15537E"/>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ea typeface="Arial"/>
                <a:cs typeface="Arial"/>
                <a:sym typeface="Arial"/>
              </a:endParaRPr>
            </a:p>
          </p:txBody>
        </p:sp>
      </p:grpSp>
      <p:grpSp>
        <p:nvGrpSpPr>
          <p:cNvPr id="27" name="Group 26">
            <a:extLst>
              <a:ext uri="{FF2B5EF4-FFF2-40B4-BE49-F238E27FC236}">
                <a16:creationId xmlns:a16="http://schemas.microsoft.com/office/drawing/2014/main" id="{703EF0A6-6F42-C798-EA1E-EF63271B4C52}"/>
              </a:ext>
            </a:extLst>
          </p:cNvPr>
          <p:cNvGrpSpPr/>
          <p:nvPr/>
        </p:nvGrpSpPr>
        <p:grpSpPr>
          <a:xfrm>
            <a:off x="475749" y="1563833"/>
            <a:ext cx="2860362" cy="1373544"/>
            <a:chOff x="6622196" y="1915145"/>
            <a:chExt cx="4536087" cy="2217849"/>
          </a:xfrm>
        </p:grpSpPr>
        <p:sp>
          <p:nvSpPr>
            <p:cNvPr id="29" name="Speech Bubble: Rectangle with Corners Rounded 28">
              <a:extLst>
                <a:ext uri="{FF2B5EF4-FFF2-40B4-BE49-F238E27FC236}">
                  <a16:creationId xmlns:a16="http://schemas.microsoft.com/office/drawing/2014/main" id="{105C7856-C22E-0343-73C8-8CCFC1B6A199}"/>
                </a:ext>
              </a:extLst>
            </p:cNvPr>
            <p:cNvSpPr/>
            <p:nvPr/>
          </p:nvSpPr>
          <p:spPr>
            <a:xfrm>
              <a:off x="6622196" y="1915145"/>
              <a:ext cx="4536087" cy="2217849"/>
            </a:xfrm>
            <a:prstGeom prst="wedgeRoundRectCallout">
              <a:avLst/>
            </a:prstGeom>
            <a:solidFill>
              <a:schemeClr val="bg1"/>
            </a:solidFill>
            <a:ln w="38100">
              <a:solidFill>
                <a:srgbClr val="0070C0"/>
              </a:solidFill>
            </a:ln>
            <a:effectLst/>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TextBox 23">
              <a:extLst>
                <a:ext uri="{FF2B5EF4-FFF2-40B4-BE49-F238E27FC236}">
                  <a16:creationId xmlns:a16="http://schemas.microsoft.com/office/drawing/2014/main" id="{B64CE9A2-F507-4B93-5DAB-DE3ADF6FD593}"/>
                </a:ext>
              </a:extLst>
            </p:cNvPr>
            <p:cNvSpPr txBox="1"/>
            <p:nvPr/>
          </p:nvSpPr>
          <p:spPr>
            <a:xfrm>
              <a:off x="6824136" y="2057803"/>
              <a:ext cx="4241797" cy="18387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cs typeface="Calibri" panose="020F0502020204030204" pitchFamily="34" charset="0"/>
                </a:rPr>
                <a:t>65% of patient participants (n=165) considered PLS </a:t>
              </a:r>
              <a:r>
                <a:rPr lang="en-US" sz="1050" b="1">
                  <a:cs typeface="Calibri" panose="020F0502020204030204" pitchFamily="34" charset="0"/>
                </a:rPr>
                <a:t>“easy to understand”</a:t>
              </a:r>
              <a:endParaRPr lang="en-US" sz="1050" baseline="30000">
                <a:cs typeface="Calibri" panose="020F0502020204030204" pitchFamily="34" charset="0"/>
              </a:endParaRPr>
            </a:p>
            <a:p>
              <a:endParaRPr lang="en-US" sz="500">
                <a:solidFill>
                  <a:srgbClr val="000000"/>
                </a:solidFill>
                <a:cs typeface="Calibri" panose="020F0502020204030204" pitchFamily="34" charset="0"/>
              </a:endParaRPr>
            </a:p>
            <a:p>
              <a:r>
                <a:rPr lang="en-US" sz="1050">
                  <a:solidFill>
                    <a:srgbClr val="000000"/>
                  </a:solidFill>
                  <a:cs typeface="Calibri" panose="020F0502020204030204" pitchFamily="34" charset="0"/>
                </a:rPr>
                <a:t>Patient organization representatives (n=22) considered both </a:t>
              </a:r>
              <a:r>
                <a:rPr lang="en-US" sz="1050">
                  <a:cs typeface="Calibri" panose="020F0502020204030204" pitchFamily="34" charset="0"/>
                </a:rPr>
                <a:t>plain text and infographics to be </a:t>
              </a:r>
              <a:r>
                <a:rPr lang="en-US" sz="1050" b="1">
                  <a:cs typeface="Calibri" panose="020F0502020204030204" pitchFamily="34" charset="0"/>
                </a:rPr>
                <a:t>helpful/very helpful in making PLS understandable</a:t>
              </a:r>
              <a:r>
                <a:rPr lang="en-US" sz="1050">
                  <a:cs typeface="Calibri" panose="020F0502020204030204" pitchFamily="34" charset="0"/>
                </a:rPr>
                <a:t> for a patient audience</a:t>
              </a:r>
              <a:endParaRPr lang="en-US" sz="1050" baseline="30000">
                <a:cs typeface="Calibri" panose="020F0502020204030204" pitchFamily="34" charset="0"/>
              </a:endParaRPr>
            </a:p>
          </p:txBody>
        </p:sp>
      </p:grpSp>
      <p:sp>
        <p:nvSpPr>
          <p:cNvPr id="31" name="TextBox 26">
            <a:extLst>
              <a:ext uri="{FF2B5EF4-FFF2-40B4-BE49-F238E27FC236}">
                <a16:creationId xmlns:a16="http://schemas.microsoft.com/office/drawing/2014/main" id="{71FAECAD-4790-C06F-1E08-EB3E49D8710D}"/>
              </a:ext>
            </a:extLst>
          </p:cNvPr>
          <p:cNvSpPr txBox="1"/>
          <p:nvPr/>
        </p:nvSpPr>
        <p:spPr>
          <a:xfrm>
            <a:off x="6262933" y="4457342"/>
            <a:ext cx="481063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dk1"/>
                </a:solidFill>
                <a:ea typeface="Calibri"/>
                <a:cs typeface="Calibri" panose="020F0502020204030204" pitchFamily="34" charset="0"/>
                <a:sym typeface="Calibri"/>
                <a:hlinkClick r:id="rId5"/>
              </a:rPr>
              <a:t>1. </a:t>
            </a:r>
            <a:r>
              <a:rPr lang="en-US" sz="800" err="1">
                <a:solidFill>
                  <a:schemeClr val="dk1"/>
                </a:solidFill>
                <a:ea typeface="Calibri"/>
                <a:cs typeface="Calibri" panose="020F0502020204030204" pitchFamily="34" charset="0"/>
                <a:sym typeface="Calibri"/>
                <a:hlinkClick r:id="rId5"/>
              </a:rPr>
              <a:t>Bredbenner</a:t>
            </a:r>
            <a:r>
              <a:rPr lang="en-US" sz="800">
                <a:solidFill>
                  <a:schemeClr val="dk1"/>
                </a:solidFill>
                <a:ea typeface="Calibri"/>
                <a:cs typeface="Calibri" panose="020F0502020204030204" pitchFamily="34" charset="0"/>
                <a:sym typeface="Calibri"/>
                <a:hlinkClick r:id="rId5"/>
              </a:rPr>
              <a:t> K, et al. </a:t>
            </a:r>
            <a:r>
              <a:rPr lang="en-US" sz="800" i="1" err="1">
                <a:solidFill>
                  <a:srgbClr val="000000"/>
                </a:solidFill>
                <a:ea typeface="Calibri"/>
                <a:cs typeface="Calibri" panose="020F0502020204030204" pitchFamily="34" charset="0"/>
                <a:sym typeface="Calibri"/>
                <a:hlinkClick r:id="rId5"/>
              </a:rPr>
              <a:t>PLoS</a:t>
            </a:r>
            <a:r>
              <a:rPr lang="en-US" sz="800" i="1">
                <a:solidFill>
                  <a:srgbClr val="000000"/>
                </a:solidFill>
                <a:ea typeface="Calibri"/>
                <a:cs typeface="Calibri" panose="020F0502020204030204" pitchFamily="34" charset="0"/>
                <a:sym typeface="Calibri"/>
                <a:hlinkClick r:id="rId5"/>
              </a:rPr>
              <a:t> ONE </a:t>
            </a:r>
            <a:r>
              <a:rPr lang="en-US" sz="800">
                <a:solidFill>
                  <a:srgbClr val="000000"/>
                </a:solidFill>
                <a:ea typeface="Calibri"/>
                <a:cs typeface="Calibri" panose="020F0502020204030204" pitchFamily="34" charset="0"/>
                <a:sym typeface="Calibri"/>
                <a:hlinkClick r:id="rId5"/>
              </a:rPr>
              <a:t>2022</a:t>
            </a:r>
            <a:r>
              <a:rPr lang="en-US" sz="800" i="1">
                <a:solidFill>
                  <a:srgbClr val="000000"/>
                </a:solidFill>
                <a:ea typeface="Calibri"/>
                <a:cs typeface="Calibri" panose="020F0502020204030204" pitchFamily="34" charset="0"/>
                <a:sym typeface="Calibri"/>
                <a:hlinkClick r:id="rId5"/>
              </a:rPr>
              <a:t>;</a:t>
            </a:r>
            <a:r>
              <a:rPr lang="en-US" sz="800">
                <a:solidFill>
                  <a:srgbClr val="000000"/>
                </a:solidFill>
                <a:ea typeface="Calibri"/>
                <a:cs typeface="Calibri" panose="020F0502020204030204" pitchFamily="34" charset="0"/>
                <a:sym typeface="Calibri"/>
                <a:hlinkClick r:id="rId5"/>
              </a:rPr>
              <a:t>14(11):e0224697.</a:t>
            </a:r>
          </a:p>
          <a:p>
            <a:r>
              <a:rPr lang="en-GB" sz="800">
                <a:cs typeface="Calibri" panose="020F0502020204030204" pitchFamily="34" charset="0"/>
                <a:hlinkClick r:id="rId6"/>
              </a:rPr>
              <a:t>2. Iqbal TR, et al. </a:t>
            </a:r>
            <a:r>
              <a:rPr lang="en-GB" sz="800" i="1">
                <a:cs typeface="Calibri" panose="020F0502020204030204" pitchFamily="34" charset="0"/>
                <a:hlinkClick r:id="rId6"/>
              </a:rPr>
              <a:t>Curr Med Res </a:t>
            </a:r>
            <a:r>
              <a:rPr lang="en-GB" sz="800" i="1" err="1">
                <a:cs typeface="Calibri" panose="020F0502020204030204" pitchFamily="34" charset="0"/>
                <a:hlinkClick r:id="rId6"/>
              </a:rPr>
              <a:t>Opin</a:t>
            </a:r>
            <a:r>
              <a:rPr lang="en-GB" sz="800">
                <a:cs typeface="Calibri" panose="020F0502020204030204" pitchFamily="34" charset="0"/>
                <a:hlinkClick r:id="rId6"/>
              </a:rPr>
              <a:t>. 2023; 39(sup 1).</a:t>
            </a:r>
            <a:r>
              <a:rPr lang="en-GB" sz="800">
                <a:cs typeface="Calibri" panose="020F0502020204030204" pitchFamily="34" charset="0"/>
              </a:rPr>
              <a:t>.</a:t>
            </a:r>
          </a:p>
          <a:p>
            <a:r>
              <a:rPr lang="en-US" sz="800">
                <a:cs typeface="Calibri" panose="020F0502020204030204" pitchFamily="34" charset="0"/>
                <a:hlinkClick r:id="rId7"/>
              </a:rPr>
              <a:t>3. van den Broek R, et al. </a:t>
            </a:r>
            <a:r>
              <a:rPr lang="en-US" sz="800" i="1">
                <a:cs typeface="Calibri" panose="020F0502020204030204" pitchFamily="34" charset="0"/>
                <a:hlinkClick r:id="rId7"/>
              </a:rPr>
              <a:t>Curr Med Res </a:t>
            </a:r>
            <a:r>
              <a:rPr lang="en-US" sz="800" i="1" err="1">
                <a:cs typeface="Calibri" panose="020F0502020204030204" pitchFamily="34" charset="0"/>
                <a:hlinkClick r:id="rId7"/>
              </a:rPr>
              <a:t>Opin</a:t>
            </a:r>
            <a:r>
              <a:rPr lang="en-US" sz="800">
                <a:cs typeface="Calibri" panose="020F0502020204030204" pitchFamily="34" charset="0"/>
                <a:hlinkClick r:id="rId7"/>
              </a:rPr>
              <a:t>. 2022; 38(sup 1).</a:t>
            </a:r>
            <a:endParaRPr lang="en-US" sz="800">
              <a:cs typeface="Calibri" panose="020F0502020204030204" pitchFamily="34" charset="0"/>
            </a:endParaRPr>
          </a:p>
        </p:txBody>
      </p:sp>
    </p:spTree>
    <p:extLst>
      <p:ext uri="{BB962C8B-B14F-4D97-AF65-F5344CB8AC3E}">
        <p14:creationId xmlns:p14="http://schemas.microsoft.com/office/powerpoint/2010/main" val="2588433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09B1C-2203-E37D-4E86-772BB3042B5D}"/>
            </a:ext>
          </a:extLst>
        </p:cNvPr>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3DCA2914-9A84-CC58-4B27-246219057072}"/>
              </a:ext>
            </a:extLst>
          </p:cNvPr>
          <p:cNvGraphicFramePr/>
          <p:nvPr/>
        </p:nvGraphicFramePr>
        <p:xfrm>
          <a:off x="384755" y="1910519"/>
          <a:ext cx="5615984" cy="2256715"/>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5F9DE1C1-CD94-9E2B-C702-A7791E7F7D56}"/>
              </a:ext>
            </a:extLst>
          </p:cNvPr>
          <p:cNvSpPr>
            <a:spLocks noGrp="1"/>
          </p:cNvSpPr>
          <p:nvPr>
            <p:ph type="sldNum" sz="quarter" idx="10"/>
          </p:nvPr>
        </p:nvSpPr>
        <p:spPr/>
        <p:txBody>
          <a:bodyPr/>
          <a:lstStyle/>
          <a:p>
            <a:fld id="{42AD0A0E-4515-A647-B2E3-7F1B29FB990E}" type="slidenum">
              <a:rPr lang="en-US" smtClean="0"/>
              <a:pPr/>
              <a:t>17</a:t>
            </a:fld>
            <a:endParaRPr lang="en-US"/>
          </a:p>
        </p:txBody>
      </p:sp>
      <p:sp>
        <p:nvSpPr>
          <p:cNvPr id="9" name="Title 8">
            <a:extLst>
              <a:ext uri="{FF2B5EF4-FFF2-40B4-BE49-F238E27FC236}">
                <a16:creationId xmlns:a16="http://schemas.microsoft.com/office/drawing/2014/main" id="{E6F0620C-4363-8570-265E-2948AB6E6F89}"/>
              </a:ext>
            </a:extLst>
          </p:cNvPr>
          <p:cNvSpPr>
            <a:spLocks noGrp="1"/>
          </p:cNvSpPr>
          <p:nvPr>
            <p:ph type="title"/>
          </p:nvPr>
        </p:nvSpPr>
        <p:spPr>
          <a:xfrm>
            <a:off x="857250" y="59945"/>
            <a:ext cx="7848339" cy="941541"/>
          </a:xfrm>
        </p:spPr>
        <p:txBody>
          <a:bodyPr>
            <a:noAutofit/>
          </a:bodyPr>
          <a:lstStyle/>
          <a:p>
            <a:r>
              <a:rPr lang="en-US" sz="1600"/>
              <a:t>Podcast example: </a:t>
            </a:r>
            <a:r>
              <a:rPr lang="en-US" sz="1600" b="0">
                <a:solidFill>
                  <a:schemeClr val="tx1"/>
                </a:solidFill>
              </a:rPr>
              <a:t>Decoding clinical trial jargon: helping people understand how safety and quality of life are assessed in cancer trials</a:t>
            </a:r>
            <a:endParaRPr lang="en-GB" sz="1600" b="0">
              <a:solidFill>
                <a:schemeClr val="tx1"/>
              </a:solidFill>
            </a:endParaRPr>
          </a:p>
        </p:txBody>
      </p:sp>
      <p:pic>
        <p:nvPicPr>
          <p:cNvPr id="8" name="Picture 7">
            <a:extLst>
              <a:ext uri="{FF2B5EF4-FFF2-40B4-BE49-F238E27FC236}">
                <a16:creationId xmlns:a16="http://schemas.microsoft.com/office/drawing/2014/main" id="{D4CEA1C1-9906-7197-18C4-2BEBEAE814C8}"/>
              </a:ext>
            </a:extLst>
          </p:cNvPr>
          <p:cNvPicPr>
            <a:picLocks noChangeAspect="1"/>
          </p:cNvPicPr>
          <p:nvPr/>
        </p:nvPicPr>
        <p:blipFill>
          <a:blip r:embed="rId4"/>
          <a:srcRect t="14082" r="46986"/>
          <a:stretch/>
        </p:blipFill>
        <p:spPr>
          <a:xfrm>
            <a:off x="4415224" y="1265132"/>
            <a:ext cx="2066497" cy="2815123"/>
          </a:xfrm>
          <a:prstGeom prst="rect">
            <a:avLst/>
          </a:prstGeom>
        </p:spPr>
      </p:pic>
      <p:sp>
        <p:nvSpPr>
          <p:cNvPr id="16" name="TextBox 15">
            <a:extLst>
              <a:ext uri="{FF2B5EF4-FFF2-40B4-BE49-F238E27FC236}">
                <a16:creationId xmlns:a16="http://schemas.microsoft.com/office/drawing/2014/main" id="{46BF42EF-9006-05ED-1406-1A6EE96B4508}"/>
              </a:ext>
            </a:extLst>
          </p:cNvPr>
          <p:cNvSpPr txBox="1"/>
          <p:nvPr/>
        </p:nvSpPr>
        <p:spPr>
          <a:xfrm>
            <a:off x="127952" y="4554975"/>
            <a:ext cx="4921477" cy="246221"/>
          </a:xfrm>
          <a:prstGeom prst="rect">
            <a:avLst/>
          </a:prstGeom>
          <a:noFill/>
        </p:spPr>
        <p:txBody>
          <a:bodyPr wrap="square">
            <a:spAutoFit/>
          </a:bodyPr>
          <a:lstStyle/>
          <a:p>
            <a:r>
              <a:rPr lang="en-GB" sz="1000">
                <a:hlinkClick r:id="rId5"/>
              </a:rPr>
              <a:t>https://www.tandfonline.com/doi/full/10.1080/14796694.2024.2422808</a:t>
            </a:r>
            <a:r>
              <a:rPr lang="en-GB" sz="1000"/>
              <a:t> </a:t>
            </a:r>
          </a:p>
        </p:txBody>
      </p:sp>
      <p:sp>
        <p:nvSpPr>
          <p:cNvPr id="17" name="Text Placeholder 5">
            <a:extLst>
              <a:ext uri="{FF2B5EF4-FFF2-40B4-BE49-F238E27FC236}">
                <a16:creationId xmlns:a16="http://schemas.microsoft.com/office/drawing/2014/main" id="{FD79638F-70DB-3D48-6F89-9332FFD7C83D}"/>
              </a:ext>
            </a:extLst>
          </p:cNvPr>
          <p:cNvSpPr txBox="1">
            <a:spLocks/>
          </p:cNvSpPr>
          <p:nvPr/>
        </p:nvSpPr>
        <p:spPr>
          <a:xfrm>
            <a:off x="486212" y="1283240"/>
            <a:ext cx="5894052" cy="136645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a:t>Published in Dec 2024</a:t>
            </a:r>
          </a:p>
          <a:p>
            <a:r>
              <a:rPr lang="en-US" sz="1200"/>
              <a:t>Patient authorship </a:t>
            </a:r>
          </a:p>
          <a:p>
            <a:r>
              <a:rPr lang="en-US" sz="1200"/>
              <a:t>942 downloads</a:t>
            </a:r>
          </a:p>
          <a:p>
            <a:pPr>
              <a:buFont typeface="Wingdings" panose="05000000000000000000" pitchFamily="2" charset="2"/>
              <a:buChar char="ü"/>
            </a:pPr>
            <a:endParaRPr lang="en-US" sz="1600"/>
          </a:p>
        </p:txBody>
      </p:sp>
      <p:pic>
        <p:nvPicPr>
          <p:cNvPr id="19" name="Picture 18">
            <a:extLst>
              <a:ext uri="{FF2B5EF4-FFF2-40B4-BE49-F238E27FC236}">
                <a16:creationId xmlns:a16="http://schemas.microsoft.com/office/drawing/2014/main" id="{D7F74AE0-7B08-9301-ABAC-95745E04ACC5}"/>
              </a:ext>
            </a:extLst>
          </p:cNvPr>
          <p:cNvPicPr>
            <a:picLocks noChangeAspect="1"/>
          </p:cNvPicPr>
          <p:nvPr/>
        </p:nvPicPr>
        <p:blipFill>
          <a:blip r:embed="rId6"/>
          <a:stretch>
            <a:fillRect/>
          </a:stretch>
        </p:blipFill>
        <p:spPr>
          <a:xfrm>
            <a:off x="486212" y="3820632"/>
            <a:ext cx="3416476" cy="444523"/>
          </a:xfrm>
          <a:prstGeom prst="rect">
            <a:avLst/>
          </a:prstGeom>
        </p:spPr>
      </p:pic>
      <p:pic>
        <p:nvPicPr>
          <p:cNvPr id="6" name="Picture 5">
            <a:extLst>
              <a:ext uri="{FF2B5EF4-FFF2-40B4-BE49-F238E27FC236}">
                <a16:creationId xmlns:a16="http://schemas.microsoft.com/office/drawing/2014/main" id="{570E57FC-9639-72C3-12D9-9B8291444398}"/>
              </a:ext>
            </a:extLst>
          </p:cNvPr>
          <p:cNvPicPr>
            <a:picLocks noChangeAspect="1"/>
          </p:cNvPicPr>
          <p:nvPr/>
        </p:nvPicPr>
        <p:blipFill>
          <a:blip r:embed="rId7"/>
          <a:stretch>
            <a:fillRect/>
          </a:stretch>
        </p:blipFill>
        <p:spPr>
          <a:xfrm>
            <a:off x="5544888" y="2139181"/>
            <a:ext cx="3387677" cy="1488373"/>
          </a:xfrm>
          <a:prstGeom prst="rect">
            <a:avLst/>
          </a:prstGeom>
        </p:spPr>
      </p:pic>
    </p:spTree>
    <p:extLst>
      <p:ext uri="{BB962C8B-B14F-4D97-AF65-F5344CB8AC3E}">
        <p14:creationId xmlns:p14="http://schemas.microsoft.com/office/powerpoint/2010/main" val="2973378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4038-5971-2897-8571-6A334FF2BF37}"/>
              </a:ext>
            </a:extLst>
          </p:cNvPr>
          <p:cNvSpPr>
            <a:spLocks noGrp="1"/>
          </p:cNvSpPr>
          <p:nvPr>
            <p:ph type="title"/>
          </p:nvPr>
        </p:nvSpPr>
        <p:spPr/>
        <p:txBody>
          <a:bodyPr>
            <a:normAutofit/>
          </a:bodyPr>
          <a:lstStyle/>
          <a:p>
            <a:r>
              <a:rPr lang="en-US" sz="1600"/>
              <a:t>PLSP example: </a:t>
            </a:r>
            <a:r>
              <a:rPr lang="en-US" sz="1600" b="0" err="1">
                <a:solidFill>
                  <a:schemeClr val="tx1"/>
                </a:solidFill>
              </a:rPr>
              <a:t>Nonseizure</a:t>
            </a:r>
            <a:r>
              <a:rPr lang="en-US" sz="1600" b="0">
                <a:solidFill>
                  <a:schemeClr val="tx1"/>
                </a:solidFill>
              </a:rPr>
              <a:t>- and seizure-related benefits of cannabidiol treatment in the real world: plain language summary of the results from a caregiver survey</a:t>
            </a:r>
            <a:endParaRPr lang="en-GB" sz="1600" b="0">
              <a:solidFill>
                <a:schemeClr val="tx1"/>
              </a:solidFill>
            </a:endParaRPr>
          </a:p>
        </p:txBody>
      </p:sp>
      <p:sp>
        <p:nvSpPr>
          <p:cNvPr id="5" name="Slide Number Placeholder 4">
            <a:extLst>
              <a:ext uri="{FF2B5EF4-FFF2-40B4-BE49-F238E27FC236}">
                <a16:creationId xmlns:a16="http://schemas.microsoft.com/office/drawing/2014/main" id="{FDF95FF8-5AB4-27A8-D7B8-4B878A9233A0}"/>
              </a:ext>
            </a:extLst>
          </p:cNvPr>
          <p:cNvSpPr>
            <a:spLocks noGrp="1"/>
          </p:cNvSpPr>
          <p:nvPr>
            <p:ph type="sldNum" sz="quarter" idx="10"/>
          </p:nvPr>
        </p:nvSpPr>
        <p:spPr/>
        <p:txBody>
          <a:bodyPr/>
          <a:lstStyle/>
          <a:p>
            <a:fld id="{42AD0A0E-4515-A647-B2E3-7F1B29FB990E}" type="slidenum">
              <a:rPr lang="en-US" smtClean="0"/>
              <a:pPr/>
              <a:t>18</a:t>
            </a:fld>
            <a:endParaRPr lang="en-US"/>
          </a:p>
        </p:txBody>
      </p:sp>
      <p:pic>
        <p:nvPicPr>
          <p:cNvPr id="7" name="Picture 6">
            <a:extLst>
              <a:ext uri="{FF2B5EF4-FFF2-40B4-BE49-F238E27FC236}">
                <a16:creationId xmlns:a16="http://schemas.microsoft.com/office/drawing/2014/main" id="{03BBD72B-1147-E2E0-D853-62FCAD2A5170}"/>
              </a:ext>
            </a:extLst>
          </p:cNvPr>
          <p:cNvPicPr>
            <a:picLocks noChangeAspect="1"/>
          </p:cNvPicPr>
          <p:nvPr/>
        </p:nvPicPr>
        <p:blipFill>
          <a:blip r:embed="rId3"/>
          <a:stretch>
            <a:fillRect/>
          </a:stretch>
        </p:blipFill>
        <p:spPr>
          <a:xfrm>
            <a:off x="489783" y="1444382"/>
            <a:ext cx="2138255" cy="2909505"/>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44F558F0-3977-98D2-5C09-FC8AD7893BD6}"/>
              </a:ext>
            </a:extLst>
          </p:cNvPr>
          <p:cNvPicPr>
            <a:picLocks noChangeAspect="1"/>
          </p:cNvPicPr>
          <p:nvPr/>
        </p:nvPicPr>
        <p:blipFill>
          <a:blip r:embed="rId4"/>
          <a:stretch>
            <a:fillRect/>
          </a:stretch>
        </p:blipFill>
        <p:spPr>
          <a:xfrm>
            <a:off x="2325063" y="1615478"/>
            <a:ext cx="2128121" cy="2909505"/>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DF31BCB-EB22-2A3B-CFE0-B0EB5AA74476}"/>
              </a:ext>
            </a:extLst>
          </p:cNvPr>
          <p:cNvPicPr>
            <a:picLocks noChangeAspect="1"/>
          </p:cNvPicPr>
          <p:nvPr/>
        </p:nvPicPr>
        <p:blipFill>
          <a:blip r:embed="rId5"/>
          <a:stretch>
            <a:fillRect/>
          </a:stretch>
        </p:blipFill>
        <p:spPr>
          <a:xfrm>
            <a:off x="5072115" y="2532012"/>
            <a:ext cx="796936" cy="1556851"/>
          </a:xfrm>
          <a:prstGeom prst="rect">
            <a:avLst/>
          </a:prstGeom>
        </p:spPr>
      </p:pic>
      <p:sp>
        <p:nvSpPr>
          <p:cNvPr id="13" name="TextBox 12">
            <a:extLst>
              <a:ext uri="{FF2B5EF4-FFF2-40B4-BE49-F238E27FC236}">
                <a16:creationId xmlns:a16="http://schemas.microsoft.com/office/drawing/2014/main" id="{E68FE717-847E-E071-27BC-2916044BC2F3}"/>
              </a:ext>
            </a:extLst>
          </p:cNvPr>
          <p:cNvSpPr txBox="1"/>
          <p:nvPr/>
        </p:nvSpPr>
        <p:spPr>
          <a:xfrm>
            <a:off x="117335" y="4542867"/>
            <a:ext cx="4179536" cy="253916"/>
          </a:xfrm>
          <a:prstGeom prst="rect">
            <a:avLst/>
          </a:prstGeom>
          <a:noFill/>
        </p:spPr>
        <p:txBody>
          <a:bodyPr wrap="square">
            <a:spAutoFit/>
          </a:bodyPr>
          <a:lstStyle/>
          <a:p>
            <a:r>
              <a:rPr lang="en-GB" sz="1050">
                <a:hlinkClick r:id="rId6"/>
              </a:rPr>
              <a:t>https://www.tandfonline.com/doi/metrics/10.2217/fnl-2023-0033</a:t>
            </a:r>
            <a:r>
              <a:rPr lang="en-GB" sz="1050"/>
              <a:t> </a:t>
            </a:r>
          </a:p>
        </p:txBody>
      </p:sp>
      <p:sp>
        <p:nvSpPr>
          <p:cNvPr id="16" name="Text Placeholder 5">
            <a:extLst>
              <a:ext uri="{FF2B5EF4-FFF2-40B4-BE49-F238E27FC236}">
                <a16:creationId xmlns:a16="http://schemas.microsoft.com/office/drawing/2014/main" id="{3C5D40DC-0F27-B410-BE87-4946672C0033}"/>
              </a:ext>
            </a:extLst>
          </p:cNvPr>
          <p:cNvSpPr txBox="1">
            <a:spLocks/>
          </p:cNvSpPr>
          <p:nvPr/>
        </p:nvSpPr>
        <p:spPr>
          <a:xfrm>
            <a:off x="4948726" y="1154098"/>
            <a:ext cx="2996041" cy="119939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100"/>
              <a:t>Published in Jun 2024</a:t>
            </a:r>
          </a:p>
          <a:p>
            <a:r>
              <a:rPr lang="en-US" sz="1100"/>
              <a:t>Patient authorship </a:t>
            </a:r>
          </a:p>
          <a:p>
            <a:r>
              <a:rPr lang="en-US" sz="1100"/>
              <a:t>Patient peer review</a:t>
            </a:r>
          </a:p>
          <a:p>
            <a:r>
              <a:rPr lang="en-US" sz="1100"/>
              <a:t>Shared with patient groups post-publication</a:t>
            </a:r>
          </a:p>
          <a:p>
            <a:r>
              <a:rPr lang="en-US" sz="1100"/>
              <a:t>1295 downloads</a:t>
            </a:r>
          </a:p>
          <a:p>
            <a:pPr>
              <a:buFont typeface="Wingdings" panose="05000000000000000000" pitchFamily="2" charset="2"/>
              <a:buChar char="ü"/>
            </a:pPr>
            <a:endParaRPr lang="en-US" sz="1600"/>
          </a:p>
        </p:txBody>
      </p:sp>
      <p:pic>
        <p:nvPicPr>
          <p:cNvPr id="18" name="Picture 17">
            <a:extLst>
              <a:ext uri="{FF2B5EF4-FFF2-40B4-BE49-F238E27FC236}">
                <a16:creationId xmlns:a16="http://schemas.microsoft.com/office/drawing/2014/main" id="{E8246F94-4D46-2FB9-BB74-09B690259475}"/>
              </a:ext>
            </a:extLst>
          </p:cNvPr>
          <p:cNvPicPr>
            <a:picLocks noChangeAspect="1"/>
          </p:cNvPicPr>
          <p:nvPr/>
        </p:nvPicPr>
        <p:blipFill>
          <a:blip r:embed="rId7"/>
          <a:stretch>
            <a:fillRect/>
          </a:stretch>
        </p:blipFill>
        <p:spPr>
          <a:xfrm>
            <a:off x="5009897" y="4151455"/>
            <a:ext cx="3310014" cy="447152"/>
          </a:xfrm>
          <a:prstGeom prst="rect">
            <a:avLst/>
          </a:prstGeom>
        </p:spPr>
      </p:pic>
      <p:graphicFrame>
        <p:nvGraphicFramePr>
          <p:cNvPr id="21" name="Chart 20">
            <a:extLst>
              <a:ext uri="{FF2B5EF4-FFF2-40B4-BE49-F238E27FC236}">
                <a16:creationId xmlns:a16="http://schemas.microsoft.com/office/drawing/2014/main" id="{586DD2DF-5BAA-AC51-2038-C87AF3316C55}"/>
              </a:ext>
            </a:extLst>
          </p:cNvPr>
          <p:cNvGraphicFramePr/>
          <p:nvPr/>
        </p:nvGraphicFramePr>
        <p:xfrm>
          <a:off x="5365145" y="2266707"/>
          <a:ext cx="2996041" cy="231103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427006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2287-1390-8D13-B07E-2145B721C84F}"/>
              </a:ext>
            </a:extLst>
          </p:cNvPr>
          <p:cNvSpPr>
            <a:spLocks noGrp="1"/>
          </p:cNvSpPr>
          <p:nvPr>
            <p:ph type="title"/>
          </p:nvPr>
        </p:nvSpPr>
        <p:spPr/>
        <p:txBody>
          <a:bodyPr>
            <a:noAutofit/>
          </a:bodyPr>
          <a:lstStyle/>
          <a:p>
            <a:r>
              <a:rPr lang="en-US" sz="1800"/>
              <a:t>Does patient involvement impact publication metrics?</a:t>
            </a:r>
            <a:endParaRPr lang="en-GB" sz="1800"/>
          </a:p>
        </p:txBody>
      </p:sp>
      <p:sp>
        <p:nvSpPr>
          <p:cNvPr id="3" name="Content Placeholder 2">
            <a:extLst>
              <a:ext uri="{FF2B5EF4-FFF2-40B4-BE49-F238E27FC236}">
                <a16:creationId xmlns:a16="http://schemas.microsoft.com/office/drawing/2014/main" id="{F681B7B4-DD8D-FF61-BE6B-7378C05EA9DC}"/>
              </a:ext>
            </a:extLst>
          </p:cNvPr>
          <p:cNvSpPr>
            <a:spLocks noGrp="1"/>
          </p:cNvSpPr>
          <p:nvPr>
            <p:ph sz="half" idx="1"/>
          </p:nvPr>
        </p:nvSpPr>
        <p:spPr>
          <a:xfrm>
            <a:off x="814292" y="1623976"/>
            <a:ext cx="4823028" cy="3263504"/>
          </a:xfrm>
        </p:spPr>
        <p:txBody>
          <a:bodyPr>
            <a:normAutofit/>
          </a:bodyPr>
          <a:lstStyle/>
          <a:p>
            <a:r>
              <a:rPr lang="en-US" sz="1800" b="1"/>
              <a:t>86 PLSPs published in 2024 analyzed</a:t>
            </a:r>
            <a:r>
              <a:rPr lang="en-US" sz="1800"/>
              <a:t>:</a:t>
            </a:r>
          </a:p>
          <a:p>
            <a:pPr>
              <a:buFontTx/>
              <a:buChar char="-"/>
            </a:pPr>
            <a:r>
              <a:rPr lang="en-US" sz="1800"/>
              <a:t>10 had 1+ patient or caregiver authors</a:t>
            </a:r>
          </a:p>
          <a:p>
            <a:pPr>
              <a:buFontTx/>
              <a:buChar char="-"/>
            </a:pPr>
            <a:r>
              <a:rPr lang="en-US" sz="1800"/>
              <a:t>76 did not have any patient authors</a:t>
            </a:r>
          </a:p>
          <a:p>
            <a:pPr marL="0" indent="0">
              <a:buNone/>
            </a:pPr>
            <a:endParaRPr lang="en-US" sz="1800"/>
          </a:p>
          <a:p>
            <a:r>
              <a:rPr lang="en-GB" sz="1800"/>
              <a:t>Patient-authored publications resulted in…</a:t>
            </a:r>
          </a:p>
        </p:txBody>
      </p:sp>
      <p:sp>
        <p:nvSpPr>
          <p:cNvPr id="5" name="Slide Number Placeholder 4">
            <a:extLst>
              <a:ext uri="{FF2B5EF4-FFF2-40B4-BE49-F238E27FC236}">
                <a16:creationId xmlns:a16="http://schemas.microsoft.com/office/drawing/2014/main" id="{D978DCB3-0F82-E4D6-1ACC-08A804C7BEA7}"/>
              </a:ext>
            </a:extLst>
          </p:cNvPr>
          <p:cNvSpPr>
            <a:spLocks noGrp="1"/>
          </p:cNvSpPr>
          <p:nvPr>
            <p:ph type="sldNum" sz="quarter" idx="10"/>
          </p:nvPr>
        </p:nvSpPr>
        <p:spPr/>
        <p:txBody>
          <a:bodyPr/>
          <a:lstStyle/>
          <a:p>
            <a:fld id="{42AD0A0E-4515-A647-B2E3-7F1B29FB990E}" type="slidenum">
              <a:rPr lang="en-US" smtClean="0"/>
              <a:pPr/>
              <a:t>19</a:t>
            </a:fld>
            <a:endParaRPr lang="en-US"/>
          </a:p>
        </p:txBody>
      </p:sp>
      <p:sp>
        <p:nvSpPr>
          <p:cNvPr id="24" name="TextBox 23">
            <a:extLst>
              <a:ext uri="{FF2B5EF4-FFF2-40B4-BE49-F238E27FC236}">
                <a16:creationId xmlns:a16="http://schemas.microsoft.com/office/drawing/2014/main" id="{1D8B94E0-6A04-1383-A55C-D76CD5602018}"/>
              </a:ext>
            </a:extLst>
          </p:cNvPr>
          <p:cNvSpPr txBox="1"/>
          <p:nvPr/>
        </p:nvSpPr>
        <p:spPr>
          <a:xfrm>
            <a:off x="1973132" y="3541924"/>
            <a:ext cx="1884578" cy="584775"/>
          </a:xfrm>
          <a:prstGeom prst="rect">
            <a:avLst/>
          </a:prstGeom>
          <a:noFill/>
        </p:spPr>
        <p:txBody>
          <a:bodyPr wrap="square" rtlCol="0">
            <a:spAutoFit/>
          </a:bodyPr>
          <a:lstStyle/>
          <a:p>
            <a:r>
              <a:rPr lang="en-US" sz="1600"/>
              <a:t>increase in downloads</a:t>
            </a:r>
            <a:endParaRPr lang="en-GB" sz="1600"/>
          </a:p>
        </p:txBody>
      </p:sp>
      <p:sp>
        <p:nvSpPr>
          <p:cNvPr id="25" name="TextBox 24">
            <a:extLst>
              <a:ext uri="{FF2B5EF4-FFF2-40B4-BE49-F238E27FC236}">
                <a16:creationId xmlns:a16="http://schemas.microsoft.com/office/drawing/2014/main" id="{E4497A4F-A7F2-E9BB-2DDC-B530EA3BCCD5}"/>
              </a:ext>
            </a:extLst>
          </p:cNvPr>
          <p:cNvSpPr txBox="1"/>
          <p:nvPr/>
        </p:nvSpPr>
        <p:spPr>
          <a:xfrm>
            <a:off x="4164240" y="3505302"/>
            <a:ext cx="1191441" cy="830997"/>
          </a:xfrm>
          <a:prstGeom prst="rect">
            <a:avLst/>
          </a:prstGeom>
          <a:noFill/>
        </p:spPr>
        <p:txBody>
          <a:bodyPr wrap="square" rtlCol="0">
            <a:spAutoFit/>
          </a:bodyPr>
          <a:lstStyle/>
          <a:p>
            <a:r>
              <a:rPr lang="en-US" sz="1600"/>
              <a:t>higher Altmetric scores</a:t>
            </a:r>
            <a:endParaRPr lang="en-GB" sz="1600"/>
          </a:p>
        </p:txBody>
      </p:sp>
      <p:sp>
        <p:nvSpPr>
          <p:cNvPr id="26" name="TextBox 25">
            <a:extLst>
              <a:ext uri="{FF2B5EF4-FFF2-40B4-BE49-F238E27FC236}">
                <a16:creationId xmlns:a16="http://schemas.microsoft.com/office/drawing/2014/main" id="{A8431B8E-AD2F-4D08-C589-9457B206646B}"/>
              </a:ext>
            </a:extLst>
          </p:cNvPr>
          <p:cNvSpPr txBox="1"/>
          <p:nvPr/>
        </p:nvSpPr>
        <p:spPr>
          <a:xfrm>
            <a:off x="5474935" y="3541924"/>
            <a:ext cx="1610758" cy="584775"/>
          </a:xfrm>
          <a:prstGeom prst="rect">
            <a:avLst/>
          </a:prstGeom>
          <a:noFill/>
        </p:spPr>
        <p:txBody>
          <a:bodyPr wrap="square" rtlCol="0">
            <a:spAutoFit/>
          </a:bodyPr>
          <a:lstStyle/>
          <a:p>
            <a:r>
              <a:rPr lang="en-US" sz="3200" b="1">
                <a:solidFill>
                  <a:srgbClr val="00B050"/>
                </a:solidFill>
              </a:rPr>
              <a:t>40%</a:t>
            </a:r>
            <a:endParaRPr lang="en-GB" sz="3200" b="1">
              <a:solidFill>
                <a:srgbClr val="00B050"/>
              </a:solidFill>
            </a:endParaRPr>
          </a:p>
        </p:txBody>
      </p:sp>
      <p:sp>
        <p:nvSpPr>
          <p:cNvPr id="27" name="TextBox 26">
            <a:extLst>
              <a:ext uri="{FF2B5EF4-FFF2-40B4-BE49-F238E27FC236}">
                <a16:creationId xmlns:a16="http://schemas.microsoft.com/office/drawing/2014/main" id="{DF9C4226-108F-F6AF-CE35-2441DA6D307E}"/>
              </a:ext>
            </a:extLst>
          </p:cNvPr>
          <p:cNvSpPr txBox="1"/>
          <p:nvPr/>
        </p:nvSpPr>
        <p:spPr>
          <a:xfrm>
            <a:off x="6403429" y="3541924"/>
            <a:ext cx="1610758" cy="584775"/>
          </a:xfrm>
          <a:prstGeom prst="rect">
            <a:avLst/>
          </a:prstGeom>
          <a:noFill/>
        </p:spPr>
        <p:txBody>
          <a:bodyPr wrap="square" rtlCol="0">
            <a:spAutoFit/>
          </a:bodyPr>
          <a:lstStyle/>
          <a:p>
            <a:r>
              <a:rPr lang="en-US" sz="1600"/>
              <a:t>traffic sources from Google</a:t>
            </a:r>
            <a:endParaRPr lang="en-GB" sz="1600"/>
          </a:p>
        </p:txBody>
      </p:sp>
      <p:sp>
        <p:nvSpPr>
          <p:cNvPr id="28" name="TextBox 27">
            <a:extLst>
              <a:ext uri="{FF2B5EF4-FFF2-40B4-BE49-F238E27FC236}">
                <a16:creationId xmlns:a16="http://schemas.microsoft.com/office/drawing/2014/main" id="{D6F02E75-70F6-F122-A6F5-850A62FAFA38}"/>
              </a:ext>
            </a:extLst>
          </p:cNvPr>
          <p:cNvSpPr txBox="1"/>
          <p:nvPr/>
        </p:nvSpPr>
        <p:spPr>
          <a:xfrm>
            <a:off x="3612101" y="3541924"/>
            <a:ext cx="960583" cy="584775"/>
          </a:xfrm>
          <a:prstGeom prst="rect">
            <a:avLst/>
          </a:prstGeom>
          <a:noFill/>
        </p:spPr>
        <p:txBody>
          <a:bodyPr wrap="square" rtlCol="0">
            <a:spAutoFit/>
          </a:bodyPr>
          <a:lstStyle/>
          <a:p>
            <a:r>
              <a:rPr lang="en-US" sz="3200" b="1">
                <a:solidFill>
                  <a:srgbClr val="00B050"/>
                </a:solidFill>
              </a:rPr>
              <a:t>x5</a:t>
            </a:r>
            <a:endParaRPr lang="en-GB" sz="3200" b="1">
              <a:solidFill>
                <a:srgbClr val="00B050"/>
              </a:solidFill>
            </a:endParaRPr>
          </a:p>
        </p:txBody>
      </p:sp>
      <p:sp>
        <p:nvSpPr>
          <p:cNvPr id="31" name="TextBox 30">
            <a:extLst>
              <a:ext uri="{FF2B5EF4-FFF2-40B4-BE49-F238E27FC236}">
                <a16:creationId xmlns:a16="http://schemas.microsoft.com/office/drawing/2014/main" id="{93089EE3-B088-1049-69FF-3E262783F83D}"/>
              </a:ext>
            </a:extLst>
          </p:cNvPr>
          <p:cNvSpPr txBox="1"/>
          <p:nvPr/>
        </p:nvSpPr>
        <p:spPr>
          <a:xfrm>
            <a:off x="857250" y="3505302"/>
            <a:ext cx="1361490" cy="584775"/>
          </a:xfrm>
          <a:prstGeom prst="rect">
            <a:avLst/>
          </a:prstGeom>
          <a:noFill/>
        </p:spPr>
        <p:txBody>
          <a:bodyPr wrap="square" rtlCol="0">
            <a:spAutoFit/>
          </a:bodyPr>
          <a:lstStyle/>
          <a:p>
            <a:r>
              <a:rPr lang="en-US" sz="3200" b="1">
                <a:solidFill>
                  <a:srgbClr val="00B050"/>
                </a:solidFill>
              </a:rPr>
              <a:t>127%</a:t>
            </a:r>
            <a:endParaRPr lang="en-GB" sz="3200" b="1">
              <a:solidFill>
                <a:srgbClr val="00B050"/>
              </a:solidFill>
            </a:endParaRPr>
          </a:p>
        </p:txBody>
      </p:sp>
    </p:spTree>
    <p:extLst>
      <p:ext uri="{BB962C8B-B14F-4D97-AF65-F5344CB8AC3E}">
        <p14:creationId xmlns:p14="http://schemas.microsoft.com/office/powerpoint/2010/main" val="288713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0F05-4051-E602-9824-7928C22C7A5E}"/>
              </a:ext>
            </a:extLst>
          </p:cNvPr>
          <p:cNvSpPr>
            <a:spLocks noGrp="1"/>
          </p:cNvSpPr>
          <p:nvPr>
            <p:ph type="title"/>
          </p:nvPr>
        </p:nvSpPr>
        <p:spPr/>
        <p:txBody>
          <a:bodyPr/>
          <a:lstStyle/>
          <a:p>
            <a:r>
              <a:rPr lang="en-US"/>
              <a:t>To activate captions</a:t>
            </a:r>
          </a:p>
        </p:txBody>
      </p:sp>
      <p:sp>
        <p:nvSpPr>
          <p:cNvPr id="3" name="Content Placeholder 2">
            <a:extLst>
              <a:ext uri="{FF2B5EF4-FFF2-40B4-BE49-F238E27FC236}">
                <a16:creationId xmlns:a16="http://schemas.microsoft.com/office/drawing/2014/main" id="{C7E86E8C-3155-F359-A112-3B3DC06907D9}"/>
              </a:ext>
            </a:extLst>
          </p:cNvPr>
          <p:cNvSpPr>
            <a:spLocks noGrp="1"/>
          </p:cNvSpPr>
          <p:nvPr>
            <p:ph idx="1"/>
          </p:nvPr>
        </p:nvSpPr>
        <p:spPr/>
        <p:txBody>
          <a:bodyPr vert="horz" lIns="91440" tIns="45720" rIns="91440" bIns="45720" rtlCol="0">
            <a:noAutofit/>
          </a:bodyPr>
          <a:lstStyle/>
          <a:p>
            <a:pPr>
              <a:lnSpc>
                <a:spcPct val="100000"/>
              </a:lnSpc>
              <a:spcBef>
                <a:spcPts val="600"/>
              </a:spcBef>
              <a:spcAft>
                <a:spcPts val="600"/>
              </a:spcAft>
            </a:pPr>
            <a:r>
              <a:rPr lang="en-US" sz="2000"/>
              <a:t>Access the captions button: In the meeting controls toolbar, click the "Show Captions" icon (usually looks like a "CC") </a:t>
            </a:r>
          </a:p>
          <a:p>
            <a:pPr>
              <a:lnSpc>
                <a:spcPct val="100000"/>
              </a:lnSpc>
              <a:spcBef>
                <a:spcPts val="600"/>
              </a:spcBef>
              <a:spcAft>
                <a:spcPts val="600"/>
              </a:spcAft>
            </a:pPr>
            <a:r>
              <a:rPr lang="en-US" sz="2000"/>
              <a:t>Select language:</a:t>
            </a:r>
          </a:p>
          <a:p>
            <a:pPr lvl="1">
              <a:lnSpc>
                <a:spcPct val="100000"/>
              </a:lnSpc>
              <a:spcBef>
                <a:spcPts val="600"/>
              </a:spcBef>
              <a:spcAft>
                <a:spcPts val="600"/>
              </a:spcAft>
            </a:pPr>
            <a:r>
              <a:rPr lang="en-US" sz="1800"/>
              <a:t>Click the arrow next to the "Show Captions" button</a:t>
            </a:r>
          </a:p>
          <a:p>
            <a:pPr lvl="1">
              <a:lnSpc>
                <a:spcPct val="100000"/>
              </a:lnSpc>
              <a:spcBef>
                <a:spcPts val="600"/>
              </a:spcBef>
              <a:spcAft>
                <a:spcPts val="600"/>
              </a:spcAft>
            </a:pPr>
            <a:r>
              <a:rPr lang="en-US" sz="1800"/>
              <a:t>Select your preferred language from the "Speaking Language" dropdown menu</a:t>
            </a:r>
          </a:p>
        </p:txBody>
      </p:sp>
      <p:sp>
        <p:nvSpPr>
          <p:cNvPr id="4" name="Slide Number Placeholder 3">
            <a:extLst>
              <a:ext uri="{FF2B5EF4-FFF2-40B4-BE49-F238E27FC236}">
                <a16:creationId xmlns:a16="http://schemas.microsoft.com/office/drawing/2014/main" id="{265054A6-49A9-13A3-286A-56ADE4C4418A}"/>
              </a:ext>
            </a:extLst>
          </p:cNvPr>
          <p:cNvSpPr>
            <a:spLocks noGrp="1"/>
          </p:cNvSpPr>
          <p:nvPr>
            <p:ph type="sldNum" sz="quarter" idx="4294967295"/>
          </p:nvPr>
        </p:nvSpPr>
        <p:spPr>
          <a:xfrm>
            <a:off x="5239115" y="44959"/>
            <a:ext cx="1543050" cy="205383"/>
          </a:xfrm>
          <a:prstGeom prst="rect">
            <a:avLst/>
          </a:prstGeom>
        </p:spPr>
        <p:txBody>
          <a:bodyPr vert="horz" lIns="68580" tIns="34290" rIns="68580" bIns="34290" rtlCol="0" anchor="ctr"/>
          <a:lstStyle>
            <a:defPPr>
              <a:defRPr lang="en-US"/>
            </a:defPPr>
            <a:lvl1pPr marL="0" algn="r" defTabSz="514350" rtl="0" eaLnBrk="1" latinLnBrk="0" hangingPunct="1">
              <a:defRPr sz="675"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2AD0A0E-4515-A647-B2E3-7F1B29FB990E}" type="slidenum">
              <a:rPr lang="en-US" smtClean="0"/>
              <a:pPr/>
              <a:t>2</a:t>
            </a:fld>
            <a:endParaRPr lang="en-US"/>
          </a:p>
        </p:txBody>
      </p:sp>
    </p:spTree>
    <p:custDataLst>
      <p:tags r:id="rId1"/>
    </p:custDataLst>
    <p:extLst>
      <p:ext uri="{BB962C8B-B14F-4D97-AF65-F5344CB8AC3E}">
        <p14:creationId xmlns:p14="http://schemas.microsoft.com/office/powerpoint/2010/main" val="491176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31BC0-B489-E9AB-1EA1-88A1250FB55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359B1E-801E-BC87-DEC0-5943812A2833}"/>
              </a:ext>
            </a:extLst>
          </p:cNvPr>
          <p:cNvSpPr>
            <a:spLocks noGrp="1"/>
          </p:cNvSpPr>
          <p:nvPr>
            <p:ph type="sldNum" sz="quarter" idx="10"/>
          </p:nvPr>
        </p:nvSpPr>
        <p:spPr/>
        <p:txBody>
          <a:bodyPr/>
          <a:lstStyle/>
          <a:p>
            <a:fld id="{42AD0A0E-4515-A647-B2E3-7F1B29FB990E}" type="slidenum">
              <a:rPr lang="en-US" smtClean="0"/>
              <a:pPr/>
              <a:t>20</a:t>
            </a:fld>
            <a:endParaRPr lang="en-US"/>
          </a:p>
        </p:txBody>
      </p:sp>
      <p:sp>
        <p:nvSpPr>
          <p:cNvPr id="9" name="Title 8">
            <a:extLst>
              <a:ext uri="{FF2B5EF4-FFF2-40B4-BE49-F238E27FC236}">
                <a16:creationId xmlns:a16="http://schemas.microsoft.com/office/drawing/2014/main" id="{22DE98C0-EDC9-76EF-3B18-51ACD2B88873}"/>
              </a:ext>
            </a:extLst>
          </p:cNvPr>
          <p:cNvSpPr>
            <a:spLocks noGrp="1"/>
          </p:cNvSpPr>
          <p:nvPr>
            <p:ph type="title"/>
          </p:nvPr>
        </p:nvSpPr>
        <p:spPr/>
        <p:txBody>
          <a:bodyPr>
            <a:noAutofit/>
          </a:bodyPr>
          <a:lstStyle/>
          <a:p>
            <a:r>
              <a:rPr lang="en-US" sz="1800"/>
              <a:t>Does patient engagement impact publication metrics? </a:t>
            </a:r>
            <a:endParaRPr lang="en-GB" sz="1800"/>
          </a:p>
        </p:txBody>
      </p:sp>
      <p:sp>
        <p:nvSpPr>
          <p:cNvPr id="10" name="Text Placeholder 5">
            <a:extLst>
              <a:ext uri="{FF2B5EF4-FFF2-40B4-BE49-F238E27FC236}">
                <a16:creationId xmlns:a16="http://schemas.microsoft.com/office/drawing/2014/main" id="{DFB607F2-F54A-3965-A071-E32BE632BEC9}"/>
              </a:ext>
            </a:extLst>
          </p:cNvPr>
          <p:cNvSpPr txBox="1">
            <a:spLocks/>
          </p:cNvSpPr>
          <p:nvPr/>
        </p:nvSpPr>
        <p:spPr>
          <a:xfrm>
            <a:off x="653457" y="1378161"/>
            <a:ext cx="6740571" cy="21848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t>Full abstract to be presented at ISMPP Annual 2025:</a:t>
            </a:r>
          </a:p>
          <a:p>
            <a:pPr marL="0" indent="0">
              <a:buNone/>
            </a:pPr>
            <a:endParaRPr lang="en-US" sz="1600"/>
          </a:p>
          <a:p>
            <a:pPr>
              <a:buFontTx/>
              <a:buChar char="-"/>
            </a:pPr>
            <a:r>
              <a:rPr lang="en-US" sz="1600" b="1"/>
              <a:t>160 PLSPs published between 1</a:t>
            </a:r>
            <a:r>
              <a:rPr lang="en-US" sz="1600" b="1" baseline="30000"/>
              <a:t>st</a:t>
            </a:r>
            <a:r>
              <a:rPr lang="en-US" sz="1600" b="1"/>
              <a:t> Jan 2023 – 16</a:t>
            </a:r>
            <a:r>
              <a:rPr lang="en-US" sz="1600" b="1" baseline="30000"/>
              <a:t>th</a:t>
            </a:r>
            <a:r>
              <a:rPr lang="en-US" sz="1600" b="1"/>
              <a:t> January 2025</a:t>
            </a:r>
          </a:p>
          <a:p>
            <a:pPr>
              <a:buFontTx/>
              <a:buChar char="-"/>
            </a:pPr>
            <a:r>
              <a:rPr lang="en-US" sz="1600"/>
              <a:t>Compared PLSPs with extenders* (n= 21) vs without extenders (n=146)</a:t>
            </a:r>
          </a:p>
          <a:p>
            <a:pPr marL="0" indent="0">
              <a:buNone/>
            </a:pPr>
            <a:r>
              <a:rPr lang="en-US" sz="1200"/>
              <a:t>*Extenders included graphical abstracts, infographics, videos, podcasts and translations</a:t>
            </a:r>
          </a:p>
          <a:p>
            <a:pPr>
              <a:buFontTx/>
              <a:buChar char="-"/>
            </a:pPr>
            <a:r>
              <a:rPr lang="en-US" sz="1600"/>
              <a:t>PLSPs with extenders showed… </a:t>
            </a:r>
          </a:p>
          <a:p>
            <a:pPr marL="0" indent="0">
              <a:buNone/>
            </a:pPr>
            <a:endParaRPr lang="en-US" sz="1200"/>
          </a:p>
          <a:p>
            <a:endParaRPr lang="en-US" sz="1600"/>
          </a:p>
        </p:txBody>
      </p:sp>
      <p:sp>
        <p:nvSpPr>
          <p:cNvPr id="4" name="TextBox 3">
            <a:extLst>
              <a:ext uri="{FF2B5EF4-FFF2-40B4-BE49-F238E27FC236}">
                <a16:creationId xmlns:a16="http://schemas.microsoft.com/office/drawing/2014/main" id="{52E4652D-D992-E16D-533F-C8545DBC88C3}"/>
              </a:ext>
            </a:extLst>
          </p:cNvPr>
          <p:cNvSpPr txBox="1"/>
          <p:nvPr/>
        </p:nvSpPr>
        <p:spPr>
          <a:xfrm>
            <a:off x="2181364" y="3351231"/>
            <a:ext cx="1884578" cy="584775"/>
          </a:xfrm>
          <a:prstGeom prst="rect">
            <a:avLst/>
          </a:prstGeom>
          <a:noFill/>
        </p:spPr>
        <p:txBody>
          <a:bodyPr wrap="square" rtlCol="0">
            <a:spAutoFit/>
          </a:bodyPr>
          <a:lstStyle/>
          <a:p>
            <a:r>
              <a:rPr lang="en-US" sz="1600"/>
              <a:t>increase in downloads</a:t>
            </a:r>
            <a:endParaRPr lang="en-GB" sz="1600"/>
          </a:p>
        </p:txBody>
      </p:sp>
      <p:sp>
        <p:nvSpPr>
          <p:cNvPr id="7" name="TextBox 6">
            <a:extLst>
              <a:ext uri="{FF2B5EF4-FFF2-40B4-BE49-F238E27FC236}">
                <a16:creationId xmlns:a16="http://schemas.microsoft.com/office/drawing/2014/main" id="{CB6BA414-1CD3-61CB-EA09-5BFB6F2F0F7B}"/>
              </a:ext>
            </a:extLst>
          </p:cNvPr>
          <p:cNvSpPr txBox="1"/>
          <p:nvPr/>
        </p:nvSpPr>
        <p:spPr>
          <a:xfrm>
            <a:off x="833100" y="3266626"/>
            <a:ext cx="2110910" cy="707886"/>
          </a:xfrm>
          <a:prstGeom prst="rect">
            <a:avLst/>
          </a:prstGeom>
          <a:noFill/>
        </p:spPr>
        <p:txBody>
          <a:bodyPr wrap="square" rtlCol="0">
            <a:spAutoFit/>
          </a:bodyPr>
          <a:lstStyle/>
          <a:p>
            <a:r>
              <a:rPr lang="en-US" sz="4000" b="1">
                <a:solidFill>
                  <a:srgbClr val="00B050"/>
                </a:solidFill>
              </a:rPr>
              <a:t>154%</a:t>
            </a:r>
            <a:endParaRPr lang="en-GB" sz="4000" b="1">
              <a:solidFill>
                <a:srgbClr val="00B050"/>
              </a:solidFill>
            </a:endParaRPr>
          </a:p>
        </p:txBody>
      </p:sp>
      <p:pic>
        <p:nvPicPr>
          <p:cNvPr id="12" name="Picture 11">
            <a:extLst>
              <a:ext uri="{FF2B5EF4-FFF2-40B4-BE49-F238E27FC236}">
                <a16:creationId xmlns:a16="http://schemas.microsoft.com/office/drawing/2014/main" id="{AD9DD00E-2392-343B-C7F1-FA91F1172841}"/>
              </a:ext>
            </a:extLst>
          </p:cNvPr>
          <p:cNvPicPr>
            <a:picLocks noChangeAspect="1"/>
          </p:cNvPicPr>
          <p:nvPr/>
        </p:nvPicPr>
        <p:blipFill>
          <a:blip r:embed="rId3"/>
          <a:stretch>
            <a:fillRect/>
          </a:stretch>
        </p:blipFill>
        <p:spPr>
          <a:xfrm>
            <a:off x="7235789" y="1856863"/>
            <a:ext cx="1254754" cy="2002268"/>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C757046B-D7E2-1F70-56A0-FA1C19F923E1}"/>
              </a:ext>
            </a:extLst>
          </p:cNvPr>
          <p:cNvSpPr txBox="1"/>
          <p:nvPr/>
        </p:nvSpPr>
        <p:spPr>
          <a:xfrm>
            <a:off x="2292922" y="4721933"/>
            <a:ext cx="2495971" cy="215444"/>
          </a:xfrm>
          <a:prstGeom prst="rect">
            <a:avLst/>
          </a:prstGeom>
          <a:noFill/>
        </p:spPr>
        <p:txBody>
          <a:bodyPr wrap="square">
            <a:spAutoFit/>
          </a:bodyPr>
          <a:lstStyle/>
          <a:p>
            <a:pPr>
              <a:buClr>
                <a:schemeClr val="tx1"/>
              </a:buClr>
              <a:tabLst>
                <a:tab pos="112713" algn="l"/>
              </a:tabLst>
            </a:pPr>
            <a:r>
              <a:rPr lang="en-US" sz="800">
                <a:solidFill>
                  <a:schemeClr val="accent2"/>
                </a:solidFill>
                <a:cs typeface="Calibri" panose="020F0502020204030204" pitchFamily="34" charset="0"/>
                <a:hlinkClick r:id="rId4"/>
              </a:rPr>
              <a:t>Winter S, et al. </a:t>
            </a:r>
            <a:r>
              <a:rPr lang="en-US" sz="800" i="1">
                <a:solidFill>
                  <a:schemeClr val="accent2"/>
                </a:solidFill>
                <a:cs typeface="Calibri" panose="020F0502020204030204" pitchFamily="34" charset="0"/>
                <a:hlinkClick r:id="rId4"/>
              </a:rPr>
              <a:t>Curr Med Res </a:t>
            </a:r>
            <a:r>
              <a:rPr lang="en-US" sz="800" i="1" err="1">
                <a:solidFill>
                  <a:schemeClr val="accent2"/>
                </a:solidFill>
                <a:cs typeface="Calibri" panose="020F0502020204030204" pitchFamily="34" charset="0"/>
                <a:hlinkClick r:id="rId4"/>
              </a:rPr>
              <a:t>Opin</a:t>
            </a:r>
            <a:r>
              <a:rPr lang="en-US" sz="800">
                <a:solidFill>
                  <a:schemeClr val="accent2"/>
                </a:solidFill>
                <a:cs typeface="Calibri" panose="020F0502020204030204" pitchFamily="34" charset="0"/>
                <a:hlinkClick r:id="rId4"/>
              </a:rPr>
              <a:t>. 2022; 38(sup 1).</a:t>
            </a:r>
            <a:r>
              <a:rPr lang="en-US" sz="800">
                <a:solidFill>
                  <a:schemeClr val="accent2"/>
                </a:solidFill>
                <a:cs typeface="Calibri" panose="020F0502020204030204" pitchFamily="34" charset="0"/>
              </a:rPr>
              <a:t> </a:t>
            </a:r>
            <a:endParaRPr lang="en-US" sz="800">
              <a:solidFill>
                <a:schemeClr val="accent2"/>
              </a:solidFill>
              <a:cs typeface="Calibri" panose="020F0502020204030204" pitchFamily="34" charset="0"/>
              <a:hlinkClick r:id="rId5"/>
            </a:endParaRPr>
          </a:p>
        </p:txBody>
      </p:sp>
    </p:spTree>
    <p:extLst>
      <p:ext uri="{BB962C8B-B14F-4D97-AF65-F5344CB8AC3E}">
        <p14:creationId xmlns:p14="http://schemas.microsoft.com/office/powerpoint/2010/main" val="1363378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2085D-1F6F-6ECA-8A8B-6E95345993C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EC6856-982B-530C-2B08-ADA76F524ADF}"/>
              </a:ext>
            </a:extLst>
          </p:cNvPr>
          <p:cNvSpPr>
            <a:spLocks noGrp="1"/>
          </p:cNvSpPr>
          <p:nvPr>
            <p:ph type="sldNum" sz="quarter" idx="10"/>
          </p:nvPr>
        </p:nvSpPr>
        <p:spPr/>
        <p:txBody>
          <a:bodyPr/>
          <a:lstStyle/>
          <a:p>
            <a:fld id="{42AD0A0E-4515-A647-B2E3-7F1B29FB990E}" type="slidenum">
              <a:rPr lang="en-US" smtClean="0"/>
              <a:pPr/>
              <a:t>21</a:t>
            </a:fld>
            <a:endParaRPr lang="en-US"/>
          </a:p>
        </p:txBody>
      </p:sp>
      <p:sp>
        <p:nvSpPr>
          <p:cNvPr id="9" name="Title 8">
            <a:extLst>
              <a:ext uri="{FF2B5EF4-FFF2-40B4-BE49-F238E27FC236}">
                <a16:creationId xmlns:a16="http://schemas.microsoft.com/office/drawing/2014/main" id="{2F854DCB-C686-43C4-47CC-C8053A380C8F}"/>
              </a:ext>
            </a:extLst>
          </p:cNvPr>
          <p:cNvSpPr>
            <a:spLocks noGrp="1"/>
          </p:cNvSpPr>
          <p:nvPr>
            <p:ph type="title"/>
          </p:nvPr>
        </p:nvSpPr>
        <p:spPr>
          <a:xfrm>
            <a:off x="857250" y="59945"/>
            <a:ext cx="8185637" cy="941541"/>
          </a:xfrm>
        </p:spPr>
        <p:txBody>
          <a:bodyPr>
            <a:noAutofit/>
          </a:bodyPr>
          <a:lstStyle/>
          <a:p>
            <a:r>
              <a:rPr lang="en-US" sz="1400"/>
              <a:t>Does patient involvement &amp; engagement in publications impact patient-centered communication? </a:t>
            </a:r>
            <a:endParaRPr lang="en-GB" sz="1400"/>
          </a:p>
        </p:txBody>
      </p:sp>
      <p:grpSp>
        <p:nvGrpSpPr>
          <p:cNvPr id="23" name="Group 22">
            <a:extLst>
              <a:ext uri="{FF2B5EF4-FFF2-40B4-BE49-F238E27FC236}">
                <a16:creationId xmlns:a16="http://schemas.microsoft.com/office/drawing/2014/main" id="{BE8F38AD-56D5-6C88-A6FE-9BE7CB3C3D3A}"/>
              </a:ext>
            </a:extLst>
          </p:cNvPr>
          <p:cNvGrpSpPr/>
          <p:nvPr/>
        </p:nvGrpSpPr>
        <p:grpSpPr>
          <a:xfrm>
            <a:off x="1472726" y="2109830"/>
            <a:ext cx="2405626" cy="1338880"/>
            <a:chOff x="8130719" y="2448097"/>
            <a:chExt cx="3601933" cy="1866208"/>
          </a:xfrm>
        </p:grpSpPr>
        <p:sp>
          <p:nvSpPr>
            <p:cNvPr id="24" name="Speech Bubble: Rectangle with Corners Rounded 23">
              <a:extLst>
                <a:ext uri="{FF2B5EF4-FFF2-40B4-BE49-F238E27FC236}">
                  <a16:creationId xmlns:a16="http://schemas.microsoft.com/office/drawing/2014/main" id="{D1803C38-ACE4-D038-3FA4-C1B9CA2D03A8}"/>
                </a:ext>
              </a:extLst>
            </p:cNvPr>
            <p:cNvSpPr/>
            <p:nvPr/>
          </p:nvSpPr>
          <p:spPr>
            <a:xfrm>
              <a:off x="8130719" y="2448098"/>
              <a:ext cx="3601933" cy="1866207"/>
            </a:xfrm>
            <a:prstGeom prst="wedgeRoundRectCallout">
              <a:avLst/>
            </a:prstGeom>
            <a:solidFill>
              <a:schemeClr val="bg1"/>
            </a:solidFill>
            <a:ln w="38100">
              <a:solidFill>
                <a:srgbClr val="0070C0"/>
              </a:solidFill>
            </a:ln>
            <a:effectLst/>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p>
          </p:txBody>
        </p:sp>
        <p:sp>
          <p:nvSpPr>
            <p:cNvPr id="25" name="Text Box 36">
              <a:extLst>
                <a:ext uri="{FF2B5EF4-FFF2-40B4-BE49-F238E27FC236}">
                  <a16:creationId xmlns:a16="http://schemas.microsoft.com/office/drawing/2014/main" id="{D77F7285-3AB6-68B6-0120-3495683787CF}"/>
                </a:ext>
              </a:extLst>
            </p:cNvPr>
            <p:cNvSpPr txBox="1"/>
            <p:nvPr/>
          </p:nvSpPr>
          <p:spPr>
            <a:xfrm>
              <a:off x="8130719" y="2448097"/>
              <a:ext cx="3565526" cy="14214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spcBef>
                  <a:spcPts val="0"/>
                </a:spcBef>
                <a:spcAft>
                  <a:spcPts val="0"/>
                </a:spcAft>
              </a:pPr>
              <a:r>
                <a:rPr lang="en-US" sz="1050">
                  <a:effectLst/>
                  <a:ea typeface="Calibri" panose="020F0502020204030204" pitchFamily="34" charset="0"/>
                  <a:cs typeface="Times New Roman" panose="02020603050405020304" pitchFamily="18" charset="0"/>
                </a:rPr>
                <a:t> </a:t>
              </a:r>
              <a:endParaRPr lang="en-US" sz="1050" b="1">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effectLst/>
                  <a:ea typeface="Calibri" panose="020F0502020204030204" pitchFamily="34" charset="0"/>
                  <a:cs typeface="Calibri" panose="020F0502020204030204" pitchFamily="34" charset="0"/>
                </a:rPr>
                <a:t>HCPs were rated as the most important source of information, followed by medically focused websites, patient summaries of scientific articles, and scientific journals.</a:t>
              </a:r>
              <a:r>
                <a:rPr lang="en-US" sz="1100" baseline="30000">
                  <a:effectLst/>
                  <a:ea typeface="Calibri" panose="020F0502020204030204" pitchFamily="34" charset="0"/>
                  <a:cs typeface="Calibri" panose="020F0502020204030204" pitchFamily="34" charset="0"/>
                </a:rPr>
                <a:t>4</a:t>
              </a:r>
            </a:p>
          </p:txBody>
        </p:sp>
      </p:grpSp>
      <p:sp>
        <p:nvSpPr>
          <p:cNvPr id="26" name="Rectangle: Rounded Corners 25">
            <a:extLst>
              <a:ext uri="{FF2B5EF4-FFF2-40B4-BE49-F238E27FC236}">
                <a16:creationId xmlns:a16="http://schemas.microsoft.com/office/drawing/2014/main" id="{E0D75F11-704C-B4C0-1743-F4EB412DA461}"/>
              </a:ext>
            </a:extLst>
          </p:cNvPr>
          <p:cNvSpPr/>
          <p:nvPr/>
        </p:nvSpPr>
        <p:spPr>
          <a:xfrm>
            <a:off x="1597013" y="3676292"/>
            <a:ext cx="1346971" cy="33994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cs typeface="Arial"/>
              </a:rPr>
              <a:t>Patients</a:t>
            </a:r>
          </a:p>
        </p:txBody>
      </p:sp>
      <p:sp>
        <p:nvSpPr>
          <p:cNvPr id="27" name="Speech Bubble: Rectangle with Corners Rounded 26">
            <a:extLst>
              <a:ext uri="{FF2B5EF4-FFF2-40B4-BE49-F238E27FC236}">
                <a16:creationId xmlns:a16="http://schemas.microsoft.com/office/drawing/2014/main" id="{3E70B096-89A2-C3B3-E957-07A49DDEC9F2}"/>
              </a:ext>
            </a:extLst>
          </p:cNvPr>
          <p:cNvSpPr/>
          <p:nvPr/>
        </p:nvSpPr>
        <p:spPr>
          <a:xfrm>
            <a:off x="4296910" y="1155303"/>
            <a:ext cx="2671880" cy="1464434"/>
          </a:xfrm>
          <a:prstGeom prst="wedgeRoundRectCallout">
            <a:avLst/>
          </a:prstGeom>
          <a:solidFill>
            <a:schemeClr val="bg1"/>
          </a:solidFill>
          <a:ln w="38100">
            <a:solidFill>
              <a:srgbClr val="0070C0"/>
            </a:solidFill>
          </a:ln>
          <a:effectLst/>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a:p>
        </p:txBody>
      </p:sp>
      <p:sp>
        <p:nvSpPr>
          <p:cNvPr id="28" name="Text Box 24">
            <a:extLst>
              <a:ext uri="{FF2B5EF4-FFF2-40B4-BE49-F238E27FC236}">
                <a16:creationId xmlns:a16="http://schemas.microsoft.com/office/drawing/2014/main" id="{A11A6DD7-BDC4-42B1-6446-0B774446D98A}"/>
              </a:ext>
            </a:extLst>
          </p:cNvPr>
          <p:cNvSpPr txBox="1"/>
          <p:nvPr/>
        </p:nvSpPr>
        <p:spPr>
          <a:xfrm>
            <a:off x="4333314" y="1261311"/>
            <a:ext cx="2652174" cy="11836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effectLst/>
                <a:ea typeface="Calibri" panose="020F0502020204030204" pitchFamily="34" charset="0"/>
                <a:cs typeface="Calibri" panose="020F0502020204030204" pitchFamily="34" charset="0"/>
              </a:rPr>
              <a:t>71% (47/66) of HCPs rated PLS as ’very/extremely useful’</a:t>
            </a:r>
            <a:r>
              <a:rPr lang="en-US" sz="1050">
                <a:ea typeface="Calibri" panose="020F0502020204030204" pitchFamily="34" charset="0"/>
                <a:cs typeface="Calibri" panose="020F0502020204030204" pitchFamily="34" charset="0"/>
              </a:rPr>
              <a:t>,</a:t>
            </a:r>
            <a:r>
              <a:rPr lang="en-US" sz="1050">
                <a:cs typeface="Calibri" panose="020F0502020204030204" pitchFamily="34" charset="0"/>
              </a:rPr>
              <a:t> videos (64%) and infographics (65%)</a:t>
            </a:r>
            <a:r>
              <a:rPr lang="en-US" sz="1050" baseline="30000">
                <a:cs typeface="Calibri" panose="020F0502020204030204" pitchFamily="34" charset="0"/>
              </a:rPr>
              <a:t>.</a:t>
            </a:r>
            <a:r>
              <a:rPr lang="en-US" sz="1050">
                <a:solidFill>
                  <a:schemeClr val="accent1"/>
                </a:solidFill>
                <a:cs typeface="Calibri" panose="020F0502020204030204" pitchFamily="34" charset="0"/>
              </a:rPr>
              <a:t> Nearly half of these HCPs (43%; 20/47) went on to use the PLS with their patients and one in six HCPs (8/47) referred patients/families to the online PLS</a:t>
            </a:r>
            <a:r>
              <a:rPr lang="en-US" sz="1050" baseline="30000">
                <a:solidFill>
                  <a:schemeClr val="accent1"/>
                </a:solidFill>
                <a:cs typeface="Times New Roman" panose="02020603050405020304" pitchFamily="18" charset="0"/>
              </a:rPr>
              <a:t>6</a:t>
            </a:r>
            <a:endParaRPr lang="en-US" sz="1050">
              <a:solidFill>
                <a:schemeClr val="accent1"/>
              </a:solidFill>
              <a:cs typeface="Calibri" panose="020F0502020204030204" pitchFamily="34" charset="0"/>
            </a:endParaRPr>
          </a:p>
          <a:p>
            <a:pPr marL="0" marR="0" algn="ctr">
              <a:spcBef>
                <a:spcPts val="0"/>
              </a:spcBef>
              <a:spcAft>
                <a:spcPts val="0"/>
              </a:spcAft>
            </a:pPr>
            <a:endParaRPr lang="en-US" sz="1050" baseline="30000">
              <a:effectLst/>
              <a:ea typeface="Calibri" panose="020F0502020204030204" pitchFamily="34" charset="0"/>
              <a:cs typeface="Calibri" panose="020F0502020204030204" pitchFamily="34" charset="0"/>
            </a:endParaRPr>
          </a:p>
        </p:txBody>
      </p:sp>
      <p:sp>
        <p:nvSpPr>
          <p:cNvPr id="29" name="Rectangle: Rounded Corners 28">
            <a:extLst>
              <a:ext uri="{FF2B5EF4-FFF2-40B4-BE49-F238E27FC236}">
                <a16:creationId xmlns:a16="http://schemas.microsoft.com/office/drawing/2014/main" id="{F1F1D179-28FA-DE5C-0D0B-804C2C6CD3EE}"/>
              </a:ext>
            </a:extLst>
          </p:cNvPr>
          <p:cNvSpPr/>
          <p:nvPr/>
        </p:nvSpPr>
        <p:spPr>
          <a:xfrm>
            <a:off x="4296910" y="2912143"/>
            <a:ext cx="1814341" cy="36603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cs typeface="Arial"/>
              </a:rPr>
              <a:t>Healthcare Professionals</a:t>
            </a:r>
          </a:p>
        </p:txBody>
      </p:sp>
      <p:sp>
        <p:nvSpPr>
          <p:cNvPr id="30" name="Speech Bubble: Rectangle with Corners Rounded 29">
            <a:extLst>
              <a:ext uri="{FF2B5EF4-FFF2-40B4-BE49-F238E27FC236}">
                <a16:creationId xmlns:a16="http://schemas.microsoft.com/office/drawing/2014/main" id="{1E2511F0-8D10-A0CF-E88E-611A5240BD1E}"/>
              </a:ext>
            </a:extLst>
          </p:cNvPr>
          <p:cNvSpPr/>
          <p:nvPr/>
        </p:nvSpPr>
        <p:spPr>
          <a:xfrm flipV="1">
            <a:off x="4194164" y="3507916"/>
            <a:ext cx="2791323" cy="1183646"/>
          </a:xfrm>
          <a:prstGeom prst="wedgeRoundRectCallout">
            <a:avLst/>
          </a:prstGeom>
          <a:solidFill>
            <a:schemeClr val="bg1"/>
          </a:solidFill>
          <a:ln w="38100">
            <a:solidFill>
              <a:srgbClr val="0070C0"/>
            </a:solidFill>
          </a:ln>
          <a:effectLst/>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a:p>
        </p:txBody>
      </p:sp>
      <p:sp>
        <p:nvSpPr>
          <p:cNvPr id="31" name="Text Box 24">
            <a:extLst>
              <a:ext uri="{FF2B5EF4-FFF2-40B4-BE49-F238E27FC236}">
                <a16:creationId xmlns:a16="http://schemas.microsoft.com/office/drawing/2014/main" id="{F0EE7CFC-B9F7-F4FC-76F3-4DE74AB7D135}"/>
              </a:ext>
            </a:extLst>
          </p:cNvPr>
          <p:cNvSpPr txBox="1"/>
          <p:nvPr/>
        </p:nvSpPr>
        <p:spPr>
          <a:xfrm>
            <a:off x="4383775" y="3642885"/>
            <a:ext cx="2400194" cy="8825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buNone/>
            </a:pPr>
            <a:r>
              <a:rPr lang="en-US" sz="1050">
                <a:cs typeface="Calibri" panose="020F0502020204030204" pitchFamily="34" charset="0"/>
              </a:rPr>
              <a:t>Infographics (31%) and </a:t>
            </a:r>
          </a:p>
          <a:p>
            <a:pPr algn="ctr"/>
            <a:r>
              <a:rPr lang="en-US" sz="1050">
                <a:cs typeface="Calibri" panose="020F0502020204030204" pitchFamily="34" charset="0"/>
              </a:rPr>
              <a:t>PLS (20%) were the most valued digital information types… </a:t>
            </a:r>
            <a:r>
              <a:rPr lang="en-US" sz="1050">
                <a:solidFill>
                  <a:schemeClr val="accent1"/>
                </a:solidFill>
                <a:cs typeface="Calibri" panose="020F0502020204030204" pitchFamily="34" charset="0"/>
              </a:rPr>
              <a:t>availability of PLS increases the likelihood of sharing information with patients</a:t>
            </a:r>
            <a:r>
              <a:rPr lang="en-US" sz="1050" baseline="30000">
                <a:solidFill>
                  <a:schemeClr val="accent1"/>
                </a:solidFill>
                <a:cs typeface="Calibri" panose="020F0502020204030204" pitchFamily="34" charset="0"/>
              </a:rPr>
              <a:t>5</a:t>
            </a:r>
            <a:endParaRPr lang="en-US" sz="1050">
              <a:solidFill>
                <a:schemeClr val="accent1"/>
              </a:solidFill>
            </a:endParaRPr>
          </a:p>
          <a:p>
            <a:pPr marL="0" indent="0" algn="ctr">
              <a:lnSpc>
                <a:spcPct val="100000"/>
              </a:lnSpc>
              <a:spcBef>
                <a:spcPts val="0"/>
              </a:spcBef>
              <a:buNone/>
            </a:pPr>
            <a:endParaRPr lang="en-US" sz="1050" baseline="30000">
              <a:effectLst/>
              <a:ea typeface="Calibri" panose="020F0502020204030204" pitchFamily="34" charset="0"/>
              <a:cs typeface="Calibri" panose="020F0502020204030204" pitchFamily="34" charset="0"/>
            </a:endParaRPr>
          </a:p>
        </p:txBody>
      </p:sp>
      <p:sp>
        <p:nvSpPr>
          <p:cNvPr id="33" name="TextBox 33">
            <a:extLst>
              <a:ext uri="{FF2B5EF4-FFF2-40B4-BE49-F238E27FC236}">
                <a16:creationId xmlns:a16="http://schemas.microsoft.com/office/drawing/2014/main" id="{C44EC1BA-55BF-79A5-1162-CA4CA5C8ADFA}"/>
              </a:ext>
            </a:extLst>
          </p:cNvPr>
          <p:cNvSpPr txBox="1"/>
          <p:nvPr/>
        </p:nvSpPr>
        <p:spPr>
          <a:xfrm>
            <a:off x="119669" y="4429952"/>
            <a:ext cx="373436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cs typeface="Calibri" panose="020F0502020204030204" pitchFamily="34" charset="0"/>
                <a:hlinkClick r:id="rId3"/>
              </a:rPr>
              <a:t>4. Georgieva A, et al. </a:t>
            </a:r>
            <a:r>
              <a:rPr lang="en-US" sz="700" i="1">
                <a:cs typeface="Calibri" panose="020F0502020204030204" pitchFamily="34" charset="0"/>
                <a:hlinkClick r:id="rId3"/>
              </a:rPr>
              <a:t>Curr Med Res </a:t>
            </a:r>
            <a:r>
              <a:rPr lang="en-US" sz="700" i="1" err="1">
                <a:cs typeface="Calibri" panose="020F0502020204030204" pitchFamily="34" charset="0"/>
                <a:hlinkClick r:id="rId3"/>
              </a:rPr>
              <a:t>Opin</a:t>
            </a:r>
            <a:r>
              <a:rPr lang="en-US" sz="700">
                <a:cs typeface="Calibri" panose="020F0502020204030204" pitchFamily="34" charset="0"/>
                <a:hlinkClick r:id="rId3"/>
              </a:rPr>
              <a:t>. 2018; 34(sup 1).</a:t>
            </a:r>
            <a:endParaRPr lang="en-US" sz="700">
              <a:cs typeface="Calibri" panose="020F0502020204030204" pitchFamily="34" charset="0"/>
            </a:endParaRPr>
          </a:p>
          <a:p>
            <a:r>
              <a:rPr lang="da-DK" sz="700">
                <a:solidFill>
                  <a:schemeClr val="dk1"/>
                </a:solidFill>
                <a:ea typeface="Calibri"/>
                <a:cs typeface="Calibri" panose="020F0502020204030204" pitchFamily="34" charset="0"/>
                <a:sym typeface="Calibri"/>
                <a:hlinkClick r:id="rId4"/>
              </a:rPr>
              <a:t>5. </a:t>
            </a:r>
            <a:r>
              <a:rPr lang="da-DK" sz="700" b="0" u="none" strike="noStrike" cap="none">
                <a:solidFill>
                  <a:schemeClr val="dk1"/>
                </a:solidFill>
                <a:ea typeface="Calibri"/>
                <a:cs typeface="Calibri" panose="020F0502020204030204" pitchFamily="34" charset="0"/>
                <a:sym typeface="Calibri"/>
                <a:hlinkClick r:id="rId4"/>
              </a:rPr>
              <a:t>Gadiot R, et al. </a:t>
            </a:r>
            <a:r>
              <a:rPr lang="da-DK" sz="700" b="0" i="1" u="none" strike="noStrike" cap="none">
                <a:solidFill>
                  <a:schemeClr val="dk1"/>
                </a:solidFill>
                <a:ea typeface="Calibri"/>
                <a:cs typeface="Calibri" panose="020F0502020204030204" pitchFamily="34" charset="0"/>
                <a:sym typeface="Calibri"/>
                <a:hlinkClick r:id="rId4"/>
              </a:rPr>
              <a:t>Curr Med Res Opin. </a:t>
            </a:r>
            <a:r>
              <a:rPr lang="da-DK" sz="700" b="0" u="none" strike="noStrike" cap="none">
                <a:solidFill>
                  <a:schemeClr val="dk1"/>
                </a:solidFill>
                <a:ea typeface="Calibri"/>
                <a:cs typeface="Calibri" panose="020F0502020204030204" pitchFamily="34" charset="0"/>
                <a:sym typeface="Calibri"/>
                <a:hlinkClick r:id="rId4"/>
              </a:rPr>
              <a:t>2022; 38(sup 1).</a:t>
            </a:r>
            <a:r>
              <a:rPr lang="da-DK" sz="700">
                <a:cs typeface="Calibri" panose="020F0502020204030204" pitchFamily="34" charset="0"/>
              </a:rPr>
              <a:t> </a:t>
            </a:r>
          </a:p>
          <a:p>
            <a:r>
              <a:rPr lang="en-US" sz="700">
                <a:solidFill>
                  <a:schemeClr val="dk1"/>
                </a:solidFill>
                <a:ea typeface="Calibri"/>
                <a:cs typeface="Calibri" panose="020F0502020204030204" pitchFamily="34" charset="0"/>
                <a:sym typeface="Calibri"/>
                <a:hlinkClick r:id="rId4"/>
              </a:rPr>
              <a:t>6. </a:t>
            </a:r>
            <a:r>
              <a:rPr lang="en-US" sz="700" b="0" i="0" u="none" strike="noStrike" cap="none">
                <a:solidFill>
                  <a:schemeClr val="dk1"/>
                </a:solidFill>
                <a:ea typeface="Calibri"/>
                <a:cs typeface="Calibri" panose="020F0502020204030204" pitchFamily="34" charset="0"/>
                <a:sym typeface="Calibri"/>
                <a:hlinkClick r:id="rId4"/>
              </a:rPr>
              <a:t>Lobban D, et al. </a:t>
            </a:r>
            <a:r>
              <a:rPr lang="sv-SE" sz="700" b="0" i="1" u="none" strike="noStrike" cap="none">
                <a:solidFill>
                  <a:schemeClr val="dk1"/>
                </a:solidFill>
                <a:ea typeface="Calibri"/>
                <a:cs typeface="Calibri" panose="020F0502020204030204" pitchFamily="34" charset="0"/>
                <a:sym typeface="Calibri"/>
                <a:hlinkClick r:id="rId4"/>
              </a:rPr>
              <a:t>Curr Med Res Opin</a:t>
            </a:r>
            <a:r>
              <a:rPr lang="sv-SE" sz="700" b="0" i="0" u="none" strike="noStrike" cap="none">
                <a:solidFill>
                  <a:schemeClr val="dk1"/>
                </a:solidFill>
                <a:ea typeface="Calibri"/>
                <a:cs typeface="Calibri" panose="020F0502020204030204" pitchFamily="34" charset="0"/>
                <a:sym typeface="Calibri"/>
                <a:hlinkClick r:id="rId4"/>
              </a:rPr>
              <a:t>. 2022; 38(sup 1).</a:t>
            </a:r>
            <a:endParaRPr lang="en-US" sz="700" b="0" i="0" u="none" strike="noStrike" cap="none">
              <a:solidFill>
                <a:schemeClr val="dk1"/>
              </a:solidFill>
              <a:ea typeface="Calibri"/>
              <a:cs typeface="Calibri" panose="020F0502020204030204" pitchFamily="34" charset="0"/>
              <a:sym typeface="Calibri"/>
            </a:endParaRPr>
          </a:p>
          <a:p>
            <a:endParaRPr lang="en-US" sz="700">
              <a:cs typeface="Calibri" panose="020F0502020204030204" pitchFamily="34" charset="0"/>
            </a:endParaRPr>
          </a:p>
        </p:txBody>
      </p:sp>
    </p:spTree>
    <p:extLst>
      <p:ext uri="{BB962C8B-B14F-4D97-AF65-F5344CB8AC3E}">
        <p14:creationId xmlns:p14="http://schemas.microsoft.com/office/powerpoint/2010/main" val="365149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74FB-E417-9389-5EC3-2ED3E450874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E8AF4A-82B2-56F3-655B-5F308F20B33D}"/>
              </a:ext>
            </a:extLst>
          </p:cNvPr>
          <p:cNvSpPr>
            <a:spLocks noGrp="1"/>
          </p:cNvSpPr>
          <p:nvPr>
            <p:ph type="sldNum" sz="quarter" idx="10"/>
          </p:nvPr>
        </p:nvSpPr>
        <p:spPr/>
        <p:txBody>
          <a:bodyPr/>
          <a:lstStyle/>
          <a:p>
            <a:fld id="{42AD0A0E-4515-A647-B2E3-7F1B29FB990E}" type="slidenum">
              <a:rPr lang="en-US" smtClean="0"/>
              <a:pPr/>
              <a:t>22</a:t>
            </a:fld>
            <a:endParaRPr lang="en-US"/>
          </a:p>
        </p:txBody>
      </p:sp>
      <p:sp>
        <p:nvSpPr>
          <p:cNvPr id="9" name="Title 8">
            <a:extLst>
              <a:ext uri="{FF2B5EF4-FFF2-40B4-BE49-F238E27FC236}">
                <a16:creationId xmlns:a16="http://schemas.microsoft.com/office/drawing/2014/main" id="{7E6E17D8-6DFC-4F9E-ACDD-4232572A72BD}"/>
              </a:ext>
            </a:extLst>
          </p:cNvPr>
          <p:cNvSpPr>
            <a:spLocks noGrp="1"/>
          </p:cNvSpPr>
          <p:nvPr>
            <p:ph type="title"/>
          </p:nvPr>
        </p:nvSpPr>
        <p:spPr/>
        <p:txBody>
          <a:bodyPr>
            <a:noAutofit/>
          </a:bodyPr>
          <a:lstStyle/>
          <a:p>
            <a:r>
              <a:rPr lang="en-US" sz="2400"/>
              <a:t>Future directions</a:t>
            </a:r>
            <a:endParaRPr lang="en-GB" sz="2400"/>
          </a:p>
        </p:txBody>
      </p:sp>
      <p:sp>
        <p:nvSpPr>
          <p:cNvPr id="10" name="Text Placeholder 5">
            <a:extLst>
              <a:ext uri="{FF2B5EF4-FFF2-40B4-BE49-F238E27FC236}">
                <a16:creationId xmlns:a16="http://schemas.microsoft.com/office/drawing/2014/main" id="{4FC2ED4A-CBED-5CE3-3026-F7A68EA3A704}"/>
              </a:ext>
            </a:extLst>
          </p:cNvPr>
          <p:cNvSpPr txBox="1">
            <a:spLocks/>
          </p:cNvSpPr>
          <p:nvPr/>
        </p:nvSpPr>
        <p:spPr>
          <a:xfrm>
            <a:off x="529169" y="1455977"/>
            <a:ext cx="6129083" cy="26632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a:t>Provide resources and training for all stakeholders</a:t>
            </a:r>
          </a:p>
          <a:p>
            <a:pPr marL="0" indent="0">
              <a:buNone/>
            </a:pPr>
            <a:endParaRPr lang="en-US" sz="1800"/>
          </a:p>
          <a:p>
            <a:r>
              <a:rPr lang="en-US" sz="1800"/>
              <a:t>Drive patient-centered publications</a:t>
            </a:r>
          </a:p>
          <a:p>
            <a:pPr marL="0" indent="0">
              <a:buNone/>
            </a:pPr>
            <a:endParaRPr lang="en-US" sz="1800"/>
          </a:p>
          <a:p>
            <a:r>
              <a:rPr lang="en-US" sz="1800"/>
              <a:t>Quantify how publications are used by patients</a:t>
            </a:r>
          </a:p>
          <a:p>
            <a:pPr marL="0" indent="0">
              <a:buNone/>
            </a:pPr>
            <a:endParaRPr lang="en-US" sz="1800"/>
          </a:p>
          <a:p>
            <a:r>
              <a:rPr lang="en-US" sz="1800"/>
              <a:t>Increase discoverability of publications to patient audiences</a:t>
            </a:r>
          </a:p>
        </p:txBody>
      </p:sp>
      <p:pic>
        <p:nvPicPr>
          <p:cNvPr id="6" name="Picture 5">
            <a:extLst>
              <a:ext uri="{FF2B5EF4-FFF2-40B4-BE49-F238E27FC236}">
                <a16:creationId xmlns:a16="http://schemas.microsoft.com/office/drawing/2014/main" id="{09E659F9-F96F-A04C-00AD-A653F5445C22}"/>
              </a:ext>
            </a:extLst>
          </p:cNvPr>
          <p:cNvPicPr>
            <a:picLocks noChangeAspect="1"/>
          </p:cNvPicPr>
          <p:nvPr/>
        </p:nvPicPr>
        <p:blipFill>
          <a:blip r:embed="rId3"/>
          <a:stretch>
            <a:fillRect/>
          </a:stretch>
        </p:blipFill>
        <p:spPr>
          <a:xfrm>
            <a:off x="6167887" y="1455977"/>
            <a:ext cx="2041058" cy="2074964"/>
          </a:xfrm>
          <a:prstGeom prst="rect">
            <a:avLst/>
          </a:prstGeom>
        </p:spPr>
      </p:pic>
    </p:spTree>
    <p:extLst>
      <p:ext uri="{BB962C8B-B14F-4D97-AF65-F5344CB8AC3E}">
        <p14:creationId xmlns:p14="http://schemas.microsoft.com/office/powerpoint/2010/main" val="4171032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9A0A-F800-BF05-5B6A-AD7E69FA9C5C}"/>
              </a:ext>
            </a:extLst>
          </p:cNvPr>
          <p:cNvSpPr>
            <a:spLocks noGrp="1"/>
          </p:cNvSpPr>
          <p:nvPr>
            <p:ph type="title"/>
          </p:nvPr>
        </p:nvSpPr>
        <p:spPr/>
        <p:txBody>
          <a:bodyPr>
            <a:normAutofit/>
          </a:bodyPr>
          <a:lstStyle/>
          <a:p>
            <a:r>
              <a:rPr lang="en-GB" sz="3600"/>
              <a:t>Practical Strategies for Integrating Patients into Publication Planning</a:t>
            </a:r>
            <a:endParaRPr lang="en-US"/>
          </a:p>
        </p:txBody>
      </p:sp>
      <p:sp>
        <p:nvSpPr>
          <p:cNvPr id="3" name="Text Placeholder 2">
            <a:extLst>
              <a:ext uri="{FF2B5EF4-FFF2-40B4-BE49-F238E27FC236}">
                <a16:creationId xmlns:a16="http://schemas.microsoft.com/office/drawing/2014/main" id="{690D3C8A-1092-EE1E-78AE-00E823AE020A}"/>
              </a:ext>
            </a:extLst>
          </p:cNvPr>
          <p:cNvSpPr>
            <a:spLocks noGrp="1"/>
          </p:cNvSpPr>
          <p:nvPr>
            <p:ph type="body" idx="1"/>
          </p:nvPr>
        </p:nvSpPr>
        <p:spPr/>
        <p:txBody>
          <a:bodyPr vert="horz" lIns="91440" tIns="45720" rIns="91440" bIns="45720" rtlCol="0" anchor="t">
            <a:normAutofit/>
          </a:bodyPr>
          <a:lstStyle/>
          <a:p>
            <a:pPr algn="ctr"/>
            <a:r>
              <a:rPr lang="en-US" sz="2400"/>
              <a:t>Speaker: Rachel Kendrick, </a:t>
            </a:r>
            <a:r>
              <a:rPr lang="en-US" sz="2000"/>
              <a:t>Senior Director of Publications, AstraZeneca</a:t>
            </a:r>
          </a:p>
          <a:p>
            <a:endParaRPr lang="en-US" sz="2400"/>
          </a:p>
          <a:p>
            <a:endParaRPr lang="en-US"/>
          </a:p>
        </p:txBody>
      </p:sp>
      <p:sp>
        <p:nvSpPr>
          <p:cNvPr id="4" name="Slide Number Placeholder 3">
            <a:extLst>
              <a:ext uri="{FF2B5EF4-FFF2-40B4-BE49-F238E27FC236}">
                <a16:creationId xmlns:a16="http://schemas.microsoft.com/office/drawing/2014/main" id="{3004D970-4EAC-6C50-83B7-AD2EBEB43EB5}"/>
              </a:ext>
            </a:extLst>
          </p:cNvPr>
          <p:cNvSpPr>
            <a:spLocks noGrp="1"/>
          </p:cNvSpPr>
          <p:nvPr>
            <p:ph type="sldNum" sz="quarter" idx="10"/>
          </p:nvPr>
        </p:nvSpPr>
        <p:spPr/>
        <p:txBody>
          <a:bodyPr/>
          <a:lstStyle/>
          <a:p>
            <a:fld id="{42AD0A0E-4515-A647-B2E3-7F1B29FB990E}" type="slidenum">
              <a:rPr lang="en-US" smtClean="0"/>
              <a:pPr/>
              <a:t>23</a:t>
            </a:fld>
            <a:endParaRPr lang="en-US"/>
          </a:p>
        </p:txBody>
      </p:sp>
    </p:spTree>
    <p:extLst>
      <p:ext uri="{BB962C8B-B14F-4D97-AF65-F5344CB8AC3E}">
        <p14:creationId xmlns:p14="http://schemas.microsoft.com/office/powerpoint/2010/main" val="4195966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77C9-A34A-664B-6DC4-B8DF62B74B4A}"/>
              </a:ext>
            </a:extLst>
          </p:cNvPr>
          <p:cNvSpPr>
            <a:spLocks noGrp="1"/>
          </p:cNvSpPr>
          <p:nvPr>
            <p:ph type="title"/>
          </p:nvPr>
        </p:nvSpPr>
        <p:spPr>
          <a:xfrm>
            <a:off x="888377" y="59945"/>
            <a:ext cx="7462661" cy="941541"/>
          </a:xfrm>
        </p:spPr>
        <p:txBody>
          <a:bodyPr>
            <a:normAutofit/>
          </a:bodyPr>
          <a:lstStyle/>
          <a:p>
            <a:pPr algn="ctr"/>
            <a:r>
              <a:rPr lang="en-GB" sz="3000"/>
              <a:t>Practical Strategies for Integrating Patients into Publication Planning</a:t>
            </a:r>
            <a:endParaRPr lang="en-US" sz="3000"/>
          </a:p>
        </p:txBody>
      </p:sp>
      <p:sp>
        <p:nvSpPr>
          <p:cNvPr id="4" name="Slide Number Placeholder 3">
            <a:extLst>
              <a:ext uri="{FF2B5EF4-FFF2-40B4-BE49-F238E27FC236}">
                <a16:creationId xmlns:a16="http://schemas.microsoft.com/office/drawing/2014/main" id="{33D8D499-7476-FBF0-BA50-2BAF39248D59}"/>
              </a:ext>
            </a:extLst>
          </p:cNvPr>
          <p:cNvSpPr>
            <a:spLocks noGrp="1"/>
          </p:cNvSpPr>
          <p:nvPr>
            <p:ph type="sldNum" sz="quarter" idx="10"/>
          </p:nvPr>
        </p:nvSpPr>
        <p:spPr/>
        <p:txBody>
          <a:bodyPr/>
          <a:lstStyle/>
          <a:p>
            <a:pPr>
              <a:defRPr/>
            </a:pPr>
            <a:fld id="{42AD0A0E-4515-A647-B2E3-7F1B29FB990E}" type="slidenum">
              <a:rPr lang="en-US" dirty="0">
                <a:solidFill>
                  <a:prstClr val="black"/>
                </a:solidFill>
                <a:latin typeface="Franklin Gothic Book" panose="020B0503020102020204"/>
              </a:rPr>
              <a:pPr>
                <a:defRPr/>
              </a:pPr>
              <a:t>24</a:t>
            </a:fld>
            <a:endParaRPr lang="en-US">
              <a:solidFill>
                <a:prstClr val="black"/>
              </a:solidFill>
              <a:latin typeface="Franklin Gothic Book" panose="020B0503020102020204"/>
            </a:endParaRPr>
          </a:p>
        </p:txBody>
      </p:sp>
      <p:sp>
        <p:nvSpPr>
          <p:cNvPr id="6" name="Rectangle 5">
            <a:extLst>
              <a:ext uri="{FF2B5EF4-FFF2-40B4-BE49-F238E27FC236}">
                <a16:creationId xmlns:a16="http://schemas.microsoft.com/office/drawing/2014/main" id="{9A68D559-0E08-711B-EC18-052B9B39CC32}"/>
              </a:ext>
            </a:extLst>
          </p:cNvPr>
          <p:cNvSpPr/>
          <p:nvPr/>
        </p:nvSpPr>
        <p:spPr>
          <a:xfrm>
            <a:off x="448717" y="4063008"/>
            <a:ext cx="1080491" cy="392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Franklin Gothic Book" panose="020B0503020102020204"/>
            </a:endParaRPr>
          </a:p>
        </p:txBody>
      </p:sp>
      <p:sp>
        <p:nvSpPr>
          <p:cNvPr id="8" name="Content Placeholder 7">
            <a:extLst>
              <a:ext uri="{FF2B5EF4-FFF2-40B4-BE49-F238E27FC236}">
                <a16:creationId xmlns:a16="http://schemas.microsoft.com/office/drawing/2014/main" id="{36B5A564-0B42-298A-D725-F742ADFE67F1}"/>
              </a:ext>
            </a:extLst>
          </p:cNvPr>
          <p:cNvSpPr>
            <a:spLocks noGrp="1"/>
          </p:cNvSpPr>
          <p:nvPr>
            <p:ph idx="1"/>
          </p:nvPr>
        </p:nvSpPr>
        <p:spPr>
          <a:xfrm>
            <a:off x="695740" y="893917"/>
            <a:ext cx="7624172" cy="3675929"/>
          </a:xfrm>
        </p:spPr>
        <p:txBody>
          <a:bodyPr vert="horz" lIns="68580" tIns="34290" rIns="68580" bIns="34290" rtlCol="0" anchor="t">
            <a:normAutofit/>
          </a:bodyPr>
          <a:lstStyle/>
          <a:p>
            <a:pPr marL="0" indent="0">
              <a:buNone/>
            </a:pPr>
            <a:endParaRPr lang="en-US" sz="1650" b="1">
              <a:solidFill>
                <a:srgbClr val="1B73BB"/>
              </a:solidFill>
              <a:latin typeface="Roboto"/>
              <a:ea typeface="Roboto"/>
              <a:cs typeface="Roboto"/>
            </a:endParaRPr>
          </a:p>
          <a:p>
            <a:pPr>
              <a:buFont typeface="Wingdings" panose="05000000000000000000" pitchFamily="2" charset="2"/>
              <a:buChar char="Ø"/>
            </a:pPr>
            <a:r>
              <a:rPr lang="en-GB" sz="1500" b="1">
                <a:solidFill>
                  <a:srgbClr val="44546A"/>
                </a:solidFill>
                <a:ea typeface="Times New Roman" panose="02020603050405020304" pitchFamily="18" charset="0"/>
              </a:rPr>
              <a:t>Identifying key touchpoints where patients can contribute meaningfully </a:t>
            </a:r>
          </a:p>
          <a:p>
            <a:pPr>
              <a:buFont typeface="Wingdings" panose="05000000000000000000" pitchFamily="2" charset="2"/>
              <a:buChar char="Ø"/>
            </a:pPr>
            <a:endParaRPr lang="en-GB" sz="1500" b="1">
              <a:solidFill>
                <a:srgbClr val="44546A"/>
              </a:solidFill>
              <a:ea typeface="Times New Roman" panose="02020603050405020304" pitchFamily="18" charset="0"/>
            </a:endParaRPr>
          </a:p>
          <a:p>
            <a:pPr>
              <a:buFont typeface="Wingdings" panose="05000000000000000000" pitchFamily="2" charset="2"/>
              <a:buChar char="Ø"/>
            </a:pPr>
            <a:r>
              <a:rPr lang="en-GB" sz="1500" b="1">
                <a:solidFill>
                  <a:srgbClr val="44546A"/>
                </a:solidFill>
                <a:ea typeface="Times New Roman" panose="02020603050405020304" pitchFamily="18" charset="0"/>
              </a:rPr>
              <a:t>Addressing common challenges, such as confidentiality, training, and alignment with compliance guidelines </a:t>
            </a:r>
          </a:p>
          <a:p>
            <a:pPr>
              <a:buFont typeface="Wingdings" panose="05000000000000000000" pitchFamily="2" charset="2"/>
              <a:buChar char="Ø"/>
            </a:pPr>
            <a:endParaRPr lang="en-US" sz="1500">
              <a:solidFill>
                <a:srgbClr val="44546A"/>
              </a:solidFill>
              <a:ea typeface="Times New Roman" panose="02020603050405020304" pitchFamily="18" charset="0"/>
              <a:cs typeface="Calibri" panose="020F0502020204030204" pitchFamily="34" charset="0"/>
            </a:endParaRPr>
          </a:p>
          <a:p>
            <a:pPr>
              <a:buFont typeface="Wingdings" panose="05000000000000000000" pitchFamily="2" charset="2"/>
              <a:buChar char="Ø"/>
            </a:pPr>
            <a:r>
              <a:rPr lang="en-GB" sz="1500" b="1">
                <a:solidFill>
                  <a:srgbClr val="44546A"/>
                </a:solidFill>
                <a:ea typeface="Times New Roman" panose="02020603050405020304" pitchFamily="18" charset="0"/>
              </a:rPr>
              <a:t>Best practices for fostering collaboration between pharma, patients, publishers, and agencies </a:t>
            </a:r>
          </a:p>
          <a:p>
            <a:pPr>
              <a:buFont typeface="Wingdings" panose="05000000000000000000" pitchFamily="2" charset="2"/>
              <a:buChar char="Ø"/>
            </a:pPr>
            <a:endParaRPr lang="en-GB" sz="1500" b="1">
              <a:solidFill>
                <a:srgbClr val="44546A"/>
              </a:solidFill>
              <a:ea typeface="Times New Roman" panose="02020603050405020304" pitchFamily="18" charset="0"/>
            </a:endParaRPr>
          </a:p>
        </p:txBody>
      </p:sp>
    </p:spTree>
    <p:extLst>
      <p:ext uri="{BB962C8B-B14F-4D97-AF65-F5344CB8AC3E}">
        <p14:creationId xmlns:p14="http://schemas.microsoft.com/office/powerpoint/2010/main" val="3588031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77C9-A34A-664B-6DC4-B8DF62B74B4A}"/>
              </a:ext>
            </a:extLst>
          </p:cNvPr>
          <p:cNvSpPr>
            <a:spLocks noGrp="1"/>
          </p:cNvSpPr>
          <p:nvPr>
            <p:ph type="title"/>
          </p:nvPr>
        </p:nvSpPr>
        <p:spPr>
          <a:xfrm>
            <a:off x="888377" y="59945"/>
            <a:ext cx="7462661" cy="941541"/>
          </a:xfrm>
        </p:spPr>
        <p:txBody>
          <a:bodyPr>
            <a:normAutofit/>
          </a:bodyPr>
          <a:lstStyle/>
          <a:p>
            <a:pPr algn="ctr"/>
            <a:r>
              <a:rPr lang="en-GB" sz="3000"/>
              <a:t>Practical Strategies for Integrating Patients into Publication Planning</a:t>
            </a:r>
            <a:endParaRPr lang="en-US" sz="3000"/>
          </a:p>
        </p:txBody>
      </p:sp>
      <p:sp>
        <p:nvSpPr>
          <p:cNvPr id="4" name="Slide Number Placeholder 3">
            <a:extLst>
              <a:ext uri="{FF2B5EF4-FFF2-40B4-BE49-F238E27FC236}">
                <a16:creationId xmlns:a16="http://schemas.microsoft.com/office/drawing/2014/main" id="{33D8D499-7476-FBF0-BA50-2BAF39248D59}"/>
              </a:ext>
            </a:extLst>
          </p:cNvPr>
          <p:cNvSpPr>
            <a:spLocks noGrp="1"/>
          </p:cNvSpPr>
          <p:nvPr>
            <p:ph type="sldNum" sz="quarter" idx="10"/>
          </p:nvPr>
        </p:nvSpPr>
        <p:spPr/>
        <p:txBody>
          <a:bodyPr/>
          <a:lstStyle/>
          <a:p>
            <a:pPr>
              <a:defRPr/>
            </a:pPr>
            <a:fld id="{42AD0A0E-4515-A647-B2E3-7F1B29FB990E}" type="slidenum">
              <a:rPr lang="en-US" dirty="0">
                <a:solidFill>
                  <a:prstClr val="black"/>
                </a:solidFill>
                <a:latin typeface="Franklin Gothic Book" panose="020B0503020102020204"/>
              </a:rPr>
              <a:pPr>
                <a:defRPr/>
              </a:pPr>
              <a:t>25</a:t>
            </a:fld>
            <a:endParaRPr lang="en-US">
              <a:solidFill>
                <a:prstClr val="black"/>
              </a:solidFill>
              <a:latin typeface="Franklin Gothic Book" panose="020B0503020102020204"/>
            </a:endParaRPr>
          </a:p>
        </p:txBody>
      </p:sp>
      <p:sp>
        <p:nvSpPr>
          <p:cNvPr id="6" name="Rectangle 5">
            <a:extLst>
              <a:ext uri="{FF2B5EF4-FFF2-40B4-BE49-F238E27FC236}">
                <a16:creationId xmlns:a16="http://schemas.microsoft.com/office/drawing/2014/main" id="{9A68D559-0E08-711B-EC18-052B9B39CC32}"/>
              </a:ext>
            </a:extLst>
          </p:cNvPr>
          <p:cNvSpPr/>
          <p:nvPr/>
        </p:nvSpPr>
        <p:spPr>
          <a:xfrm>
            <a:off x="448717" y="4063008"/>
            <a:ext cx="1080491" cy="392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Franklin Gothic Book" panose="020B0503020102020204"/>
            </a:endParaRPr>
          </a:p>
        </p:txBody>
      </p:sp>
      <p:sp>
        <p:nvSpPr>
          <p:cNvPr id="8" name="Content Placeholder 7">
            <a:extLst>
              <a:ext uri="{FF2B5EF4-FFF2-40B4-BE49-F238E27FC236}">
                <a16:creationId xmlns:a16="http://schemas.microsoft.com/office/drawing/2014/main" id="{36B5A564-0B42-298A-D725-F742ADFE67F1}"/>
              </a:ext>
            </a:extLst>
          </p:cNvPr>
          <p:cNvSpPr>
            <a:spLocks noGrp="1"/>
          </p:cNvSpPr>
          <p:nvPr>
            <p:ph idx="1"/>
          </p:nvPr>
        </p:nvSpPr>
        <p:spPr>
          <a:xfrm>
            <a:off x="695740" y="893917"/>
            <a:ext cx="7624172" cy="3675929"/>
          </a:xfrm>
        </p:spPr>
        <p:txBody>
          <a:bodyPr vert="horz" lIns="68580" tIns="34290" rIns="68580" bIns="34290" rtlCol="0" anchor="t">
            <a:normAutofit/>
          </a:bodyPr>
          <a:lstStyle/>
          <a:p>
            <a:pPr marL="0" indent="0">
              <a:buNone/>
            </a:pPr>
            <a:endParaRPr lang="en-US" sz="1650" b="1">
              <a:solidFill>
                <a:srgbClr val="1B73BB"/>
              </a:solidFill>
              <a:latin typeface="Roboto"/>
              <a:ea typeface="Roboto"/>
              <a:cs typeface="Roboto"/>
            </a:endParaRPr>
          </a:p>
          <a:p>
            <a:pPr>
              <a:buFont typeface="Wingdings" panose="05000000000000000000" pitchFamily="2" charset="2"/>
              <a:buChar char="Ø"/>
            </a:pPr>
            <a:r>
              <a:rPr lang="en-GB" sz="1500" b="1">
                <a:solidFill>
                  <a:srgbClr val="44546A"/>
                </a:solidFill>
                <a:ea typeface="Times New Roman" panose="02020603050405020304" pitchFamily="18" charset="0"/>
              </a:rPr>
              <a:t>Identifying key touchpoints where patients can contribute meaningfully </a:t>
            </a:r>
          </a:p>
          <a:p>
            <a:pPr>
              <a:buFont typeface="Wingdings" panose="05000000000000000000" pitchFamily="2" charset="2"/>
              <a:buChar char="Ø"/>
            </a:pPr>
            <a:endParaRPr lang="en-GB" sz="1500" b="1">
              <a:solidFill>
                <a:srgbClr val="44546A"/>
              </a:solidFill>
              <a:ea typeface="Times New Roman" panose="02020603050405020304" pitchFamily="18" charset="0"/>
            </a:endParaRPr>
          </a:p>
          <a:p>
            <a:pPr>
              <a:buFont typeface="Wingdings" panose="05000000000000000000" pitchFamily="2" charset="2"/>
              <a:buChar char="Ø"/>
            </a:pPr>
            <a:r>
              <a:rPr lang="en-GB" sz="1500" b="1">
                <a:solidFill>
                  <a:srgbClr val="44546A"/>
                </a:solidFill>
                <a:ea typeface="Times New Roman" panose="02020603050405020304" pitchFamily="18" charset="0"/>
              </a:rPr>
              <a:t>Addressing common challenges, such as confidentiality, training, and alignment with compliance guidelines </a:t>
            </a:r>
          </a:p>
          <a:p>
            <a:pPr>
              <a:buFont typeface="Wingdings" panose="05000000000000000000" pitchFamily="2" charset="2"/>
              <a:buChar char="Ø"/>
            </a:pPr>
            <a:endParaRPr lang="en-US" sz="1500">
              <a:solidFill>
                <a:srgbClr val="44546A"/>
              </a:solidFill>
              <a:ea typeface="Times New Roman" panose="02020603050405020304" pitchFamily="18" charset="0"/>
              <a:cs typeface="Calibri" panose="020F0502020204030204" pitchFamily="34" charset="0"/>
            </a:endParaRPr>
          </a:p>
          <a:p>
            <a:pPr>
              <a:buFont typeface="Wingdings" panose="05000000000000000000" pitchFamily="2" charset="2"/>
              <a:buChar char="Ø"/>
            </a:pPr>
            <a:r>
              <a:rPr lang="en-GB" sz="1500" b="1">
                <a:solidFill>
                  <a:srgbClr val="44546A"/>
                </a:solidFill>
                <a:ea typeface="Times New Roman" panose="02020603050405020304" pitchFamily="18" charset="0"/>
              </a:rPr>
              <a:t>Best practices for fostering collaboration between pharma, patients, publishers, and agencies </a:t>
            </a:r>
          </a:p>
          <a:p>
            <a:pPr>
              <a:buFont typeface="Wingdings" panose="05000000000000000000" pitchFamily="2" charset="2"/>
              <a:buChar char="Ø"/>
            </a:pPr>
            <a:endParaRPr lang="en-GB" sz="1500" b="1">
              <a:solidFill>
                <a:srgbClr val="44546A"/>
              </a:solidFill>
              <a:ea typeface="Times New Roman" panose="02020603050405020304" pitchFamily="18" charset="0"/>
            </a:endParaRPr>
          </a:p>
        </p:txBody>
      </p:sp>
      <p:sp>
        <p:nvSpPr>
          <p:cNvPr id="3" name="Rectangle 2">
            <a:extLst>
              <a:ext uri="{FF2B5EF4-FFF2-40B4-BE49-F238E27FC236}">
                <a16:creationId xmlns:a16="http://schemas.microsoft.com/office/drawing/2014/main" id="{44A65927-DDB2-5A9E-5F42-967CC6166700}"/>
              </a:ext>
            </a:extLst>
          </p:cNvPr>
          <p:cNvSpPr/>
          <p:nvPr/>
        </p:nvSpPr>
        <p:spPr>
          <a:xfrm>
            <a:off x="458870" y="1623526"/>
            <a:ext cx="7861041" cy="1581539"/>
          </a:xfrm>
          <a:prstGeom prst="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4107636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77C9-A34A-664B-6DC4-B8DF62B74B4A}"/>
              </a:ext>
            </a:extLst>
          </p:cNvPr>
          <p:cNvSpPr>
            <a:spLocks noGrp="1"/>
          </p:cNvSpPr>
          <p:nvPr>
            <p:ph type="title"/>
          </p:nvPr>
        </p:nvSpPr>
        <p:spPr>
          <a:xfrm>
            <a:off x="888377" y="59945"/>
            <a:ext cx="7462661" cy="941541"/>
          </a:xfrm>
        </p:spPr>
        <p:txBody>
          <a:bodyPr>
            <a:normAutofit/>
          </a:bodyPr>
          <a:lstStyle/>
          <a:p>
            <a:pPr algn="ctr"/>
            <a:r>
              <a:rPr lang="en-GB" sz="3000"/>
              <a:t>Practical Strategies for Integrating Patients into Publication Planning</a:t>
            </a:r>
            <a:endParaRPr lang="en-US" sz="3000"/>
          </a:p>
        </p:txBody>
      </p:sp>
      <p:sp>
        <p:nvSpPr>
          <p:cNvPr id="4" name="Slide Number Placeholder 3">
            <a:extLst>
              <a:ext uri="{FF2B5EF4-FFF2-40B4-BE49-F238E27FC236}">
                <a16:creationId xmlns:a16="http://schemas.microsoft.com/office/drawing/2014/main" id="{33D8D499-7476-FBF0-BA50-2BAF39248D59}"/>
              </a:ext>
            </a:extLst>
          </p:cNvPr>
          <p:cNvSpPr>
            <a:spLocks noGrp="1"/>
          </p:cNvSpPr>
          <p:nvPr>
            <p:ph type="sldNum" sz="quarter" idx="10"/>
          </p:nvPr>
        </p:nvSpPr>
        <p:spPr/>
        <p:txBody>
          <a:bodyPr/>
          <a:lstStyle/>
          <a:p>
            <a:pPr>
              <a:defRPr/>
            </a:pPr>
            <a:fld id="{42AD0A0E-4515-A647-B2E3-7F1B29FB990E}" type="slidenum">
              <a:rPr lang="en-US" dirty="0">
                <a:solidFill>
                  <a:prstClr val="black"/>
                </a:solidFill>
                <a:latin typeface="Franklin Gothic Book" panose="020B0503020102020204"/>
              </a:rPr>
              <a:pPr>
                <a:defRPr/>
              </a:pPr>
              <a:t>26</a:t>
            </a:fld>
            <a:endParaRPr lang="en-US">
              <a:solidFill>
                <a:prstClr val="black"/>
              </a:solidFill>
              <a:latin typeface="Franklin Gothic Book" panose="020B0503020102020204"/>
            </a:endParaRPr>
          </a:p>
        </p:txBody>
      </p:sp>
      <p:sp>
        <p:nvSpPr>
          <p:cNvPr id="6" name="Rectangle 5">
            <a:extLst>
              <a:ext uri="{FF2B5EF4-FFF2-40B4-BE49-F238E27FC236}">
                <a16:creationId xmlns:a16="http://schemas.microsoft.com/office/drawing/2014/main" id="{9A68D559-0E08-711B-EC18-052B9B39CC32}"/>
              </a:ext>
            </a:extLst>
          </p:cNvPr>
          <p:cNvSpPr/>
          <p:nvPr/>
        </p:nvSpPr>
        <p:spPr>
          <a:xfrm>
            <a:off x="448717" y="4063008"/>
            <a:ext cx="1080491" cy="392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Franklin Gothic Book" panose="020B0503020102020204"/>
            </a:endParaRPr>
          </a:p>
        </p:txBody>
      </p:sp>
      <p:sp>
        <p:nvSpPr>
          <p:cNvPr id="8" name="Content Placeholder 7">
            <a:extLst>
              <a:ext uri="{FF2B5EF4-FFF2-40B4-BE49-F238E27FC236}">
                <a16:creationId xmlns:a16="http://schemas.microsoft.com/office/drawing/2014/main" id="{36B5A564-0B42-298A-D725-F742ADFE67F1}"/>
              </a:ext>
            </a:extLst>
          </p:cNvPr>
          <p:cNvSpPr>
            <a:spLocks noGrp="1"/>
          </p:cNvSpPr>
          <p:nvPr>
            <p:ph idx="1"/>
          </p:nvPr>
        </p:nvSpPr>
        <p:spPr>
          <a:xfrm>
            <a:off x="695740" y="893917"/>
            <a:ext cx="7624172" cy="3675929"/>
          </a:xfrm>
        </p:spPr>
        <p:txBody>
          <a:bodyPr vert="horz" lIns="68580" tIns="34290" rIns="68580" bIns="34290" rtlCol="0" anchor="t">
            <a:normAutofit/>
          </a:bodyPr>
          <a:lstStyle/>
          <a:p>
            <a:pPr marL="0" indent="0">
              <a:buNone/>
            </a:pPr>
            <a:endParaRPr lang="en-US" sz="1650" b="1">
              <a:solidFill>
                <a:srgbClr val="1B73BB"/>
              </a:solidFill>
              <a:latin typeface="Roboto"/>
              <a:ea typeface="Roboto"/>
              <a:cs typeface="Roboto"/>
            </a:endParaRPr>
          </a:p>
          <a:p>
            <a:pPr>
              <a:buFont typeface="Wingdings" panose="05000000000000000000" pitchFamily="2" charset="2"/>
              <a:buChar char="Ø"/>
            </a:pPr>
            <a:r>
              <a:rPr lang="en-GB" sz="1500" b="1">
                <a:solidFill>
                  <a:srgbClr val="44546A"/>
                </a:solidFill>
                <a:ea typeface="Times New Roman" panose="02020603050405020304" pitchFamily="18" charset="0"/>
              </a:rPr>
              <a:t>Identifying key touchpoints where patients can contribute meaningfully </a:t>
            </a:r>
          </a:p>
          <a:p>
            <a:pPr>
              <a:buFont typeface="Wingdings" panose="05000000000000000000" pitchFamily="2" charset="2"/>
              <a:buChar char="Ø"/>
            </a:pPr>
            <a:endParaRPr lang="en-GB" sz="1500" b="1">
              <a:solidFill>
                <a:srgbClr val="44546A"/>
              </a:solidFill>
              <a:ea typeface="Times New Roman" panose="02020603050405020304" pitchFamily="18" charset="0"/>
            </a:endParaRPr>
          </a:p>
          <a:p>
            <a:pPr>
              <a:buFont typeface="Wingdings" panose="05000000000000000000" pitchFamily="2" charset="2"/>
              <a:buChar char="Ø"/>
            </a:pPr>
            <a:r>
              <a:rPr lang="en-GB" sz="1500" b="1">
                <a:solidFill>
                  <a:srgbClr val="44546A"/>
                </a:solidFill>
                <a:ea typeface="Times New Roman" panose="02020603050405020304" pitchFamily="18" charset="0"/>
              </a:rPr>
              <a:t>Addressing common challenges, such as confidentiality, training, and alignment with compliance guidelines </a:t>
            </a:r>
          </a:p>
          <a:p>
            <a:pPr>
              <a:buFont typeface="Wingdings" panose="05000000000000000000" pitchFamily="2" charset="2"/>
              <a:buChar char="Ø"/>
            </a:pPr>
            <a:endParaRPr lang="en-US" sz="1500">
              <a:solidFill>
                <a:srgbClr val="44546A"/>
              </a:solidFill>
              <a:ea typeface="Times New Roman" panose="02020603050405020304" pitchFamily="18" charset="0"/>
              <a:cs typeface="Calibri" panose="020F0502020204030204" pitchFamily="34" charset="0"/>
            </a:endParaRPr>
          </a:p>
          <a:p>
            <a:pPr>
              <a:buFont typeface="Wingdings" panose="05000000000000000000" pitchFamily="2" charset="2"/>
              <a:buChar char="Ø"/>
            </a:pPr>
            <a:r>
              <a:rPr lang="en-GB" sz="1500" b="1">
                <a:solidFill>
                  <a:srgbClr val="44546A"/>
                </a:solidFill>
                <a:ea typeface="Times New Roman" panose="02020603050405020304" pitchFamily="18" charset="0"/>
              </a:rPr>
              <a:t>Best practices for fostering collaboration between pharma, patients, publishers, and agencies </a:t>
            </a:r>
          </a:p>
          <a:p>
            <a:pPr>
              <a:buFont typeface="Wingdings" panose="05000000000000000000" pitchFamily="2" charset="2"/>
              <a:buChar char="Ø"/>
            </a:pPr>
            <a:endParaRPr lang="en-GB" sz="1500" b="1">
              <a:solidFill>
                <a:srgbClr val="44546A"/>
              </a:solidFill>
              <a:ea typeface="Times New Roman" panose="02020603050405020304" pitchFamily="18" charset="0"/>
            </a:endParaRPr>
          </a:p>
        </p:txBody>
      </p:sp>
      <p:pic>
        <p:nvPicPr>
          <p:cNvPr id="3" name="Picture 2">
            <a:extLst>
              <a:ext uri="{FF2B5EF4-FFF2-40B4-BE49-F238E27FC236}">
                <a16:creationId xmlns:a16="http://schemas.microsoft.com/office/drawing/2014/main" id="{3410882F-089A-5F30-83AD-57F52FA1A404}"/>
              </a:ext>
            </a:extLst>
          </p:cNvPr>
          <p:cNvPicPr>
            <a:picLocks noChangeAspect="1"/>
          </p:cNvPicPr>
          <p:nvPr/>
        </p:nvPicPr>
        <p:blipFill>
          <a:blip r:embed="rId3"/>
          <a:stretch>
            <a:fillRect/>
          </a:stretch>
        </p:blipFill>
        <p:spPr>
          <a:xfrm>
            <a:off x="639739" y="2500604"/>
            <a:ext cx="7864522" cy="862170"/>
          </a:xfrm>
          <a:prstGeom prst="rect">
            <a:avLst/>
          </a:prstGeom>
        </p:spPr>
      </p:pic>
      <p:pic>
        <p:nvPicPr>
          <p:cNvPr id="5" name="Picture 4">
            <a:extLst>
              <a:ext uri="{FF2B5EF4-FFF2-40B4-BE49-F238E27FC236}">
                <a16:creationId xmlns:a16="http://schemas.microsoft.com/office/drawing/2014/main" id="{0095ADA3-FDCA-A7C0-C982-1DAE0C7A6FBC}"/>
              </a:ext>
            </a:extLst>
          </p:cNvPr>
          <p:cNvPicPr>
            <a:picLocks noChangeAspect="1"/>
          </p:cNvPicPr>
          <p:nvPr/>
        </p:nvPicPr>
        <p:blipFill>
          <a:blip r:embed="rId3"/>
          <a:stretch>
            <a:fillRect/>
          </a:stretch>
        </p:blipFill>
        <p:spPr>
          <a:xfrm>
            <a:off x="646738" y="1047362"/>
            <a:ext cx="7864522" cy="650807"/>
          </a:xfrm>
          <a:prstGeom prst="rect">
            <a:avLst/>
          </a:prstGeom>
        </p:spPr>
      </p:pic>
    </p:spTree>
    <p:extLst>
      <p:ext uri="{BB962C8B-B14F-4D97-AF65-F5344CB8AC3E}">
        <p14:creationId xmlns:p14="http://schemas.microsoft.com/office/powerpoint/2010/main" val="1746374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77C9-A34A-664B-6DC4-B8DF62B74B4A}"/>
              </a:ext>
            </a:extLst>
          </p:cNvPr>
          <p:cNvSpPr>
            <a:spLocks noGrp="1"/>
          </p:cNvSpPr>
          <p:nvPr>
            <p:ph type="title"/>
          </p:nvPr>
        </p:nvSpPr>
        <p:spPr>
          <a:xfrm>
            <a:off x="888377" y="59945"/>
            <a:ext cx="7462661" cy="941541"/>
          </a:xfrm>
        </p:spPr>
        <p:txBody>
          <a:bodyPr>
            <a:normAutofit/>
          </a:bodyPr>
          <a:lstStyle/>
          <a:p>
            <a:pPr algn="ctr"/>
            <a:r>
              <a:rPr lang="en-GB" sz="3000"/>
              <a:t>Practical Strategies for Integrating Patients into Publication Planning</a:t>
            </a:r>
            <a:endParaRPr lang="en-US" sz="3000"/>
          </a:p>
        </p:txBody>
      </p:sp>
      <p:sp>
        <p:nvSpPr>
          <p:cNvPr id="4" name="Slide Number Placeholder 3">
            <a:extLst>
              <a:ext uri="{FF2B5EF4-FFF2-40B4-BE49-F238E27FC236}">
                <a16:creationId xmlns:a16="http://schemas.microsoft.com/office/drawing/2014/main" id="{33D8D499-7476-FBF0-BA50-2BAF39248D59}"/>
              </a:ext>
            </a:extLst>
          </p:cNvPr>
          <p:cNvSpPr>
            <a:spLocks noGrp="1"/>
          </p:cNvSpPr>
          <p:nvPr>
            <p:ph type="sldNum" sz="quarter" idx="10"/>
          </p:nvPr>
        </p:nvSpPr>
        <p:spPr/>
        <p:txBody>
          <a:bodyPr/>
          <a:lstStyle/>
          <a:p>
            <a:pPr>
              <a:defRPr/>
            </a:pPr>
            <a:fld id="{42AD0A0E-4515-A647-B2E3-7F1B29FB990E}" type="slidenum">
              <a:rPr lang="en-US" dirty="0">
                <a:solidFill>
                  <a:prstClr val="black"/>
                </a:solidFill>
                <a:latin typeface="Franklin Gothic Book" panose="020B0503020102020204"/>
              </a:rPr>
              <a:pPr>
                <a:defRPr/>
              </a:pPr>
              <a:t>27</a:t>
            </a:fld>
            <a:endParaRPr lang="en-US">
              <a:solidFill>
                <a:prstClr val="black"/>
              </a:solidFill>
              <a:latin typeface="Franklin Gothic Book" panose="020B0503020102020204"/>
            </a:endParaRPr>
          </a:p>
        </p:txBody>
      </p:sp>
      <p:sp>
        <p:nvSpPr>
          <p:cNvPr id="8" name="Content Placeholder 7">
            <a:extLst>
              <a:ext uri="{FF2B5EF4-FFF2-40B4-BE49-F238E27FC236}">
                <a16:creationId xmlns:a16="http://schemas.microsoft.com/office/drawing/2014/main" id="{36B5A564-0B42-298A-D725-F742ADFE67F1}"/>
              </a:ext>
            </a:extLst>
          </p:cNvPr>
          <p:cNvSpPr>
            <a:spLocks noGrp="1"/>
          </p:cNvSpPr>
          <p:nvPr>
            <p:ph idx="1"/>
          </p:nvPr>
        </p:nvSpPr>
        <p:spPr>
          <a:xfrm>
            <a:off x="695740" y="893917"/>
            <a:ext cx="7624172" cy="3675929"/>
          </a:xfrm>
        </p:spPr>
        <p:txBody>
          <a:bodyPr vert="horz" lIns="68580" tIns="34290" rIns="68580" bIns="34290" rtlCol="0" anchor="t">
            <a:normAutofit/>
          </a:bodyPr>
          <a:lstStyle/>
          <a:p>
            <a:pPr marL="0" indent="0">
              <a:buNone/>
            </a:pPr>
            <a:endParaRPr lang="en-US" sz="1650" b="1">
              <a:solidFill>
                <a:srgbClr val="1B73BB"/>
              </a:solidFill>
              <a:latin typeface="Roboto"/>
              <a:ea typeface="Roboto"/>
              <a:cs typeface="Roboto"/>
            </a:endParaRPr>
          </a:p>
          <a:p>
            <a:pPr>
              <a:buFont typeface="Wingdings" panose="05000000000000000000" pitchFamily="2" charset="2"/>
              <a:buChar char="Ø"/>
            </a:pPr>
            <a:r>
              <a:rPr lang="en-GB" sz="1500" b="1">
                <a:solidFill>
                  <a:srgbClr val="44546A"/>
                </a:solidFill>
                <a:ea typeface="Times New Roman" panose="02020603050405020304" pitchFamily="18" charset="0"/>
              </a:rPr>
              <a:t>Identifying key touchpoints where patients can contribute meaningfully </a:t>
            </a:r>
          </a:p>
          <a:p>
            <a:pPr>
              <a:buFont typeface="Wingdings" panose="05000000000000000000" pitchFamily="2" charset="2"/>
              <a:buChar char="Ø"/>
            </a:pPr>
            <a:endParaRPr lang="en-GB" sz="1500" b="1">
              <a:solidFill>
                <a:srgbClr val="44546A"/>
              </a:solidFill>
              <a:ea typeface="Times New Roman" panose="02020603050405020304" pitchFamily="18" charset="0"/>
            </a:endParaRPr>
          </a:p>
          <a:p>
            <a:pPr>
              <a:buFont typeface="Wingdings" panose="05000000000000000000" pitchFamily="2" charset="2"/>
              <a:buChar char="Ø"/>
            </a:pPr>
            <a:r>
              <a:rPr lang="en-GB" sz="1500" b="1">
                <a:solidFill>
                  <a:srgbClr val="44546A"/>
                </a:solidFill>
                <a:ea typeface="Times New Roman" panose="02020603050405020304" pitchFamily="18" charset="0"/>
              </a:rPr>
              <a:t>Addressing common challenges, such as confidentiality, training, and alignment with compliance guidelines </a:t>
            </a:r>
          </a:p>
          <a:p>
            <a:pPr>
              <a:buFont typeface="Wingdings" panose="05000000000000000000" pitchFamily="2" charset="2"/>
              <a:buChar char="Ø"/>
            </a:pPr>
            <a:endParaRPr lang="en-US" sz="1500">
              <a:solidFill>
                <a:srgbClr val="44546A"/>
              </a:solidFill>
              <a:ea typeface="Times New Roman" panose="02020603050405020304" pitchFamily="18" charset="0"/>
              <a:cs typeface="Calibri" panose="020F0502020204030204" pitchFamily="34" charset="0"/>
            </a:endParaRPr>
          </a:p>
          <a:p>
            <a:pPr>
              <a:buFont typeface="Wingdings" panose="05000000000000000000" pitchFamily="2" charset="2"/>
              <a:buChar char="Ø"/>
            </a:pPr>
            <a:r>
              <a:rPr lang="en-GB" sz="1500" b="1">
                <a:solidFill>
                  <a:srgbClr val="44546A"/>
                </a:solidFill>
                <a:ea typeface="Times New Roman" panose="02020603050405020304" pitchFamily="18" charset="0"/>
              </a:rPr>
              <a:t>Best practices for fostering collaboration between pharma, patients, publishers, and agencies </a:t>
            </a:r>
          </a:p>
          <a:p>
            <a:pPr>
              <a:buFont typeface="Wingdings" panose="05000000000000000000" pitchFamily="2" charset="2"/>
              <a:buChar char="Ø"/>
            </a:pPr>
            <a:endParaRPr lang="en-GB" sz="1500" b="1">
              <a:solidFill>
                <a:srgbClr val="44546A"/>
              </a:solidFill>
              <a:ea typeface="Times New Roman" panose="02020603050405020304" pitchFamily="18" charset="0"/>
            </a:endParaRPr>
          </a:p>
        </p:txBody>
      </p:sp>
      <p:pic>
        <p:nvPicPr>
          <p:cNvPr id="3" name="Picture 2">
            <a:extLst>
              <a:ext uri="{FF2B5EF4-FFF2-40B4-BE49-F238E27FC236}">
                <a16:creationId xmlns:a16="http://schemas.microsoft.com/office/drawing/2014/main" id="{6BF0269C-25DC-6CB1-B896-B8B99C47DD05}"/>
              </a:ext>
            </a:extLst>
          </p:cNvPr>
          <p:cNvPicPr>
            <a:picLocks noChangeAspect="1"/>
          </p:cNvPicPr>
          <p:nvPr/>
        </p:nvPicPr>
        <p:blipFill>
          <a:blip r:embed="rId3"/>
          <a:stretch>
            <a:fillRect/>
          </a:stretch>
        </p:blipFill>
        <p:spPr>
          <a:xfrm>
            <a:off x="639739" y="1091682"/>
            <a:ext cx="7864522" cy="1348273"/>
          </a:xfrm>
          <a:prstGeom prst="rect">
            <a:avLst/>
          </a:prstGeom>
        </p:spPr>
      </p:pic>
    </p:spTree>
    <p:extLst>
      <p:ext uri="{BB962C8B-B14F-4D97-AF65-F5344CB8AC3E}">
        <p14:creationId xmlns:p14="http://schemas.microsoft.com/office/powerpoint/2010/main" val="2751100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92C889-06EC-4A3C-949B-CB79887518ED}"/>
              </a:ext>
            </a:extLst>
          </p:cNvPr>
          <p:cNvSpPr>
            <a:spLocks noGrp="1"/>
          </p:cNvSpPr>
          <p:nvPr>
            <p:ph type="body" idx="1"/>
          </p:nvPr>
        </p:nvSpPr>
        <p:spPr>
          <a:xfrm>
            <a:off x="2838142" y="3142790"/>
            <a:ext cx="6246866" cy="654920"/>
          </a:xfrm>
        </p:spPr>
        <p:txBody>
          <a:bodyPr>
            <a:normAutofit lnSpcReduction="10000"/>
          </a:bodyPr>
          <a:lstStyle/>
          <a:p>
            <a:r>
              <a:rPr lang="en-US" sz="2100"/>
              <a:t>Speaker: Trishna Bharadia BA(hons), MFPM(hon)</a:t>
            </a:r>
          </a:p>
          <a:p>
            <a:r>
              <a:rPr lang="en-US" sz="1425"/>
              <a:t>Email: trishna.bharadia@gmail.com</a:t>
            </a:r>
          </a:p>
        </p:txBody>
      </p:sp>
      <p:sp>
        <p:nvSpPr>
          <p:cNvPr id="2" name="Title 1">
            <a:extLst>
              <a:ext uri="{FF2B5EF4-FFF2-40B4-BE49-F238E27FC236}">
                <a16:creationId xmlns:a16="http://schemas.microsoft.com/office/drawing/2014/main" id="{BFA4E534-F568-DA8D-846D-1779002F3E24}"/>
              </a:ext>
            </a:extLst>
          </p:cNvPr>
          <p:cNvSpPr>
            <a:spLocks noGrp="1"/>
          </p:cNvSpPr>
          <p:nvPr>
            <p:ph type="title"/>
          </p:nvPr>
        </p:nvSpPr>
        <p:spPr>
          <a:xfrm>
            <a:off x="2838142" y="899652"/>
            <a:ext cx="5510213" cy="1789202"/>
          </a:xfrm>
        </p:spPr>
        <p:txBody>
          <a:bodyPr vert="horz" lIns="68580" tIns="34290" rIns="68580" bIns="34290" rtlCol="0" anchor="b">
            <a:normAutofit fontScale="90000"/>
          </a:bodyPr>
          <a:lstStyle/>
          <a:p>
            <a:pPr algn="l"/>
            <a:r>
              <a:rPr lang="en-GB" sz="3300"/>
              <a:t>Establishing Structured Approaches for Meaningful Patient Engagement: P</a:t>
            </a:r>
            <a:r>
              <a:rPr lang="en-US" sz="3300" err="1"/>
              <a:t>fizer’s</a:t>
            </a:r>
            <a:r>
              <a:rPr lang="en-US" sz="3300"/>
              <a:t> Publications Collaborative Board </a:t>
            </a:r>
          </a:p>
        </p:txBody>
      </p:sp>
      <p:grpSp>
        <p:nvGrpSpPr>
          <p:cNvPr id="3" name="Group 2">
            <a:extLst>
              <a:ext uri="{FF2B5EF4-FFF2-40B4-BE49-F238E27FC236}">
                <a16:creationId xmlns:a16="http://schemas.microsoft.com/office/drawing/2014/main" id="{1767BF97-C656-5645-A731-F2F176379B20}"/>
              </a:ext>
            </a:extLst>
          </p:cNvPr>
          <p:cNvGrpSpPr/>
          <p:nvPr/>
        </p:nvGrpSpPr>
        <p:grpSpPr>
          <a:xfrm>
            <a:off x="2838143" y="3797710"/>
            <a:ext cx="1232412" cy="1228329"/>
            <a:chOff x="3279525" y="4658185"/>
            <a:chExt cx="1484676" cy="1426544"/>
          </a:xfrm>
        </p:grpSpPr>
        <p:pic>
          <p:nvPicPr>
            <p:cNvPr id="7" name="Picture 6">
              <a:extLst>
                <a:ext uri="{FF2B5EF4-FFF2-40B4-BE49-F238E27FC236}">
                  <a16:creationId xmlns:a16="http://schemas.microsoft.com/office/drawing/2014/main" id="{FE1D0A56-1B38-0DBA-E896-3744192ECAC6}"/>
                </a:ext>
              </a:extLst>
            </p:cNvPr>
            <p:cNvPicPr>
              <a:picLocks noChangeAspect="1"/>
            </p:cNvPicPr>
            <p:nvPr/>
          </p:nvPicPr>
          <p:blipFill>
            <a:blip r:embed="rId2"/>
            <a:stretch>
              <a:fillRect/>
            </a:stretch>
          </p:blipFill>
          <p:spPr>
            <a:xfrm>
              <a:off x="3408389" y="4658185"/>
              <a:ext cx="1226951" cy="1226952"/>
            </a:xfrm>
            <a:prstGeom prst="rect">
              <a:avLst/>
            </a:prstGeom>
          </p:spPr>
        </p:pic>
        <p:sp>
          <p:nvSpPr>
            <p:cNvPr id="8" name="TextBox 12">
              <a:extLst>
                <a:ext uri="{FF2B5EF4-FFF2-40B4-BE49-F238E27FC236}">
                  <a16:creationId xmlns:a16="http://schemas.microsoft.com/office/drawing/2014/main" id="{1A6BEF21-9138-FBE3-5416-27158B7B0CD8}"/>
                </a:ext>
              </a:extLst>
            </p:cNvPr>
            <p:cNvSpPr txBox="1"/>
            <p:nvPr/>
          </p:nvSpPr>
          <p:spPr>
            <a:xfrm>
              <a:off x="3279525" y="5816648"/>
              <a:ext cx="1484676" cy="268081"/>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GB" sz="900">
                  <a:solidFill>
                    <a:prstClr val="black"/>
                  </a:solidFill>
                  <a:latin typeface="Aptos" panose="02110004020202020204"/>
                </a:rPr>
                <a:t>LinkedIn</a:t>
              </a:r>
            </a:p>
          </p:txBody>
        </p:sp>
      </p:grpSp>
    </p:spTree>
    <p:extLst>
      <p:ext uri="{BB962C8B-B14F-4D97-AF65-F5344CB8AC3E}">
        <p14:creationId xmlns:p14="http://schemas.microsoft.com/office/powerpoint/2010/main" val="1330260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CCA49E-5498-436A-B314-2D3A8A3C24A0}"/>
              </a:ext>
            </a:extLst>
          </p:cNvPr>
          <p:cNvSpPr>
            <a:spLocks noGrp="1"/>
          </p:cNvSpPr>
          <p:nvPr>
            <p:ph type="title"/>
          </p:nvPr>
        </p:nvSpPr>
        <p:spPr>
          <a:xfrm>
            <a:off x="591222" y="7972"/>
            <a:ext cx="7886700" cy="994172"/>
          </a:xfrm>
        </p:spPr>
        <p:txBody>
          <a:bodyPr>
            <a:normAutofit fontScale="90000"/>
          </a:bodyPr>
          <a:lstStyle/>
          <a:p>
            <a:r>
              <a:rPr lang="en-US"/>
              <a:t>What was Pfizer’s route to the Collaborative Board?</a:t>
            </a:r>
          </a:p>
        </p:txBody>
      </p:sp>
      <p:pic>
        <p:nvPicPr>
          <p:cNvPr id="9" name="Picture 8">
            <a:extLst>
              <a:ext uri="{FF2B5EF4-FFF2-40B4-BE49-F238E27FC236}">
                <a16:creationId xmlns:a16="http://schemas.microsoft.com/office/drawing/2014/main" id="{0A1E219E-E7A2-4B30-958B-A7F060FC50C9}"/>
              </a:ext>
            </a:extLst>
          </p:cNvPr>
          <p:cNvPicPr>
            <a:picLocks noChangeAspect="1"/>
          </p:cNvPicPr>
          <p:nvPr/>
        </p:nvPicPr>
        <p:blipFill>
          <a:blip r:embed="rId2"/>
          <a:stretch>
            <a:fillRect/>
          </a:stretch>
        </p:blipFill>
        <p:spPr>
          <a:xfrm>
            <a:off x="409414" y="1322782"/>
            <a:ext cx="2586419" cy="1527887"/>
          </a:xfrm>
          <a:prstGeom prst="roundRect">
            <a:avLst>
              <a:gd name="adj" fmla="val 0"/>
            </a:avLst>
          </a:prstGeom>
          <a:ln>
            <a:noFill/>
          </a:ln>
          <a:effectLst>
            <a:outerShdw blurRad="50800" dist="38100" dir="2700000" algn="tl" rotWithShape="0">
              <a:prstClr val="black">
                <a:alpha val="40000"/>
              </a:prstClr>
            </a:outerShdw>
          </a:effectLst>
        </p:spPr>
      </p:pic>
      <p:pic>
        <p:nvPicPr>
          <p:cNvPr id="13" name="Picture 12" descr="Smiling healthcare professional">
            <a:extLst>
              <a:ext uri="{FF2B5EF4-FFF2-40B4-BE49-F238E27FC236}">
                <a16:creationId xmlns:a16="http://schemas.microsoft.com/office/drawing/2014/main" id="{CAA5840F-DC5E-4A12-B127-8FF6E39AE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3118" b="-5"/>
          <a:stretch/>
        </p:blipFill>
        <p:spPr>
          <a:xfrm>
            <a:off x="3241363" y="1322782"/>
            <a:ext cx="2586419" cy="1520294"/>
          </a:xfrm>
          <a:prstGeom prst="roundRect">
            <a:avLst>
              <a:gd name="adj" fmla="val 0"/>
            </a:avLst>
          </a:prstGeom>
          <a:ln>
            <a:noFill/>
          </a:ln>
          <a:effectLst>
            <a:outerShdw blurRad="50800" dist="38100" dir="2700000" algn="tl" rotWithShape="0">
              <a:prstClr val="black">
                <a:alpha val="40000"/>
              </a:prstClr>
            </a:outerShdw>
          </a:effectLst>
        </p:spPr>
      </p:pic>
      <p:pic>
        <p:nvPicPr>
          <p:cNvPr id="17" name="Picture 16" descr="People in a computer screen">
            <a:extLst>
              <a:ext uri="{FF2B5EF4-FFF2-40B4-BE49-F238E27FC236}">
                <a16:creationId xmlns:a16="http://schemas.microsoft.com/office/drawing/2014/main" id="{536DB363-DDE3-4D5F-8981-4977398249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3312" y="1322782"/>
            <a:ext cx="2586419" cy="1520294"/>
          </a:xfrm>
          <a:prstGeom prst="roundRect">
            <a:avLst>
              <a:gd name="adj" fmla="val 0"/>
            </a:avLst>
          </a:prstGeom>
          <a:ln>
            <a:noFill/>
          </a:ln>
          <a:effectLst>
            <a:outerShdw blurRad="50800" dist="38100" dir="2700000" algn="tl" rotWithShape="0">
              <a:prstClr val="black">
                <a:alpha val="40000"/>
              </a:prstClr>
            </a:outerShdw>
          </a:effectLst>
        </p:spPr>
      </p:pic>
      <p:cxnSp>
        <p:nvCxnSpPr>
          <p:cNvPr id="37" name="Straight Arrow Connector 36">
            <a:extLst>
              <a:ext uri="{FF2B5EF4-FFF2-40B4-BE49-F238E27FC236}">
                <a16:creationId xmlns:a16="http://schemas.microsoft.com/office/drawing/2014/main" id="{14CC6CE7-6BB6-4C07-BD96-CC36FF5263B9}"/>
              </a:ext>
            </a:extLst>
          </p:cNvPr>
          <p:cNvCxnSpPr>
            <a:cxnSpLocks/>
          </p:cNvCxnSpPr>
          <p:nvPr/>
        </p:nvCxnSpPr>
        <p:spPr>
          <a:xfrm>
            <a:off x="8152021" y="3515027"/>
            <a:ext cx="0" cy="540000"/>
          </a:xfrm>
          <a:prstGeom prst="straightConnector1">
            <a:avLst/>
          </a:prstGeom>
          <a:ln w="63500">
            <a:solidFill>
              <a:schemeClr val="accent3"/>
            </a:solidFill>
            <a:tailEnd type="triangle" w="lg" len="sm"/>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3619CD2-78F2-B0F3-B98B-CD51DCC4EB55}"/>
              </a:ext>
            </a:extLst>
          </p:cNvPr>
          <p:cNvSpPr txBox="1"/>
          <p:nvPr/>
        </p:nvSpPr>
        <p:spPr>
          <a:xfrm>
            <a:off x="409415" y="2946278"/>
            <a:ext cx="1566000" cy="405000"/>
          </a:xfrm>
          <a:prstGeom prst="rect">
            <a:avLst/>
          </a:prstGeom>
          <a:noFill/>
        </p:spPr>
        <p:txBody>
          <a:bodyPr wrap="square" lIns="0" tIns="27000" rIns="0" bIns="27000" anchor="ctr">
            <a:noAutofit/>
          </a:bodyPr>
          <a:lstStyle/>
          <a:p>
            <a:pPr algn="r">
              <a:defRPr/>
            </a:pPr>
            <a:r>
              <a:rPr lang="en-US" sz="1500">
                <a:latin typeface="Arial" panose="020B0604020202020204"/>
              </a:rPr>
              <a:t>Plain language summaries</a:t>
            </a:r>
          </a:p>
        </p:txBody>
      </p:sp>
      <p:sp>
        <p:nvSpPr>
          <p:cNvPr id="44" name="TextBox 43">
            <a:extLst>
              <a:ext uri="{FF2B5EF4-FFF2-40B4-BE49-F238E27FC236}">
                <a16:creationId xmlns:a16="http://schemas.microsoft.com/office/drawing/2014/main" id="{A31FED9E-7EE5-A074-D42F-9E18B6F7EC4B}"/>
              </a:ext>
            </a:extLst>
          </p:cNvPr>
          <p:cNvSpPr txBox="1"/>
          <p:nvPr/>
        </p:nvSpPr>
        <p:spPr>
          <a:xfrm>
            <a:off x="3241363" y="2946278"/>
            <a:ext cx="1566000" cy="405000"/>
          </a:xfrm>
          <a:prstGeom prst="rect">
            <a:avLst/>
          </a:prstGeom>
          <a:noFill/>
        </p:spPr>
        <p:txBody>
          <a:bodyPr wrap="square" lIns="0" tIns="27000" rIns="0" bIns="27000" anchor="ctr">
            <a:noAutofit/>
          </a:bodyPr>
          <a:lstStyle/>
          <a:p>
            <a:pPr algn="r">
              <a:defRPr/>
            </a:pPr>
            <a:r>
              <a:rPr lang="en-US" sz="1500">
                <a:latin typeface="Arial" panose="020B0604020202020204"/>
              </a:rPr>
              <a:t>Patients and publications</a:t>
            </a:r>
          </a:p>
        </p:txBody>
      </p:sp>
      <p:sp>
        <p:nvSpPr>
          <p:cNvPr id="45" name="TextBox 44">
            <a:extLst>
              <a:ext uri="{FF2B5EF4-FFF2-40B4-BE49-F238E27FC236}">
                <a16:creationId xmlns:a16="http://schemas.microsoft.com/office/drawing/2014/main" id="{B2399377-4737-72C4-6B3F-203959ABC022}"/>
              </a:ext>
            </a:extLst>
          </p:cNvPr>
          <p:cNvSpPr txBox="1"/>
          <p:nvPr/>
        </p:nvSpPr>
        <p:spPr>
          <a:xfrm>
            <a:off x="6142763" y="2946278"/>
            <a:ext cx="1566000" cy="405000"/>
          </a:xfrm>
          <a:prstGeom prst="rect">
            <a:avLst/>
          </a:prstGeom>
          <a:noFill/>
        </p:spPr>
        <p:txBody>
          <a:bodyPr wrap="square" lIns="0" tIns="27000" rIns="0" bIns="27000" anchor="ctr">
            <a:noAutofit/>
          </a:bodyPr>
          <a:lstStyle/>
          <a:p>
            <a:pPr algn="r">
              <a:defRPr/>
            </a:pPr>
            <a:r>
              <a:rPr lang="en-US" sz="1500">
                <a:latin typeface="Arial" panose="020B0604020202020204"/>
              </a:rPr>
              <a:t>Patient A</a:t>
            </a:r>
            <a:r>
              <a:rPr lang="en-US" sz="1500" err="1">
                <a:latin typeface="Arial" panose="020B0604020202020204"/>
              </a:rPr>
              <a:t>dvocate</a:t>
            </a:r>
            <a:r>
              <a:rPr lang="en-US" sz="1500">
                <a:latin typeface="Arial" panose="020B0604020202020204"/>
              </a:rPr>
              <a:t> Advisory B</a:t>
            </a:r>
            <a:r>
              <a:rPr lang="en-US" sz="1500" err="1">
                <a:latin typeface="Arial" panose="020B0604020202020204"/>
              </a:rPr>
              <a:t>oard</a:t>
            </a:r>
            <a:endParaRPr lang="en-US" sz="1500">
              <a:latin typeface="Arial" panose="020B0604020202020204"/>
            </a:endParaRPr>
          </a:p>
        </p:txBody>
      </p:sp>
      <p:sp>
        <p:nvSpPr>
          <p:cNvPr id="58" name="TextBox 57">
            <a:extLst>
              <a:ext uri="{FF2B5EF4-FFF2-40B4-BE49-F238E27FC236}">
                <a16:creationId xmlns:a16="http://schemas.microsoft.com/office/drawing/2014/main" id="{CA6BDDE1-81D8-658F-7AAA-10D3A30D6039}"/>
              </a:ext>
            </a:extLst>
          </p:cNvPr>
          <p:cNvSpPr txBox="1"/>
          <p:nvPr/>
        </p:nvSpPr>
        <p:spPr>
          <a:xfrm flipH="1">
            <a:off x="7009253" y="4116237"/>
            <a:ext cx="2050271" cy="338360"/>
          </a:xfrm>
          <a:prstGeom prst="rect">
            <a:avLst/>
          </a:prstGeom>
          <a:noFill/>
        </p:spPr>
        <p:txBody>
          <a:bodyPr wrap="square" lIns="0" tIns="27000" rIns="0" bIns="27000" anchor="ctr">
            <a:noAutofit/>
          </a:bodyPr>
          <a:lstStyle/>
          <a:p>
            <a:pPr>
              <a:defRPr/>
            </a:pPr>
            <a:r>
              <a:rPr lang="en-US" sz="1500" b="1">
                <a:latin typeface="Arial" panose="020B0604020202020204"/>
              </a:rPr>
              <a:t>Publications Collaborative Board</a:t>
            </a:r>
          </a:p>
        </p:txBody>
      </p:sp>
      <p:grpSp>
        <p:nvGrpSpPr>
          <p:cNvPr id="60" name="Group 59">
            <a:extLst>
              <a:ext uri="{FF2B5EF4-FFF2-40B4-BE49-F238E27FC236}">
                <a16:creationId xmlns:a16="http://schemas.microsoft.com/office/drawing/2014/main" id="{2267D7C8-96F9-29E4-1C98-9F550484DB0A}"/>
              </a:ext>
            </a:extLst>
          </p:cNvPr>
          <p:cNvGrpSpPr/>
          <p:nvPr/>
        </p:nvGrpSpPr>
        <p:grpSpPr>
          <a:xfrm>
            <a:off x="4973637" y="2547548"/>
            <a:ext cx="692871" cy="803730"/>
            <a:chOff x="10786904" y="2336254"/>
            <a:chExt cx="545770" cy="633093"/>
          </a:xfrm>
        </p:grpSpPr>
        <p:sp>
          <p:nvSpPr>
            <p:cNvPr id="61" name="Hexagon 60">
              <a:extLst>
                <a:ext uri="{FF2B5EF4-FFF2-40B4-BE49-F238E27FC236}">
                  <a16:creationId xmlns:a16="http://schemas.microsoft.com/office/drawing/2014/main" id="{1EF977CE-4112-1B7C-ECB1-3C6B4A9BAF26}"/>
                </a:ext>
              </a:extLst>
            </p:cNvPr>
            <p:cNvSpPr/>
            <p:nvPr/>
          </p:nvSpPr>
          <p:spPr>
            <a:xfrm rot="5400000">
              <a:off x="10743242" y="2379916"/>
              <a:ext cx="633093" cy="545770"/>
            </a:xfrm>
            <a:prstGeom prst="hexagon">
              <a:avLst/>
            </a:prstGeom>
            <a:solidFill>
              <a:schemeClr val="bg1">
                <a:alpha val="4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62" name="Hexagon 61">
              <a:extLst>
                <a:ext uri="{FF2B5EF4-FFF2-40B4-BE49-F238E27FC236}">
                  <a16:creationId xmlns:a16="http://schemas.microsoft.com/office/drawing/2014/main" id="{186F6705-495F-A5FC-4D22-A66A10C71026}"/>
                </a:ext>
              </a:extLst>
            </p:cNvPr>
            <p:cNvSpPr/>
            <p:nvPr/>
          </p:nvSpPr>
          <p:spPr>
            <a:xfrm rot="5400000">
              <a:off x="10809655" y="2437166"/>
              <a:ext cx="500266" cy="43126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grpSp>
      <p:cxnSp>
        <p:nvCxnSpPr>
          <p:cNvPr id="66" name="Straight Arrow Connector 65">
            <a:extLst>
              <a:ext uri="{FF2B5EF4-FFF2-40B4-BE49-F238E27FC236}">
                <a16:creationId xmlns:a16="http://schemas.microsoft.com/office/drawing/2014/main" id="{EEC837FE-B605-A71F-F5C7-96130C36EEBC}"/>
              </a:ext>
            </a:extLst>
          </p:cNvPr>
          <p:cNvCxnSpPr>
            <a:cxnSpLocks/>
          </p:cNvCxnSpPr>
          <p:nvPr/>
        </p:nvCxnSpPr>
        <p:spPr>
          <a:xfrm rot="16200000">
            <a:off x="3118598" y="3000278"/>
            <a:ext cx="0" cy="297000"/>
          </a:xfrm>
          <a:prstGeom prst="straightConnector1">
            <a:avLst/>
          </a:prstGeom>
          <a:ln w="63500">
            <a:solidFill>
              <a:schemeClr val="accent3"/>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32DEE77-5A8D-DC17-8901-FF01802B57AB}"/>
              </a:ext>
            </a:extLst>
          </p:cNvPr>
          <p:cNvCxnSpPr>
            <a:cxnSpLocks/>
          </p:cNvCxnSpPr>
          <p:nvPr/>
        </p:nvCxnSpPr>
        <p:spPr>
          <a:xfrm rot="16200000">
            <a:off x="5950547" y="3000278"/>
            <a:ext cx="0" cy="297000"/>
          </a:xfrm>
          <a:prstGeom prst="straightConnector1">
            <a:avLst/>
          </a:prstGeom>
          <a:ln w="63500">
            <a:solidFill>
              <a:schemeClr val="accent3"/>
            </a:solidFill>
            <a:tailEnd type="triangle" w="lg" len="sm"/>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93B17B0-4482-8E36-AF03-793C22BC7AF3}"/>
              </a:ext>
            </a:extLst>
          </p:cNvPr>
          <p:cNvGrpSpPr/>
          <p:nvPr/>
        </p:nvGrpSpPr>
        <p:grpSpPr>
          <a:xfrm>
            <a:off x="2141688" y="2547548"/>
            <a:ext cx="692871" cy="803730"/>
            <a:chOff x="2855584" y="3396730"/>
            <a:chExt cx="923828" cy="1071640"/>
          </a:xfrm>
        </p:grpSpPr>
        <p:grpSp>
          <p:nvGrpSpPr>
            <p:cNvPr id="2" name="Group 1">
              <a:extLst>
                <a:ext uri="{FF2B5EF4-FFF2-40B4-BE49-F238E27FC236}">
                  <a16:creationId xmlns:a16="http://schemas.microsoft.com/office/drawing/2014/main" id="{164ABB1B-D5C8-A475-B840-FE65017F1C46}"/>
                </a:ext>
              </a:extLst>
            </p:cNvPr>
            <p:cNvGrpSpPr/>
            <p:nvPr/>
          </p:nvGrpSpPr>
          <p:grpSpPr>
            <a:xfrm>
              <a:off x="2855584" y="3396730"/>
              <a:ext cx="923828" cy="1071640"/>
              <a:chOff x="10786904" y="2336254"/>
              <a:chExt cx="545770" cy="633093"/>
            </a:xfrm>
          </p:grpSpPr>
          <p:sp>
            <p:nvSpPr>
              <p:cNvPr id="4" name="Hexagon 3">
                <a:extLst>
                  <a:ext uri="{FF2B5EF4-FFF2-40B4-BE49-F238E27FC236}">
                    <a16:creationId xmlns:a16="http://schemas.microsoft.com/office/drawing/2014/main" id="{8D8107A3-8DDA-21FD-460B-7E5C647EA093}"/>
                  </a:ext>
                </a:extLst>
              </p:cNvPr>
              <p:cNvSpPr/>
              <p:nvPr/>
            </p:nvSpPr>
            <p:spPr>
              <a:xfrm rot="5400000">
                <a:off x="10743242" y="2379916"/>
                <a:ext cx="633093" cy="545770"/>
              </a:xfrm>
              <a:prstGeom prst="hexagon">
                <a:avLst/>
              </a:prstGeom>
              <a:solidFill>
                <a:schemeClr val="bg1">
                  <a:alpha val="4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5" name="Hexagon 4">
                <a:extLst>
                  <a:ext uri="{FF2B5EF4-FFF2-40B4-BE49-F238E27FC236}">
                    <a16:creationId xmlns:a16="http://schemas.microsoft.com/office/drawing/2014/main" id="{B72F635D-1552-5B10-C2F9-018DE7EFB03A}"/>
                  </a:ext>
                </a:extLst>
              </p:cNvPr>
              <p:cNvSpPr/>
              <p:nvPr/>
            </p:nvSpPr>
            <p:spPr>
              <a:xfrm rot="5400000">
                <a:off x="10809655" y="2437166"/>
                <a:ext cx="500266" cy="43126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grpSp>
        <p:grpSp>
          <p:nvGrpSpPr>
            <p:cNvPr id="15" name="Group 14">
              <a:extLst>
                <a:ext uri="{FF2B5EF4-FFF2-40B4-BE49-F238E27FC236}">
                  <a16:creationId xmlns:a16="http://schemas.microsoft.com/office/drawing/2014/main" id="{8126456C-521B-9530-AA32-673AC5EC5ADC}"/>
                </a:ext>
              </a:extLst>
            </p:cNvPr>
            <p:cNvGrpSpPr/>
            <p:nvPr/>
          </p:nvGrpSpPr>
          <p:grpSpPr>
            <a:xfrm>
              <a:off x="3161944" y="3750749"/>
              <a:ext cx="311108" cy="363603"/>
              <a:chOff x="4238739" y="1261530"/>
              <a:chExt cx="3709089" cy="4334936"/>
            </a:xfrm>
            <a:solidFill>
              <a:schemeClr val="bg1"/>
            </a:solidFill>
          </p:grpSpPr>
          <p:sp>
            <p:nvSpPr>
              <p:cNvPr id="11" name="Freeform: Shape 10">
                <a:extLst>
                  <a:ext uri="{FF2B5EF4-FFF2-40B4-BE49-F238E27FC236}">
                    <a16:creationId xmlns:a16="http://schemas.microsoft.com/office/drawing/2014/main" id="{6E4A0A69-FA4A-A81C-D033-16BE5DA1D5C8}"/>
                  </a:ext>
                </a:extLst>
              </p:cNvPr>
              <p:cNvSpPr/>
              <p:nvPr/>
            </p:nvSpPr>
            <p:spPr>
              <a:xfrm>
                <a:off x="7025301" y="1261533"/>
                <a:ext cx="903562" cy="929301"/>
              </a:xfrm>
              <a:custGeom>
                <a:avLst/>
                <a:gdLst>
                  <a:gd name="connsiteX0" fmla="*/ 903563 w 903562"/>
                  <a:gd name="connsiteY0" fmla="*/ 929301 h 929301"/>
                  <a:gd name="connsiteX1" fmla="*/ 0 w 903562"/>
                  <a:gd name="connsiteY1" fmla="*/ 929301 h 929301"/>
                  <a:gd name="connsiteX2" fmla="*/ 0 w 903562"/>
                  <a:gd name="connsiteY2" fmla="*/ 0 h 929301"/>
                  <a:gd name="connsiteX3" fmla="*/ 189653 w 903562"/>
                  <a:gd name="connsiteY3" fmla="*/ 101600 h 929301"/>
                  <a:gd name="connsiteX4" fmla="*/ 849376 w 903562"/>
                  <a:gd name="connsiteY4" fmla="*/ 841248 h 929301"/>
                  <a:gd name="connsiteX5" fmla="*/ 903563 w 903562"/>
                  <a:gd name="connsiteY5" fmla="*/ 929301 h 9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562" h="929301">
                    <a:moveTo>
                      <a:pt x="903563" y="929301"/>
                    </a:moveTo>
                    <a:lnTo>
                      <a:pt x="0" y="929301"/>
                    </a:lnTo>
                    <a:lnTo>
                      <a:pt x="0" y="0"/>
                    </a:lnTo>
                    <a:cubicBezTo>
                      <a:pt x="73504" y="9565"/>
                      <a:pt x="140967" y="45706"/>
                      <a:pt x="189653" y="101600"/>
                    </a:cubicBezTo>
                    <a:cubicBezTo>
                      <a:pt x="353568" y="285835"/>
                      <a:pt x="696299" y="669205"/>
                      <a:pt x="849376" y="841248"/>
                    </a:cubicBezTo>
                    <a:cubicBezTo>
                      <a:pt x="872717" y="867006"/>
                      <a:pt x="891086" y="896860"/>
                      <a:pt x="903563" y="929301"/>
                    </a:cubicBezTo>
                    <a:close/>
                  </a:path>
                </a:pathLst>
              </a:custGeom>
              <a:grpFill/>
              <a:ln w="135467" cap="flat">
                <a:noFill/>
                <a:prstDash val="solid"/>
                <a:miter/>
              </a:ln>
            </p:spPr>
            <p:txBody>
              <a:bodyPr rtlCol="0" anchor="ctr"/>
              <a:lstStyle/>
              <a:p>
                <a:endParaRPr lang="en-GB" sz="1013"/>
              </a:p>
            </p:txBody>
          </p:sp>
          <p:sp>
            <p:nvSpPr>
              <p:cNvPr id="12" name="Freeform: Shape 11">
                <a:extLst>
                  <a:ext uri="{FF2B5EF4-FFF2-40B4-BE49-F238E27FC236}">
                    <a16:creationId xmlns:a16="http://schemas.microsoft.com/office/drawing/2014/main" id="{FF2685EF-14CB-EB60-7DD8-99CCE0E6A3AF}"/>
                  </a:ext>
                </a:extLst>
              </p:cNvPr>
              <p:cNvSpPr/>
              <p:nvPr/>
            </p:nvSpPr>
            <p:spPr>
              <a:xfrm>
                <a:off x="4238739" y="1261530"/>
                <a:ext cx="3709089" cy="4334936"/>
              </a:xfrm>
              <a:custGeom>
                <a:avLst/>
                <a:gdLst>
                  <a:gd name="connsiteX0" fmla="*/ 2630775 w 3709089"/>
                  <a:gd name="connsiteY0" fmla="*/ 1238169 h 4334936"/>
                  <a:gd name="connsiteX1" fmla="*/ 2476343 w 3709089"/>
                  <a:gd name="connsiteY1" fmla="*/ 1086459 h 4334936"/>
                  <a:gd name="connsiteX2" fmla="*/ 2476343 w 3709089"/>
                  <a:gd name="connsiteY2" fmla="*/ 1083736 h 4334936"/>
                  <a:gd name="connsiteX3" fmla="*/ 2476343 w 3709089"/>
                  <a:gd name="connsiteY3" fmla="*/ 3 h 4334936"/>
                  <a:gd name="connsiteX4" fmla="*/ 308876 w 3709089"/>
                  <a:gd name="connsiteY4" fmla="*/ 3 h 4334936"/>
                  <a:gd name="connsiteX5" fmla="*/ 3 w 3709089"/>
                  <a:gd name="connsiteY5" fmla="*/ 306143 h 4334936"/>
                  <a:gd name="connsiteX6" fmla="*/ 12 w 3709089"/>
                  <a:gd name="connsiteY6" fmla="*/ 310222 h 4334936"/>
                  <a:gd name="connsiteX7" fmla="*/ 12 w 3709089"/>
                  <a:gd name="connsiteY7" fmla="*/ 4024718 h 4334936"/>
                  <a:gd name="connsiteX8" fmla="*/ 304797 w 3709089"/>
                  <a:gd name="connsiteY8" fmla="*/ 4334923 h 4334936"/>
                  <a:gd name="connsiteX9" fmla="*/ 308876 w 3709089"/>
                  <a:gd name="connsiteY9" fmla="*/ 4334937 h 4334936"/>
                  <a:gd name="connsiteX10" fmla="*/ 3405644 w 3709089"/>
                  <a:gd name="connsiteY10" fmla="*/ 4334937 h 4334936"/>
                  <a:gd name="connsiteX11" fmla="*/ 3618327 w 3709089"/>
                  <a:gd name="connsiteY11" fmla="*/ 4244174 h 4334936"/>
                  <a:gd name="connsiteX12" fmla="*/ 3709090 w 3709089"/>
                  <a:gd name="connsiteY12" fmla="*/ 4024718 h 4334936"/>
                  <a:gd name="connsiteX13" fmla="*/ 3709090 w 3709089"/>
                  <a:gd name="connsiteY13" fmla="*/ 1238169 h 4334936"/>
                  <a:gd name="connsiteX14" fmla="*/ 773527 w 3709089"/>
                  <a:gd name="connsiteY14" fmla="*/ 929304 h 4334936"/>
                  <a:gd name="connsiteX15" fmla="*/ 1547042 w 3709089"/>
                  <a:gd name="connsiteY15" fmla="*/ 929304 h 4334936"/>
                  <a:gd name="connsiteX16" fmla="*/ 1701474 w 3709089"/>
                  <a:gd name="connsiteY16" fmla="*/ 1083736 h 4334936"/>
                  <a:gd name="connsiteX17" fmla="*/ 1547042 w 3709089"/>
                  <a:gd name="connsiteY17" fmla="*/ 1238169 h 4334936"/>
                  <a:gd name="connsiteX18" fmla="*/ 773527 w 3709089"/>
                  <a:gd name="connsiteY18" fmla="*/ 1238169 h 4334936"/>
                  <a:gd name="connsiteX19" fmla="*/ 619095 w 3709089"/>
                  <a:gd name="connsiteY19" fmla="*/ 1083736 h 4334936"/>
                  <a:gd name="connsiteX20" fmla="*/ 773527 w 3709089"/>
                  <a:gd name="connsiteY20" fmla="*/ 929304 h 4334936"/>
                  <a:gd name="connsiteX21" fmla="*/ 2321911 w 3709089"/>
                  <a:gd name="connsiteY21" fmla="*/ 3715854 h 4334936"/>
                  <a:gd name="connsiteX22" fmla="*/ 1857260 w 3709089"/>
                  <a:gd name="connsiteY22" fmla="*/ 3715854 h 4334936"/>
                  <a:gd name="connsiteX23" fmla="*/ 1716659 w 3709089"/>
                  <a:gd name="connsiteY23" fmla="*/ 3546236 h 4334936"/>
                  <a:gd name="connsiteX24" fmla="*/ 1857260 w 3709089"/>
                  <a:gd name="connsiteY24" fmla="*/ 3405635 h 4334936"/>
                  <a:gd name="connsiteX25" fmla="*/ 2321911 w 3709089"/>
                  <a:gd name="connsiteY25" fmla="*/ 3405635 h 4334936"/>
                  <a:gd name="connsiteX26" fmla="*/ 2462512 w 3709089"/>
                  <a:gd name="connsiteY26" fmla="*/ 3575253 h 4334936"/>
                  <a:gd name="connsiteX27" fmla="*/ 2321911 w 3709089"/>
                  <a:gd name="connsiteY27" fmla="*/ 3715854 h 4334936"/>
                  <a:gd name="connsiteX28" fmla="*/ 2940994 w 3709089"/>
                  <a:gd name="connsiteY28" fmla="*/ 3715854 h 4334936"/>
                  <a:gd name="connsiteX29" fmla="*/ 2783866 w 3709089"/>
                  <a:gd name="connsiteY29" fmla="*/ 3561422 h 4334936"/>
                  <a:gd name="connsiteX30" fmla="*/ 2938298 w 3709089"/>
                  <a:gd name="connsiteY30" fmla="*/ 3404294 h 4334936"/>
                  <a:gd name="connsiteX31" fmla="*/ 3095426 w 3709089"/>
                  <a:gd name="connsiteY31" fmla="*/ 3558726 h 4334936"/>
                  <a:gd name="connsiteX32" fmla="*/ 3095426 w 3709089"/>
                  <a:gd name="connsiteY32" fmla="*/ 3561422 h 4334936"/>
                  <a:gd name="connsiteX33" fmla="*/ 2940994 w 3709089"/>
                  <a:gd name="connsiteY33" fmla="*/ 3715854 h 4334936"/>
                  <a:gd name="connsiteX34" fmla="*/ 2940994 w 3709089"/>
                  <a:gd name="connsiteY34" fmla="*/ 2786553 h 4334936"/>
                  <a:gd name="connsiteX35" fmla="*/ 773527 w 3709089"/>
                  <a:gd name="connsiteY35" fmla="*/ 2786553 h 4334936"/>
                  <a:gd name="connsiteX36" fmla="*/ 619095 w 3709089"/>
                  <a:gd name="connsiteY36" fmla="*/ 2632121 h 4334936"/>
                  <a:gd name="connsiteX37" fmla="*/ 773527 w 3709089"/>
                  <a:gd name="connsiteY37" fmla="*/ 2477689 h 4334936"/>
                  <a:gd name="connsiteX38" fmla="*/ 2940994 w 3709089"/>
                  <a:gd name="connsiteY38" fmla="*/ 2477689 h 4334936"/>
                  <a:gd name="connsiteX39" fmla="*/ 3095426 w 3709089"/>
                  <a:gd name="connsiteY39" fmla="*/ 2632121 h 4334936"/>
                  <a:gd name="connsiteX40" fmla="*/ 2940994 w 3709089"/>
                  <a:gd name="connsiteY40" fmla="*/ 2786553 h 4334936"/>
                  <a:gd name="connsiteX41" fmla="*/ 2940994 w 3709089"/>
                  <a:gd name="connsiteY41" fmla="*/ 2013038 h 4334936"/>
                  <a:gd name="connsiteX42" fmla="*/ 773527 w 3709089"/>
                  <a:gd name="connsiteY42" fmla="*/ 2013038 h 4334936"/>
                  <a:gd name="connsiteX43" fmla="*/ 632929 w 3709089"/>
                  <a:gd name="connsiteY43" fmla="*/ 1843420 h 4334936"/>
                  <a:gd name="connsiteX44" fmla="*/ 773527 w 3709089"/>
                  <a:gd name="connsiteY44" fmla="*/ 1702819 h 4334936"/>
                  <a:gd name="connsiteX45" fmla="*/ 2940994 w 3709089"/>
                  <a:gd name="connsiteY45" fmla="*/ 1702819 h 4334936"/>
                  <a:gd name="connsiteX46" fmla="*/ 3081595 w 3709089"/>
                  <a:gd name="connsiteY46" fmla="*/ 1872437 h 4334936"/>
                  <a:gd name="connsiteX47" fmla="*/ 2940994 w 3709089"/>
                  <a:gd name="connsiteY47" fmla="*/ 2013038 h 43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09089" h="4334936">
                    <a:moveTo>
                      <a:pt x="2630775" y="1238169"/>
                    </a:moveTo>
                    <a:cubicBezTo>
                      <a:pt x="2546230" y="1238914"/>
                      <a:pt x="2477088" y="1170991"/>
                      <a:pt x="2476343" y="1086459"/>
                    </a:cubicBezTo>
                    <a:cubicBezTo>
                      <a:pt x="2476330" y="1085552"/>
                      <a:pt x="2476330" y="1084644"/>
                      <a:pt x="2476343" y="1083736"/>
                    </a:cubicBezTo>
                    <a:lnTo>
                      <a:pt x="2476343" y="3"/>
                    </a:lnTo>
                    <a:lnTo>
                      <a:pt x="308876" y="3"/>
                    </a:lnTo>
                    <a:cubicBezTo>
                      <a:pt x="139046" y="-751"/>
                      <a:pt x="759" y="136312"/>
                      <a:pt x="3" y="306143"/>
                    </a:cubicBezTo>
                    <a:cubicBezTo>
                      <a:pt x="-3" y="307503"/>
                      <a:pt x="0" y="308862"/>
                      <a:pt x="12" y="310222"/>
                    </a:cubicBezTo>
                    <a:lnTo>
                      <a:pt x="12" y="4024718"/>
                    </a:lnTo>
                    <a:cubicBezTo>
                      <a:pt x="-1486" y="4194539"/>
                      <a:pt x="134971" y="4333433"/>
                      <a:pt x="304797" y="4334923"/>
                    </a:cubicBezTo>
                    <a:cubicBezTo>
                      <a:pt x="306157" y="4334937"/>
                      <a:pt x="307516" y="4334937"/>
                      <a:pt x="308876" y="4334937"/>
                    </a:cubicBezTo>
                    <a:lnTo>
                      <a:pt x="3405644" y="4334937"/>
                    </a:lnTo>
                    <a:cubicBezTo>
                      <a:pt x="3485610" y="4333365"/>
                      <a:pt x="3561865" y="4300826"/>
                      <a:pt x="3618327" y="4244174"/>
                    </a:cubicBezTo>
                    <a:cubicBezTo>
                      <a:pt x="3675995" y="4185625"/>
                      <a:pt x="3708561" y="4106892"/>
                      <a:pt x="3709090" y="4024718"/>
                    </a:cubicBezTo>
                    <a:lnTo>
                      <a:pt x="3709090" y="1238169"/>
                    </a:lnTo>
                    <a:close/>
                    <a:moveTo>
                      <a:pt x="773527" y="929304"/>
                    </a:moveTo>
                    <a:lnTo>
                      <a:pt x="1547042" y="929304"/>
                    </a:lnTo>
                    <a:cubicBezTo>
                      <a:pt x="1632331" y="929304"/>
                      <a:pt x="1701474" y="998445"/>
                      <a:pt x="1701474" y="1083736"/>
                    </a:cubicBezTo>
                    <a:cubicBezTo>
                      <a:pt x="1701474" y="1169026"/>
                      <a:pt x="1632331" y="1238169"/>
                      <a:pt x="1547042" y="1238169"/>
                    </a:cubicBezTo>
                    <a:lnTo>
                      <a:pt x="773527" y="1238169"/>
                    </a:lnTo>
                    <a:cubicBezTo>
                      <a:pt x="688237" y="1238169"/>
                      <a:pt x="619095" y="1169026"/>
                      <a:pt x="619095" y="1083736"/>
                    </a:cubicBezTo>
                    <a:cubicBezTo>
                      <a:pt x="619095" y="998447"/>
                      <a:pt x="688236" y="929304"/>
                      <a:pt x="773527" y="929304"/>
                    </a:cubicBezTo>
                    <a:close/>
                    <a:moveTo>
                      <a:pt x="2321911" y="3715854"/>
                    </a:moveTo>
                    <a:lnTo>
                      <a:pt x="1857260" y="3715854"/>
                    </a:lnTo>
                    <a:cubicBezTo>
                      <a:pt x="1771591" y="3707834"/>
                      <a:pt x="1708653" y="3631892"/>
                      <a:pt x="1716659" y="3546236"/>
                    </a:cubicBezTo>
                    <a:cubicBezTo>
                      <a:pt x="1723636" y="3471662"/>
                      <a:pt x="1782686" y="3412612"/>
                      <a:pt x="1857260" y="3405635"/>
                    </a:cubicBezTo>
                    <a:lnTo>
                      <a:pt x="2321911" y="3405635"/>
                    </a:lnTo>
                    <a:cubicBezTo>
                      <a:pt x="2407580" y="3413655"/>
                      <a:pt x="2470518" y="3489597"/>
                      <a:pt x="2462512" y="3575253"/>
                    </a:cubicBezTo>
                    <a:cubicBezTo>
                      <a:pt x="2455535" y="3649827"/>
                      <a:pt x="2396485" y="3708877"/>
                      <a:pt x="2321911" y="3715854"/>
                    </a:cubicBezTo>
                    <a:close/>
                    <a:moveTo>
                      <a:pt x="2940994" y="3715854"/>
                    </a:moveTo>
                    <a:cubicBezTo>
                      <a:pt x="2854959" y="3716599"/>
                      <a:pt x="2784611" y="3647457"/>
                      <a:pt x="2783866" y="3561422"/>
                    </a:cubicBezTo>
                    <a:cubicBezTo>
                      <a:pt x="2783121" y="3475387"/>
                      <a:pt x="2852263" y="3405039"/>
                      <a:pt x="2938298" y="3404294"/>
                    </a:cubicBezTo>
                    <a:cubicBezTo>
                      <a:pt x="3024333" y="3403549"/>
                      <a:pt x="3094681" y="3472691"/>
                      <a:pt x="3095426" y="3558726"/>
                    </a:cubicBezTo>
                    <a:cubicBezTo>
                      <a:pt x="3095439" y="3559620"/>
                      <a:pt x="3095439" y="3560528"/>
                      <a:pt x="3095426" y="3561422"/>
                    </a:cubicBezTo>
                    <a:cubicBezTo>
                      <a:pt x="3095426" y="3646712"/>
                      <a:pt x="3026284" y="3715854"/>
                      <a:pt x="2940994" y="3715854"/>
                    </a:cubicBezTo>
                    <a:close/>
                    <a:moveTo>
                      <a:pt x="2940994" y="2786553"/>
                    </a:moveTo>
                    <a:lnTo>
                      <a:pt x="773527" y="2786553"/>
                    </a:lnTo>
                    <a:cubicBezTo>
                      <a:pt x="688237" y="2786553"/>
                      <a:pt x="619095" y="2717410"/>
                      <a:pt x="619095" y="2632121"/>
                    </a:cubicBezTo>
                    <a:cubicBezTo>
                      <a:pt x="619095" y="2546831"/>
                      <a:pt x="688236" y="2477689"/>
                      <a:pt x="773527" y="2477689"/>
                    </a:cubicBezTo>
                    <a:lnTo>
                      <a:pt x="2940994" y="2477689"/>
                    </a:lnTo>
                    <a:cubicBezTo>
                      <a:pt x="3026284" y="2477689"/>
                      <a:pt x="3095426" y="2546831"/>
                      <a:pt x="3095426" y="2632121"/>
                    </a:cubicBezTo>
                    <a:cubicBezTo>
                      <a:pt x="3095426" y="2717410"/>
                      <a:pt x="3026284" y="2786553"/>
                      <a:pt x="2940994" y="2786553"/>
                    </a:cubicBezTo>
                    <a:close/>
                    <a:moveTo>
                      <a:pt x="2940994" y="2013038"/>
                    </a:moveTo>
                    <a:lnTo>
                      <a:pt x="773527" y="2013038"/>
                    </a:lnTo>
                    <a:cubicBezTo>
                      <a:pt x="687862" y="2005018"/>
                      <a:pt x="624915" y="1929076"/>
                      <a:pt x="632929" y="1843420"/>
                    </a:cubicBezTo>
                    <a:cubicBezTo>
                      <a:pt x="639905" y="1768846"/>
                      <a:pt x="698957" y="1709796"/>
                      <a:pt x="773527" y="1702819"/>
                    </a:cubicBezTo>
                    <a:lnTo>
                      <a:pt x="2940994" y="1702819"/>
                    </a:lnTo>
                    <a:cubicBezTo>
                      <a:pt x="3026663" y="1710839"/>
                      <a:pt x="3089601" y="1786781"/>
                      <a:pt x="3081595" y="1872437"/>
                    </a:cubicBezTo>
                    <a:cubicBezTo>
                      <a:pt x="3074618" y="1947011"/>
                      <a:pt x="3015568" y="2006061"/>
                      <a:pt x="2940994" y="2013038"/>
                    </a:cubicBezTo>
                    <a:close/>
                  </a:path>
                </a:pathLst>
              </a:custGeom>
              <a:grpFill/>
              <a:ln w="135467" cap="flat">
                <a:noFill/>
                <a:prstDash val="solid"/>
                <a:miter/>
              </a:ln>
            </p:spPr>
            <p:txBody>
              <a:bodyPr rtlCol="0" anchor="ctr"/>
              <a:lstStyle/>
              <a:p>
                <a:endParaRPr lang="en-GB" sz="1013"/>
              </a:p>
            </p:txBody>
          </p:sp>
        </p:grpSp>
      </p:grpSp>
      <p:grpSp>
        <p:nvGrpSpPr>
          <p:cNvPr id="24" name="Group 23">
            <a:extLst>
              <a:ext uri="{FF2B5EF4-FFF2-40B4-BE49-F238E27FC236}">
                <a16:creationId xmlns:a16="http://schemas.microsoft.com/office/drawing/2014/main" id="{A7E39A15-2BB6-7444-E1E3-0765AC8EB7F0}"/>
              </a:ext>
            </a:extLst>
          </p:cNvPr>
          <p:cNvGrpSpPr/>
          <p:nvPr/>
        </p:nvGrpSpPr>
        <p:grpSpPr>
          <a:xfrm>
            <a:off x="5195500" y="2817086"/>
            <a:ext cx="249146" cy="264653"/>
            <a:chOff x="3800475" y="990600"/>
            <a:chExt cx="4591049" cy="4876800"/>
          </a:xfrm>
          <a:solidFill>
            <a:schemeClr val="bg1"/>
          </a:solidFill>
        </p:grpSpPr>
        <p:sp>
          <p:nvSpPr>
            <p:cNvPr id="21" name="Freeform: Shape 20">
              <a:extLst>
                <a:ext uri="{FF2B5EF4-FFF2-40B4-BE49-F238E27FC236}">
                  <a16:creationId xmlns:a16="http://schemas.microsoft.com/office/drawing/2014/main" id="{42C07BCA-AFED-FD64-EBA2-ADA362695111}"/>
                </a:ext>
              </a:extLst>
            </p:cNvPr>
            <p:cNvSpPr/>
            <p:nvPr/>
          </p:nvSpPr>
          <p:spPr>
            <a:xfrm>
              <a:off x="7698105" y="3295650"/>
              <a:ext cx="693419" cy="2286000"/>
            </a:xfrm>
            <a:custGeom>
              <a:avLst/>
              <a:gdLst>
                <a:gd name="connsiteX0" fmla="*/ 0 w 693419"/>
                <a:gd name="connsiteY0" fmla="*/ 0 h 2286000"/>
                <a:gd name="connsiteX1" fmla="*/ 0 w 693419"/>
                <a:gd name="connsiteY1" fmla="*/ 1939290 h 2286000"/>
                <a:gd name="connsiteX2" fmla="*/ 346710 w 693419"/>
                <a:gd name="connsiteY2" fmla="*/ 2286000 h 2286000"/>
                <a:gd name="connsiteX3" fmla="*/ 693420 w 693419"/>
                <a:gd name="connsiteY3" fmla="*/ 1939290 h 2286000"/>
                <a:gd name="connsiteX4" fmla="*/ 693420 w 693419"/>
                <a:gd name="connsiteY4" fmla="*/ 0 h 2286000"/>
                <a:gd name="connsiteX5" fmla="*/ 0 w 693419"/>
                <a:gd name="connsiteY5"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419" h="2286000">
                  <a:moveTo>
                    <a:pt x="0" y="0"/>
                  </a:moveTo>
                  <a:lnTo>
                    <a:pt x="0" y="1939290"/>
                  </a:lnTo>
                  <a:cubicBezTo>
                    <a:pt x="0" y="2130457"/>
                    <a:pt x="155543" y="2286000"/>
                    <a:pt x="346710" y="2286000"/>
                  </a:cubicBezTo>
                  <a:cubicBezTo>
                    <a:pt x="537877" y="2286000"/>
                    <a:pt x="693420" y="2130457"/>
                    <a:pt x="693420" y="1939290"/>
                  </a:cubicBezTo>
                  <a:lnTo>
                    <a:pt x="693420" y="0"/>
                  </a:lnTo>
                  <a:lnTo>
                    <a:pt x="0" y="0"/>
                  </a:lnTo>
                  <a:close/>
                </a:path>
              </a:pathLst>
            </a:custGeom>
            <a:grpFill/>
            <a:ln w="9525" cap="flat">
              <a:noFill/>
              <a:prstDash val="solid"/>
              <a:miter/>
            </a:ln>
          </p:spPr>
          <p:txBody>
            <a:bodyPr rtlCol="0" anchor="ctr"/>
            <a:lstStyle/>
            <a:p>
              <a:endParaRPr lang="en-GB" sz="1013"/>
            </a:p>
          </p:txBody>
        </p:sp>
        <p:sp>
          <p:nvSpPr>
            <p:cNvPr id="22" name="Freeform: Shape 21">
              <a:extLst>
                <a:ext uri="{FF2B5EF4-FFF2-40B4-BE49-F238E27FC236}">
                  <a16:creationId xmlns:a16="http://schemas.microsoft.com/office/drawing/2014/main" id="{95319829-140D-E8D7-EF01-E25A5915DFD8}"/>
                </a:ext>
              </a:extLst>
            </p:cNvPr>
            <p:cNvSpPr/>
            <p:nvPr/>
          </p:nvSpPr>
          <p:spPr>
            <a:xfrm>
              <a:off x="4696015" y="2016156"/>
              <a:ext cx="579596" cy="579596"/>
            </a:xfrm>
            <a:custGeom>
              <a:avLst/>
              <a:gdLst>
                <a:gd name="connsiteX0" fmla="*/ 0 w 579596"/>
                <a:gd name="connsiteY0" fmla="*/ 0 h 579596"/>
                <a:gd name="connsiteX1" fmla="*/ 579596 w 579596"/>
                <a:gd name="connsiteY1" fmla="*/ 0 h 579596"/>
                <a:gd name="connsiteX2" fmla="*/ 579596 w 579596"/>
                <a:gd name="connsiteY2" fmla="*/ 579596 h 579596"/>
                <a:gd name="connsiteX3" fmla="*/ 0 w 579596"/>
                <a:gd name="connsiteY3" fmla="*/ 579596 h 579596"/>
              </a:gdLst>
              <a:ahLst/>
              <a:cxnLst>
                <a:cxn ang="0">
                  <a:pos x="connsiteX0" y="connsiteY0"/>
                </a:cxn>
                <a:cxn ang="0">
                  <a:pos x="connsiteX1" y="connsiteY1"/>
                </a:cxn>
                <a:cxn ang="0">
                  <a:pos x="connsiteX2" y="connsiteY2"/>
                </a:cxn>
                <a:cxn ang="0">
                  <a:pos x="connsiteX3" y="connsiteY3"/>
                </a:cxn>
              </a:cxnLst>
              <a:rect l="l" t="t" r="r" b="b"/>
              <a:pathLst>
                <a:path w="579596" h="579596">
                  <a:moveTo>
                    <a:pt x="0" y="0"/>
                  </a:moveTo>
                  <a:lnTo>
                    <a:pt x="579596" y="0"/>
                  </a:lnTo>
                  <a:lnTo>
                    <a:pt x="579596" y="579596"/>
                  </a:lnTo>
                  <a:lnTo>
                    <a:pt x="0" y="579596"/>
                  </a:lnTo>
                  <a:close/>
                </a:path>
              </a:pathLst>
            </a:custGeom>
            <a:grpFill/>
            <a:ln w="9525" cap="flat">
              <a:noFill/>
              <a:prstDash val="solid"/>
              <a:miter/>
            </a:ln>
          </p:spPr>
          <p:txBody>
            <a:bodyPr rtlCol="0" anchor="ctr"/>
            <a:lstStyle/>
            <a:p>
              <a:endParaRPr lang="en-GB" sz="1013"/>
            </a:p>
          </p:txBody>
        </p:sp>
        <p:sp>
          <p:nvSpPr>
            <p:cNvPr id="23" name="Freeform: Shape 22">
              <a:extLst>
                <a:ext uri="{FF2B5EF4-FFF2-40B4-BE49-F238E27FC236}">
                  <a16:creationId xmlns:a16="http://schemas.microsoft.com/office/drawing/2014/main" id="{1598BE64-3E7C-5B38-166E-1B0381B9DA66}"/>
                </a:ext>
              </a:extLst>
            </p:cNvPr>
            <p:cNvSpPr/>
            <p:nvPr/>
          </p:nvSpPr>
          <p:spPr>
            <a:xfrm>
              <a:off x="3800475" y="990600"/>
              <a:ext cx="4244340" cy="4876800"/>
            </a:xfrm>
            <a:custGeom>
              <a:avLst/>
              <a:gdLst>
                <a:gd name="connsiteX0" fmla="*/ 3611880 w 4244340"/>
                <a:gd name="connsiteY0" fmla="*/ 4244340 h 4876800"/>
                <a:gd name="connsiteX1" fmla="*/ 3611880 w 4244340"/>
                <a:gd name="connsiteY1" fmla="*/ 0 h 4876800"/>
                <a:gd name="connsiteX2" fmla="*/ 0 w 4244340"/>
                <a:gd name="connsiteY2" fmla="*/ 0 h 4876800"/>
                <a:gd name="connsiteX3" fmla="*/ 0 w 4244340"/>
                <a:gd name="connsiteY3" fmla="*/ 4255675 h 4876800"/>
                <a:gd name="connsiteX4" fmla="*/ 621125 w 4244340"/>
                <a:gd name="connsiteY4" fmla="*/ 4876800 h 4876800"/>
                <a:gd name="connsiteX5" fmla="*/ 4244340 w 4244340"/>
                <a:gd name="connsiteY5" fmla="*/ 4876800 h 4876800"/>
                <a:gd name="connsiteX6" fmla="*/ 3611880 w 4244340"/>
                <a:gd name="connsiteY6" fmla="*/ 4244340 h 4876800"/>
                <a:gd name="connsiteX7" fmla="*/ 609790 w 4244340"/>
                <a:gd name="connsiteY7" fmla="*/ 739807 h 4876800"/>
                <a:gd name="connsiteX8" fmla="*/ 1760887 w 4244340"/>
                <a:gd name="connsiteY8" fmla="*/ 739807 h 4876800"/>
                <a:gd name="connsiteX9" fmla="*/ 1760887 w 4244340"/>
                <a:gd name="connsiteY9" fmla="*/ 1890903 h 4876800"/>
                <a:gd name="connsiteX10" fmla="*/ 609790 w 4244340"/>
                <a:gd name="connsiteY10" fmla="*/ 1890903 h 4876800"/>
                <a:gd name="connsiteX11" fmla="*/ 609790 w 4244340"/>
                <a:gd name="connsiteY11" fmla="*/ 739807 h 4876800"/>
                <a:gd name="connsiteX12" fmla="*/ 3038475 w 4244340"/>
                <a:gd name="connsiteY12" fmla="*/ 3924205 h 4876800"/>
                <a:gd name="connsiteX13" fmla="*/ 587312 w 4244340"/>
                <a:gd name="connsiteY13" fmla="*/ 3924205 h 4876800"/>
                <a:gd name="connsiteX14" fmla="*/ 587312 w 4244340"/>
                <a:gd name="connsiteY14" fmla="*/ 3638455 h 4876800"/>
                <a:gd name="connsiteX15" fmla="*/ 3038475 w 4244340"/>
                <a:gd name="connsiteY15" fmla="*/ 3638455 h 4876800"/>
                <a:gd name="connsiteX16" fmla="*/ 3038475 w 4244340"/>
                <a:gd name="connsiteY16" fmla="*/ 3924205 h 4876800"/>
                <a:gd name="connsiteX17" fmla="*/ 3038475 w 4244340"/>
                <a:gd name="connsiteY17" fmla="*/ 3266980 h 4876800"/>
                <a:gd name="connsiteX18" fmla="*/ 587312 w 4244340"/>
                <a:gd name="connsiteY18" fmla="*/ 3266980 h 4876800"/>
                <a:gd name="connsiteX19" fmla="*/ 587312 w 4244340"/>
                <a:gd name="connsiteY19" fmla="*/ 2981230 h 4876800"/>
                <a:gd name="connsiteX20" fmla="*/ 3038475 w 4244340"/>
                <a:gd name="connsiteY20" fmla="*/ 2981230 h 4876800"/>
                <a:gd name="connsiteX21" fmla="*/ 3038475 w 4244340"/>
                <a:gd name="connsiteY21" fmla="*/ 3266980 h 4876800"/>
                <a:gd name="connsiteX22" fmla="*/ 3038475 w 4244340"/>
                <a:gd name="connsiteY22" fmla="*/ 2609755 h 4876800"/>
                <a:gd name="connsiteX23" fmla="*/ 587312 w 4244340"/>
                <a:gd name="connsiteY23" fmla="*/ 2609755 h 4876800"/>
                <a:gd name="connsiteX24" fmla="*/ 587312 w 4244340"/>
                <a:gd name="connsiteY24" fmla="*/ 2324005 h 4876800"/>
                <a:gd name="connsiteX25" fmla="*/ 3038475 w 4244340"/>
                <a:gd name="connsiteY25" fmla="*/ 2324005 h 4876800"/>
                <a:gd name="connsiteX26" fmla="*/ 3038475 w 4244340"/>
                <a:gd name="connsiteY26" fmla="*/ 2609755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44340" h="4876800">
                  <a:moveTo>
                    <a:pt x="3611880" y="4244340"/>
                  </a:moveTo>
                  <a:lnTo>
                    <a:pt x="3611880" y="0"/>
                  </a:lnTo>
                  <a:lnTo>
                    <a:pt x="0" y="0"/>
                  </a:lnTo>
                  <a:lnTo>
                    <a:pt x="0" y="4255675"/>
                  </a:lnTo>
                  <a:cubicBezTo>
                    <a:pt x="0" y="4598194"/>
                    <a:pt x="278606" y="4876800"/>
                    <a:pt x="621125" y="4876800"/>
                  </a:cubicBezTo>
                  <a:lnTo>
                    <a:pt x="4244340" y="4876800"/>
                  </a:lnTo>
                  <a:cubicBezTo>
                    <a:pt x="3895535" y="4876800"/>
                    <a:pt x="3611880" y="4593050"/>
                    <a:pt x="3611880" y="4244340"/>
                  </a:cubicBezTo>
                  <a:close/>
                  <a:moveTo>
                    <a:pt x="609790" y="739807"/>
                  </a:moveTo>
                  <a:lnTo>
                    <a:pt x="1760887" y="739807"/>
                  </a:lnTo>
                  <a:lnTo>
                    <a:pt x="1760887" y="1890903"/>
                  </a:lnTo>
                  <a:lnTo>
                    <a:pt x="609790" y="1890903"/>
                  </a:lnTo>
                  <a:lnTo>
                    <a:pt x="609790" y="739807"/>
                  </a:lnTo>
                  <a:close/>
                  <a:moveTo>
                    <a:pt x="3038475" y="3924205"/>
                  </a:moveTo>
                  <a:lnTo>
                    <a:pt x="587312" y="3924205"/>
                  </a:lnTo>
                  <a:lnTo>
                    <a:pt x="587312" y="3638455"/>
                  </a:lnTo>
                  <a:lnTo>
                    <a:pt x="3038475" y="3638455"/>
                  </a:lnTo>
                  <a:lnTo>
                    <a:pt x="3038475" y="3924205"/>
                  </a:lnTo>
                  <a:close/>
                  <a:moveTo>
                    <a:pt x="3038475" y="3266980"/>
                  </a:moveTo>
                  <a:lnTo>
                    <a:pt x="587312" y="3266980"/>
                  </a:lnTo>
                  <a:lnTo>
                    <a:pt x="587312" y="2981230"/>
                  </a:lnTo>
                  <a:lnTo>
                    <a:pt x="3038475" y="2981230"/>
                  </a:lnTo>
                  <a:lnTo>
                    <a:pt x="3038475" y="3266980"/>
                  </a:lnTo>
                  <a:close/>
                  <a:moveTo>
                    <a:pt x="3038475" y="2609755"/>
                  </a:moveTo>
                  <a:lnTo>
                    <a:pt x="587312" y="2609755"/>
                  </a:lnTo>
                  <a:lnTo>
                    <a:pt x="587312" y="2324005"/>
                  </a:lnTo>
                  <a:lnTo>
                    <a:pt x="3038475" y="2324005"/>
                  </a:lnTo>
                  <a:lnTo>
                    <a:pt x="3038475" y="2609755"/>
                  </a:lnTo>
                  <a:close/>
                </a:path>
              </a:pathLst>
            </a:custGeom>
            <a:grpFill/>
            <a:ln w="9525" cap="flat">
              <a:noFill/>
              <a:prstDash val="solid"/>
              <a:miter/>
            </a:ln>
          </p:spPr>
          <p:txBody>
            <a:bodyPr rtlCol="0" anchor="ctr"/>
            <a:lstStyle/>
            <a:p>
              <a:endParaRPr lang="en-GB" sz="1013"/>
            </a:p>
          </p:txBody>
        </p:sp>
      </p:grpSp>
      <p:grpSp>
        <p:nvGrpSpPr>
          <p:cNvPr id="63" name="Group 62">
            <a:extLst>
              <a:ext uri="{FF2B5EF4-FFF2-40B4-BE49-F238E27FC236}">
                <a16:creationId xmlns:a16="http://schemas.microsoft.com/office/drawing/2014/main" id="{44F48AA6-3246-BA96-A8AD-1307F3814611}"/>
              </a:ext>
            </a:extLst>
          </p:cNvPr>
          <p:cNvGrpSpPr/>
          <p:nvPr/>
        </p:nvGrpSpPr>
        <p:grpSpPr>
          <a:xfrm>
            <a:off x="7805586" y="2547548"/>
            <a:ext cx="692871" cy="803730"/>
            <a:chOff x="10786904" y="2336254"/>
            <a:chExt cx="545770" cy="633093"/>
          </a:xfrm>
        </p:grpSpPr>
        <p:sp>
          <p:nvSpPr>
            <p:cNvPr id="64" name="Hexagon 63">
              <a:extLst>
                <a:ext uri="{FF2B5EF4-FFF2-40B4-BE49-F238E27FC236}">
                  <a16:creationId xmlns:a16="http://schemas.microsoft.com/office/drawing/2014/main" id="{523820BB-AF19-5E4B-73A1-C65CDBC6E343}"/>
                </a:ext>
              </a:extLst>
            </p:cNvPr>
            <p:cNvSpPr/>
            <p:nvPr/>
          </p:nvSpPr>
          <p:spPr>
            <a:xfrm rot="5400000">
              <a:off x="10743242" y="2379916"/>
              <a:ext cx="633093" cy="545770"/>
            </a:xfrm>
            <a:prstGeom prst="hexagon">
              <a:avLst/>
            </a:prstGeom>
            <a:solidFill>
              <a:schemeClr val="bg1">
                <a:alpha val="4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65" name="Hexagon 64">
              <a:extLst>
                <a:ext uri="{FF2B5EF4-FFF2-40B4-BE49-F238E27FC236}">
                  <a16:creationId xmlns:a16="http://schemas.microsoft.com/office/drawing/2014/main" id="{11086683-C5F7-0001-2678-A2101B589307}"/>
                </a:ext>
              </a:extLst>
            </p:cNvPr>
            <p:cNvSpPr/>
            <p:nvPr/>
          </p:nvSpPr>
          <p:spPr>
            <a:xfrm rot="5400000">
              <a:off x="10809655" y="2437166"/>
              <a:ext cx="500266" cy="43126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grpSp>
      <p:grpSp>
        <p:nvGrpSpPr>
          <p:cNvPr id="53" name="Group 52">
            <a:extLst>
              <a:ext uri="{FF2B5EF4-FFF2-40B4-BE49-F238E27FC236}">
                <a16:creationId xmlns:a16="http://schemas.microsoft.com/office/drawing/2014/main" id="{E5ED77E1-2F00-41F7-6D35-48E210DC1848}"/>
              </a:ext>
            </a:extLst>
          </p:cNvPr>
          <p:cNvGrpSpPr/>
          <p:nvPr/>
        </p:nvGrpSpPr>
        <p:grpSpPr>
          <a:xfrm>
            <a:off x="6234586" y="3820047"/>
            <a:ext cx="692871" cy="803730"/>
            <a:chOff x="8312781" y="5093396"/>
            <a:chExt cx="923828" cy="1071640"/>
          </a:xfrm>
        </p:grpSpPr>
        <p:grpSp>
          <p:nvGrpSpPr>
            <p:cNvPr id="50" name="Group 49">
              <a:extLst>
                <a:ext uri="{FF2B5EF4-FFF2-40B4-BE49-F238E27FC236}">
                  <a16:creationId xmlns:a16="http://schemas.microsoft.com/office/drawing/2014/main" id="{3CC870AE-7BC2-4DDF-7724-EBDA3A881086}"/>
                </a:ext>
              </a:extLst>
            </p:cNvPr>
            <p:cNvGrpSpPr/>
            <p:nvPr/>
          </p:nvGrpSpPr>
          <p:grpSpPr>
            <a:xfrm flipH="1">
              <a:off x="8312781" y="5093396"/>
              <a:ext cx="923828" cy="1071640"/>
              <a:chOff x="10786904" y="2336254"/>
              <a:chExt cx="545770" cy="633093"/>
            </a:xfrm>
          </p:grpSpPr>
          <p:sp>
            <p:nvSpPr>
              <p:cNvPr id="51" name="Hexagon 50">
                <a:extLst>
                  <a:ext uri="{FF2B5EF4-FFF2-40B4-BE49-F238E27FC236}">
                    <a16:creationId xmlns:a16="http://schemas.microsoft.com/office/drawing/2014/main" id="{B6A15AC6-AAEF-B1C7-5B56-34B25AE27C9A}"/>
                  </a:ext>
                </a:extLst>
              </p:cNvPr>
              <p:cNvSpPr/>
              <p:nvPr/>
            </p:nvSpPr>
            <p:spPr>
              <a:xfrm rot="5400000">
                <a:off x="10743242" y="2379916"/>
                <a:ext cx="633093" cy="54577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52" name="Hexagon 51">
                <a:extLst>
                  <a:ext uri="{FF2B5EF4-FFF2-40B4-BE49-F238E27FC236}">
                    <a16:creationId xmlns:a16="http://schemas.microsoft.com/office/drawing/2014/main" id="{0D653604-E837-BE24-F314-4B9F498821A7}"/>
                  </a:ext>
                </a:extLst>
              </p:cNvPr>
              <p:cNvSpPr/>
              <p:nvPr/>
            </p:nvSpPr>
            <p:spPr>
              <a:xfrm rot="5400000">
                <a:off x="10809655" y="2437166"/>
                <a:ext cx="500266" cy="43126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grpSp>
        <p:grpSp>
          <p:nvGrpSpPr>
            <p:cNvPr id="31" name="Graphic 29">
              <a:extLst>
                <a:ext uri="{FF2B5EF4-FFF2-40B4-BE49-F238E27FC236}">
                  <a16:creationId xmlns:a16="http://schemas.microsoft.com/office/drawing/2014/main" id="{01BF1A9B-A7F9-B181-15A5-C2CDA6462F92}"/>
                </a:ext>
              </a:extLst>
            </p:cNvPr>
            <p:cNvGrpSpPr/>
            <p:nvPr/>
          </p:nvGrpSpPr>
          <p:grpSpPr>
            <a:xfrm>
              <a:off x="8541410" y="5450499"/>
              <a:ext cx="466568" cy="357435"/>
              <a:chOff x="5629275" y="3071412"/>
              <a:chExt cx="933135" cy="714870"/>
            </a:xfrm>
            <a:solidFill>
              <a:schemeClr val="bg1"/>
            </a:solidFill>
          </p:grpSpPr>
          <p:sp>
            <p:nvSpPr>
              <p:cNvPr id="32" name="Freeform: Shape 31">
                <a:extLst>
                  <a:ext uri="{FF2B5EF4-FFF2-40B4-BE49-F238E27FC236}">
                    <a16:creationId xmlns:a16="http://schemas.microsoft.com/office/drawing/2014/main" id="{762AB0F9-CEF8-246C-A159-53094E6B20A8}"/>
                  </a:ext>
                </a:extLst>
              </p:cNvPr>
              <p:cNvSpPr/>
              <p:nvPr/>
            </p:nvSpPr>
            <p:spPr>
              <a:xfrm>
                <a:off x="6028029" y="3278181"/>
                <a:ext cx="137093" cy="65741"/>
              </a:xfrm>
              <a:custGeom>
                <a:avLst/>
                <a:gdLst>
                  <a:gd name="connsiteX0" fmla="*/ 73123 w 137093"/>
                  <a:gd name="connsiteY0" fmla="*/ 52283 h 65741"/>
                  <a:gd name="connsiteX1" fmla="*/ 116548 w 137093"/>
                  <a:gd name="connsiteY1" fmla="*/ 61293 h 65741"/>
                  <a:gd name="connsiteX2" fmla="*/ 137093 w 137093"/>
                  <a:gd name="connsiteY2" fmla="*/ 2715 h 65741"/>
                  <a:gd name="connsiteX3" fmla="*/ 110919 w 137093"/>
                  <a:gd name="connsiteY3" fmla="*/ 0 h 65741"/>
                  <a:gd name="connsiteX4" fmla="*/ 26089 w 137093"/>
                  <a:gd name="connsiteY4" fmla="*/ 0 h 65741"/>
                  <a:gd name="connsiteX5" fmla="*/ 0 w 137093"/>
                  <a:gd name="connsiteY5" fmla="*/ 2686 h 65741"/>
                  <a:gd name="connsiteX6" fmla="*/ 20622 w 137093"/>
                  <a:gd name="connsiteY6" fmla="*/ 65742 h 65741"/>
                  <a:gd name="connsiteX7" fmla="*/ 73123 w 137093"/>
                  <a:gd name="connsiteY7" fmla="*/ 52283 h 6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93" h="65741">
                    <a:moveTo>
                      <a:pt x="73123" y="52283"/>
                    </a:moveTo>
                    <a:cubicBezTo>
                      <a:pt x="88525" y="52283"/>
                      <a:pt x="103203" y="55502"/>
                      <a:pt x="116548" y="61293"/>
                    </a:cubicBezTo>
                    <a:cubicBezTo>
                      <a:pt x="117548" y="39519"/>
                      <a:pt x="125054" y="19383"/>
                      <a:pt x="137093" y="2715"/>
                    </a:cubicBezTo>
                    <a:cubicBezTo>
                      <a:pt x="128616" y="943"/>
                      <a:pt x="119872" y="0"/>
                      <a:pt x="110919" y="0"/>
                    </a:cubicBezTo>
                    <a:lnTo>
                      <a:pt x="26089" y="0"/>
                    </a:lnTo>
                    <a:cubicBezTo>
                      <a:pt x="17155" y="0"/>
                      <a:pt x="8411" y="933"/>
                      <a:pt x="0" y="2686"/>
                    </a:cubicBezTo>
                    <a:cubicBezTo>
                      <a:pt x="12830" y="20488"/>
                      <a:pt x="20498" y="42215"/>
                      <a:pt x="20622" y="65742"/>
                    </a:cubicBezTo>
                    <a:cubicBezTo>
                      <a:pt x="36214" y="57169"/>
                      <a:pt x="54102" y="52283"/>
                      <a:pt x="73123" y="52283"/>
                    </a:cubicBezTo>
                    <a:close/>
                  </a:path>
                </a:pathLst>
              </a:custGeom>
              <a:grpFill/>
              <a:ln w="9525" cap="flat">
                <a:noFill/>
                <a:prstDash val="solid"/>
                <a:miter/>
              </a:ln>
            </p:spPr>
            <p:txBody>
              <a:bodyPr rtlCol="0" anchor="ctr"/>
              <a:lstStyle/>
              <a:p>
                <a:endParaRPr lang="en-GB" sz="1013"/>
              </a:p>
            </p:txBody>
          </p:sp>
          <p:sp>
            <p:nvSpPr>
              <p:cNvPr id="33" name="Freeform: Shape 32">
                <a:extLst>
                  <a:ext uri="{FF2B5EF4-FFF2-40B4-BE49-F238E27FC236}">
                    <a16:creationId xmlns:a16="http://schemas.microsoft.com/office/drawing/2014/main" id="{B33D64A4-5041-7504-11E9-AE8B1E66B749}"/>
                  </a:ext>
                </a:extLst>
              </p:cNvPr>
              <p:cNvSpPr/>
              <p:nvPr/>
            </p:nvSpPr>
            <p:spPr>
              <a:xfrm>
                <a:off x="5996539" y="3071412"/>
                <a:ext cx="199948" cy="199948"/>
              </a:xfrm>
              <a:custGeom>
                <a:avLst/>
                <a:gdLst>
                  <a:gd name="connsiteX0" fmla="*/ 199949 w 199948"/>
                  <a:gd name="connsiteY0" fmla="*/ 99974 h 199948"/>
                  <a:gd name="connsiteX1" fmla="*/ 99974 w 199948"/>
                  <a:gd name="connsiteY1" fmla="*/ 199949 h 199948"/>
                  <a:gd name="connsiteX2" fmla="*/ 0 w 199948"/>
                  <a:gd name="connsiteY2" fmla="*/ 99974 h 199948"/>
                  <a:gd name="connsiteX3" fmla="*/ 99974 w 199948"/>
                  <a:gd name="connsiteY3" fmla="*/ 0 h 199948"/>
                  <a:gd name="connsiteX4" fmla="*/ 199949 w 199948"/>
                  <a:gd name="connsiteY4" fmla="*/ 99974 h 199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48" h="199948">
                    <a:moveTo>
                      <a:pt x="199949" y="99974"/>
                    </a:moveTo>
                    <a:cubicBezTo>
                      <a:pt x="199949" y="155189"/>
                      <a:pt x="155189" y="199949"/>
                      <a:pt x="99974" y="199949"/>
                    </a:cubicBezTo>
                    <a:cubicBezTo>
                      <a:pt x="44760" y="199949"/>
                      <a:pt x="0" y="155189"/>
                      <a:pt x="0" y="99974"/>
                    </a:cubicBezTo>
                    <a:cubicBezTo>
                      <a:pt x="0" y="44760"/>
                      <a:pt x="44760" y="0"/>
                      <a:pt x="99974" y="0"/>
                    </a:cubicBezTo>
                    <a:cubicBezTo>
                      <a:pt x="155189" y="0"/>
                      <a:pt x="199949" y="44760"/>
                      <a:pt x="199949" y="99974"/>
                    </a:cubicBezTo>
                    <a:close/>
                  </a:path>
                </a:pathLst>
              </a:custGeom>
              <a:grpFill/>
              <a:ln w="9525" cap="flat">
                <a:noFill/>
                <a:prstDash val="solid"/>
                <a:miter/>
              </a:ln>
            </p:spPr>
            <p:txBody>
              <a:bodyPr rtlCol="0" anchor="ctr"/>
              <a:lstStyle/>
              <a:p>
                <a:endParaRPr lang="en-GB" sz="1013"/>
              </a:p>
            </p:txBody>
          </p:sp>
          <p:sp>
            <p:nvSpPr>
              <p:cNvPr id="34" name="Freeform: Shape 33">
                <a:extLst>
                  <a:ext uri="{FF2B5EF4-FFF2-40B4-BE49-F238E27FC236}">
                    <a16:creationId xmlns:a16="http://schemas.microsoft.com/office/drawing/2014/main" id="{B24CC5E8-C5F1-C2D1-321C-0727CE4482F3}"/>
                  </a:ext>
                </a:extLst>
              </p:cNvPr>
              <p:cNvSpPr/>
              <p:nvPr/>
            </p:nvSpPr>
            <p:spPr>
              <a:xfrm>
                <a:off x="6161493" y="3257740"/>
                <a:ext cx="184146" cy="184213"/>
              </a:xfrm>
              <a:custGeom>
                <a:avLst/>
                <a:gdLst>
                  <a:gd name="connsiteX0" fmla="*/ 92040 w 184146"/>
                  <a:gd name="connsiteY0" fmla="*/ 184214 h 184213"/>
                  <a:gd name="connsiteX1" fmla="*/ 184147 w 184146"/>
                  <a:gd name="connsiteY1" fmla="*/ 92107 h 184213"/>
                  <a:gd name="connsiteX2" fmla="*/ 92040 w 184146"/>
                  <a:gd name="connsiteY2" fmla="*/ 0 h 184213"/>
                  <a:gd name="connsiteX3" fmla="*/ 0 w 184146"/>
                  <a:gd name="connsiteY3" fmla="*/ 90716 h 184213"/>
                  <a:gd name="connsiteX4" fmla="*/ 53121 w 184146"/>
                  <a:gd name="connsiteY4" fmla="*/ 175489 h 184213"/>
                  <a:gd name="connsiteX5" fmla="*/ 92040 w 184146"/>
                  <a:gd name="connsiteY5" fmla="*/ 184214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46" h="184213">
                    <a:moveTo>
                      <a:pt x="92040" y="184214"/>
                    </a:moveTo>
                    <a:cubicBezTo>
                      <a:pt x="142923" y="184214"/>
                      <a:pt x="184147" y="142970"/>
                      <a:pt x="184147" y="92107"/>
                    </a:cubicBezTo>
                    <a:cubicBezTo>
                      <a:pt x="184147" y="41224"/>
                      <a:pt x="142923" y="0"/>
                      <a:pt x="92040" y="0"/>
                    </a:cubicBezTo>
                    <a:cubicBezTo>
                      <a:pt x="41634" y="0"/>
                      <a:pt x="762" y="40491"/>
                      <a:pt x="0" y="90716"/>
                    </a:cubicBezTo>
                    <a:cubicBezTo>
                      <a:pt x="29042" y="108928"/>
                      <a:pt x="49406" y="139732"/>
                      <a:pt x="53121" y="175489"/>
                    </a:cubicBezTo>
                    <a:cubicBezTo>
                      <a:pt x="64951" y="181032"/>
                      <a:pt x="78105" y="184214"/>
                      <a:pt x="92040" y="184214"/>
                    </a:cubicBezTo>
                    <a:close/>
                  </a:path>
                </a:pathLst>
              </a:custGeom>
              <a:grpFill/>
              <a:ln w="9525" cap="flat">
                <a:noFill/>
                <a:prstDash val="solid"/>
                <a:miter/>
              </a:ln>
            </p:spPr>
            <p:txBody>
              <a:bodyPr rtlCol="0" anchor="ctr"/>
              <a:lstStyle/>
              <a:p>
                <a:endParaRPr lang="en-GB" sz="1013"/>
              </a:p>
            </p:txBody>
          </p:sp>
          <p:sp>
            <p:nvSpPr>
              <p:cNvPr id="35" name="Freeform: Shape 34">
                <a:extLst>
                  <a:ext uri="{FF2B5EF4-FFF2-40B4-BE49-F238E27FC236}">
                    <a16:creationId xmlns:a16="http://schemas.microsoft.com/office/drawing/2014/main" id="{F1EA361A-A7E8-B1DB-621E-7444369D3E59}"/>
                  </a:ext>
                </a:extLst>
              </p:cNvPr>
              <p:cNvSpPr/>
              <p:nvPr/>
            </p:nvSpPr>
            <p:spPr>
              <a:xfrm>
                <a:off x="5847397" y="3257730"/>
                <a:ext cx="184213" cy="184203"/>
              </a:xfrm>
              <a:custGeom>
                <a:avLst/>
                <a:gdLst>
                  <a:gd name="connsiteX0" fmla="*/ 92116 w 184213"/>
                  <a:gd name="connsiteY0" fmla="*/ 0 h 184203"/>
                  <a:gd name="connsiteX1" fmla="*/ 0 w 184213"/>
                  <a:gd name="connsiteY1" fmla="*/ 92107 h 184203"/>
                  <a:gd name="connsiteX2" fmla="*/ 92116 w 184213"/>
                  <a:gd name="connsiteY2" fmla="*/ 184204 h 184203"/>
                  <a:gd name="connsiteX3" fmla="*/ 141103 w 184213"/>
                  <a:gd name="connsiteY3" fmla="*/ 169993 h 184203"/>
                  <a:gd name="connsiteX4" fmla="*/ 183956 w 184213"/>
                  <a:gd name="connsiteY4" fmla="*/ 97279 h 184203"/>
                  <a:gd name="connsiteX5" fmla="*/ 184214 w 184213"/>
                  <a:gd name="connsiteY5" fmla="*/ 92107 h 184203"/>
                  <a:gd name="connsiteX6" fmla="*/ 92116 w 184213"/>
                  <a:gd name="connsiteY6" fmla="*/ 0 h 18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13" h="184203">
                    <a:moveTo>
                      <a:pt x="92116" y="0"/>
                    </a:moveTo>
                    <a:cubicBezTo>
                      <a:pt x="41224" y="0"/>
                      <a:pt x="0" y="41234"/>
                      <a:pt x="0" y="92107"/>
                    </a:cubicBezTo>
                    <a:cubicBezTo>
                      <a:pt x="0" y="142980"/>
                      <a:pt x="41224" y="184204"/>
                      <a:pt x="92116" y="184204"/>
                    </a:cubicBezTo>
                    <a:cubicBezTo>
                      <a:pt x="110138" y="184204"/>
                      <a:pt x="126892" y="178937"/>
                      <a:pt x="141103" y="169993"/>
                    </a:cubicBezTo>
                    <a:cubicBezTo>
                      <a:pt x="145628" y="140551"/>
                      <a:pt x="161411" y="114805"/>
                      <a:pt x="183956" y="97279"/>
                    </a:cubicBezTo>
                    <a:cubicBezTo>
                      <a:pt x="184052" y="95555"/>
                      <a:pt x="184214" y="93850"/>
                      <a:pt x="184214" y="92107"/>
                    </a:cubicBezTo>
                    <a:cubicBezTo>
                      <a:pt x="184214" y="41234"/>
                      <a:pt x="142970" y="0"/>
                      <a:pt x="92116" y="0"/>
                    </a:cubicBezTo>
                    <a:close/>
                  </a:path>
                </a:pathLst>
              </a:custGeom>
              <a:grpFill/>
              <a:ln w="9525" cap="flat">
                <a:noFill/>
                <a:prstDash val="solid"/>
                <a:miter/>
              </a:ln>
            </p:spPr>
            <p:txBody>
              <a:bodyPr rtlCol="0" anchor="ctr"/>
              <a:lstStyle/>
              <a:p>
                <a:endParaRPr lang="en-GB" sz="1013"/>
              </a:p>
            </p:txBody>
          </p:sp>
          <p:sp>
            <p:nvSpPr>
              <p:cNvPr id="36" name="Freeform: Shape 35">
                <a:extLst>
                  <a:ext uri="{FF2B5EF4-FFF2-40B4-BE49-F238E27FC236}">
                    <a16:creationId xmlns:a16="http://schemas.microsoft.com/office/drawing/2014/main" id="{D77E3BE6-7FD4-59DF-D237-69E32CFC426A}"/>
                  </a:ext>
                </a:extLst>
              </p:cNvPr>
              <p:cNvSpPr/>
              <p:nvPr/>
            </p:nvSpPr>
            <p:spPr>
              <a:xfrm>
                <a:off x="6313360" y="3165062"/>
                <a:ext cx="184137" cy="184213"/>
              </a:xfrm>
              <a:custGeom>
                <a:avLst/>
                <a:gdLst>
                  <a:gd name="connsiteX0" fmla="*/ 0 w 184137"/>
                  <a:gd name="connsiteY0" fmla="*/ 90707 h 184213"/>
                  <a:gd name="connsiteX1" fmla="*/ 53111 w 184137"/>
                  <a:gd name="connsiteY1" fmla="*/ 175489 h 184213"/>
                  <a:gd name="connsiteX2" fmla="*/ 92031 w 184137"/>
                  <a:gd name="connsiteY2" fmla="*/ 184214 h 184213"/>
                  <a:gd name="connsiteX3" fmla="*/ 184137 w 184137"/>
                  <a:gd name="connsiteY3" fmla="*/ 92107 h 184213"/>
                  <a:gd name="connsiteX4" fmla="*/ 92031 w 184137"/>
                  <a:gd name="connsiteY4" fmla="*/ 0 h 184213"/>
                  <a:gd name="connsiteX5" fmla="*/ 0 w 184137"/>
                  <a:gd name="connsiteY5" fmla="*/ 90707 h 1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37" h="184213">
                    <a:moveTo>
                      <a:pt x="0" y="90707"/>
                    </a:moveTo>
                    <a:cubicBezTo>
                      <a:pt x="29042" y="108918"/>
                      <a:pt x="49406" y="139722"/>
                      <a:pt x="53111" y="175489"/>
                    </a:cubicBezTo>
                    <a:cubicBezTo>
                      <a:pt x="64932" y="181023"/>
                      <a:pt x="78095" y="184214"/>
                      <a:pt x="92031" y="184214"/>
                    </a:cubicBezTo>
                    <a:cubicBezTo>
                      <a:pt x="142913" y="184214"/>
                      <a:pt x="184137" y="142980"/>
                      <a:pt x="184137" y="92107"/>
                    </a:cubicBezTo>
                    <a:cubicBezTo>
                      <a:pt x="184137" y="41234"/>
                      <a:pt x="142913" y="0"/>
                      <a:pt x="92031" y="0"/>
                    </a:cubicBezTo>
                    <a:cubicBezTo>
                      <a:pt x="41634" y="-10"/>
                      <a:pt x="762" y="40491"/>
                      <a:pt x="0" y="90707"/>
                    </a:cubicBezTo>
                    <a:close/>
                  </a:path>
                </a:pathLst>
              </a:custGeom>
              <a:grpFill/>
              <a:ln w="9525" cap="flat">
                <a:noFill/>
                <a:prstDash val="solid"/>
                <a:miter/>
              </a:ln>
            </p:spPr>
            <p:txBody>
              <a:bodyPr rtlCol="0" anchor="ctr"/>
              <a:lstStyle/>
              <a:p>
                <a:endParaRPr lang="en-GB" sz="1013"/>
              </a:p>
            </p:txBody>
          </p:sp>
          <p:sp>
            <p:nvSpPr>
              <p:cNvPr id="38" name="Freeform: Shape 37">
                <a:extLst>
                  <a:ext uri="{FF2B5EF4-FFF2-40B4-BE49-F238E27FC236}">
                    <a16:creationId xmlns:a16="http://schemas.microsoft.com/office/drawing/2014/main" id="{B5FE6D55-2611-6A01-D73A-E5DDC7D75A5E}"/>
                  </a:ext>
                </a:extLst>
              </p:cNvPr>
              <p:cNvSpPr/>
              <p:nvPr/>
            </p:nvSpPr>
            <p:spPr>
              <a:xfrm>
                <a:off x="6009036" y="3352819"/>
                <a:ext cx="184232" cy="184232"/>
              </a:xfrm>
              <a:custGeom>
                <a:avLst/>
                <a:gdLst>
                  <a:gd name="connsiteX0" fmla="*/ 184233 w 184232"/>
                  <a:gd name="connsiteY0" fmla="*/ 92116 h 184232"/>
                  <a:gd name="connsiteX1" fmla="*/ 92116 w 184232"/>
                  <a:gd name="connsiteY1" fmla="*/ 184233 h 184232"/>
                  <a:gd name="connsiteX2" fmla="*/ 0 w 184232"/>
                  <a:gd name="connsiteY2" fmla="*/ 92116 h 184232"/>
                  <a:gd name="connsiteX3" fmla="*/ 92116 w 184232"/>
                  <a:gd name="connsiteY3" fmla="*/ 0 h 184232"/>
                  <a:gd name="connsiteX4" fmla="*/ 184233 w 184232"/>
                  <a:gd name="connsiteY4" fmla="*/ 92116 h 18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32" h="184232">
                    <a:moveTo>
                      <a:pt x="184233" y="92116"/>
                    </a:moveTo>
                    <a:cubicBezTo>
                      <a:pt x="184233" y="142991"/>
                      <a:pt x="142991" y="184233"/>
                      <a:pt x="92116" y="184233"/>
                    </a:cubicBezTo>
                    <a:cubicBezTo>
                      <a:pt x="41242" y="184233"/>
                      <a:pt x="0" y="142991"/>
                      <a:pt x="0" y="92116"/>
                    </a:cubicBezTo>
                    <a:cubicBezTo>
                      <a:pt x="0" y="41242"/>
                      <a:pt x="41242" y="0"/>
                      <a:pt x="92116" y="0"/>
                    </a:cubicBezTo>
                    <a:cubicBezTo>
                      <a:pt x="142991" y="0"/>
                      <a:pt x="184233" y="41242"/>
                      <a:pt x="184233" y="92116"/>
                    </a:cubicBezTo>
                    <a:close/>
                  </a:path>
                </a:pathLst>
              </a:custGeom>
              <a:grpFill/>
              <a:ln w="9525" cap="flat">
                <a:noFill/>
                <a:prstDash val="solid"/>
                <a:miter/>
              </a:ln>
            </p:spPr>
            <p:txBody>
              <a:bodyPr rtlCol="0" anchor="ctr"/>
              <a:lstStyle/>
              <a:p>
                <a:endParaRPr lang="en-GB" sz="1013"/>
              </a:p>
            </p:txBody>
          </p:sp>
          <p:sp>
            <p:nvSpPr>
              <p:cNvPr id="39" name="Freeform: Shape 38">
                <a:extLst>
                  <a:ext uri="{FF2B5EF4-FFF2-40B4-BE49-F238E27FC236}">
                    <a16:creationId xmlns:a16="http://schemas.microsoft.com/office/drawing/2014/main" id="{AAF9F4BF-742A-AC0A-B005-86BAD611C492}"/>
                  </a:ext>
                </a:extLst>
              </p:cNvPr>
              <p:cNvSpPr/>
              <p:nvPr/>
            </p:nvSpPr>
            <p:spPr>
              <a:xfrm>
                <a:off x="6180010" y="3448230"/>
                <a:ext cx="230514" cy="242649"/>
              </a:xfrm>
              <a:custGeom>
                <a:avLst/>
                <a:gdLst>
                  <a:gd name="connsiteX0" fmla="*/ 112614 w 230514"/>
                  <a:gd name="connsiteY0" fmla="*/ 0 h 242649"/>
                  <a:gd name="connsiteX1" fmla="*/ 35042 w 230514"/>
                  <a:gd name="connsiteY1" fmla="*/ 0 h 242649"/>
                  <a:gd name="connsiteX2" fmla="*/ 0 w 230514"/>
                  <a:gd name="connsiteY2" fmla="*/ 79067 h 242649"/>
                  <a:gd name="connsiteX3" fmla="*/ 100098 w 230514"/>
                  <a:gd name="connsiteY3" fmla="*/ 213198 h 242649"/>
                  <a:gd name="connsiteX4" fmla="*/ 100098 w 230514"/>
                  <a:gd name="connsiteY4" fmla="*/ 242649 h 242649"/>
                  <a:gd name="connsiteX5" fmla="*/ 223723 w 230514"/>
                  <a:gd name="connsiteY5" fmla="*/ 216656 h 242649"/>
                  <a:gd name="connsiteX6" fmla="*/ 229876 w 230514"/>
                  <a:gd name="connsiteY6" fmla="*/ 213531 h 242649"/>
                  <a:gd name="connsiteX7" fmla="*/ 230515 w 230514"/>
                  <a:gd name="connsiteY7" fmla="*/ 213531 h 242649"/>
                  <a:gd name="connsiteX8" fmla="*/ 230515 w 230514"/>
                  <a:gd name="connsiteY8" fmla="*/ 117939 h 242649"/>
                  <a:gd name="connsiteX9" fmla="*/ 112614 w 230514"/>
                  <a:gd name="connsiteY9" fmla="*/ 0 h 2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514" h="242649">
                    <a:moveTo>
                      <a:pt x="112614" y="0"/>
                    </a:moveTo>
                    <a:lnTo>
                      <a:pt x="35042" y="0"/>
                    </a:lnTo>
                    <a:cubicBezTo>
                      <a:pt x="34195" y="31032"/>
                      <a:pt x="20955" y="58979"/>
                      <a:pt x="0" y="79067"/>
                    </a:cubicBezTo>
                    <a:cubicBezTo>
                      <a:pt x="57798" y="96269"/>
                      <a:pt x="100098" y="149876"/>
                      <a:pt x="100098" y="213198"/>
                    </a:cubicBezTo>
                    <a:lnTo>
                      <a:pt x="100098" y="242649"/>
                    </a:lnTo>
                    <a:cubicBezTo>
                      <a:pt x="176679" y="239820"/>
                      <a:pt x="220818" y="218142"/>
                      <a:pt x="223723" y="216656"/>
                    </a:cubicBezTo>
                    <a:lnTo>
                      <a:pt x="229876" y="213531"/>
                    </a:lnTo>
                    <a:lnTo>
                      <a:pt x="230515" y="213531"/>
                    </a:lnTo>
                    <a:lnTo>
                      <a:pt x="230515" y="117939"/>
                    </a:lnTo>
                    <a:cubicBezTo>
                      <a:pt x="230534" y="52902"/>
                      <a:pt x="177632" y="0"/>
                      <a:pt x="112614" y="0"/>
                    </a:cubicBezTo>
                    <a:close/>
                  </a:path>
                </a:pathLst>
              </a:custGeom>
              <a:grpFill/>
              <a:ln w="9525" cap="flat">
                <a:noFill/>
                <a:prstDash val="solid"/>
                <a:miter/>
              </a:ln>
            </p:spPr>
            <p:txBody>
              <a:bodyPr rtlCol="0" anchor="ctr"/>
              <a:lstStyle/>
              <a:p>
                <a:endParaRPr lang="en-GB" sz="1013"/>
              </a:p>
            </p:txBody>
          </p:sp>
          <p:sp>
            <p:nvSpPr>
              <p:cNvPr id="40" name="Freeform: Shape 39">
                <a:extLst>
                  <a:ext uri="{FF2B5EF4-FFF2-40B4-BE49-F238E27FC236}">
                    <a16:creationId xmlns:a16="http://schemas.microsoft.com/office/drawing/2014/main" id="{60782CF0-4A68-7F73-6790-FBE81BBE91FE}"/>
                  </a:ext>
                </a:extLst>
              </p:cNvPr>
              <p:cNvSpPr/>
              <p:nvPr/>
            </p:nvSpPr>
            <p:spPr>
              <a:xfrm>
                <a:off x="6331886" y="3355552"/>
                <a:ext cx="230524" cy="242639"/>
              </a:xfrm>
              <a:custGeom>
                <a:avLst/>
                <a:gdLst>
                  <a:gd name="connsiteX0" fmla="*/ 112586 w 230524"/>
                  <a:gd name="connsiteY0" fmla="*/ 0 h 242639"/>
                  <a:gd name="connsiteX1" fmla="*/ 35033 w 230524"/>
                  <a:gd name="connsiteY1" fmla="*/ 0 h 242639"/>
                  <a:gd name="connsiteX2" fmla="*/ 0 w 230524"/>
                  <a:gd name="connsiteY2" fmla="*/ 79067 h 242639"/>
                  <a:gd name="connsiteX3" fmla="*/ 100089 w 230524"/>
                  <a:gd name="connsiteY3" fmla="*/ 213189 h 242639"/>
                  <a:gd name="connsiteX4" fmla="*/ 100089 w 230524"/>
                  <a:gd name="connsiteY4" fmla="*/ 242640 h 242639"/>
                  <a:gd name="connsiteX5" fmla="*/ 223714 w 230524"/>
                  <a:gd name="connsiteY5" fmla="*/ 216646 h 242639"/>
                  <a:gd name="connsiteX6" fmla="*/ 229867 w 230524"/>
                  <a:gd name="connsiteY6" fmla="*/ 213531 h 242639"/>
                  <a:gd name="connsiteX7" fmla="*/ 230524 w 230524"/>
                  <a:gd name="connsiteY7" fmla="*/ 213531 h 242639"/>
                  <a:gd name="connsiteX8" fmla="*/ 230524 w 230524"/>
                  <a:gd name="connsiteY8" fmla="*/ 117939 h 242639"/>
                  <a:gd name="connsiteX9" fmla="*/ 112586 w 230524"/>
                  <a:gd name="connsiteY9" fmla="*/ 0 h 24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524" h="242639">
                    <a:moveTo>
                      <a:pt x="112586" y="0"/>
                    </a:moveTo>
                    <a:lnTo>
                      <a:pt x="35033" y="0"/>
                    </a:lnTo>
                    <a:cubicBezTo>
                      <a:pt x="34195" y="31032"/>
                      <a:pt x="20945" y="58979"/>
                      <a:pt x="0" y="79067"/>
                    </a:cubicBezTo>
                    <a:cubicBezTo>
                      <a:pt x="57798" y="96269"/>
                      <a:pt x="100089" y="149866"/>
                      <a:pt x="100089" y="213189"/>
                    </a:cubicBezTo>
                    <a:lnTo>
                      <a:pt x="100089" y="242640"/>
                    </a:lnTo>
                    <a:cubicBezTo>
                      <a:pt x="176660" y="239820"/>
                      <a:pt x="220809" y="218142"/>
                      <a:pt x="223714" y="216646"/>
                    </a:cubicBezTo>
                    <a:lnTo>
                      <a:pt x="229867" y="213531"/>
                    </a:lnTo>
                    <a:lnTo>
                      <a:pt x="230524" y="213531"/>
                    </a:lnTo>
                    <a:lnTo>
                      <a:pt x="230524" y="117939"/>
                    </a:lnTo>
                    <a:cubicBezTo>
                      <a:pt x="230524" y="52911"/>
                      <a:pt x="177622" y="0"/>
                      <a:pt x="112586" y="0"/>
                    </a:cubicBezTo>
                    <a:close/>
                  </a:path>
                </a:pathLst>
              </a:custGeom>
              <a:grpFill/>
              <a:ln w="9525" cap="flat">
                <a:noFill/>
                <a:prstDash val="solid"/>
                <a:miter/>
              </a:ln>
            </p:spPr>
            <p:txBody>
              <a:bodyPr rtlCol="0" anchor="ctr"/>
              <a:lstStyle/>
              <a:p>
                <a:endParaRPr lang="en-GB" sz="1013"/>
              </a:p>
            </p:txBody>
          </p:sp>
          <p:sp>
            <p:nvSpPr>
              <p:cNvPr id="41" name="Freeform: Shape 40">
                <a:extLst>
                  <a:ext uri="{FF2B5EF4-FFF2-40B4-BE49-F238E27FC236}">
                    <a16:creationId xmlns:a16="http://schemas.microsoft.com/office/drawing/2014/main" id="{2D6FF5BF-6CF3-5226-B23F-B7DD761C3AD8}"/>
                  </a:ext>
                </a:extLst>
              </p:cNvPr>
              <p:cNvSpPr/>
              <p:nvPr/>
            </p:nvSpPr>
            <p:spPr>
              <a:xfrm>
                <a:off x="5782484" y="3448221"/>
                <a:ext cx="239753" cy="242068"/>
              </a:xfrm>
              <a:custGeom>
                <a:avLst/>
                <a:gdLst>
                  <a:gd name="connsiteX0" fmla="*/ 239754 w 239753"/>
                  <a:gd name="connsiteY0" fmla="*/ 79067 h 242068"/>
                  <a:gd name="connsiteX1" fmla="*/ 204730 w 239753"/>
                  <a:gd name="connsiteY1" fmla="*/ 448 h 242068"/>
                  <a:gd name="connsiteX2" fmla="*/ 196082 w 239753"/>
                  <a:gd name="connsiteY2" fmla="*/ 0 h 242068"/>
                  <a:gd name="connsiteX3" fmla="*/ 117948 w 239753"/>
                  <a:gd name="connsiteY3" fmla="*/ 0 h 242068"/>
                  <a:gd name="connsiteX4" fmla="*/ 0 w 239753"/>
                  <a:gd name="connsiteY4" fmla="*/ 117948 h 242068"/>
                  <a:gd name="connsiteX5" fmla="*/ 0 w 239753"/>
                  <a:gd name="connsiteY5" fmla="*/ 213551 h 242068"/>
                  <a:gd name="connsiteX6" fmla="*/ 238 w 239753"/>
                  <a:gd name="connsiteY6" fmla="*/ 215027 h 242068"/>
                  <a:gd name="connsiteX7" fmla="*/ 6820 w 239753"/>
                  <a:gd name="connsiteY7" fmla="*/ 217103 h 242068"/>
                  <a:gd name="connsiteX8" fmla="*/ 139637 w 239753"/>
                  <a:gd name="connsiteY8" fmla="*/ 242068 h 242068"/>
                  <a:gd name="connsiteX9" fmla="*/ 139637 w 239753"/>
                  <a:gd name="connsiteY9" fmla="*/ 213198 h 242068"/>
                  <a:gd name="connsiteX10" fmla="*/ 239754 w 239753"/>
                  <a:gd name="connsiteY10" fmla="*/ 79067 h 2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753" h="242068">
                    <a:moveTo>
                      <a:pt x="239754" y="79067"/>
                    </a:moveTo>
                    <a:cubicBezTo>
                      <a:pt x="218904" y="59074"/>
                      <a:pt x="205702" y="31280"/>
                      <a:pt x="204730" y="448"/>
                    </a:cubicBezTo>
                    <a:cubicBezTo>
                      <a:pt x="201863" y="238"/>
                      <a:pt x="199015" y="0"/>
                      <a:pt x="196082" y="0"/>
                    </a:cubicBezTo>
                    <a:lnTo>
                      <a:pt x="117948" y="0"/>
                    </a:lnTo>
                    <a:cubicBezTo>
                      <a:pt x="52911" y="0"/>
                      <a:pt x="0" y="52911"/>
                      <a:pt x="0" y="117948"/>
                    </a:cubicBezTo>
                    <a:lnTo>
                      <a:pt x="0" y="213551"/>
                    </a:lnTo>
                    <a:lnTo>
                      <a:pt x="238" y="215027"/>
                    </a:lnTo>
                    <a:lnTo>
                      <a:pt x="6820" y="217103"/>
                    </a:lnTo>
                    <a:cubicBezTo>
                      <a:pt x="56607" y="232658"/>
                      <a:pt x="101051" y="239801"/>
                      <a:pt x="139637" y="242068"/>
                    </a:cubicBezTo>
                    <a:lnTo>
                      <a:pt x="139637" y="213198"/>
                    </a:lnTo>
                    <a:cubicBezTo>
                      <a:pt x="139656" y="149885"/>
                      <a:pt x="181937" y="96279"/>
                      <a:pt x="239754" y="79067"/>
                    </a:cubicBezTo>
                    <a:close/>
                  </a:path>
                </a:pathLst>
              </a:custGeom>
              <a:grpFill/>
              <a:ln w="9525" cap="flat">
                <a:noFill/>
                <a:prstDash val="solid"/>
                <a:miter/>
              </a:ln>
            </p:spPr>
            <p:txBody>
              <a:bodyPr rtlCol="0" anchor="ctr"/>
              <a:lstStyle/>
              <a:p>
                <a:endParaRPr lang="en-GB" sz="1013"/>
              </a:p>
            </p:txBody>
          </p:sp>
          <p:sp>
            <p:nvSpPr>
              <p:cNvPr id="42" name="Freeform: Shape 41">
                <a:extLst>
                  <a:ext uri="{FF2B5EF4-FFF2-40B4-BE49-F238E27FC236}">
                    <a16:creationId xmlns:a16="http://schemas.microsoft.com/office/drawing/2014/main" id="{A6A91707-51A2-01C4-9D3F-A9CD7C2AF343}"/>
                  </a:ext>
                </a:extLst>
              </p:cNvPr>
              <p:cNvSpPr/>
              <p:nvPr/>
            </p:nvSpPr>
            <p:spPr>
              <a:xfrm>
                <a:off x="5944114" y="3543328"/>
                <a:ext cx="314001" cy="242954"/>
              </a:xfrm>
              <a:custGeom>
                <a:avLst/>
                <a:gdLst>
                  <a:gd name="connsiteX0" fmla="*/ 196110 w 314001"/>
                  <a:gd name="connsiteY0" fmla="*/ 0 h 242954"/>
                  <a:gd name="connsiteX1" fmla="*/ 117948 w 314001"/>
                  <a:gd name="connsiteY1" fmla="*/ 0 h 242954"/>
                  <a:gd name="connsiteX2" fmla="*/ 0 w 314001"/>
                  <a:gd name="connsiteY2" fmla="*/ 117939 h 242954"/>
                  <a:gd name="connsiteX3" fmla="*/ 0 w 314001"/>
                  <a:gd name="connsiteY3" fmla="*/ 213541 h 242954"/>
                  <a:gd name="connsiteX4" fmla="*/ 248 w 314001"/>
                  <a:gd name="connsiteY4" fmla="*/ 215036 h 242954"/>
                  <a:gd name="connsiteX5" fmla="*/ 6820 w 314001"/>
                  <a:gd name="connsiteY5" fmla="*/ 217094 h 242954"/>
                  <a:gd name="connsiteX6" fmla="*/ 167173 w 314001"/>
                  <a:gd name="connsiteY6" fmla="*/ 242954 h 242954"/>
                  <a:gd name="connsiteX7" fmla="*/ 307200 w 314001"/>
                  <a:gd name="connsiteY7" fmla="*/ 216665 h 242954"/>
                  <a:gd name="connsiteX8" fmla="*/ 313353 w 314001"/>
                  <a:gd name="connsiteY8" fmla="*/ 213541 h 242954"/>
                  <a:gd name="connsiteX9" fmla="*/ 314001 w 314001"/>
                  <a:gd name="connsiteY9" fmla="*/ 213541 h 242954"/>
                  <a:gd name="connsiteX10" fmla="*/ 314001 w 314001"/>
                  <a:gd name="connsiteY10" fmla="*/ 117939 h 242954"/>
                  <a:gd name="connsiteX11" fmla="*/ 196110 w 314001"/>
                  <a:gd name="connsiteY11" fmla="*/ 0 h 24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001" h="242954">
                    <a:moveTo>
                      <a:pt x="196110" y="0"/>
                    </a:moveTo>
                    <a:lnTo>
                      <a:pt x="117948" y="0"/>
                    </a:lnTo>
                    <a:cubicBezTo>
                      <a:pt x="52911" y="0"/>
                      <a:pt x="0" y="52930"/>
                      <a:pt x="0" y="117939"/>
                    </a:cubicBezTo>
                    <a:lnTo>
                      <a:pt x="0" y="213541"/>
                    </a:lnTo>
                    <a:lnTo>
                      <a:pt x="248" y="215036"/>
                    </a:lnTo>
                    <a:lnTo>
                      <a:pt x="6820" y="217094"/>
                    </a:lnTo>
                    <a:cubicBezTo>
                      <a:pt x="68885" y="236477"/>
                      <a:pt x="122806" y="242954"/>
                      <a:pt x="167173" y="242954"/>
                    </a:cubicBezTo>
                    <a:cubicBezTo>
                      <a:pt x="253860" y="242954"/>
                      <a:pt x="304095" y="218237"/>
                      <a:pt x="307200" y="216665"/>
                    </a:cubicBezTo>
                    <a:lnTo>
                      <a:pt x="313353" y="213541"/>
                    </a:lnTo>
                    <a:lnTo>
                      <a:pt x="314001" y="213541"/>
                    </a:lnTo>
                    <a:lnTo>
                      <a:pt x="314001" y="117939"/>
                    </a:lnTo>
                    <a:cubicBezTo>
                      <a:pt x="314030" y="52911"/>
                      <a:pt x="261128" y="0"/>
                      <a:pt x="196110" y="0"/>
                    </a:cubicBezTo>
                    <a:close/>
                  </a:path>
                </a:pathLst>
              </a:custGeom>
              <a:grpFill/>
              <a:ln w="9525" cap="flat">
                <a:noFill/>
                <a:prstDash val="solid"/>
                <a:miter/>
              </a:ln>
            </p:spPr>
            <p:txBody>
              <a:bodyPr rtlCol="0" anchor="ctr"/>
              <a:lstStyle/>
              <a:p>
                <a:endParaRPr lang="en-GB" sz="1013"/>
              </a:p>
            </p:txBody>
          </p:sp>
          <p:sp>
            <p:nvSpPr>
              <p:cNvPr id="46" name="Freeform: Shape 45">
                <a:extLst>
                  <a:ext uri="{FF2B5EF4-FFF2-40B4-BE49-F238E27FC236}">
                    <a16:creationId xmlns:a16="http://schemas.microsoft.com/office/drawing/2014/main" id="{6BB2F291-453E-74E7-4903-CA9175E7AFF3}"/>
                  </a:ext>
                </a:extLst>
              </p:cNvPr>
              <p:cNvSpPr/>
              <p:nvPr/>
            </p:nvSpPr>
            <p:spPr>
              <a:xfrm>
                <a:off x="5694187" y="3167986"/>
                <a:ext cx="184146" cy="184223"/>
              </a:xfrm>
              <a:custGeom>
                <a:avLst/>
                <a:gdLst>
                  <a:gd name="connsiteX0" fmla="*/ 92116 w 184146"/>
                  <a:gd name="connsiteY0" fmla="*/ 184223 h 184223"/>
                  <a:gd name="connsiteX1" fmla="*/ 131035 w 184146"/>
                  <a:gd name="connsiteY1" fmla="*/ 175498 h 184223"/>
                  <a:gd name="connsiteX2" fmla="*/ 184147 w 184146"/>
                  <a:gd name="connsiteY2" fmla="*/ 90707 h 184223"/>
                  <a:gd name="connsiteX3" fmla="*/ 92116 w 184146"/>
                  <a:gd name="connsiteY3" fmla="*/ 0 h 184223"/>
                  <a:gd name="connsiteX4" fmla="*/ 0 w 184146"/>
                  <a:gd name="connsiteY4" fmla="*/ 92116 h 184223"/>
                  <a:gd name="connsiteX5" fmla="*/ 92116 w 184146"/>
                  <a:gd name="connsiteY5" fmla="*/ 184223 h 18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46" h="184223">
                    <a:moveTo>
                      <a:pt x="92116" y="184223"/>
                    </a:moveTo>
                    <a:cubicBezTo>
                      <a:pt x="106051" y="184223"/>
                      <a:pt x="119205" y="181032"/>
                      <a:pt x="131035" y="175498"/>
                    </a:cubicBezTo>
                    <a:cubicBezTo>
                      <a:pt x="134750" y="139732"/>
                      <a:pt x="155105" y="108918"/>
                      <a:pt x="184147" y="90707"/>
                    </a:cubicBezTo>
                    <a:cubicBezTo>
                      <a:pt x="183385" y="40500"/>
                      <a:pt x="142513" y="0"/>
                      <a:pt x="92116" y="0"/>
                    </a:cubicBezTo>
                    <a:cubicBezTo>
                      <a:pt x="41224" y="0"/>
                      <a:pt x="0" y="41234"/>
                      <a:pt x="0" y="92116"/>
                    </a:cubicBezTo>
                    <a:cubicBezTo>
                      <a:pt x="0" y="142989"/>
                      <a:pt x="41224" y="184223"/>
                      <a:pt x="92116" y="184223"/>
                    </a:cubicBezTo>
                    <a:close/>
                  </a:path>
                </a:pathLst>
              </a:custGeom>
              <a:grpFill/>
              <a:ln w="9525" cap="flat">
                <a:noFill/>
                <a:prstDash val="solid"/>
                <a:miter/>
              </a:ln>
            </p:spPr>
            <p:txBody>
              <a:bodyPr rtlCol="0" anchor="ctr"/>
              <a:lstStyle/>
              <a:p>
                <a:endParaRPr lang="en-GB" sz="1013"/>
              </a:p>
            </p:txBody>
          </p:sp>
          <p:sp>
            <p:nvSpPr>
              <p:cNvPr id="47" name="Freeform: Shape 46">
                <a:extLst>
                  <a:ext uri="{FF2B5EF4-FFF2-40B4-BE49-F238E27FC236}">
                    <a16:creationId xmlns:a16="http://schemas.microsoft.com/office/drawing/2014/main" id="{D19201DB-45E3-83D4-28C8-532EC4976EF3}"/>
                  </a:ext>
                </a:extLst>
              </p:cNvPr>
              <p:cNvSpPr/>
              <p:nvPr/>
            </p:nvSpPr>
            <p:spPr>
              <a:xfrm>
                <a:off x="5629275" y="3358476"/>
                <a:ext cx="230524" cy="242649"/>
              </a:xfrm>
              <a:custGeom>
                <a:avLst/>
                <a:gdLst>
                  <a:gd name="connsiteX0" fmla="*/ 230524 w 230524"/>
                  <a:gd name="connsiteY0" fmla="*/ 79086 h 242649"/>
                  <a:gd name="connsiteX1" fmla="*/ 195501 w 230524"/>
                  <a:gd name="connsiteY1" fmla="*/ 0 h 242649"/>
                  <a:gd name="connsiteX2" fmla="*/ 117939 w 230524"/>
                  <a:gd name="connsiteY2" fmla="*/ 0 h 242649"/>
                  <a:gd name="connsiteX3" fmla="*/ 0 w 230524"/>
                  <a:gd name="connsiteY3" fmla="*/ 117948 h 242649"/>
                  <a:gd name="connsiteX4" fmla="*/ 0 w 230524"/>
                  <a:gd name="connsiteY4" fmla="*/ 213550 h 242649"/>
                  <a:gd name="connsiteX5" fmla="*/ 657 w 230524"/>
                  <a:gd name="connsiteY5" fmla="*/ 213550 h 242649"/>
                  <a:gd name="connsiteX6" fmla="*/ 6810 w 230524"/>
                  <a:gd name="connsiteY6" fmla="*/ 216665 h 242649"/>
                  <a:gd name="connsiteX7" fmla="*/ 130435 w 230524"/>
                  <a:gd name="connsiteY7" fmla="*/ 242649 h 242649"/>
                  <a:gd name="connsiteX8" fmla="*/ 130435 w 230524"/>
                  <a:gd name="connsiteY8" fmla="*/ 213198 h 242649"/>
                  <a:gd name="connsiteX9" fmla="*/ 230524 w 230524"/>
                  <a:gd name="connsiteY9" fmla="*/ 79086 h 2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524" h="242649">
                    <a:moveTo>
                      <a:pt x="230524" y="79086"/>
                    </a:moveTo>
                    <a:cubicBezTo>
                      <a:pt x="209588" y="58998"/>
                      <a:pt x="196339" y="31042"/>
                      <a:pt x="195501" y="0"/>
                    </a:cubicBezTo>
                    <a:lnTo>
                      <a:pt x="117939" y="0"/>
                    </a:lnTo>
                    <a:cubicBezTo>
                      <a:pt x="52902" y="10"/>
                      <a:pt x="0" y="52921"/>
                      <a:pt x="0" y="117948"/>
                    </a:cubicBezTo>
                    <a:lnTo>
                      <a:pt x="0" y="213550"/>
                    </a:lnTo>
                    <a:lnTo>
                      <a:pt x="657" y="213550"/>
                    </a:lnTo>
                    <a:lnTo>
                      <a:pt x="6810" y="216665"/>
                    </a:lnTo>
                    <a:cubicBezTo>
                      <a:pt x="9725" y="218132"/>
                      <a:pt x="53854" y="239840"/>
                      <a:pt x="130435" y="242649"/>
                    </a:cubicBezTo>
                    <a:lnTo>
                      <a:pt x="130435" y="213198"/>
                    </a:lnTo>
                    <a:cubicBezTo>
                      <a:pt x="130435" y="149885"/>
                      <a:pt x="172717" y="96279"/>
                      <a:pt x="230524" y="79086"/>
                    </a:cubicBezTo>
                    <a:close/>
                  </a:path>
                </a:pathLst>
              </a:custGeom>
              <a:grpFill/>
              <a:ln w="9525" cap="flat">
                <a:noFill/>
                <a:prstDash val="solid"/>
                <a:miter/>
              </a:ln>
            </p:spPr>
            <p:txBody>
              <a:bodyPr rtlCol="0" anchor="ctr"/>
              <a:lstStyle/>
              <a:p>
                <a:endParaRPr lang="en-GB" sz="1013"/>
              </a:p>
            </p:txBody>
          </p:sp>
          <p:sp>
            <p:nvSpPr>
              <p:cNvPr id="48" name="Freeform: Shape 47">
                <a:extLst>
                  <a:ext uri="{FF2B5EF4-FFF2-40B4-BE49-F238E27FC236}">
                    <a16:creationId xmlns:a16="http://schemas.microsoft.com/office/drawing/2014/main" id="{5E9221F3-C518-2714-6BF2-5582BA2DF453}"/>
                  </a:ext>
                </a:extLst>
              </p:cNvPr>
              <p:cNvSpPr/>
              <p:nvPr/>
            </p:nvSpPr>
            <p:spPr>
              <a:xfrm>
                <a:off x="5839710" y="3096377"/>
                <a:ext cx="161734" cy="156267"/>
              </a:xfrm>
              <a:custGeom>
                <a:avLst/>
                <a:gdLst>
                  <a:gd name="connsiteX0" fmla="*/ 54321 w 161734"/>
                  <a:gd name="connsiteY0" fmla="*/ 152248 h 156267"/>
                  <a:gd name="connsiteX1" fmla="*/ 98327 w 161734"/>
                  <a:gd name="connsiteY1" fmla="*/ 142275 h 156267"/>
                  <a:gd name="connsiteX2" fmla="*/ 151733 w 161734"/>
                  <a:gd name="connsiteY2" fmla="*/ 156267 h 156267"/>
                  <a:gd name="connsiteX3" fmla="*/ 161735 w 161734"/>
                  <a:gd name="connsiteY3" fmla="*/ 144647 h 156267"/>
                  <a:gd name="connsiteX4" fmla="*/ 137732 w 161734"/>
                  <a:gd name="connsiteY4" fmla="*/ 73552 h 156267"/>
                  <a:gd name="connsiteX5" fmla="*/ 148971 w 161734"/>
                  <a:gd name="connsiteY5" fmla="*/ 23441 h 156267"/>
                  <a:gd name="connsiteX6" fmla="*/ 88021 w 161734"/>
                  <a:gd name="connsiteY6" fmla="*/ 0 h 156267"/>
                  <a:gd name="connsiteX7" fmla="*/ 0 w 161734"/>
                  <a:gd name="connsiteY7" fmla="*/ 67513 h 156267"/>
                  <a:gd name="connsiteX8" fmla="*/ 54321 w 161734"/>
                  <a:gd name="connsiteY8" fmla="*/ 152248 h 15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34" h="156267">
                    <a:moveTo>
                      <a:pt x="54321" y="152248"/>
                    </a:moveTo>
                    <a:cubicBezTo>
                      <a:pt x="65370" y="147771"/>
                      <a:pt x="82229" y="142275"/>
                      <a:pt x="98327" y="142275"/>
                    </a:cubicBezTo>
                    <a:cubicBezTo>
                      <a:pt x="117062" y="142275"/>
                      <a:pt x="135388" y="147095"/>
                      <a:pt x="151733" y="156267"/>
                    </a:cubicBezTo>
                    <a:cubicBezTo>
                      <a:pt x="155372" y="152695"/>
                      <a:pt x="158706" y="148809"/>
                      <a:pt x="161735" y="144647"/>
                    </a:cubicBezTo>
                    <a:cubicBezTo>
                      <a:pt x="146209" y="124254"/>
                      <a:pt x="137732" y="99260"/>
                      <a:pt x="137732" y="73552"/>
                    </a:cubicBezTo>
                    <a:cubicBezTo>
                      <a:pt x="137732" y="56236"/>
                      <a:pt x="141599" y="39053"/>
                      <a:pt x="148971" y="23441"/>
                    </a:cubicBezTo>
                    <a:cubicBezTo>
                      <a:pt x="132188" y="8277"/>
                      <a:pt x="110776" y="0"/>
                      <a:pt x="88021" y="0"/>
                    </a:cubicBezTo>
                    <a:cubicBezTo>
                      <a:pt x="46606" y="0"/>
                      <a:pt x="10554" y="28032"/>
                      <a:pt x="0" y="67513"/>
                    </a:cubicBezTo>
                    <a:cubicBezTo>
                      <a:pt x="30937" y="85515"/>
                      <a:pt x="51092" y="116986"/>
                      <a:pt x="54321" y="152248"/>
                    </a:cubicBezTo>
                    <a:close/>
                  </a:path>
                </a:pathLst>
              </a:custGeom>
              <a:grpFill/>
              <a:ln w="9525" cap="flat">
                <a:noFill/>
                <a:prstDash val="solid"/>
                <a:miter/>
              </a:ln>
            </p:spPr>
            <p:txBody>
              <a:bodyPr rtlCol="0" anchor="ctr"/>
              <a:lstStyle/>
              <a:p>
                <a:endParaRPr lang="en-GB" sz="1013"/>
              </a:p>
            </p:txBody>
          </p:sp>
          <p:sp>
            <p:nvSpPr>
              <p:cNvPr id="49" name="Freeform: Shape 48">
                <a:extLst>
                  <a:ext uri="{FF2B5EF4-FFF2-40B4-BE49-F238E27FC236}">
                    <a16:creationId xmlns:a16="http://schemas.microsoft.com/office/drawing/2014/main" id="{3038F54E-0FD6-F3FC-934E-2E105863921C}"/>
                  </a:ext>
                </a:extLst>
              </p:cNvPr>
              <p:cNvSpPr/>
              <p:nvPr/>
            </p:nvSpPr>
            <p:spPr>
              <a:xfrm>
                <a:off x="6192364" y="3096339"/>
                <a:ext cx="163248" cy="153809"/>
              </a:xfrm>
              <a:custGeom>
                <a:avLst/>
                <a:gdLst>
                  <a:gd name="connsiteX0" fmla="*/ 0 w 163248"/>
                  <a:gd name="connsiteY0" fmla="*/ 139475 h 153809"/>
                  <a:gd name="connsiteX1" fmla="*/ 11192 w 163248"/>
                  <a:gd name="connsiteY1" fmla="*/ 153810 h 153809"/>
                  <a:gd name="connsiteX2" fmla="*/ 59693 w 163248"/>
                  <a:gd name="connsiteY2" fmla="*/ 142304 h 153809"/>
                  <a:gd name="connsiteX3" fmla="*/ 102289 w 163248"/>
                  <a:gd name="connsiteY3" fmla="*/ 150038 h 153809"/>
                  <a:gd name="connsiteX4" fmla="*/ 163249 w 163248"/>
                  <a:gd name="connsiteY4" fmla="*/ 60979 h 153809"/>
                  <a:gd name="connsiteX5" fmla="*/ 77324 w 163248"/>
                  <a:gd name="connsiteY5" fmla="*/ 0 h 153809"/>
                  <a:gd name="connsiteX6" fmla="*/ 11173 w 163248"/>
                  <a:gd name="connsiteY6" fmla="*/ 28499 h 153809"/>
                  <a:gd name="connsiteX7" fmla="*/ 20269 w 163248"/>
                  <a:gd name="connsiteY7" fmla="*/ 73552 h 153809"/>
                  <a:gd name="connsiteX8" fmla="*/ 0 w 163248"/>
                  <a:gd name="connsiteY8" fmla="*/ 139475 h 15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48" h="153809">
                    <a:moveTo>
                      <a:pt x="0" y="139475"/>
                    </a:moveTo>
                    <a:cubicBezTo>
                      <a:pt x="3200" y="144561"/>
                      <a:pt x="6944" y="149352"/>
                      <a:pt x="11192" y="153810"/>
                    </a:cubicBezTo>
                    <a:cubicBezTo>
                      <a:pt x="26318" y="146266"/>
                      <a:pt x="42948" y="142304"/>
                      <a:pt x="59693" y="142304"/>
                    </a:cubicBezTo>
                    <a:cubicBezTo>
                      <a:pt x="76162" y="142304"/>
                      <a:pt x="91945" y="146514"/>
                      <a:pt x="102289" y="150038"/>
                    </a:cubicBezTo>
                    <a:cubicBezTo>
                      <a:pt x="105527" y="111814"/>
                      <a:pt x="128645" y="78076"/>
                      <a:pt x="163249" y="60979"/>
                    </a:cubicBezTo>
                    <a:cubicBezTo>
                      <a:pt x="150562" y="24736"/>
                      <a:pt x="116215" y="0"/>
                      <a:pt x="77324" y="0"/>
                    </a:cubicBezTo>
                    <a:cubicBezTo>
                      <a:pt x="52178" y="0"/>
                      <a:pt x="28365" y="10325"/>
                      <a:pt x="11173" y="28499"/>
                    </a:cubicBezTo>
                    <a:cubicBezTo>
                      <a:pt x="17212" y="42901"/>
                      <a:pt x="20269" y="58036"/>
                      <a:pt x="20269" y="73552"/>
                    </a:cubicBezTo>
                    <a:cubicBezTo>
                      <a:pt x="20260" y="97317"/>
                      <a:pt x="13268" y="119967"/>
                      <a:pt x="0" y="139475"/>
                    </a:cubicBezTo>
                    <a:close/>
                  </a:path>
                </a:pathLst>
              </a:custGeom>
              <a:grpFill/>
              <a:ln w="9525" cap="flat">
                <a:noFill/>
                <a:prstDash val="solid"/>
                <a:miter/>
              </a:ln>
            </p:spPr>
            <p:txBody>
              <a:bodyPr rtlCol="0" anchor="ctr"/>
              <a:lstStyle/>
              <a:p>
                <a:endParaRPr lang="en-GB" sz="1013"/>
              </a:p>
            </p:txBody>
          </p:sp>
        </p:grpSp>
      </p:grpSp>
      <p:pic>
        <p:nvPicPr>
          <p:cNvPr id="18" name="Graphic 17" descr="Meeting with solid fill">
            <a:extLst>
              <a:ext uri="{FF2B5EF4-FFF2-40B4-BE49-F238E27FC236}">
                <a16:creationId xmlns:a16="http://schemas.microsoft.com/office/drawing/2014/main" id="{75C0C494-860D-D322-4A40-65F152A915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2159" y="2703990"/>
            <a:ext cx="459723" cy="459723"/>
          </a:xfrm>
          <a:prstGeom prst="rect">
            <a:avLst/>
          </a:prstGeom>
        </p:spPr>
      </p:pic>
    </p:spTree>
    <p:extLst>
      <p:ext uri="{BB962C8B-B14F-4D97-AF65-F5344CB8AC3E}">
        <p14:creationId xmlns:p14="http://schemas.microsoft.com/office/powerpoint/2010/main" val="40822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559E723-3C3E-46F7-8BEB-29876CC8CD34}"/>
              </a:ext>
            </a:extLst>
          </p:cNvPr>
          <p:cNvSpPr>
            <a:spLocks noGrp="1"/>
          </p:cNvSpPr>
          <p:nvPr>
            <p:ph type="title"/>
          </p:nvPr>
        </p:nvSpPr>
        <p:spPr>
          <a:xfrm>
            <a:off x="682416" y="223593"/>
            <a:ext cx="8461584" cy="713834"/>
          </a:xfr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3200">
                <a:solidFill>
                  <a:srgbClr val="F28C11"/>
                </a:solidFill>
                <a:latin typeface="+mj-lt"/>
              </a:rPr>
              <a:t>ISMPP Would Like to Thank…</a:t>
            </a:r>
          </a:p>
        </p:txBody>
      </p:sp>
      <p:pic>
        <p:nvPicPr>
          <p:cNvPr id="38" name="Picture 37" descr="Logo&#10;&#10;Description automatically generated">
            <a:extLst>
              <a:ext uri="{FF2B5EF4-FFF2-40B4-BE49-F238E27FC236}">
                <a16:creationId xmlns:a16="http://schemas.microsoft.com/office/drawing/2014/main" id="{5CE836D8-8C6D-A5A5-84B0-BF674CA2AE4B}"/>
              </a:ext>
            </a:extLst>
          </p:cNvPr>
          <p:cNvPicPr>
            <a:picLocks noChangeAspect="1"/>
          </p:cNvPicPr>
          <p:nvPr/>
        </p:nvPicPr>
        <p:blipFill>
          <a:blip r:embed="rId4"/>
          <a:stretch>
            <a:fillRect/>
          </a:stretch>
        </p:blipFill>
        <p:spPr>
          <a:xfrm>
            <a:off x="160518" y="3513922"/>
            <a:ext cx="1593403" cy="733820"/>
          </a:xfrm>
          <a:prstGeom prst="rect">
            <a:avLst/>
          </a:prstGeom>
        </p:spPr>
      </p:pic>
      <p:pic>
        <p:nvPicPr>
          <p:cNvPr id="39" name="Picture 2">
            <a:hlinkClick r:id="rId5"/>
            <a:extLst>
              <a:ext uri="{FF2B5EF4-FFF2-40B4-BE49-F238E27FC236}">
                <a16:creationId xmlns:a16="http://schemas.microsoft.com/office/drawing/2014/main" id="{92E3AF60-4335-3E73-08A4-8148FDB21B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637" y="2759963"/>
            <a:ext cx="1196207" cy="4818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24C85344-9CE0-FDA1-3927-6428C369BD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0667" y="4154369"/>
            <a:ext cx="659171" cy="65917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Logo&#10;&#10;Description automatically generated">
            <a:extLst>
              <a:ext uri="{FF2B5EF4-FFF2-40B4-BE49-F238E27FC236}">
                <a16:creationId xmlns:a16="http://schemas.microsoft.com/office/drawing/2014/main" id="{01AE036C-554F-253D-7534-FBFECF8D53E1}"/>
              </a:ext>
            </a:extLst>
          </p:cNvPr>
          <p:cNvPicPr>
            <a:picLocks noChangeAspect="1"/>
          </p:cNvPicPr>
          <p:nvPr/>
        </p:nvPicPr>
        <p:blipFill>
          <a:blip r:embed="rId8"/>
          <a:stretch>
            <a:fillRect/>
          </a:stretch>
        </p:blipFill>
        <p:spPr>
          <a:xfrm>
            <a:off x="210664" y="4402219"/>
            <a:ext cx="1281050" cy="319563"/>
          </a:xfrm>
          <a:prstGeom prst="rect">
            <a:avLst/>
          </a:prstGeom>
        </p:spPr>
      </p:pic>
      <p:pic>
        <p:nvPicPr>
          <p:cNvPr id="42" name="Picture 5" descr="Logo&#10;&#10;Description automatically generated">
            <a:extLst>
              <a:ext uri="{FF2B5EF4-FFF2-40B4-BE49-F238E27FC236}">
                <a16:creationId xmlns:a16="http://schemas.microsoft.com/office/drawing/2014/main" id="{43EC8EFE-7421-AED3-15F3-852962C7F819}"/>
              </a:ext>
            </a:extLst>
          </p:cNvPr>
          <p:cNvPicPr>
            <a:picLocks noChangeAspect="1"/>
          </p:cNvPicPr>
          <p:nvPr/>
        </p:nvPicPr>
        <p:blipFill>
          <a:blip r:embed="rId9"/>
          <a:stretch>
            <a:fillRect/>
          </a:stretch>
        </p:blipFill>
        <p:spPr>
          <a:xfrm>
            <a:off x="2126344" y="3619844"/>
            <a:ext cx="1593555" cy="401057"/>
          </a:xfrm>
          <a:prstGeom prst="rect">
            <a:avLst/>
          </a:prstGeom>
        </p:spPr>
      </p:pic>
      <p:pic>
        <p:nvPicPr>
          <p:cNvPr id="43" name="Picture 42" descr="Logo, company name&#10;&#10;Description automatically generated">
            <a:extLst>
              <a:ext uri="{FF2B5EF4-FFF2-40B4-BE49-F238E27FC236}">
                <a16:creationId xmlns:a16="http://schemas.microsoft.com/office/drawing/2014/main" id="{A18213B1-EC39-A1F5-D960-3150BE29755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01444" y="4186633"/>
            <a:ext cx="1266825" cy="583565"/>
          </a:xfrm>
          <a:prstGeom prst="rect">
            <a:avLst/>
          </a:prstGeom>
          <a:noFill/>
          <a:ln>
            <a:noFill/>
          </a:ln>
        </p:spPr>
      </p:pic>
      <p:pic>
        <p:nvPicPr>
          <p:cNvPr id="44" name="Picture 43" descr="Text&#10;&#10;Description automatically generated">
            <a:extLst>
              <a:ext uri="{FF2B5EF4-FFF2-40B4-BE49-F238E27FC236}">
                <a16:creationId xmlns:a16="http://schemas.microsoft.com/office/drawing/2014/main" id="{3866C9DC-E128-9234-BF55-913661731041}"/>
              </a:ext>
            </a:extLst>
          </p:cNvPr>
          <p:cNvPicPr>
            <a:picLocks noChangeAspect="1"/>
          </p:cNvPicPr>
          <p:nvPr/>
        </p:nvPicPr>
        <p:blipFill>
          <a:blip r:embed="rId11"/>
          <a:stretch>
            <a:fillRect/>
          </a:stretch>
        </p:blipFill>
        <p:spPr>
          <a:xfrm>
            <a:off x="3248905" y="4275773"/>
            <a:ext cx="1536919" cy="481185"/>
          </a:xfrm>
          <a:prstGeom prst="rect">
            <a:avLst/>
          </a:prstGeom>
        </p:spPr>
      </p:pic>
      <p:pic>
        <p:nvPicPr>
          <p:cNvPr id="45" name="Picture 44" descr="Blue letters on a white background&#10;&#10;Description automatically generated">
            <a:extLst>
              <a:ext uri="{FF2B5EF4-FFF2-40B4-BE49-F238E27FC236}">
                <a16:creationId xmlns:a16="http://schemas.microsoft.com/office/drawing/2014/main" id="{26F31968-930A-0462-78CB-8AB8EA57CC1F}"/>
              </a:ext>
            </a:extLst>
          </p:cNvPr>
          <p:cNvPicPr>
            <a:picLocks noChangeAspect="1"/>
          </p:cNvPicPr>
          <p:nvPr/>
        </p:nvPicPr>
        <p:blipFill>
          <a:blip r:embed="rId12"/>
          <a:stretch>
            <a:fillRect/>
          </a:stretch>
        </p:blipFill>
        <p:spPr>
          <a:xfrm>
            <a:off x="1912828" y="2799540"/>
            <a:ext cx="2355696" cy="402667"/>
          </a:xfrm>
          <a:prstGeom prst="rect">
            <a:avLst/>
          </a:prstGeom>
        </p:spPr>
      </p:pic>
      <p:pic>
        <p:nvPicPr>
          <p:cNvPr id="46" name="Picture 14">
            <a:extLst>
              <a:ext uri="{FF2B5EF4-FFF2-40B4-BE49-F238E27FC236}">
                <a16:creationId xmlns:a16="http://schemas.microsoft.com/office/drawing/2014/main" id="{4DBC101D-9AF9-5F3C-3A7C-C250FA91E5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66510" y="2492555"/>
            <a:ext cx="1016168" cy="10166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red and black sign&#10;&#10;Description automatically generated">
            <a:extLst>
              <a:ext uri="{FF2B5EF4-FFF2-40B4-BE49-F238E27FC236}">
                <a16:creationId xmlns:a16="http://schemas.microsoft.com/office/drawing/2014/main" id="{DC381F03-AD77-8E67-B402-C66633A32849}"/>
              </a:ext>
            </a:extLst>
          </p:cNvPr>
          <p:cNvPicPr>
            <a:picLocks noChangeAspect="1"/>
          </p:cNvPicPr>
          <p:nvPr/>
        </p:nvPicPr>
        <p:blipFill>
          <a:blip r:embed="rId14"/>
          <a:stretch>
            <a:fillRect/>
          </a:stretch>
        </p:blipFill>
        <p:spPr>
          <a:xfrm>
            <a:off x="4092323" y="3555706"/>
            <a:ext cx="2355696" cy="434701"/>
          </a:xfrm>
          <a:prstGeom prst="rect">
            <a:avLst/>
          </a:prstGeom>
        </p:spPr>
      </p:pic>
      <p:pic>
        <p:nvPicPr>
          <p:cNvPr id="48" name="Picture 47">
            <a:extLst>
              <a:ext uri="{FF2B5EF4-FFF2-40B4-BE49-F238E27FC236}">
                <a16:creationId xmlns:a16="http://schemas.microsoft.com/office/drawing/2014/main" id="{8ED3C8F6-4FE8-9895-E7F5-F6063F0E59F1}"/>
              </a:ext>
            </a:extLst>
          </p:cNvPr>
          <p:cNvPicPr>
            <a:picLocks noChangeAspect="1"/>
          </p:cNvPicPr>
          <p:nvPr/>
        </p:nvPicPr>
        <p:blipFill>
          <a:blip r:embed="rId15"/>
          <a:stretch>
            <a:fillRect/>
          </a:stretch>
        </p:blipFill>
        <p:spPr>
          <a:xfrm>
            <a:off x="6536263" y="3437930"/>
            <a:ext cx="2752958" cy="718451"/>
          </a:xfrm>
          <a:prstGeom prst="rect">
            <a:avLst/>
          </a:prstGeom>
        </p:spPr>
      </p:pic>
      <p:pic>
        <p:nvPicPr>
          <p:cNvPr id="49" name="Picture 48" descr="A colorful letters on a white background&#10;&#10;Description automatically generated">
            <a:extLst>
              <a:ext uri="{FF2B5EF4-FFF2-40B4-BE49-F238E27FC236}">
                <a16:creationId xmlns:a16="http://schemas.microsoft.com/office/drawing/2014/main" id="{50A99471-386C-1303-6B65-159FA7CBC09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80663" y="2486008"/>
            <a:ext cx="1029728" cy="1029728"/>
          </a:xfrm>
          <a:prstGeom prst="rect">
            <a:avLst/>
          </a:prstGeom>
        </p:spPr>
      </p:pic>
      <p:pic>
        <p:nvPicPr>
          <p:cNvPr id="50" name="Picture 49" descr="A blue and white sign with a white border&#10;&#10;Description automatically generated">
            <a:extLst>
              <a:ext uri="{FF2B5EF4-FFF2-40B4-BE49-F238E27FC236}">
                <a16:creationId xmlns:a16="http://schemas.microsoft.com/office/drawing/2014/main" id="{C9817797-00A5-4C3B-648A-C04953A9D3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08374" y="2607760"/>
            <a:ext cx="1523744" cy="786224"/>
          </a:xfrm>
          <a:prstGeom prst="rect">
            <a:avLst/>
          </a:prstGeom>
        </p:spPr>
      </p:pic>
      <p:pic>
        <p:nvPicPr>
          <p:cNvPr id="51" name="Picture 8" descr="Amgen_2_Blue_PC.jpg">
            <a:extLst>
              <a:ext uri="{FF2B5EF4-FFF2-40B4-BE49-F238E27FC236}">
                <a16:creationId xmlns:a16="http://schemas.microsoft.com/office/drawing/2014/main" id="{1F387F60-A270-32EF-4AAE-FC5315BDAA9C}"/>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58085" y="1215274"/>
            <a:ext cx="1235494" cy="53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 descr="alt">
            <a:extLst>
              <a:ext uri="{FF2B5EF4-FFF2-40B4-BE49-F238E27FC236}">
                <a16:creationId xmlns:a16="http://schemas.microsoft.com/office/drawing/2014/main" id="{71E1DA53-455F-ACA2-8DE5-7B654247392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013343" y="1175755"/>
            <a:ext cx="1722475" cy="4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8">
            <a:extLst>
              <a:ext uri="{FF2B5EF4-FFF2-40B4-BE49-F238E27FC236}">
                <a16:creationId xmlns:a16="http://schemas.microsoft.com/office/drawing/2014/main" id="{B2AD537C-4332-616C-9375-69672FB0359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42728" y="1242270"/>
            <a:ext cx="2068481" cy="3051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A picture containing drawing&#10;&#10;Description automatically generated">
            <a:extLst>
              <a:ext uri="{FF2B5EF4-FFF2-40B4-BE49-F238E27FC236}">
                <a16:creationId xmlns:a16="http://schemas.microsoft.com/office/drawing/2014/main" id="{1B58B0DE-B541-5A53-1ABF-6A18E705D47F}"/>
              </a:ext>
            </a:extLst>
          </p:cNvPr>
          <p:cNvPicPr>
            <a:picLocks noChangeAspect="1"/>
          </p:cNvPicPr>
          <p:nvPr/>
        </p:nvPicPr>
        <p:blipFill>
          <a:blip r:embed="rId21">
            <a:clrChange>
              <a:clrFrom>
                <a:srgbClr val="FFFFF6"/>
              </a:clrFrom>
              <a:clrTo>
                <a:srgbClr val="FFFFF6">
                  <a:alpha val="0"/>
                </a:srgbClr>
              </a:clrTo>
            </a:clrChange>
            <a:extLst>
              <a:ext uri="{28A0092B-C50C-407E-A947-70E740481C1C}">
                <a14:useLocalDpi xmlns:a14="http://schemas.microsoft.com/office/drawing/2010/main" val="0"/>
              </a:ext>
            </a:extLst>
          </a:blip>
          <a:stretch>
            <a:fillRect/>
          </a:stretch>
        </p:blipFill>
        <p:spPr>
          <a:xfrm>
            <a:off x="7576272" y="1582702"/>
            <a:ext cx="878446" cy="852164"/>
          </a:xfrm>
          <a:prstGeom prst="rect">
            <a:avLst/>
          </a:prstGeom>
        </p:spPr>
      </p:pic>
      <p:pic>
        <p:nvPicPr>
          <p:cNvPr id="55" name="Picture 54" descr="A picture containing text, clock, gauge&#10;&#10;Description automatically generated">
            <a:extLst>
              <a:ext uri="{FF2B5EF4-FFF2-40B4-BE49-F238E27FC236}">
                <a16:creationId xmlns:a16="http://schemas.microsoft.com/office/drawing/2014/main" id="{359D5D05-9BA1-DA96-C2E2-A06AE8DBC51B}"/>
              </a:ext>
            </a:extLst>
          </p:cNvPr>
          <p:cNvPicPr>
            <a:picLocks noChangeAspect="1"/>
          </p:cNvPicPr>
          <p:nvPr/>
        </p:nvPicPr>
        <p:blipFill>
          <a:blip r:embed="rId22"/>
          <a:stretch>
            <a:fillRect/>
          </a:stretch>
        </p:blipFill>
        <p:spPr>
          <a:xfrm>
            <a:off x="1775186" y="1920007"/>
            <a:ext cx="1470785" cy="536484"/>
          </a:xfrm>
          <a:prstGeom prst="rect">
            <a:avLst/>
          </a:prstGeom>
        </p:spPr>
      </p:pic>
      <p:pic>
        <p:nvPicPr>
          <p:cNvPr id="56" name="Picture 55" descr="Text, logo&#10;&#10;Description automatically generated">
            <a:extLst>
              <a:ext uri="{FF2B5EF4-FFF2-40B4-BE49-F238E27FC236}">
                <a16:creationId xmlns:a16="http://schemas.microsoft.com/office/drawing/2014/main" id="{ECD26836-FA68-6512-C2CD-6726F3C1A05C}"/>
              </a:ext>
            </a:extLst>
          </p:cNvPr>
          <p:cNvPicPr>
            <a:picLocks noChangeAspect="1"/>
          </p:cNvPicPr>
          <p:nvPr/>
        </p:nvPicPr>
        <p:blipFill>
          <a:blip r:embed="rId23"/>
          <a:stretch>
            <a:fillRect/>
          </a:stretch>
        </p:blipFill>
        <p:spPr>
          <a:xfrm>
            <a:off x="3411842" y="1678389"/>
            <a:ext cx="2537398" cy="839926"/>
          </a:xfrm>
          <a:prstGeom prst="rect">
            <a:avLst/>
          </a:prstGeom>
        </p:spPr>
      </p:pic>
      <p:pic>
        <p:nvPicPr>
          <p:cNvPr id="57" name="Picture 56" descr="A logo with a circle&#10;&#10;Description automatically generated">
            <a:extLst>
              <a:ext uri="{FF2B5EF4-FFF2-40B4-BE49-F238E27FC236}">
                <a16:creationId xmlns:a16="http://schemas.microsoft.com/office/drawing/2014/main" id="{9119A838-33B2-4495-ADA4-B93347047CC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2529" y="1741147"/>
            <a:ext cx="1190019" cy="843638"/>
          </a:xfrm>
          <a:prstGeom prst="rect">
            <a:avLst/>
          </a:prstGeom>
        </p:spPr>
      </p:pic>
      <p:pic>
        <p:nvPicPr>
          <p:cNvPr id="58" name="Picture 57" descr="A blue and white logo&#10;&#10;Description automatically generated">
            <a:extLst>
              <a:ext uri="{FF2B5EF4-FFF2-40B4-BE49-F238E27FC236}">
                <a16:creationId xmlns:a16="http://schemas.microsoft.com/office/drawing/2014/main" id="{B27BBFBD-90DA-18C3-17CF-7713E587A0E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53527" y="1582703"/>
            <a:ext cx="927119" cy="927119"/>
          </a:xfrm>
          <a:prstGeom prst="rect">
            <a:avLst/>
          </a:prstGeom>
        </p:spPr>
      </p:pic>
      <p:pic>
        <p:nvPicPr>
          <p:cNvPr id="59" name="Picture 58" descr="A red and white logo&#10;&#10;Description automatically generated">
            <a:extLst>
              <a:ext uri="{FF2B5EF4-FFF2-40B4-BE49-F238E27FC236}">
                <a16:creationId xmlns:a16="http://schemas.microsoft.com/office/drawing/2014/main" id="{9AB5DF32-779E-39F4-3334-B023F863D82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077265" y="3824404"/>
            <a:ext cx="2377452" cy="1319096"/>
          </a:xfrm>
          <a:prstGeom prst="rect">
            <a:avLst/>
          </a:prstGeom>
        </p:spPr>
      </p:pic>
      <p:sp>
        <p:nvSpPr>
          <p:cNvPr id="2" name="Slide Number Placeholder 3">
            <a:extLst>
              <a:ext uri="{FF2B5EF4-FFF2-40B4-BE49-F238E27FC236}">
                <a16:creationId xmlns:a16="http://schemas.microsoft.com/office/drawing/2014/main" id="{D6C3BDDF-ABCB-3226-960C-48169A4A12D8}"/>
              </a:ext>
            </a:extLst>
          </p:cNvPr>
          <p:cNvSpPr>
            <a:spLocks noGrp="1"/>
          </p:cNvSpPr>
          <p:nvPr>
            <p:ph type="sldNum" sz="quarter" idx="10"/>
          </p:nvPr>
        </p:nvSpPr>
        <p:spPr>
          <a:xfrm>
            <a:off x="5239115" y="44959"/>
            <a:ext cx="1543050" cy="205383"/>
          </a:xfrm>
          <a:prstGeom prst="rect">
            <a:avLst/>
          </a:prstGeom>
        </p:spPr>
        <p:txBody>
          <a:bodyPr vert="horz" lIns="68580" tIns="34290" rIns="68580" bIns="34290" rtlCol="0" anchor="ctr"/>
          <a:lstStyle>
            <a:defPPr>
              <a:defRPr lang="en-US"/>
            </a:defPPr>
            <a:lvl1pPr marL="0" algn="r" defTabSz="514350" rtl="0" eaLnBrk="1" latinLnBrk="0" hangingPunct="1">
              <a:defRPr sz="675"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2AD0A0E-4515-A647-B2E3-7F1B29FB990E}" type="slidenum">
              <a:rPr lang="en-US" smtClean="0"/>
              <a:pPr/>
              <a:t>3</a:t>
            </a:fld>
            <a:endParaRPr lang="en-US"/>
          </a:p>
        </p:txBody>
      </p:sp>
    </p:spTree>
    <p:custDataLst>
      <p:tags r:id="rId1"/>
    </p:custDataLst>
    <p:extLst>
      <p:ext uri="{BB962C8B-B14F-4D97-AF65-F5344CB8AC3E}">
        <p14:creationId xmlns:p14="http://schemas.microsoft.com/office/powerpoint/2010/main" val="1715832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870" y="1"/>
            <a:ext cx="7886700" cy="991076"/>
          </a:xfrm>
        </p:spPr>
        <p:txBody>
          <a:bodyPr>
            <a:normAutofit/>
          </a:bodyPr>
          <a:lstStyle/>
          <a:p>
            <a:r>
              <a:rPr lang="en-US" sz="2700">
                <a:solidFill>
                  <a:srgbClr val="002060"/>
                </a:solidFill>
              </a:rPr>
              <a:t>Pfizer’s Global Publications Team Held Patient Advisory Board</a:t>
            </a:r>
            <a:endParaRPr lang="en-US">
              <a:solidFill>
                <a:srgbClr val="002060"/>
              </a:solidFill>
            </a:endParaRPr>
          </a:p>
        </p:txBody>
      </p:sp>
      <p:sp>
        <p:nvSpPr>
          <p:cNvPr id="4" name="Text Placeholder 4">
            <a:extLst>
              <a:ext uri="{FF2B5EF4-FFF2-40B4-BE49-F238E27FC236}">
                <a16:creationId xmlns:a16="http://schemas.microsoft.com/office/drawing/2014/main" id="{3CA99026-5E20-4F68-8079-720E975F8883}"/>
              </a:ext>
            </a:extLst>
          </p:cNvPr>
          <p:cNvSpPr txBox="1">
            <a:spLocks/>
          </p:cNvSpPr>
          <p:nvPr/>
        </p:nvSpPr>
        <p:spPr>
          <a:xfrm>
            <a:off x="599401" y="1249894"/>
            <a:ext cx="3230024" cy="3385451"/>
          </a:xfrm>
          <a:prstGeom prst="roundRect">
            <a:avLst/>
          </a:prstGeom>
          <a:solidFill>
            <a:schemeClr val="accent6">
              <a:lumMod val="20000"/>
              <a:lumOff val="80000"/>
            </a:schemeClr>
          </a:solidFill>
          <a:ln w="57150">
            <a:solidFill>
              <a:schemeClr val="accent5"/>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b="1" u="sng">
                <a:latin typeface="Arial"/>
                <a:cs typeface="Arial"/>
              </a:rPr>
              <a:t>OBJECTIVES</a:t>
            </a:r>
          </a:p>
          <a:p>
            <a:pPr>
              <a:lnSpc>
                <a:spcPct val="100000"/>
              </a:lnSpc>
            </a:pPr>
            <a:r>
              <a:rPr lang="en-US" sz="1050" b="1">
                <a:cs typeface="Arial"/>
              </a:rPr>
              <a:t>Identify patient preferences for scientific publications as readers/consumers</a:t>
            </a:r>
            <a:endParaRPr lang="en-US" sz="1050">
              <a:cs typeface="Arial"/>
            </a:endParaRPr>
          </a:p>
          <a:p>
            <a:pPr marL="299948" indent="-190443">
              <a:lnSpc>
                <a:spcPct val="100000"/>
              </a:lnSpc>
              <a:spcBef>
                <a:spcPts val="450"/>
              </a:spcBef>
            </a:pPr>
            <a:r>
              <a:rPr lang="en-US" sz="1050">
                <a:cs typeface="Arial"/>
              </a:rPr>
              <a:t>Reading level and format (e.g., print, digital, video, audio, infographic)</a:t>
            </a:r>
            <a:endParaRPr lang="en-US" sz="1050"/>
          </a:p>
          <a:p>
            <a:pPr marL="299948" indent="-190443">
              <a:lnSpc>
                <a:spcPct val="100000"/>
              </a:lnSpc>
              <a:spcBef>
                <a:spcPts val="450"/>
              </a:spcBef>
            </a:pPr>
            <a:r>
              <a:rPr lang="en-US" sz="1050">
                <a:cs typeface="Arial"/>
              </a:rPr>
              <a:t>Types of medical publications</a:t>
            </a:r>
          </a:p>
          <a:p>
            <a:pPr marL="299948" indent="-190443">
              <a:lnSpc>
                <a:spcPct val="100000"/>
              </a:lnSpc>
              <a:spcBef>
                <a:spcPts val="450"/>
              </a:spcBef>
            </a:pPr>
            <a:r>
              <a:rPr lang="en-US" sz="1050">
                <a:cs typeface="Arial"/>
              </a:rPr>
              <a:t>Understand sources of information and barriers to access</a:t>
            </a:r>
          </a:p>
          <a:p>
            <a:pPr marL="108347" indent="-108347">
              <a:lnSpc>
                <a:spcPct val="100000"/>
              </a:lnSpc>
              <a:spcBef>
                <a:spcPts val="1799"/>
              </a:spcBef>
            </a:pPr>
            <a:r>
              <a:rPr lang="en-US" sz="1050" b="1">
                <a:cs typeface="Arial"/>
              </a:rPr>
              <a:t>Enhance Pfizer’s partnership with patients in the development of publications</a:t>
            </a:r>
          </a:p>
          <a:p>
            <a:pPr marL="299948" indent="-190443">
              <a:lnSpc>
                <a:spcPct val="100000"/>
              </a:lnSpc>
              <a:spcBef>
                <a:spcPts val="450"/>
              </a:spcBef>
            </a:pPr>
            <a:r>
              <a:rPr lang="en-US" sz="1050">
                <a:cs typeface="Arial"/>
              </a:rPr>
              <a:t>Determine appropriate roles</a:t>
            </a:r>
          </a:p>
          <a:p>
            <a:pPr marL="299948" indent="-190443">
              <a:lnSpc>
                <a:spcPct val="100000"/>
              </a:lnSpc>
              <a:spcBef>
                <a:spcPts val="450"/>
              </a:spcBef>
            </a:pPr>
            <a:r>
              <a:rPr lang="en-US" sz="1050">
                <a:cs typeface="Arial"/>
              </a:rPr>
              <a:t>Establish a process</a:t>
            </a:r>
          </a:p>
          <a:p>
            <a:pPr marL="299948" indent="-190443">
              <a:lnSpc>
                <a:spcPct val="100000"/>
              </a:lnSpc>
              <a:spcBef>
                <a:spcPts val="450"/>
              </a:spcBef>
            </a:pPr>
            <a:r>
              <a:rPr lang="en-US" sz="1050">
                <a:cs typeface="Arial"/>
              </a:rPr>
              <a:t>Decide on output of advisory board meeting and plans for continued engagement </a:t>
            </a:r>
          </a:p>
          <a:p>
            <a:pPr>
              <a:lnSpc>
                <a:spcPct val="100000"/>
              </a:lnSpc>
            </a:pPr>
            <a:endParaRPr lang="en-US" sz="1350"/>
          </a:p>
        </p:txBody>
      </p:sp>
      <p:sp>
        <p:nvSpPr>
          <p:cNvPr id="5" name="Rectangle: Rounded Corners 4">
            <a:extLst>
              <a:ext uri="{FF2B5EF4-FFF2-40B4-BE49-F238E27FC236}">
                <a16:creationId xmlns:a16="http://schemas.microsoft.com/office/drawing/2014/main" id="{371A2327-8A5B-41A1-A50F-0FAE74EDBDBA}"/>
              </a:ext>
            </a:extLst>
          </p:cNvPr>
          <p:cNvSpPr/>
          <p:nvPr/>
        </p:nvSpPr>
        <p:spPr bwMode="gray">
          <a:xfrm>
            <a:off x="4419184" y="1249893"/>
            <a:ext cx="3230024" cy="3335481"/>
          </a:xfrm>
          <a:prstGeom prst="roundRect">
            <a:avLst/>
          </a:prstGeom>
          <a:solidFill>
            <a:schemeClr val="accent5">
              <a:lumMod val="20000"/>
              <a:lumOff val="80000"/>
            </a:schemeClr>
          </a:solidFill>
          <a:ln w="38100" cap="flat" cmpd="sng" algn="ctr">
            <a:solidFill>
              <a:schemeClr val="accent6">
                <a:lumMod val="75000"/>
              </a:schemeClr>
            </a:solid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r>
              <a:rPr lang="en-US" sz="1013" b="1">
                <a:latin typeface="+mj-lt"/>
              </a:rPr>
              <a:t>Equity, Diversity &amp; Inclusion Representation:</a:t>
            </a:r>
          </a:p>
          <a:p>
            <a:pPr algn="ctr" fontAlgn="base">
              <a:lnSpc>
                <a:spcPct val="90000"/>
              </a:lnSpc>
              <a:spcAft>
                <a:spcPct val="0"/>
              </a:spcAft>
              <a:buClr>
                <a:schemeClr val="accent2"/>
              </a:buClr>
              <a:buSzPct val="90000"/>
            </a:pPr>
            <a:endParaRPr lang="en-US" sz="1013" b="1">
              <a:latin typeface="+mj-lt"/>
            </a:endParaRPr>
          </a:p>
          <a:p>
            <a:pPr algn="ctr" fontAlgn="base">
              <a:lnSpc>
                <a:spcPct val="90000"/>
              </a:lnSpc>
              <a:spcAft>
                <a:spcPct val="0"/>
              </a:spcAft>
              <a:buClr>
                <a:schemeClr val="accent2"/>
              </a:buClr>
              <a:buSzPct val="90000"/>
            </a:pPr>
            <a:r>
              <a:rPr lang="en-US" sz="1013">
                <a:latin typeface="+mj-lt"/>
              </a:rPr>
              <a:t>10 Patient Advocates from 3 different countries</a:t>
            </a:r>
          </a:p>
          <a:p>
            <a:pPr algn="ctr" fontAlgn="base">
              <a:lnSpc>
                <a:spcPct val="90000"/>
              </a:lnSpc>
              <a:spcAft>
                <a:spcPct val="0"/>
              </a:spcAft>
              <a:buClr>
                <a:schemeClr val="accent2"/>
              </a:buClr>
              <a:buSzPct val="90000"/>
            </a:pPr>
            <a:endParaRPr lang="en-US" sz="1013">
              <a:latin typeface="+mj-lt"/>
            </a:endParaRPr>
          </a:p>
          <a:p>
            <a:pPr algn="ctr" fontAlgn="base">
              <a:lnSpc>
                <a:spcPct val="90000"/>
              </a:lnSpc>
              <a:spcAft>
                <a:spcPct val="0"/>
              </a:spcAft>
              <a:buClr>
                <a:schemeClr val="accent2"/>
              </a:buClr>
              <a:buSzPct val="90000"/>
            </a:pPr>
            <a:r>
              <a:rPr lang="en-US" sz="1013" b="1">
                <a:latin typeface="+mj-lt"/>
              </a:rPr>
              <a:t>Gender:</a:t>
            </a:r>
            <a:r>
              <a:rPr lang="en-US" sz="1013">
                <a:latin typeface="+mj-lt"/>
              </a:rPr>
              <a:t> 7 women, 3 men</a:t>
            </a:r>
          </a:p>
          <a:p>
            <a:pPr algn="ctr" fontAlgn="base">
              <a:lnSpc>
                <a:spcPct val="90000"/>
              </a:lnSpc>
              <a:spcAft>
                <a:spcPct val="0"/>
              </a:spcAft>
              <a:buClr>
                <a:schemeClr val="accent2"/>
              </a:buClr>
              <a:buSzPct val="90000"/>
            </a:pPr>
            <a:endParaRPr lang="en-US" sz="1013">
              <a:latin typeface="+mj-lt"/>
            </a:endParaRPr>
          </a:p>
          <a:p>
            <a:pPr algn="ctr" fontAlgn="base">
              <a:lnSpc>
                <a:spcPct val="90000"/>
              </a:lnSpc>
              <a:spcAft>
                <a:spcPct val="0"/>
              </a:spcAft>
              <a:buClr>
                <a:schemeClr val="accent2"/>
              </a:buClr>
              <a:buSzPct val="90000"/>
            </a:pPr>
            <a:r>
              <a:rPr lang="en-US" sz="1013" b="1">
                <a:latin typeface="+mj-lt"/>
              </a:rPr>
              <a:t>Therapy Areas: </a:t>
            </a:r>
            <a:r>
              <a:rPr lang="en-US" sz="1013">
                <a:latin typeface="+mj-lt"/>
              </a:rPr>
              <a:t>Inflammation (1)</a:t>
            </a:r>
          </a:p>
          <a:p>
            <a:pPr algn="ctr" fontAlgn="base">
              <a:lnSpc>
                <a:spcPct val="90000"/>
              </a:lnSpc>
              <a:spcAft>
                <a:spcPct val="0"/>
              </a:spcAft>
              <a:buClr>
                <a:schemeClr val="accent2"/>
              </a:buClr>
              <a:buSzPct val="90000"/>
            </a:pPr>
            <a:r>
              <a:rPr lang="en-US" sz="1013">
                <a:latin typeface="+mj-lt"/>
              </a:rPr>
              <a:t>Oncology (4) </a:t>
            </a:r>
          </a:p>
          <a:p>
            <a:pPr algn="ctr" fontAlgn="base">
              <a:lnSpc>
                <a:spcPct val="90000"/>
              </a:lnSpc>
              <a:spcAft>
                <a:spcPct val="0"/>
              </a:spcAft>
              <a:buClr>
                <a:schemeClr val="accent2"/>
              </a:buClr>
              <a:buSzPct val="90000"/>
            </a:pPr>
            <a:r>
              <a:rPr lang="en-US" sz="1013">
                <a:latin typeface="+mj-lt"/>
              </a:rPr>
              <a:t>Organ Donor (1)</a:t>
            </a:r>
          </a:p>
          <a:p>
            <a:pPr algn="ctr" fontAlgn="base">
              <a:lnSpc>
                <a:spcPct val="90000"/>
              </a:lnSpc>
              <a:spcAft>
                <a:spcPct val="0"/>
              </a:spcAft>
              <a:buClr>
                <a:schemeClr val="accent2"/>
              </a:buClr>
              <a:buSzPct val="90000"/>
            </a:pPr>
            <a:r>
              <a:rPr lang="en-US" sz="1013">
                <a:latin typeface="+mj-lt"/>
              </a:rPr>
              <a:t>Neurology (1) </a:t>
            </a:r>
          </a:p>
          <a:p>
            <a:pPr algn="ctr" fontAlgn="base">
              <a:lnSpc>
                <a:spcPct val="90000"/>
              </a:lnSpc>
              <a:spcAft>
                <a:spcPct val="0"/>
              </a:spcAft>
              <a:buClr>
                <a:schemeClr val="accent2"/>
              </a:buClr>
              <a:buSzPct val="90000"/>
            </a:pPr>
            <a:r>
              <a:rPr lang="en-US" sz="1013">
                <a:latin typeface="+mj-lt"/>
              </a:rPr>
              <a:t>Rare Disease (2) </a:t>
            </a:r>
          </a:p>
          <a:p>
            <a:pPr algn="ctr" fontAlgn="base">
              <a:lnSpc>
                <a:spcPct val="90000"/>
              </a:lnSpc>
              <a:spcAft>
                <a:spcPct val="0"/>
              </a:spcAft>
              <a:buClr>
                <a:schemeClr val="accent2"/>
              </a:buClr>
              <a:buSzPct val="90000"/>
            </a:pPr>
            <a:r>
              <a:rPr lang="en-US" sz="1013">
                <a:latin typeface="+mj-lt"/>
              </a:rPr>
              <a:t>Vaccines (1)</a:t>
            </a:r>
          </a:p>
        </p:txBody>
      </p:sp>
      <p:pic>
        <p:nvPicPr>
          <p:cNvPr id="11" name="Picture 10">
            <a:extLst>
              <a:ext uri="{FF2B5EF4-FFF2-40B4-BE49-F238E27FC236}">
                <a16:creationId xmlns:a16="http://schemas.microsoft.com/office/drawing/2014/main" id="{F7E9251A-21C2-4A0B-A3DB-8CE34947F37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86721" y="1994526"/>
            <a:ext cx="716753" cy="478240"/>
          </a:xfrm>
          <a:prstGeom prst="rect">
            <a:avLst/>
          </a:prstGeom>
        </p:spPr>
      </p:pic>
      <p:pic>
        <p:nvPicPr>
          <p:cNvPr id="12" name="Picture 11" descr="Logo, company name&#10;&#10;Description automatically generated">
            <a:extLst>
              <a:ext uri="{FF2B5EF4-FFF2-40B4-BE49-F238E27FC236}">
                <a16:creationId xmlns:a16="http://schemas.microsoft.com/office/drawing/2014/main" id="{D507FA54-4BA5-4A5C-971F-52D9FDB9CFD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992385" y="2695018"/>
            <a:ext cx="711089" cy="459300"/>
          </a:xfrm>
          <a:prstGeom prst="rect">
            <a:avLst/>
          </a:prstGeom>
        </p:spPr>
      </p:pic>
      <p:pic>
        <p:nvPicPr>
          <p:cNvPr id="13" name="Picture 12" descr="Background pattern&#10;&#10;Description automatically generated">
            <a:extLst>
              <a:ext uri="{FF2B5EF4-FFF2-40B4-BE49-F238E27FC236}">
                <a16:creationId xmlns:a16="http://schemas.microsoft.com/office/drawing/2014/main" id="{B7275C8C-E656-41F1-A71C-2D3A5F68067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992386" y="3409899"/>
            <a:ext cx="716753" cy="478240"/>
          </a:xfrm>
          <a:prstGeom prst="rect">
            <a:avLst/>
          </a:prstGeom>
        </p:spPr>
      </p:pic>
    </p:spTree>
    <p:extLst>
      <p:ext uri="{BB962C8B-B14F-4D97-AF65-F5344CB8AC3E}">
        <p14:creationId xmlns:p14="http://schemas.microsoft.com/office/powerpoint/2010/main" val="2280205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20F45-7A51-41E4-AA62-CF2F7DDED422}"/>
              </a:ext>
            </a:extLst>
          </p:cNvPr>
          <p:cNvSpPr>
            <a:spLocks noGrp="1"/>
          </p:cNvSpPr>
          <p:nvPr>
            <p:ph type="title"/>
          </p:nvPr>
        </p:nvSpPr>
        <p:spPr>
          <a:xfrm>
            <a:off x="627008" y="-22675"/>
            <a:ext cx="7886700" cy="994172"/>
          </a:xfrm>
        </p:spPr>
        <p:txBody>
          <a:bodyPr/>
          <a:lstStyle/>
          <a:p>
            <a:r>
              <a:rPr lang="en-US"/>
              <a:t>Collaborative Board members</a:t>
            </a:r>
          </a:p>
        </p:txBody>
      </p:sp>
      <p:grpSp>
        <p:nvGrpSpPr>
          <p:cNvPr id="47" name="Group 46">
            <a:extLst>
              <a:ext uri="{FF2B5EF4-FFF2-40B4-BE49-F238E27FC236}">
                <a16:creationId xmlns:a16="http://schemas.microsoft.com/office/drawing/2014/main" id="{F335EE62-411D-178F-5186-E6DD8EA76313}"/>
              </a:ext>
            </a:extLst>
          </p:cNvPr>
          <p:cNvGrpSpPr/>
          <p:nvPr/>
        </p:nvGrpSpPr>
        <p:grpSpPr>
          <a:xfrm>
            <a:off x="347241" y="2026559"/>
            <a:ext cx="1593000" cy="1771574"/>
            <a:chOff x="462988" y="3197771"/>
            <a:chExt cx="2124000" cy="1944000"/>
          </a:xfrm>
          <a:solidFill>
            <a:schemeClr val="accent6">
              <a:lumMod val="20000"/>
              <a:lumOff val="80000"/>
            </a:schemeClr>
          </a:solidFill>
        </p:grpSpPr>
        <p:sp>
          <p:nvSpPr>
            <p:cNvPr id="7" name="Freeform: Shape 6">
              <a:extLst>
                <a:ext uri="{FF2B5EF4-FFF2-40B4-BE49-F238E27FC236}">
                  <a16:creationId xmlns:a16="http://schemas.microsoft.com/office/drawing/2014/main" id="{8C748355-4D78-FA91-9DD5-BE4A215C6A9F}"/>
                </a:ext>
              </a:extLst>
            </p:cNvPr>
            <p:cNvSpPr/>
            <p:nvPr/>
          </p:nvSpPr>
          <p:spPr>
            <a:xfrm>
              <a:off x="462988" y="3197771"/>
              <a:ext cx="2124000" cy="1944000"/>
            </a:xfrm>
            <a:custGeom>
              <a:avLst/>
              <a:gdLst>
                <a:gd name="connsiteX0" fmla="*/ 0 w 3323533"/>
                <a:gd name="connsiteY0" fmla="*/ 0 h 1991840"/>
                <a:gd name="connsiteX1" fmla="*/ 3323533 w 3323533"/>
                <a:gd name="connsiteY1" fmla="*/ 0 h 1991840"/>
                <a:gd name="connsiteX2" fmla="*/ 3323533 w 3323533"/>
                <a:gd name="connsiteY2" fmla="*/ 1991840 h 1991840"/>
                <a:gd name="connsiteX3" fmla="*/ 0 w 3323533"/>
                <a:gd name="connsiteY3" fmla="*/ 1991840 h 1991840"/>
                <a:gd name="connsiteX4" fmla="*/ 0 w 3323533"/>
                <a:gd name="connsiteY4" fmla="*/ 0 h 199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533" h="1991840">
                  <a:moveTo>
                    <a:pt x="0" y="0"/>
                  </a:moveTo>
                  <a:lnTo>
                    <a:pt x="3323533" y="0"/>
                  </a:lnTo>
                  <a:lnTo>
                    <a:pt x="3323533" y="1991840"/>
                  </a:lnTo>
                  <a:lnTo>
                    <a:pt x="0" y="1991840"/>
                  </a:lnTo>
                  <a:lnTo>
                    <a:pt x="0" y="0"/>
                  </a:lnTo>
                  <a:close/>
                </a:path>
              </a:pathLst>
            </a:cu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5000" tIns="135000" rIns="135000" bIns="135000" numCol="1" spcCol="1270" anchor="t" anchorCtr="0">
              <a:noAutofit/>
            </a:bodyPr>
            <a:lstStyle/>
            <a:p>
              <a:pPr marL="0" lvl="1" defTabSz="600075">
                <a:spcBef>
                  <a:spcPct val="0"/>
                </a:spcBef>
                <a:spcAft>
                  <a:spcPts val="450"/>
                </a:spcAft>
                <a:buClr>
                  <a:schemeClr val="accent5"/>
                </a:buClr>
              </a:pPr>
              <a:r>
                <a:rPr lang="en-GB" sz="1200">
                  <a:solidFill>
                    <a:schemeClr val="tx1"/>
                  </a:solidFill>
                </a:rPr>
                <a:t>Identified </a:t>
              </a:r>
              <a:br>
                <a:rPr lang="en-GB" sz="1200">
                  <a:solidFill>
                    <a:schemeClr val="tx1"/>
                  </a:solidFill>
                </a:rPr>
              </a:br>
              <a:r>
                <a:rPr lang="en-GB" sz="1200">
                  <a:solidFill>
                    <a:schemeClr val="tx1"/>
                  </a:solidFill>
                </a:rPr>
                <a:t>(Advisory) Collaborative </a:t>
              </a:r>
              <a:br>
                <a:rPr lang="en-GB" sz="1200">
                  <a:solidFill>
                    <a:schemeClr val="tx1"/>
                  </a:solidFill>
                </a:rPr>
              </a:br>
              <a:r>
                <a:rPr lang="en-GB" sz="1200">
                  <a:solidFill>
                    <a:schemeClr val="tx1"/>
                  </a:solidFill>
                </a:rPr>
                <a:t>Board members </a:t>
              </a:r>
              <a:br>
                <a:rPr lang="en-GB" sz="1200">
                  <a:solidFill>
                    <a:schemeClr val="tx1"/>
                  </a:solidFill>
                </a:rPr>
              </a:br>
              <a:r>
                <a:rPr lang="en-GB" sz="1200">
                  <a:solidFill>
                    <a:schemeClr val="tx1"/>
                  </a:solidFill>
                </a:rPr>
                <a:t>from internal resources</a:t>
              </a:r>
            </a:p>
          </p:txBody>
        </p:sp>
        <p:cxnSp>
          <p:nvCxnSpPr>
            <p:cNvPr id="8" name="Straight Connector 7">
              <a:extLst>
                <a:ext uri="{FF2B5EF4-FFF2-40B4-BE49-F238E27FC236}">
                  <a16:creationId xmlns:a16="http://schemas.microsoft.com/office/drawing/2014/main" id="{83DC5794-4C76-0DE7-3D30-D211E8C97EA3}"/>
                </a:ext>
              </a:extLst>
            </p:cNvPr>
            <p:cNvCxnSpPr>
              <a:cxnSpLocks/>
            </p:cNvCxnSpPr>
            <p:nvPr/>
          </p:nvCxnSpPr>
          <p:spPr>
            <a:xfrm>
              <a:off x="462988" y="5141771"/>
              <a:ext cx="2124000" cy="0"/>
            </a:xfrm>
            <a:prstGeom prst="line">
              <a:avLst/>
            </a:prstGeom>
            <a:grpFill/>
            <a:ln w="317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700AFCA4-DA13-F4F7-D748-AA6C16AD3FA9}"/>
              </a:ext>
            </a:extLst>
          </p:cNvPr>
          <p:cNvGrpSpPr/>
          <p:nvPr/>
        </p:nvGrpSpPr>
        <p:grpSpPr>
          <a:xfrm>
            <a:off x="2061371" y="2026559"/>
            <a:ext cx="1593000" cy="1771574"/>
            <a:chOff x="2748495" y="3197771"/>
            <a:chExt cx="2124000" cy="1944000"/>
          </a:xfrm>
          <a:solidFill>
            <a:schemeClr val="accent6">
              <a:lumMod val="20000"/>
              <a:lumOff val="80000"/>
            </a:schemeClr>
          </a:solidFill>
        </p:grpSpPr>
        <p:sp>
          <p:nvSpPr>
            <p:cNvPr id="35" name="Freeform: Shape 34">
              <a:extLst>
                <a:ext uri="{FF2B5EF4-FFF2-40B4-BE49-F238E27FC236}">
                  <a16:creationId xmlns:a16="http://schemas.microsoft.com/office/drawing/2014/main" id="{25BC13EE-FD53-249B-86A3-8EA73F02AC3C}"/>
                </a:ext>
              </a:extLst>
            </p:cNvPr>
            <p:cNvSpPr/>
            <p:nvPr/>
          </p:nvSpPr>
          <p:spPr>
            <a:xfrm>
              <a:off x="2748495" y="3197771"/>
              <a:ext cx="2124000" cy="1944000"/>
            </a:xfrm>
            <a:custGeom>
              <a:avLst/>
              <a:gdLst>
                <a:gd name="connsiteX0" fmla="*/ 0 w 3323533"/>
                <a:gd name="connsiteY0" fmla="*/ 0 h 1991840"/>
                <a:gd name="connsiteX1" fmla="*/ 3323533 w 3323533"/>
                <a:gd name="connsiteY1" fmla="*/ 0 h 1991840"/>
                <a:gd name="connsiteX2" fmla="*/ 3323533 w 3323533"/>
                <a:gd name="connsiteY2" fmla="*/ 1991840 h 1991840"/>
                <a:gd name="connsiteX3" fmla="*/ 0 w 3323533"/>
                <a:gd name="connsiteY3" fmla="*/ 1991840 h 1991840"/>
                <a:gd name="connsiteX4" fmla="*/ 0 w 3323533"/>
                <a:gd name="connsiteY4" fmla="*/ 0 h 199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533" h="1991840">
                  <a:moveTo>
                    <a:pt x="0" y="0"/>
                  </a:moveTo>
                  <a:lnTo>
                    <a:pt x="3323533" y="0"/>
                  </a:lnTo>
                  <a:lnTo>
                    <a:pt x="3323533" y="1991840"/>
                  </a:lnTo>
                  <a:lnTo>
                    <a:pt x="0" y="1991840"/>
                  </a:lnTo>
                  <a:lnTo>
                    <a:pt x="0" y="0"/>
                  </a:lnTo>
                  <a:close/>
                </a:path>
              </a:pathLst>
            </a:cu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5000" tIns="135000" rIns="135000" bIns="135000" numCol="1" spcCol="1270" anchor="t" anchorCtr="0">
              <a:noAutofit/>
            </a:bodyPr>
            <a:lstStyle/>
            <a:p>
              <a:pPr marL="0" lvl="1" defTabSz="600075">
                <a:spcBef>
                  <a:spcPct val="0"/>
                </a:spcBef>
                <a:spcAft>
                  <a:spcPts val="450"/>
                </a:spcAft>
                <a:buClr>
                  <a:schemeClr val="accent5"/>
                </a:buClr>
              </a:pPr>
              <a:r>
                <a:rPr lang="en-GB" sz="1200">
                  <a:solidFill>
                    <a:schemeClr val="tx1"/>
                  </a:solidFill>
                </a:rPr>
                <a:t>8 Collaborative </a:t>
              </a:r>
              <a:br>
                <a:rPr lang="en-GB" sz="1200">
                  <a:solidFill>
                    <a:schemeClr val="tx1"/>
                  </a:solidFill>
                </a:rPr>
              </a:br>
              <a:r>
                <a:rPr lang="en-GB" sz="1200">
                  <a:solidFill>
                    <a:schemeClr val="tx1"/>
                  </a:solidFill>
                </a:rPr>
                <a:t>board members</a:t>
              </a:r>
            </a:p>
          </p:txBody>
        </p:sp>
        <p:cxnSp>
          <p:nvCxnSpPr>
            <p:cNvPr id="36" name="Straight Connector 35">
              <a:extLst>
                <a:ext uri="{FF2B5EF4-FFF2-40B4-BE49-F238E27FC236}">
                  <a16:creationId xmlns:a16="http://schemas.microsoft.com/office/drawing/2014/main" id="{6B3A7BF0-7E2F-8795-50E6-F070E952E605}"/>
                </a:ext>
              </a:extLst>
            </p:cNvPr>
            <p:cNvCxnSpPr>
              <a:cxnSpLocks/>
            </p:cNvCxnSpPr>
            <p:nvPr/>
          </p:nvCxnSpPr>
          <p:spPr>
            <a:xfrm>
              <a:off x="2748495" y="5141771"/>
              <a:ext cx="2124000" cy="0"/>
            </a:xfrm>
            <a:prstGeom prst="line">
              <a:avLst/>
            </a:prstGeom>
            <a:grpFill/>
            <a:ln w="317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55780EE1-E11E-55A0-E0D6-034E337DB85E}"/>
              </a:ext>
            </a:extLst>
          </p:cNvPr>
          <p:cNvGrpSpPr/>
          <p:nvPr/>
        </p:nvGrpSpPr>
        <p:grpSpPr>
          <a:xfrm>
            <a:off x="3775502" y="2026559"/>
            <a:ext cx="1593000" cy="1771574"/>
            <a:chOff x="5034002" y="3197771"/>
            <a:chExt cx="2124000" cy="1944000"/>
          </a:xfrm>
          <a:solidFill>
            <a:schemeClr val="accent6">
              <a:lumMod val="20000"/>
              <a:lumOff val="80000"/>
            </a:schemeClr>
          </a:solidFill>
        </p:grpSpPr>
        <p:sp>
          <p:nvSpPr>
            <p:cNvPr id="38" name="Freeform: Shape 37">
              <a:extLst>
                <a:ext uri="{FF2B5EF4-FFF2-40B4-BE49-F238E27FC236}">
                  <a16:creationId xmlns:a16="http://schemas.microsoft.com/office/drawing/2014/main" id="{F9CE9504-1342-AD2C-8DCC-AE6DBAC10CB2}"/>
                </a:ext>
              </a:extLst>
            </p:cNvPr>
            <p:cNvSpPr/>
            <p:nvPr/>
          </p:nvSpPr>
          <p:spPr>
            <a:xfrm>
              <a:off x="5034002" y="3197771"/>
              <a:ext cx="2124000" cy="1944000"/>
            </a:xfrm>
            <a:custGeom>
              <a:avLst/>
              <a:gdLst>
                <a:gd name="connsiteX0" fmla="*/ 0 w 3323533"/>
                <a:gd name="connsiteY0" fmla="*/ 0 h 1991840"/>
                <a:gd name="connsiteX1" fmla="*/ 3323533 w 3323533"/>
                <a:gd name="connsiteY1" fmla="*/ 0 h 1991840"/>
                <a:gd name="connsiteX2" fmla="*/ 3323533 w 3323533"/>
                <a:gd name="connsiteY2" fmla="*/ 1991840 h 1991840"/>
                <a:gd name="connsiteX3" fmla="*/ 0 w 3323533"/>
                <a:gd name="connsiteY3" fmla="*/ 1991840 h 1991840"/>
                <a:gd name="connsiteX4" fmla="*/ 0 w 3323533"/>
                <a:gd name="connsiteY4" fmla="*/ 0 h 199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533" h="1991840">
                  <a:moveTo>
                    <a:pt x="0" y="0"/>
                  </a:moveTo>
                  <a:lnTo>
                    <a:pt x="3323533" y="0"/>
                  </a:lnTo>
                  <a:lnTo>
                    <a:pt x="3323533" y="1991840"/>
                  </a:lnTo>
                  <a:lnTo>
                    <a:pt x="0" y="1991840"/>
                  </a:lnTo>
                  <a:lnTo>
                    <a:pt x="0" y="0"/>
                  </a:lnTo>
                  <a:close/>
                </a:path>
              </a:pathLst>
            </a:cu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5000" tIns="135000" rIns="81000" bIns="135000" numCol="1" spcCol="1270" anchor="t" anchorCtr="0">
              <a:noAutofit/>
            </a:bodyPr>
            <a:lstStyle/>
            <a:p>
              <a:pPr marL="0" lvl="1" defTabSz="600075">
                <a:spcBef>
                  <a:spcPct val="0"/>
                </a:spcBef>
                <a:spcAft>
                  <a:spcPts val="450"/>
                </a:spcAft>
                <a:buClr>
                  <a:schemeClr val="accent5"/>
                </a:buClr>
              </a:pPr>
              <a:r>
                <a:rPr lang="en-GB" sz="1200">
                  <a:solidFill>
                    <a:schemeClr val="tx1"/>
                  </a:solidFill>
                </a:rPr>
                <a:t>Diversity &amp; </a:t>
              </a:r>
              <a:br>
                <a:rPr lang="en-GB" sz="1200">
                  <a:solidFill>
                    <a:schemeClr val="tx1"/>
                  </a:solidFill>
                </a:rPr>
              </a:br>
              <a:r>
                <a:rPr lang="en-GB" sz="1200">
                  <a:solidFill>
                    <a:schemeClr val="tx1"/>
                  </a:solidFill>
                </a:rPr>
                <a:t>inclusion: therapeutic area, publication experience, gender, ethnicity/race, age</a:t>
              </a:r>
            </a:p>
          </p:txBody>
        </p:sp>
        <p:cxnSp>
          <p:nvCxnSpPr>
            <p:cNvPr id="39" name="Straight Connector 38">
              <a:extLst>
                <a:ext uri="{FF2B5EF4-FFF2-40B4-BE49-F238E27FC236}">
                  <a16:creationId xmlns:a16="http://schemas.microsoft.com/office/drawing/2014/main" id="{A4879B1E-A67C-F92B-78FD-A50F1629D5C9}"/>
                </a:ext>
              </a:extLst>
            </p:cNvPr>
            <p:cNvCxnSpPr>
              <a:cxnSpLocks/>
            </p:cNvCxnSpPr>
            <p:nvPr/>
          </p:nvCxnSpPr>
          <p:spPr>
            <a:xfrm>
              <a:off x="5034002" y="5141771"/>
              <a:ext cx="2124000" cy="0"/>
            </a:xfrm>
            <a:prstGeom prst="line">
              <a:avLst/>
            </a:prstGeom>
            <a:grpFill/>
            <a:ln w="317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4CBC97D3-D149-6207-74CF-DADBA50580F3}"/>
              </a:ext>
            </a:extLst>
          </p:cNvPr>
          <p:cNvGrpSpPr/>
          <p:nvPr/>
        </p:nvGrpSpPr>
        <p:grpSpPr>
          <a:xfrm>
            <a:off x="5489631" y="2026559"/>
            <a:ext cx="1647379" cy="1771574"/>
            <a:chOff x="7319508" y="3885519"/>
            <a:chExt cx="2196505" cy="2362098"/>
          </a:xfrm>
          <a:solidFill>
            <a:schemeClr val="accent6">
              <a:lumMod val="20000"/>
              <a:lumOff val="80000"/>
            </a:schemeClr>
          </a:solidFill>
        </p:grpSpPr>
        <p:sp>
          <p:nvSpPr>
            <p:cNvPr id="41" name="Freeform: Shape 40">
              <a:extLst>
                <a:ext uri="{FF2B5EF4-FFF2-40B4-BE49-F238E27FC236}">
                  <a16:creationId xmlns:a16="http://schemas.microsoft.com/office/drawing/2014/main" id="{F31D7859-6EEE-774B-1776-4082E15726A2}"/>
                </a:ext>
              </a:extLst>
            </p:cNvPr>
            <p:cNvSpPr/>
            <p:nvPr/>
          </p:nvSpPr>
          <p:spPr>
            <a:xfrm>
              <a:off x="7319508" y="3885519"/>
              <a:ext cx="2196505" cy="2362098"/>
            </a:xfrm>
            <a:custGeom>
              <a:avLst/>
              <a:gdLst>
                <a:gd name="connsiteX0" fmla="*/ 0 w 3323533"/>
                <a:gd name="connsiteY0" fmla="*/ 0 h 1991840"/>
                <a:gd name="connsiteX1" fmla="*/ 3323533 w 3323533"/>
                <a:gd name="connsiteY1" fmla="*/ 0 h 1991840"/>
                <a:gd name="connsiteX2" fmla="*/ 3323533 w 3323533"/>
                <a:gd name="connsiteY2" fmla="*/ 1991840 h 1991840"/>
                <a:gd name="connsiteX3" fmla="*/ 0 w 3323533"/>
                <a:gd name="connsiteY3" fmla="*/ 1991840 h 1991840"/>
                <a:gd name="connsiteX4" fmla="*/ 0 w 3323533"/>
                <a:gd name="connsiteY4" fmla="*/ 0 h 199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533" h="1991840">
                  <a:moveTo>
                    <a:pt x="0" y="0"/>
                  </a:moveTo>
                  <a:lnTo>
                    <a:pt x="3323533" y="0"/>
                  </a:lnTo>
                  <a:lnTo>
                    <a:pt x="3323533" y="1991840"/>
                  </a:lnTo>
                  <a:lnTo>
                    <a:pt x="0" y="1991840"/>
                  </a:lnTo>
                  <a:lnTo>
                    <a:pt x="0" y="0"/>
                  </a:lnTo>
                  <a:close/>
                </a:path>
              </a:pathLst>
            </a:cu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5000" tIns="135000" rIns="135000" bIns="135000" numCol="1" spcCol="1270" anchor="t" anchorCtr="0">
              <a:noAutofit/>
            </a:bodyPr>
            <a:lstStyle/>
            <a:p>
              <a:pPr marL="0" lvl="1" defTabSz="600075">
                <a:spcBef>
                  <a:spcPct val="0"/>
                </a:spcBef>
                <a:spcAft>
                  <a:spcPts val="450"/>
                </a:spcAft>
                <a:buClr>
                  <a:schemeClr val="accent5"/>
                </a:buClr>
              </a:pPr>
              <a:r>
                <a:rPr lang="en-GB" sz="1200">
                  <a:solidFill>
                    <a:schemeClr val="tx1"/>
                  </a:solidFill>
                </a:rPr>
                <a:t>Established </a:t>
              </a:r>
              <a:br>
                <a:rPr lang="en-GB" sz="1200">
                  <a:solidFill>
                    <a:schemeClr val="tx1"/>
                  </a:solidFill>
                </a:rPr>
              </a:br>
              <a:r>
                <a:rPr lang="en-GB" sz="1200">
                  <a:solidFill>
                    <a:schemeClr val="tx1"/>
                  </a:solidFill>
                </a:rPr>
                <a:t>“Terms of Reference”</a:t>
              </a:r>
            </a:p>
          </p:txBody>
        </p:sp>
        <p:cxnSp>
          <p:nvCxnSpPr>
            <p:cNvPr id="42" name="Straight Connector 41">
              <a:extLst>
                <a:ext uri="{FF2B5EF4-FFF2-40B4-BE49-F238E27FC236}">
                  <a16:creationId xmlns:a16="http://schemas.microsoft.com/office/drawing/2014/main" id="{2AA1FC4D-F6FF-4560-F785-219F8CEC4082}"/>
                </a:ext>
              </a:extLst>
            </p:cNvPr>
            <p:cNvCxnSpPr>
              <a:cxnSpLocks/>
              <a:endCxn id="41" idx="2"/>
            </p:cNvCxnSpPr>
            <p:nvPr/>
          </p:nvCxnSpPr>
          <p:spPr>
            <a:xfrm>
              <a:off x="7319508" y="6247617"/>
              <a:ext cx="2196505" cy="0"/>
            </a:xfrm>
            <a:prstGeom prst="line">
              <a:avLst/>
            </a:prstGeom>
            <a:grpFill/>
            <a:ln w="317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189FE58-E020-D396-590F-2FBBF313A297}"/>
              </a:ext>
            </a:extLst>
          </p:cNvPr>
          <p:cNvGrpSpPr/>
          <p:nvPr/>
        </p:nvGrpSpPr>
        <p:grpSpPr>
          <a:xfrm>
            <a:off x="7203761" y="2026559"/>
            <a:ext cx="1593000" cy="1771574"/>
            <a:chOff x="9605014" y="3197771"/>
            <a:chExt cx="2124000" cy="1944000"/>
          </a:xfrm>
          <a:solidFill>
            <a:schemeClr val="accent6">
              <a:lumMod val="20000"/>
              <a:lumOff val="80000"/>
            </a:schemeClr>
          </a:solidFill>
        </p:grpSpPr>
        <p:sp>
          <p:nvSpPr>
            <p:cNvPr id="44" name="Freeform: Shape 43">
              <a:extLst>
                <a:ext uri="{FF2B5EF4-FFF2-40B4-BE49-F238E27FC236}">
                  <a16:creationId xmlns:a16="http://schemas.microsoft.com/office/drawing/2014/main" id="{1AA21396-62F6-D83D-27F1-5E6EA7B60C7A}"/>
                </a:ext>
              </a:extLst>
            </p:cNvPr>
            <p:cNvSpPr/>
            <p:nvPr/>
          </p:nvSpPr>
          <p:spPr>
            <a:xfrm>
              <a:off x="9605014" y="3197771"/>
              <a:ext cx="2124000" cy="1944000"/>
            </a:xfrm>
            <a:custGeom>
              <a:avLst/>
              <a:gdLst>
                <a:gd name="connsiteX0" fmla="*/ 0 w 3323533"/>
                <a:gd name="connsiteY0" fmla="*/ 0 h 1991840"/>
                <a:gd name="connsiteX1" fmla="*/ 3323533 w 3323533"/>
                <a:gd name="connsiteY1" fmla="*/ 0 h 1991840"/>
                <a:gd name="connsiteX2" fmla="*/ 3323533 w 3323533"/>
                <a:gd name="connsiteY2" fmla="*/ 1991840 h 1991840"/>
                <a:gd name="connsiteX3" fmla="*/ 0 w 3323533"/>
                <a:gd name="connsiteY3" fmla="*/ 1991840 h 1991840"/>
                <a:gd name="connsiteX4" fmla="*/ 0 w 3323533"/>
                <a:gd name="connsiteY4" fmla="*/ 0 h 199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533" h="1991840">
                  <a:moveTo>
                    <a:pt x="0" y="0"/>
                  </a:moveTo>
                  <a:lnTo>
                    <a:pt x="3323533" y="0"/>
                  </a:lnTo>
                  <a:lnTo>
                    <a:pt x="3323533" y="1991840"/>
                  </a:lnTo>
                  <a:lnTo>
                    <a:pt x="0" y="1991840"/>
                  </a:lnTo>
                  <a:lnTo>
                    <a:pt x="0" y="0"/>
                  </a:lnTo>
                  <a:close/>
                </a:path>
              </a:pathLst>
            </a:cu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5000" tIns="135000" rIns="135000" bIns="135000" numCol="1" spcCol="1270" anchor="t" anchorCtr="0">
              <a:noAutofit/>
            </a:bodyPr>
            <a:lstStyle/>
            <a:p>
              <a:pPr marL="0" lvl="1" defTabSz="600075">
                <a:spcBef>
                  <a:spcPct val="0"/>
                </a:spcBef>
                <a:spcAft>
                  <a:spcPts val="450"/>
                </a:spcAft>
                <a:buClr>
                  <a:schemeClr val="accent5"/>
                </a:buClr>
              </a:pPr>
              <a:r>
                <a:rPr lang="en-GB" sz="1200">
                  <a:solidFill>
                    <a:schemeClr val="tx1"/>
                  </a:solidFill>
                </a:rPr>
                <a:t>Annual contracts </a:t>
              </a:r>
              <a:br>
                <a:rPr lang="en-GB" sz="1200">
                  <a:solidFill>
                    <a:schemeClr val="tx1"/>
                  </a:solidFill>
                </a:rPr>
              </a:br>
              <a:r>
                <a:rPr lang="en-GB" sz="1200">
                  <a:solidFill>
                    <a:schemeClr val="tx1"/>
                  </a:solidFill>
                </a:rPr>
                <a:t>with fees based </a:t>
              </a:r>
              <a:br>
                <a:rPr lang="en-GB" sz="1200">
                  <a:solidFill>
                    <a:schemeClr val="tx1"/>
                  </a:solidFill>
                </a:rPr>
              </a:br>
              <a:r>
                <a:rPr lang="en-GB" sz="1200">
                  <a:solidFill>
                    <a:schemeClr val="tx1"/>
                  </a:solidFill>
                </a:rPr>
                <a:t>on fair market value </a:t>
              </a:r>
            </a:p>
          </p:txBody>
        </p:sp>
        <p:cxnSp>
          <p:nvCxnSpPr>
            <p:cNvPr id="45" name="Straight Connector 44">
              <a:extLst>
                <a:ext uri="{FF2B5EF4-FFF2-40B4-BE49-F238E27FC236}">
                  <a16:creationId xmlns:a16="http://schemas.microsoft.com/office/drawing/2014/main" id="{E61D8611-682E-FF27-0A65-15AF8F08D46A}"/>
                </a:ext>
              </a:extLst>
            </p:cNvPr>
            <p:cNvCxnSpPr>
              <a:cxnSpLocks/>
            </p:cNvCxnSpPr>
            <p:nvPr/>
          </p:nvCxnSpPr>
          <p:spPr>
            <a:xfrm>
              <a:off x="9605014" y="5141771"/>
              <a:ext cx="2124000" cy="0"/>
            </a:xfrm>
            <a:prstGeom prst="line">
              <a:avLst/>
            </a:prstGeom>
            <a:grpFill/>
            <a:ln w="317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40779D33-E25F-6DEB-877E-65819798B33F}"/>
              </a:ext>
            </a:extLst>
          </p:cNvPr>
          <p:cNvGrpSpPr/>
          <p:nvPr/>
        </p:nvGrpSpPr>
        <p:grpSpPr>
          <a:xfrm>
            <a:off x="3018989" y="1591496"/>
            <a:ext cx="518378" cy="601320"/>
            <a:chOff x="1804988" y="2818930"/>
            <a:chExt cx="553490" cy="642049"/>
          </a:xfrm>
        </p:grpSpPr>
        <p:sp>
          <p:nvSpPr>
            <p:cNvPr id="88" name="Hexagon 87">
              <a:extLst>
                <a:ext uri="{FF2B5EF4-FFF2-40B4-BE49-F238E27FC236}">
                  <a16:creationId xmlns:a16="http://schemas.microsoft.com/office/drawing/2014/main" id="{BC06433A-BA88-0D82-B03F-866BE4134B68}"/>
                </a:ext>
              </a:extLst>
            </p:cNvPr>
            <p:cNvSpPr/>
            <p:nvPr/>
          </p:nvSpPr>
          <p:spPr>
            <a:xfrm rot="5400000">
              <a:off x="1760708" y="2863210"/>
              <a:ext cx="642049" cy="55349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89" name="Hexagon 88">
              <a:extLst>
                <a:ext uri="{FF2B5EF4-FFF2-40B4-BE49-F238E27FC236}">
                  <a16:creationId xmlns:a16="http://schemas.microsoft.com/office/drawing/2014/main" id="{0C002581-A988-6F0F-6503-A97784AE09EC}"/>
                </a:ext>
              </a:extLst>
            </p:cNvPr>
            <p:cNvSpPr/>
            <p:nvPr/>
          </p:nvSpPr>
          <p:spPr>
            <a:xfrm rot="5400000">
              <a:off x="1828060" y="2921272"/>
              <a:ext cx="507343" cy="437364"/>
            </a:xfrm>
            <a:prstGeom prst="hexagon">
              <a:avLst/>
            </a:prstGeom>
            <a:gradFill>
              <a:gsLst>
                <a:gs pos="95000">
                  <a:schemeClr val="accent1"/>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grpSp>
      <p:grpSp>
        <p:nvGrpSpPr>
          <p:cNvPr id="91" name="Group 90">
            <a:extLst>
              <a:ext uri="{FF2B5EF4-FFF2-40B4-BE49-F238E27FC236}">
                <a16:creationId xmlns:a16="http://schemas.microsoft.com/office/drawing/2014/main" id="{FA13B553-7B72-2ADA-1EDD-2E04C8B2A406}"/>
              </a:ext>
            </a:extLst>
          </p:cNvPr>
          <p:cNvGrpSpPr/>
          <p:nvPr/>
        </p:nvGrpSpPr>
        <p:grpSpPr>
          <a:xfrm>
            <a:off x="4733119" y="1591496"/>
            <a:ext cx="518378" cy="601320"/>
            <a:chOff x="1804988" y="2818930"/>
            <a:chExt cx="553490" cy="642049"/>
          </a:xfrm>
        </p:grpSpPr>
        <p:sp>
          <p:nvSpPr>
            <p:cNvPr id="93" name="Hexagon 92">
              <a:extLst>
                <a:ext uri="{FF2B5EF4-FFF2-40B4-BE49-F238E27FC236}">
                  <a16:creationId xmlns:a16="http://schemas.microsoft.com/office/drawing/2014/main" id="{119FEEB2-8A35-D22D-C18E-152CE11B2CAA}"/>
                </a:ext>
              </a:extLst>
            </p:cNvPr>
            <p:cNvSpPr/>
            <p:nvPr/>
          </p:nvSpPr>
          <p:spPr>
            <a:xfrm rot="5400000">
              <a:off x="1760708" y="2863210"/>
              <a:ext cx="642049" cy="55349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94" name="Hexagon 93">
              <a:extLst>
                <a:ext uri="{FF2B5EF4-FFF2-40B4-BE49-F238E27FC236}">
                  <a16:creationId xmlns:a16="http://schemas.microsoft.com/office/drawing/2014/main" id="{7632FD8C-2D6D-8016-8429-9411DF68BE59}"/>
                </a:ext>
              </a:extLst>
            </p:cNvPr>
            <p:cNvSpPr/>
            <p:nvPr/>
          </p:nvSpPr>
          <p:spPr>
            <a:xfrm rot="5400000">
              <a:off x="1828060" y="2921272"/>
              <a:ext cx="507343" cy="437364"/>
            </a:xfrm>
            <a:prstGeom prst="hexagon">
              <a:avLst/>
            </a:prstGeom>
            <a:gradFill>
              <a:gsLst>
                <a:gs pos="95000">
                  <a:schemeClr val="accent1"/>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grpSp>
      <p:grpSp>
        <p:nvGrpSpPr>
          <p:cNvPr id="96" name="Group 95">
            <a:extLst>
              <a:ext uri="{FF2B5EF4-FFF2-40B4-BE49-F238E27FC236}">
                <a16:creationId xmlns:a16="http://schemas.microsoft.com/office/drawing/2014/main" id="{373A56E9-D902-A9F6-77D9-233BF5543654}"/>
              </a:ext>
            </a:extLst>
          </p:cNvPr>
          <p:cNvGrpSpPr/>
          <p:nvPr/>
        </p:nvGrpSpPr>
        <p:grpSpPr>
          <a:xfrm>
            <a:off x="6447249" y="1591496"/>
            <a:ext cx="518378" cy="601320"/>
            <a:chOff x="1804988" y="2818930"/>
            <a:chExt cx="553490" cy="642049"/>
          </a:xfrm>
        </p:grpSpPr>
        <p:sp>
          <p:nvSpPr>
            <p:cNvPr id="98" name="Hexagon 97">
              <a:extLst>
                <a:ext uri="{FF2B5EF4-FFF2-40B4-BE49-F238E27FC236}">
                  <a16:creationId xmlns:a16="http://schemas.microsoft.com/office/drawing/2014/main" id="{EAA22E94-BD3E-F17C-11CB-1D0C8ABC2436}"/>
                </a:ext>
              </a:extLst>
            </p:cNvPr>
            <p:cNvSpPr/>
            <p:nvPr/>
          </p:nvSpPr>
          <p:spPr>
            <a:xfrm rot="5400000">
              <a:off x="1760708" y="2863210"/>
              <a:ext cx="642049" cy="55349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99" name="Hexagon 98">
              <a:extLst>
                <a:ext uri="{FF2B5EF4-FFF2-40B4-BE49-F238E27FC236}">
                  <a16:creationId xmlns:a16="http://schemas.microsoft.com/office/drawing/2014/main" id="{611DABDB-88AB-5671-6A66-3AB23F037AD5}"/>
                </a:ext>
              </a:extLst>
            </p:cNvPr>
            <p:cNvSpPr/>
            <p:nvPr/>
          </p:nvSpPr>
          <p:spPr>
            <a:xfrm rot="5400000">
              <a:off x="1828060" y="2921272"/>
              <a:ext cx="507343" cy="437364"/>
            </a:xfrm>
            <a:prstGeom prst="hexagon">
              <a:avLst/>
            </a:prstGeom>
            <a:gradFill>
              <a:gsLst>
                <a:gs pos="95000">
                  <a:schemeClr val="accent1"/>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grpSp>
      <p:grpSp>
        <p:nvGrpSpPr>
          <p:cNvPr id="101" name="Group 100">
            <a:extLst>
              <a:ext uri="{FF2B5EF4-FFF2-40B4-BE49-F238E27FC236}">
                <a16:creationId xmlns:a16="http://schemas.microsoft.com/office/drawing/2014/main" id="{E55C9407-7A11-904F-A0A8-991516AEF199}"/>
              </a:ext>
            </a:extLst>
          </p:cNvPr>
          <p:cNvGrpSpPr/>
          <p:nvPr/>
        </p:nvGrpSpPr>
        <p:grpSpPr>
          <a:xfrm>
            <a:off x="8161378" y="1591496"/>
            <a:ext cx="518378" cy="601320"/>
            <a:chOff x="1804988" y="2818930"/>
            <a:chExt cx="553490" cy="642049"/>
          </a:xfrm>
        </p:grpSpPr>
        <p:sp>
          <p:nvSpPr>
            <p:cNvPr id="103" name="Hexagon 102">
              <a:extLst>
                <a:ext uri="{FF2B5EF4-FFF2-40B4-BE49-F238E27FC236}">
                  <a16:creationId xmlns:a16="http://schemas.microsoft.com/office/drawing/2014/main" id="{A05C3250-7281-0BF3-B27F-3807799D5AF1}"/>
                </a:ext>
              </a:extLst>
            </p:cNvPr>
            <p:cNvSpPr/>
            <p:nvPr/>
          </p:nvSpPr>
          <p:spPr>
            <a:xfrm rot="5400000">
              <a:off x="1760708" y="2863210"/>
              <a:ext cx="642049" cy="55349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104" name="Hexagon 103">
              <a:extLst>
                <a:ext uri="{FF2B5EF4-FFF2-40B4-BE49-F238E27FC236}">
                  <a16:creationId xmlns:a16="http://schemas.microsoft.com/office/drawing/2014/main" id="{A2A240F0-16C3-530B-B8DB-3FFD70966F73}"/>
                </a:ext>
              </a:extLst>
            </p:cNvPr>
            <p:cNvSpPr/>
            <p:nvPr/>
          </p:nvSpPr>
          <p:spPr>
            <a:xfrm rot="5400000">
              <a:off x="1828060" y="2921272"/>
              <a:ext cx="507343" cy="437364"/>
            </a:xfrm>
            <a:prstGeom prst="hexagon">
              <a:avLst/>
            </a:prstGeom>
            <a:gradFill>
              <a:gsLst>
                <a:gs pos="95000">
                  <a:schemeClr val="accent1"/>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grpSp>
      <p:sp>
        <p:nvSpPr>
          <p:cNvPr id="110" name="Graphic 108">
            <a:extLst>
              <a:ext uri="{FF2B5EF4-FFF2-40B4-BE49-F238E27FC236}">
                <a16:creationId xmlns:a16="http://schemas.microsoft.com/office/drawing/2014/main" id="{6275F2BC-3D6C-8ECA-BCEF-B18061AE7172}"/>
              </a:ext>
            </a:extLst>
          </p:cNvPr>
          <p:cNvSpPr/>
          <p:nvPr/>
        </p:nvSpPr>
        <p:spPr>
          <a:xfrm>
            <a:off x="3168431" y="1799800"/>
            <a:ext cx="219492" cy="184712"/>
          </a:xfrm>
          <a:custGeom>
            <a:avLst/>
            <a:gdLst>
              <a:gd name="connsiteX0" fmla="*/ 460581 w 763238"/>
              <a:gd name="connsiteY0" fmla="*/ 110242 h 642299"/>
              <a:gd name="connsiteX1" fmla="*/ 525123 w 763238"/>
              <a:gd name="connsiteY1" fmla="*/ 213274 h 642299"/>
              <a:gd name="connsiteX2" fmla="*/ 572424 w 763238"/>
              <a:gd name="connsiteY2" fmla="*/ 223866 h 642299"/>
              <a:gd name="connsiteX3" fmla="*/ 684362 w 763238"/>
              <a:gd name="connsiteY3" fmla="*/ 111938 h 642299"/>
              <a:gd name="connsiteX4" fmla="*/ 572424 w 763238"/>
              <a:gd name="connsiteY4" fmla="*/ 0 h 642299"/>
              <a:gd name="connsiteX5" fmla="*/ 460581 w 763238"/>
              <a:gd name="connsiteY5" fmla="*/ 110242 h 642299"/>
              <a:gd name="connsiteX6" fmla="*/ 387248 w 763238"/>
              <a:gd name="connsiteY6" fmla="*/ 339433 h 642299"/>
              <a:gd name="connsiteX7" fmla="*/ 499186 w 763238"/>
              <a:gd name="connsiteY7" fmla="*/ 227495 h 642299"/>
              <a:gd name="connsiteX8" fmla="*/ 387248 w 763238"/>
              <a:gd name="connsiteY8" fmla="*/ 115567 h 642299"/>
              <a:gd name="connsiteX9" fmla="*/ 275292 w 763238"/>
              <a:gd name="connsiteY9" fmla="*/ 227505 h 642299"/>
              <a:gd name="connsiteX10" fmla="*/ 387248 w 763238"/>
              <a:gd name="connsiteY10" fmla="*/ 339433 h 642299"/>
              <a:gd name="connsiteX11" fmla="*/ 434731 w 763238"/>
              <a:gd name="connsiteY11" fmla="*/ 347062 h 642299"/>
              <a:gd name="connsiteX12" fmla="*/ 339747 w 763238"/>
              <a:gd name="connsiteY12" fmla="*/ 347062 h 642299"/>
              <a:gd name="connsiteX13" fmla="*/ 196425 w 763238"/>
              <a:gd name="connsiteY13" fmla="*/ 490395 h 642299"/>
              <a:gd name="connsiteX14" fmla="*/ 196425 w 763238"/>
              <a:gd name="connsiteY14" fmla="*/ 606552 h 642299"/>
              <a:gd name="connsiteX15" fmla="*/ 196720 w 763238"/>
              <a:gd name="connsiteY15" fmla="*/ 608371 h 642299"/>
              <a:gd name="connsiteX16" fmla="*/ 204721 w 763238"/>
              <a:gd name="connsiteY16" fmla="*/ 610876 h 642299"/>
              <a:gd name="connsiteX17" fmla="*/ 399593 w 763238"/>
              <a:gd name="connsiteY17" fmla="*/ 642299 h 642299"/>
              <a:gd name="connsiteX18" fmla="*/ 569747 w 763238"/>
              <a:gd name="connsiteY18" fmla="*/ 610353 h 642299"/>
              <a:gd name="connsiteX19" fmla="*/ 577225 w 763238"/>
              <a:gd name="connsiteY19" fmla="*/ 606571 h 642299"/>
              <a:gd name="connsiteX20" fmla="*/ 578025 w 763238"/>
              <a:gd name="connsiteY20" fmla="*/ 606571 h 642299"/>
              <a:gd name="connsiteX21" fmla="*/ 578025 w 763238"/>
              <a:gd name="connsiteY21" fmla="*/ 490395 h 642299"/>
              <a:gd name="connsiteX22" fmla="*/ 434731 w 763238"/>
              <a:gd name="connsiteY22" fmla="*/ 347062 h 642299"/>
              <a:gd name="connsiteX23" fmla="*/ 619925 w 763238"/>
              <a:gd name="connsiteY23" fmla="*/ 231505 h 642299"/>
              <a:gd name="connsiteX24" fmla="*/ 525675 w 763238"/>
              <a:gd name="connsiteY24" fmla="*/ 231505 h 642299"/>
              <a:gd name="connsiteX25" fmla="*/ 483099 w 763238"/>
              <a:gd name="connsiteY25" fmla="*/ 327593 h 642299"/>
              <a:gd name="connsiteX26" fmla="*/ 604742 w 763238"/>
              <a:gd name="connsiteY26" fmla="*/ 490566 h 642299"/>
              <a:gd name="connsiteX27" fmla="*/ 604742 w 763238"/>
              <a:gd name="connsiteY27" fmla="*/ 526361 h 642299"/>
              <a:gd name="connsiteX28" fmla="*/ 754961 w 763238"/>
              <a:gd name="connsiteY28" fmla="*/ 494805 h 642299"/>
              <a:gd name="connsiteX29" fmla="*/ 762438 w 763238"/>
              <a:gd name="connsiteY29" fmla="*/ 491014 h 642299"/>
              <a:gd name="connsiteX30" fmla="*/ 763238 w 763238"/>
              <a:gd name="connsiteY30" fmla="*/ 491014 h 642299"/>
              <a:gd name="connsiteX31" fmla="*/ 763238 w 763238"/>
              <a:gd name="connsiteY31" fmla="*/ 374818 h 642299"/>
              <a:gd name="connsiteX32" fmla="*/ 619925 w 763238"/>
              <a:gd name="connsiteY32" fmla="*/ 231505 h 642299"/>
              <a:gd name="connsiteX33" fmla="*/ 190833 w 763238"/>
              <a:gd name="connsiteY33" fmla="*/ 223885 h 642299"/>
              <a:gd name="connsiteX34" fmla="*/ 250365 w 763238"/>
              <a:gd name="connsiteY34" fmla="*/ 206607 h 642299"/>
              <a:gd name="connsiteX35" fmla="*/ 302438 w 763238"/>
              <a:gd name="connsiteY35" fmla="*/ 118253 h 642299"/>
              <a:gd name="connsiteX36" fmla="*/ 302752 w 763238"/>
              <a:gd name="connsiteY36" fmla="*/ 111966 h 642299"/>
              <a:gd name="connsiteX37" fmla="*/ 190833 w 763238"/>
              <a:gd name="connsiteY37" fmla="*/ 29 h 642299"/>
              <a:gd name="connsiteX38" fmla="*/ 78896 w 763238"/>
              <a:gd name="connsiteY38" fmla="*/ 111966 h 642299"/>
              <a:gd name="connsiteX39" fmla="*/ 190833 w 763238"/>
              <a:gd name="connsiteY39" fmla="*/ 223885 h 642299"/>
              <a:gd name="connsiteX40" fmla="*/ 291360 w 763238"/>
              <a:gd name="connsiteY40" fmla="*/ 327593 h 642299"/>
              <a:gd name="connsiteX41" fmla="*/ 248812 w 763238"/>
              <a:gd name="connsiteY41" fmla="*/ 232039 h 642299"/>
              <a:gd name="connsiteX42" fmla="*/ 238296 w 763238"/>
              <a:gd name="connsiteY42" fmla="*/ 231505 h 642299"/>
              <a:gd name="connsiteX43" fmla="*/ 143323 w 763238"/>
              <a:gd name="connsiteY43" fmla="*/ 231505 h 642299"/>
              <a:gd name="connsiteX44" fmla="*/ 0 w 763238"/>
              <a:gd name="connsiteY44" fmla="*/ 374818 h 642299"/>
              <a:gd name="connsiteX45" fmla="*/ 0 w 763238"/>
              <a:gd name="connsiteY45" fmla="*/ 490995 h 642299"/>
              <a:gd name="connsiteX46" fmla="*/ 295 w 763238"/>
              <a:gd name="connsiteY46" fmla="*/ 492785 h 642299"/>
              <a:gd name="connsiteX47" fmla="*/ 8296 w 763238"/>
              <a:gd name="connsiteY47" fmla="*/ 495310 h 642299"/>
              <a:gd name="connsiteX48" fmla="*/ 169697 w 763238"/>
              <a:gd name="connsiteY48" fmla="*/ 525647 h 642299"/>
              <a:gd name="connsiteX49" fmla="*/ 169697 w 763238"/>
              <a:gd name="connsiteY49" fmla="*/ 490566 h 642299"/>
              <a:gd name="connsiteX50" fmla="*/ 291360 w 763238"/>
              <a:gd name="connsiteY50" fmla="*/ 327593 h 64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63238" h="642299">
                <a:moveTo>
                  <a:pt x="460581" y="110242"/>
                </a:moveTo>
                <a:cubicBezTo>
                  <a:pt x="495872" y="132369"/>
                  <a:pt x="520617" y="169812"/>
                  <a:pt x="525123" y="213274"/>
                </a:cubicBezTo>
                <a:cubicBezTo>
                  <a:pt x="539515" y="219999"/>
                  <a:pt x="555489" y="223866"/>
                  <a:pt x="572424" y="223866"/>
                </a:cubicBezTo>
                <a:cubicBezTo>
                  <a:pt x="634251" y="223866"/>
                  <a:pt x="684362" y="173755"/>
                  <a:pt x="684362" y="111938"/>
                </a:cubicBezTo>
                <a:cubicBezTo>
                  <a:pt x="684362" y="50111"/>
                  <a:pt x="634251" y="0"/>
                  <a:pt x="572424" y="0"/>
                </a:cubicBezTo>
                <a:cubicBezTo>
                  <a:pt x="511188" y="19"/>
                  <a:pt x="461515" y="49235"/>
                  <a:pt x="460581" y="110242"/>
                </a:cubicBezTo>
                <a:close/>
                <a:moveTo>
                  <a:pt x="387248" y="339433"/>
                </a:moveTo>
                <a:cubicBezTo>
                  <a:pt x="449075" y="339433"/>
                  <a:pt x="499186" y="289312"/>
                  <a:pt x="499186" y="227495"/>
                </a:cubicBezTo>
                <a:cubicBezTo>
                  <a:pt x="499186" y="165678"/>
                  <a:pt x="449066" y="115567"/>
                  <a:pt x="387248" y="115567"/>
                </a:cubicBezTo>
                <a:cubicBezTo>
                  <a:pt x="325431" y="115567"/>
                  <a:pt x="275292" y="165687"/>
                  <a:pt x="275292" y="227505"/>
                </a:cubicBezTo>
                <a:cubicBezTo>
                  <a:pt x="275292" y="289322"/>
                  <a:pt x="325431" y="339433"/>
                  <a:pt x="387248" y="339433"/>
                </a:cubicBezTo>
                <a:close/>
                <a:moveTo>
                  <a:pt x="434731" y="347062"/>
                </a:moveTo>
                <a:lnTo>
                  <a:pt x="339747" y="347062"/>
                </a:lnTo>
                <a:cubicBezTo>
                  <a:pt x="260718" y="347062"/>
                  <a:pt x="196425" y="411366"/>
                  <a:pt x="196425" y="490395"/>
                </a:cubicBezTo>
                <a:lnTo>
                  <a:pt x="196425" y="606552"/>
                </a:lnTo>
                <a:lnTo>
                  <a:pt x="196720" y="608371"/>
                </a:lnTo>
                <a:lnTo>
                  <a:pt x="204721" y="610876"/>
                </a:lnTo>
                <a:cubicBezTo>
                  <a:pt x="280140" y="634441"/>
                  <a:pt x="345662" y="642299"/>
                  <a:pt x="399593" y="642299"/>
                </a:cubicBezTo>
                <a:cubicBezTo>
                  <a:pt x="504930" y="642299"/>
                  <a:pt x="565985" y="612267"/>
                  <a:pt x="569747" y="610353"/>
                </a:cubicBezTo>
                <a:lnTo>
                  <a:pt x="577225" y="606571"/>
                </a:lnTo>
                <a:lnTo>
                  <a:pt x="578025" y="606571"/>
                </a:lnTo>
                <a:lnTo>
                  <a:pt x="578025" y="490395"/>
                </a:lnTo>
                <a:cubicBezTo>
                  <a:pt x="578053" y="411366"/>
                  <a:pt x="513759" y="347062"/>
                  <a:pt x="434731" y="347062"/>
                </a:cubicBezTo>
                <a:close/>
                <a:moveTo>
                  <a:pt x="619925" y="231505"/>
                </a:moveTo>
                <a:lnTo>
                  <a:pt x="525675" y="231505"/>
                </a:lnTo>
                <a:cubicBezTo>
                  <a:pt x="524656" y="269215"/>
                  <a:pt x="508559" y="303171"/>
                  <a:pt x="483099" y="327593"/>
                </a:cubicBezTo>
                <a:cubicBezTo>
                  <a:pt x="553345" y="348482"/>
                  <a:pt x="604742" y="413623"/>
                  <a:pt x="604742" y="490566"/>
                </a:cubicBezTo>
                <a:lnTo>
                  <a:pt x="604742" y="526361"/>
                </a:lnTo>
                <a:cubicBezTo>
                  <a:pt x="697802" y="522951"/>
                  <a:pt x="751427" y="496576"/>
                  <a:pt x="754961" y="494805"/>
                </a:cubicBezTo>
                <a:lnTo>
                  <a:pt x="762438" y="491014"/>
                </a:lnTo>
                <a:lnTo>
                  <a:pt x="763238" y="491014"/>
                </a:lnTo>
                <a:lnTo>
                  <a:pt x="763238" y="374818"/>
                </a:lnTo>
                <a:cubicBezTo>
                  <a:pt x="763238" y="295799"/>
                  <a:pt x="698945" y="231505"/>
                  <a:pt x="619925" y="231505"/>
                </a:cubicBezTo>
                <a:close/>
                <a:moveTo>
                  <a:pt x="190833" y="223885"/>
                </a:moveTo>
                <a:cubicBezTo>
                  <a:pt x="212731" y="223885"/>
                  <a:pt x="233105" y="217494"/>
                  <a:pt x="250365" y="206607"/>
                </a:cubicBezTo>
                <a:cubicBezTo>
                  <a:pt x="255851" y="170821"/>
                  <a:pt x="275034" y="139551"/>
                  <a:pt x="302438" y="118253"/>
                </a:cubicBezTo>
                <a:cubicBezTo>
                  <a:pt x="302552" y="116157"/>
                  <a:pt x="302752" y="114081"/>
                  <a:pt x="302752" y="111966"/>
                </a:cubicBezTo>
                <a:cubicBezTo>
                  <a:pt x="302752" y="50140"/>
                  <a:pt x="252632" y="29"/>
                  <a:pt x="190833" y="29"/>
                </a:cubicBezTo>
                <a:cubicBezTo>
                  <a:pt x="128997" y="29"/>
                  <a:pt x="78896" y="50140"/>
                  <a:pt x="78896" y="111966"/>
                </a:cubicBezTo>
                <a:cubicBezTo>
                  <a:pt x="78896" y="173765"/>
                  <a:pt x="128997" y="223885"/>
                  <a:pt x="190833" y="223885"/>
                </a:cubicBezTo>
                <a:close/>
                <a:moveTo>
                  <a:pt x="291360" y="327593"/>
                </a:moveTo>
                <a:cubicBezTo>
                  <a:pt x="266024" y="303295"/>
                  <a:pt x="249984" y="269519"/>
                  <a:pt x="248812" y="232039"/>
                </a:cubicBezTo>
                <a:cubicBezTo>
                  <a:pt x="245316" y="231781"/>
                  <a:pt x="241859" y="231505"/>
                  <a:pt x="238296" y="231505"/>
                </a:cubicBezTo>
                <a:lnTo>
                  <a:pt x="143323" y="231505"/>
                </a:lnTo>
                <a:cubicBezTo>
                  <a:pt x="64294" y="231505"/>
                  <a:pt x="0" y="295799"/>
                  <a:pt x="0" y="374818"/>
                </a:cubicBezTo>
                <a:lnTo>
                  <a:pt x="0" y="490995"/>
                </a:lnTo>
                <a:lnTo>
                  <a:pt x="295" y="492785"/>
                </a:lnTo>
                <a:lnTo>
                  <a:pt x="8296" y="495310"/>
                </a:lnTo>
                <a:cubicBezTo>
                  <a:pt x="68799" y="514198"/>
                  <a:pt x="122796" y="522903"/>
                  <a:pt x="169697" y="525647"/>
                </a:cubicBezTo>
                <a:lnTo>
                  <a:pt x="169697" y="490566"/>
                </a:lnTo>
                <a:cubicBezTo>
                  <a:pt x="169716" y="413623"/>
                  <a:pt x="221094" y="348501"/>
                  <a:pt x="291360" y="327593"/>
                </a:cubicBezTo>
                <a:close/>
              </a:path>
            </a:pathLst>
          </a:custGeom>
          <a:solidFill>
            <a:schemeClr val="bg1"/>
          </a:solidFill>
          <a:ln w="9525" cap="flat">
            <a:noFill/>
            <a:prstDash val="solid"/>
            <a:miter/>
          </a:ln>
        </p:spPr>
        <p:txBody>
          <a:bodyPr rtlCol="0" anchor="ctr"/>
          <a:lstStyle/>
          <a:p>
            <a:endParaRPr lang="en-GB" sz="1013"/>
          </a:p>
        </p:txBody>
      </p:sp>
      <p:grpSp>
        <p:nvGrpSpPr>
          <p:cNvPr id="135" name="Group 134">
            <a:extLst>
              <a:ext uri="{FF2B5EF4-FFF2-40B4-BE49-F238E27FC236}">
                <a16:creationId xmlns:a16="http://schemas.microsoft.com/office/drawing/2014/main" id="{F02CC865-CB8F-8CB4-D243-7C10D89DB477}"/>
              </a:ext>
            </a:extLst>
          </p:cNvPr>
          <p:cNvGrpSpPr/>
          <p:nvPr/>
        </p:nvGrpSpPr>
        <p:grpSpPr>
          <a:xfrm>
            <a:off x="4867764" y="1767612"/>
            <a:ext cx="249089" cy="249087"/>
            <a:chOff x="6472552" y="2911709"/>
            <a:chExt cx="367717" cy="367717"/>
          </a:xfrm>
          <a:solidFill>
            <a:schemeClr val="bg1"/>
          </a:solidFill>
        </p:grpSpPr>
        <p:grpSp>
          <p:nvGrpSpPr>
            <p:cNvPr id="113" name="Graphic 111">
              <a:extLst>
                <a:ext uri="{FF2B5EF4-FFF2-40B4-BE49-F238E27FC236}">
                  <a16:creationId xmlns:a16="http://schemas.microsoft.com/office/drawing/2014/main" id="{5C21F1CC-6997-EF6B-FD2A-217E26027D5F}"/>
                </a:ext>
              </a:extLst>
            </p:cNvPr>
            <p:cNvGrpSpPr/>
            <p:nvPr/>
          </p:nvGrpSpPr>
          <p:grpSpPr>
            <a:xfrm>
              <a:off x="6472552" y="2911709"/>
              <a:ext cx="367717" cy="367717"/>
              <a:chOff x="3657600" y="990600"/>
              <a:chExt cx="4876799" cy="4876800"/>
            </a:xfrm>
            <a:grpFill/>
          </p:grpSpPr>
          <p:sp>
            <p:nvSpPr>
              <p:cNvPr id="114" name="Freeform: Shape 113">
                <a:extLst>
                  <a:ext uri="{FF2B5EF4-FFF2-40B4-BE49-F238E27FC236}">
                    <a16:creationId xmlns:a16="http://schemas.microsoft.com/office/drawing/2014/main" id="{93CC0848-7F2E-F832-8EF2-DE4DEFDD5716}"/>
                  </a:ext>
                </a:extLst>
              </p:cNvPr>
              <p:cNvSpPr/>
              <p:nvPr/>
            </p:nvSpPr>
            <p:spPr>
              <a:xfrm>
                <a:off x="5271268" y="5331333"/>
                <a:ext cx="1539087" cy="415107"/>
              </a:xfrm>
              <a:custGeom>
                <a:avLst/>
                <a:gdLst>
                  <a:gd name="connsiteX0" fmla="*/ 224685 w 1539087"/>
                  <a:gd name="connsiteY0" fmla="*/ 39053 h 415107"/>
                  <a:gd name="connsiteX1" fmla="*/ 0 w 1539087"/>
                  <a:gd name="connsiteY1" fmla="*/ 263747 h 415107"/>
                  <a:gd name="connsiteX2" fmla="*/ 1539088 w 1539087"/>
                  <a:gd name="connsiteY2" fmla="*/ 302609 h 415107"/>
                  <a:gd name="connsiteX3" fmla="*/ 1539088 w 1539087"/>
                  <a:gd name="connsiteY3" fmla="*/ 0 h 415107"/>
                  <a:gd name="connsiteX4" fmla="*/ 224685 w 1539087"/>
                  <a:gd name="connsiteY4" fmla="*/ 39053 h 41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087" h="415107">
                    <a:moveTo>
                      <a:pt x="224685" y="39053"/>
                    </a:moveTo>
                    <a:lnTo>
                      <a:pt x="0" y="263747"/>
                    </a:lnTo>
                    <a:cubicBezTo>
                      <a:pt x="480051" y="446589"/>
                      <a:pt x="1025262" y="468906"/>
                      <a:pt x="1539088" y="302609"/>
                    </a:cubicBezTo>
                    <a:lnTo>
                      <a:pt x="1539088" y="0"/>
                    </a:lnTo>
                    <a:cubicBezTo>
                      <a:pt x="1127446" y="154610"/>
                      <a:pt x="662978" y="174345"/>
                      <a:pt x="224685" y="39053"/>
                    </a:cubicBezTo>
                    <a:close/>
                  </a:path>
                </a:pathLst>
              </a:custGeom>
              <a:grpFill/>
              <a:ln w="9525" cap="flat">
                <a:noFill/>
                <a:prstDash val="solid"/>
                <a:miter/>
              </a:ln>
            </p:spPr>
            <p:txBody>
              <a:bodyPr rtlCol="0" anchor="ctr"/>
              <a:lstStyle/>
              <a:p>
                <a:endParaRPr lang="en-GB" sz="1013"/>
              </a:p>
            </p:txBody>
          </p:sp>
          <p:sp>
            <p:nvSpPr>
              <p:cNvPr id="115" name="Freeform: Shape 114">
                <a:extLst>
                  <a:ext uri="{FF2B5EF4-FFF2-40B4-BE49-F238E27FC236}">
                    <a16:creationId xmlns:a16="http://schemas.microsoft.com/office/drawing/2014/main" id="{CA437482-DB74-9C64-48EE-7CED3128E529}"/>
                  </a:ext>
                </a:extLst>
              </p:cNvPr>
              <p:cNvSpPr/>
              <p:nvPr/>
            </p:nvSpPr>
            <p:spPr>
              <a:xfrm>
                <a:off x="5366518" y="1111526"/>
                <a:ext cx="1665855" cy="445143"/>
              </a:xfrm>
              <a:custGeom>
                <a:avLst/>
                <a:gdLst>
                  <a:gd name="connsiteX0" fmla="*/ 1519657 w 1665855"/>
                  <a:gd name="connsiteY0" fmla="*/ 445144 h 445143"/>
                  <a:gd name="connsiteX1" fmla="*/ 1665856 w 1665855"/>
                  <a:gd name="connsiteY1" fmla="*/ 196922 h 445143"/>
                  <a:gd name="connsiteX2" fmla="*/ 0 w 1665855"/>
                  <a:gd name="connsiteY2" fmla="*/ 117579 h 445143"/>
                  <a:gd name="connsiteX3" fmla="*/ 112871 w 1665855"/>
                  <a:gd name="connsiteY3" fmla="*/ 381422 h 445143"/>
                  <a:gd name="connsiteX4" fmla="*/ 1519657 w 1665855"/>
                  <a:gd name="connsiteY4" fmla="*/ 445144 h 44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55" h="445143">
                    <a:moveTo>
                      <a:pt x="1519657" y="445144"/>
                    </a:moveTo>
                    <a:lnTo>
                      <a:pt x="1665856" y="196922"/>
                    </a:lnTo>
                    <a:cubicBezTo>
                      <a:pt x="1141628" y="-35107"/>
                      <a:pt x="545278" y="-62786"/>
                      <a:pt x="0" y="117579"/>
                    </a:cubicBezTo>
                    <a:cubicBezTo>
                      <a:pt x="48863" y="199113"/>
                      <a:pt x="87154" y="287696"/>
                      <a:pt x="112871" y="381422"/>
                    </a:cubicBezTo>
                    <a:cubicBezTo>
                      <a:pt x="573195" y="235051"/>
                      <a:pt x="1074734" y="256920"/>
                      <a:pt x="1519657" y="445144"/>
                    </a:cubicBezTo>
                    <a:close/>
                  </a:path>
                </a:pathLst>
              </a:custGeom>
              <a:grpFill/>
              <a:ln w="9525" cap="flat">
                <a:noFill/>
                <a:prstDash val="solid"/>
                <a:miter/>
              </a:ln>
            </p:spPr>
            <p:txBody>
              <a:bodyPr rtlCol="0" anchor="ctr"/>
              <a:lstStyle/>
              <a:p>
                <a:endParaRPr lang="en-GB" sz="1013"/>
              </a:p>
            </p:txBody>
          </p:sp>
          <p:sp>
            <p:nvSpPr>
              <p:cNvPr id="116" name="Freeform: Shape 115">
                <a:extLst>
                  <a:ext uri="{FF2B5EF4-FFF2-40B4-BE49-F238E27FC236}">
                    <a16:creationId xmlns:a16="http://schemas.microsoft.com/office/drawing/2014/main" id="{9C32DC66-8CA2-4558-04F4-44B7A34F8C54}"/>
                  </a:ext>
                </a:extLst>
              </p:cNvPr>
              <p:cNvSpPr/>
              <p:nvPr/>
            </p:nvSpPr>
            <p:spPr>
              <a:xfrm>
                <a:off x="3778578" y="2699670"/>
                <a:ext cx="381351" cy="1553908"/>
              </a:xfrm>
              <a:custGeom>
                <a:avLst/>
                <a:gdLst>
                  <a:gd name="connsiteX0" fmla="*/ 117518 w 381351"/>
                  <a:gd name="connsiteY0" fmla="*/ 0 h 1553908"/>
                  <a:gd name="connsiteX1" fmla="*/ 151332 w 381351"/>
                  <a:gd name="connsiteY1" fmla="*/ 1553909 h 1553908"/>
                  <a:gd name="connsiteX2" fmla="*/ 376017 w 381351"/>
                  <a:gd name="connsiteY2" fmla="*/ 1329214 h 1553908"/>
                  <a:gd name="connsiteX3" fmla="*/ 381351 w 381351"/>
                  <a:gd name="connsiteY3" fmla="*/ 112681 h 1553908"/>
                  <a:gd name="connsiteX4" fmla="*/ 117518 w 381351"/>
                  <a:gd name="connsiteY4" fmla="*/ 0 h 155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51" h="1553908">
                    <a:moveTo>
                      <a:pt x="117518" y="0"/>
                    </a:moveTo>
                    <a:cubicBezTo>
                      <a:pt x="-50074" y="506721"/>
                      <a:pt x="-38073" y="1056599"/>
                      <a:pt x="151332" y="1553909"/>
                    </a:cubicBezTo>
                    <a:lnTo>
                      <a:pt x="376017" y="1329214"/>
                    </a:lnTo>
                    <a:cubicBezTo>
                      <a:pt x="256612" y="942356"/>
                      <a:pt x="252868" y="516969"/>
                      <a:pt x="381351" y="112681"/>
                    </a:cubicBezTo>
                    <a:cubicBezTo>
                      <a:pt x="287720" y="87059"/>
                      <a:pt x="199147" y="48768"/>
                      <a:pt x="117518" y="0"/>
                    </a:cubicBezTo>
                    <a:close/>
                  </a:path>
                </a:pathLst>
              </a:custGeom>
              <a:grpFill/>
              <a:ln w="9525" cap="flat">
                <a:noFill/>
                <a:prstDash val="solid"/>
                <a:miter/>
              </a:ln>
            </p:spPr>
            <p:txBody>
              <a:bodyPr rtlCol="0" anchor="ctr"/>
              <a:lstStyle/>
              <a:p>
                <a:endParaRPr lang="en-GB" sz="1013"/>
              </a:p>
            </p:txBody>
          </p:sp>
          <p:sp>
            <p:nvSpPr>
              <p:cNvPr id="117" name="Freeform: Shape 116">
                <a:extLst>
                  <a:ext uri="{FF2B5EF4-FFF2-40B4-BE49-F238E27FC236}">
                    <a16:creationId xmlns:a16="http://schemas.microsoft.com/office/drawing/2014/main" id="{58A34334-370F-8570-478B-938F142BFD4B}"/>
                  </a:ext>
                </a:extLst>
              </p:cNvPr>
              <p:cNvSpPr/>
              <p:nvPr/>
            </p:nvSpPr>
            <p:spPr>
              <a:xfrm>
                <a:off x="7998180" y="2850927"/>
                <a:ext cx="415077" cy="1292542"/>
              </a:xfrm>
              <a:custGeom>
                <a:avLst/>
                <a:gdLst>
                  <a:gd name="connsiteX0" fmla="*/ 302600 w 415077"/>
                  <a:gd name="connsiteY0" fmla="*/ 1292543 h 1292542"/>
                  <a:gd name="connsiteX1" fmla="*/ 341843 w 415077"/>
                  <a:gd name="connsiteY1" fmla="*/ 0 h 1292542"/>
                  <a:gd name="connsiteX2" fmla="*/ 45529 w 415077"/>
                  <a:gd name="connsiteY2" fmla="*/ 0 h 1292542"/>
                  <a:gd name="connsiteX3" fmla="*/ 0 w 415077"/>
                  <a:gd name="connsiteY3" fmla="*/ 1292543 h 1292542"/>
                </a:gdLst>
                <a:ahLst/>
                <a:cxnLst>
                  <a:cxn ang="0">
                    <a:pos x="connsiteX0" y="connsiteY0"/>
                  </a:cxn>
                  <a:cxn ang="0">
                    <a:pos x="connsiteX1" y="connsiteY1"/>
                  </a:cxn>
                  <a:cxn ang="0">
                    <a:pos x="connsiteX2" y="connsiteY2"/>
                  </a:cxn>
                  <a:cxn ang="0">
                    <a:pos x="connsiteX3" y="connsiteY3"/>
                  </a:cxn>
                </a:cxnLst>
                <a:rect l="l" t="t" r="r" b="b"/>
                <a:pathLst>
                  <a:path w="415077" h="1292542">
                    <a:moveTo>
                      <a:pt x="302600" y="1292543"/>
                    </a:moveTo>
                    <a:cubicBezTo>
                      <a:pt x="435026" y="883358"/>
                      <a:pt x="453619" y="434788"/>
                      <a:pt x="341843" y="0"/>
                    </a:cubicBezTo>
                    <a:lnTo>
                      <a:pt x="45529" y="0"/>
                    </a:lnTo>
                    <a:cubicBezTo>
                      <a:pt x="173584" y="433188"/>
                      <a:pt x="152171" y="887368"/>
                      <a:pt x="0" y="1292543"/>
                    </a:cubicBezTo>
                    <a:close/>
                  </a:path>
                </a:pathLst>
              </a:custGeom>
              <a:grpFill/>
              <a:ln w="9525" cap="flat">
                <a:noFill/>
                <a:prstDash val="solid"/>
                <a:miter/>
              </a:ln>
            </p:spPr>
            <p:txBody>
              <a:bodyPr rtlCol="0" anchor="ctr"/>
              <a:lstStyle/>
              <a:p>
                <a:endParaRPr lang="en-GB" sz="1013"/>
              </a:p>
            </p:txBody>
          </p:sp>
          <p:sp>
            <p:nvSpPr>
              <p:cNvPr id="120" name="Freeform: Shape 119">
                <a:extLst>
                  <a:ext uri="{FF2B5EF4-FFF2-40B4-BE49-F238E27FC236}">
                    <a16:creationId xmlns:a16="http://schemas.microsoft.com/office/drawing/2014/main" id="{4112255C-7A82-AD8E-A55C-89BB9B741198}"/>
                  </a:ext>
                </a:extLst>
              </p:cNvPr>
              <p:cNvSpPr/>
              <p:nvPr/>
            </p:nvSpPr>
            <p:spPr>
              <a:xfrm>
                <a:off x="3657600" y="990600"/>
                <a:ext cx="1574520" cy="1574577"/>
              </a:xfrm>
              <a:custGeom>
                <a:avLst/>
                <a:gdLst>
                  <a:gd name="connsiteX0" fmla="*/ 787213 w 1574520"/>
                  <a:gd name="connsiteY0" fmla="*/ 1574578 h 1574577"/>
                  <a:gd name="connsiteX1" fmla="*/ 787308 w 1574520"/>
                  <a:gd name="connsiteY1" fmla="*/ 1574578 h 1574577"/>
                  <a:gd name="connsiteX2" fmla="*/ 1574521 w 1574520"/>
                  <a:gd name="connsiteY2" fmla="*/ 787337 h 1574577"/>
                  <a:gd name="connsiteX3" fmla="*/ 787308 w 1574520"/>
                  <a:gd name="connsiteY3" fmla="*/ 0 h 1574577"/>
                  <a:gd name="connsiteX4" fmla="*/ 787213 w 1574520"/>
                  <a:gd name="connsiteY4" fmla="*/ 0 h 1574577"/>
                  <a:gd name="connsiteX5" fmla="*/ 0 w 1574520"/>
                  <a:gd name="connsiteY5" fmla="*/ 787337 h 1574577"/>
                  <a:gd name="connsiteX6" fmla="*/ 787213 w 1574520"/>
                  <a:gd name="connsiteY6" fmla="*/ 1574578 h 157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520" h="1574577">
                    <a:moveTo>
                      <a:pt x="787213" y="1574578"/>
                    </a:moveTo>
                    <a:lnTo>
                      <a:pt x="787308" y="1574578"/>
                    </a:lnTo>
                    <a:cubicBezTo>
                      <a:pt x="1221343" y="1574578"/>
                      <a:pt x="1574521" y="1221391"/>
                      <a:pt x="1574521" y="787337"/>
                    </a:cubicBezTo>
                    <a:cubicBezTo>
                      <a:pt x="1574521" y="353187"/>
                      <a:pt x="1221343" y="0"/>
                      <a:pt x="787308" y="0"/>
                    </a:cubicBezTo>
                    <a:lnTo>
                      <a:pt x="787213" y="0"/>
                    </a:lnTo>
                    <a:cubicBezTo>
                      <a:pt x="353082" y="95"/>
                      <a:pt x="0" y="353187"/>
                      <a:pt x="0" y="787337"/>
                    </a:cubicBezTo>
                    <a:cubicBezTo>
                      <a:pt x="0" y="1221391"/>
                      <a:pt x="353082" y="1574483"/>
                      <a:pt x="787213" y="1574578"/>
                    </a:cubicBezTo>
                    <a:close/>
                  </a:path>
                </a:pathLst>
              </a:custGeom>
              <a:grpFill/>
              <a:ln w="9525" cap="flat">
                <a:noFill/>
                <a:prstDash val="solid"/>
                <a:miter/>
              </a:ln>
            </p:spPr>
            <p:txBody>
              <a:bodyPr rtlCol="0" anchor="ctr"/>
              <a:lstStyle/>
              <a:p>
                <a:endParaRPr lang="en-GB" sz="1013"/>
              </a:p>
            </p:txBody>
          </p:sp>
          <p:sp>
            <p:nvSpPr>
              <p:cNvPr id="121" name="Freeform: Shape 120">
                <a:extLst>
                  <a:ext uri="{FF2B5EF4-FFF2-40B4-BE49-F238E27FC236}">
                    <a16:creationId xmlns:a16="http://schemas.microsoft.com/office/drawing/2014/main" id="{E2A6A707-0953-AC66-5D9F-074AEB05CE44}"/>
                  </a:ext>
                </a:extLst>
              </p:cNvPr>
              <p:cNvSpPr/>
              <p:nvPr/>
            </p:nvSpPr>
            <p:spPr>
              <a:xfrm>
                <a:off x="3657623" y="4110988"/>
                <a:ext cx="1756368" cy="1756412"/>
              </a:xfrm>
              <a:custGeom>
                <a:avLst/>
                <a:gdLst>
                  <a:gd name="connsiteX0" fmla="*/ 1714514 w 1756368"/>
                  <a:gd name="connsiteY0" fmla="*/ 777146 h 1756412"/>
                  <a:gd name="connsiteX1" fmla="*/ 979213 w 1756368"/>
                  <a:gd name="connsiteY1" fmla="*/ 41816 h 1756412"/>
                  <a:gd name="connsiteX2" fmla="*/ 777197 w 1756368"/>
                  <a:gd name="connsiteY2" fmla="*/ 41816 h 1756412"/>
                  <a:gd name="connsiteX3" fmla="*/ 41791 w 1756368"/>
                  <a:gd name="connsiteY3" fmla="*/ 777146 h 1756412"/>
                  <a:gd name="connsiteX4" fmla="*/ 41791 w 1756368"/>
                  <a:gd name="connsiteY4" fmla="*/ 979171 h 1756412"/>
                  <a:gd name="connsiteX5" fmla="*/ 777188 w 1756368"/>
                  <a:gd name="connsiteY5" fmla="*/ 1714596 h 1756412"/>
                  <a:gd name="connsiteX6" fmla="*/ 979203 w 1756368"/>
                  <a:gd name="connsiteY6" fmla="*/ 1714596 h 1756412"/>
                  <a:gd name="connsiteX7" fmla="*/ 1714505 w 1756368"/>
                  <a:gd name="connsiteY7" fmla="*/ 979171 h 1756412"/>
                  <a:gd name="connsiteX8" fmla="*/ 1714514 w 1756368"/>
                  <a:gd name="connsiteY8" fmla="*/ 777146 h 17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368" h="1756412">
                    <a:moveTo>
                      <a:pt x="1714514" y="777146"/>
                    </a:moveTo>
                    <a:lnTo>
                      <a:pt x="979213" y="41816"/>
                    </a:lnTo>
                    <a:cubicBezTo>
                      <a:pt x="923454" y="-13943"/>
                      <a:pt x="832757" y="-13934"/>
                      <a:pt x="777197" y="41816"/>
                    </a:cubicBezTo>
                    <a:lnTo>
                      <a:pt x="41791" y="777146"/>
                    </a:lnTo>
                    <a:cubicBezTo>
                      <a:pt x="-13835" y="832772"/>
                      <a:pt x="-14026" y="923355"/>
                      <a:pt x="41791" y="979171"/>
                    </a:cubicBezTo>
                    <a:lnTo>
                      <a:pt x="777188" y="1714596"/>
                    </a:lnTo>
                    <a:cubicBezTo>
                      <a:pt x="832985" y="1770394"/>
                      <a:pt x="923501" y="1770308"/>
                      <a:pt x="979203" y="1714596"/>
                    </a:cubicBezTo>
                    <a:lnTo>
                      <a:pt x="1714505" y="979171"/>
                    </a:lnTo>
                    <a:cubicBezTo>
                      <a:pt x="1770321" y="923450"/>
                      <a:pt x="1770321" y="832962"/>
                      <a:pt x="1714514" y="777146"/>
                    </a:cubicBezTo>
                    <a:close/>
                  </a:path>
                </a:pathLst>
              </a:custGeom>
              <a:grpFill/>
              <a:ln w="9525" cap="flat">
                <a:noFill/>
                <a:prstDash val="solid"/>
                <a:miter/>
              </a:ln>
            </p:spPr>
            <p:txBody>
              <a:bodyPr rtlCol="0" anchor="ctr"/>
              <a:lstStyle/>
              <a:p>
                <a:endParaRPr lang="en-GB" sz="1013"/>
              </a:p>
            </p:txBody>
          </p:sp>
          <p:sp>
            <p:nvSpPr>
              <p:cNvPr id="122" name="Freeform: Shape 121">
                <a:extLst>
                  <a:ext uri="{FF2B5EF4-FFF2-40B4-BE49-F238E27FC236}">
                    <a16:creationId xmlns:a16="http://schemas.microsoft.com/office/drawing/2014/main" id="{26A98075-3831-0304-E7F7-7F80EC5388F7}"/>
                  </a:ext>
                </a:extLst>
              </p:cNvPr>
              <p:cNvSpPr/>
              <p:nvPr/>
            </p:nvSpPr>
            <p:spPr>
              <a:xfrm>
                <a:off x="6731046" y="990695"/>
                <a:ext cx="1803353" cy="1574482"/>
              </a:xfrm>
              <a:custGeom>
                <a:avLst/>
                <a:gdLst>
                  <a:gd name="connsiteX0" fmla="*/ 143032 w 1803353"/>
                  <a:gd name="connsiteY0" fmla="*/ 1574483 h 1574482"/>
                  <a:gd name="connsiteX1" fmla="*/ 1660308 w 1803353"/>
                  <a:gd name="connsiteY1" fmla="*/ 1574483 h 1574482"/>
                  <a:gd name="connsiteX2" fmla="*/ 1783466 w 1803353"/>
                  <a:gd name="connsiteY2" fmla="*/ 1359122 h 1574482"/>
                  <a:gd name="connsiteX3" fmla="*/ 1024733 w 1803353"/>
                  <a:gd name="connsiteY3" fmla="*/ 70295 h 1574482"/>
                  <a:gd name="connsiteX4" fmla="*/ 778521 w 1803353"/>
                  <a:gd name="connsiteY4" fmla="*/ 70295 h 1574482"/>
                  <a:gd name="connsiteX5" fmla="*/ 19874 w 1803353"/>
                  <a:gd name="connsiteY5" fmla="*/ 1359122 h 1574482"/>
                  <a:gd name="connsiteX6" fmla="*/ 143032 w 1803353"/>
                  <a:gd name="connsiteY6" fmla="*/ 1574483 h 157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3353" h="1574482">
                    <a:moveTo>
                      <a:pt x="143032" y="1574483"/>
                    </a:moveTo>
                    <a:lnTo>
                      <a:pt x="1660308" y="1574483"/>
                    </a:lnTo>
                    <a:cubicBezTo>
                      <a:pt x="1770798" y="1574483"/>
                      <a:pt x="1839368" y="1454087"/>
                      <a:pt x="1783466" y="1359122"/>
                    </a:cubicBezTo>
                    <a:lnTo>
                      <a:pt x="1024733" y="70295"/>
                    </a:lnTo>
                    <a:cubicBezTo>
                      <a:pt x="969573" y="-23603"/>
                      <a:pt x="833471" y="-23260"/>
                      <a:pt x="778521" y="70295"/>
                    </a:cubicBezTo>
                    <a:lnTo>
                      <a:pt x="19874" y="1359122"/>
                    </a:lnTo>
                    <a:cubicBezTo>
                      <a:pt x="-35933" y="1453896"/>
                      <a:pt x="32352" y="1574483"/>
                      <a:pt x="143032" y="1574483"/>
                    </a:cubicBezTo>
                    <a:close/>
                  </a:path>
                </a:pathLst>
              </a:custGeom>
              <a:grpFill/>
              <a:ln w="9525" cap="flat">
                <a:noFill/>
                <a:prstDash val="solid"/>
                <a:miter/>
              </a:ln>
            </p:spPr>
            <p:txBody>
              <a:bodyPr rtlCol="0" anchor="ctr"/>
              <a:lstStyle/>
              <a:p>
                <a:endParaRPr lang="en-GB" sz="1013"/>
              </a:p>
            </p:txBody>
          </p:sp>
          <p:sp>
            <p:nvSpPr>
              <p:cNvPr id="123" name="Freeform: Shape 122">
                <a:extLst>
                  <a:ext uri="{FF2B5EF4-FFF2-40B4-BE49-F238E27FC236}">
                    <a16:creationId xmlns:a16="http://schemas.microsoft.com/office/drawing/2014/main" id="{B68F259F-7321-F6A5-B3E7-CC10D0200956}"/>
                  </a:ext>
                </a:extLst>
              </p:cNvPr>
              <p:cNvSpPr/>
              <p:nvPr/>
            </p:nvSpPr>
            <p:spPr>
              <a:xfrm>
                <a:off x="7096096" y="4429220"/>
                <a:ext cx="1438122" cy="1438179"/>
              </a:xfrm>
              <a:custGeom>
                <a:avLst/>
                <a:gdLst>
                  <a:gd name="connsiteX0" fmla="*/ 1295257 w 1438122"/>
                  <a:gd name="connsiteY0" fmla="*/ 0 h 1438179"/>
                  <a:gd name="connsiteX1" fmla="*/ 142865 w 1438122"/>
                  <a:gd name="connsiteY1" fmla="*/ 0 h 1438179"/>
                  <a:gd name="connsiteX2" fmla="*/ 0 w 1438122"/>
                  <a:gd name="connsiteY2" fmla="*/ 142875 h 1438179"/>
                  <a:gd name="connsiteX3" fmla="*/ 0 w 1438122"/>
                  <a:gd name="connsiteY3" fmla="*/ 1295305 h 1438179"/>
                  <a:gd name="connsiteX4" fmla="*/ 142865 w 1438122"/>
                  <a:gd name="connsiteY4" fmla="*/ 1438180 h 1438179"/>
                  <a:gd name="connsiteX5" fmla="*/ 1295257 w 1438122"/>
                  <a:gd name="connsiteY5" fmla="*/ 1438180 h 1438179"/>
                  <a:gd name="connsiteX6" fmla="*/ 1438122 w 1438122"/>
                  <a:gd name="connsiteY6" fmla="*/ 1295305 h 1438179"/>
                  <a:gd name="connsiteX7" fmla="*/ 1438122 w 1438122"/>
                  <a:gd name="connsiteY7" fmla="*/ 142875 h 1438179"/>
                  <a:gd name="connsiteX8" fmla="*/ 1295257 w 1438122"/>
                  <a:gd name="connsiteY8" fmla="*/ 0 h 143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122" h="1438179">
                    <a:moveTo>
                      <a:pt x="1295257" y="0"/>
                    </a:moveTo>
                    <a:cubicBezTo>
                      <a:pt x="1244603" y="0"/>
                      <a:pt x="193395" y="0"/>
                      <a:pt x="142865" y="0"/>
                    </a:cubicBezTo>
                    <a:cubicBezTo>
                      <a:pt x="63903" y="0"/>
                      <a:pt x="0" y="63913"/>
                      <a:pt x="0" y="142875"/>
                    </a:cubicBezTo>
                    <a:lnTo>
                      <a:pt x="0" y="1295305"/>
                    </a:lnTo>
                    <a:cubicBezTo>
                      <a:pt x="0" y="1374172"/>
                      <a:pt x="63913" y="1438180"/>
                      <a:pt x="142865" y="1438180"/>
                    </a:cubicBezTo>
                    <a:lnTo>
                      <a:pt x="1295257" y="1438180"/>
                    </a:lnTo>
                    <a:cubicBezTo>
                      <a:pt x="1374124" y="1438180"/>
                      <a:pt x="1438122" y="1374172"/>
                      <a:pt x="1438122" y="1295305"/>
                    </a:cubicBezTo>
                    <a:lnTo>
                      <a:pt x="1438122" y="142875"/>
                    </a:lnTo>
                    <a:cubicBezTo>
                      <a:pt x="1438132" y="63913"/>
                      <a:pt x="1374124" y="0"/>
                      <a:pt x="1295257" y="0"/>
                    </a:cubicBezTo>
                    <a:close/>
                  </a:path>
                </a:pathLst>
              </a:custGeom>
              <a:grpFill/>
              <a:ln w="9525" cap="flat">
                <a:noFill/>
                <a:prstDash val="solid"/>
                <a:miter/>
              </a:ln>
            </p:spPr>
            <p:txBody>
              <a:bodyPr rtlCol="0" anchor="ctr"/>
              <a:lstStyle/>
              <a:p>
                <a:endParaRPr lang="en-GB" sz="1013"/>
              </a:p>
            </p:txBody>
          </p:sp>
        </p:grpSp>
        <p:grpSp>
          <p:nvGrpSpPr>
            <p:cNvPr id="134" name="Group 133">
              <a:extLst>
                <a:ext uri="{FF2B5EF4-FFF2-40B4-BE49-F238E27FC236}">
                  <a16:creationId xmlns:a16="http://schemas.microsoft.com/office/drawing/2014/main" id="{87B3CC7F-7C47-60D8-911E-C080E93D592A}"/>
                </a:ext>
              </a:extLst>
            </p:cNvPr>
            <p:cNvGrpSpPr/>
            <p:nvPr/>
          </p:nvGrpSpPr>
          <p:grpSpPr>
            <a:xfrm>
              <a:off x="6602547" y="3020854"/>
              <a:ext cx="107728" cy="149428"/>
              <a:chOff x="4300007" y="3017051"/>
              <a:chExt cx="146547" cy="203274"/>
            </a:xfrm>
            <a:grpFill/>
          </p:grpSpPr>
          <p:sp>
            <p:nvSpPr>
              <p:cNvPr id="132" name="Freeform: Shape 131">
                <a:extLst>
                  <a:ext uri="{FF2B5EF4-FFF2-40B4-BE49-F238E27FC236}">
                    <a16:creationId xmlns:a16="http://schemas.microsoft.com/office/drawing/2014/main" id="{93309E75-C5A1-C9DE-388B-B80BFC7A052D}"/>
                  </a:ext>
                </a:extLst>
              </p:cNvPr>
              <p:cNvSpPr/>
              <p:nvPr/>
            </p:nvSpPr>
            <p:spPr>
              <a:xfrm>
                <a:off x="4330296" y="3017051"/>
                <a:ext cx="86004" cy="86382"/>
              </a:xfrm>
              <a:custGeom>
                <a:avLst/>
                <a:gdLst>
                  <a:gd name="connsiteX0" fmla="*/ 86004 w 86004"/>
                  <a:gd name="connsiteY0" fmla="*/ 43191 h 86382"/>
                  <a:gd name="connsiteX1" fmla="*/ 43020 w 86004"/>
                  <a:gd name="connsiteY1" fmla="*/ 86382 h 86382"/>
                  <a:gd name="connsiteX2" fmla="*/ 0 w 86004"/>
                  <a:gd name="connsiteY2" fmla="*/ 43191 h 86382"/>
                  <a:gd name="connsiteX3" fmla="*/ 43020 w 86004"/>
                  <a:gd name="connsiteY3" fmla="*/ 0 h 86382"/>
                  <a:gd name="connsiteX4" fmla="*/ 86004 w 86004"/>
                  <a:gd name="connsiteY4" fmla="*/ 43191 h 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4" h="86382">
                    <a:moveTo>
                      <a:pt x="86004" y="43191"/>
                    </a:moveTo>
                    <a:cubicBezTo>
                      <a:pt x="86004" y="67048"/>
                      <a:pt x="66762" y="86382"/>
                      <a:pt x="43020" y="86382"/>
                    </a:cubicBezTo>
                    <a:cubicBezTo>
                      <a:pt x="19279" y="86382"/>
                      <a:pt x="0" y="67048"/>
                      <a:pt x="0" y="43191"/>
                    </a:cubicBezTo>
                    <a:cubicBezTo>
                      <a:pt x="0" y="19335"/>
                      <a:pt x="19279" y="0"/>
                      <a:pt x="43020" y="0"/>
                    </a:cubicBezTo>
                    <a:cubicBezTo>
                      <a:pt x="66762" y="0"/>
                      <a:pt x="86004" y="19335"/>
                      <a:pt x="86004" y="43191"/>
                    </a:cubicBezTo>
                    <a:close/>
                  </a:path>
                </a:pathLst>
              </a:custGeom>
              <a:grpFill/>
              <a:ln w="3572" cap="flat">
                <a:noFill/>
                <a:prstDash val="solid"/>
                <a:miter/>
              </a:ln>
            </p:spPr>
            <p:txBody>
              <a:bodyPr rtlCol="0" anchor="ctr"/>
              <a:lstStyle/>
              <a:p>
                <a:endParaRPr lang="en-GB" sz="1013"/>
              </a:p>
            </p:txBody>
          </p:sp>
          <p:sp>
            <p:nvSpPr>
              <p:cNvPr id="133" name="Freeform: Shape 132">
                <a:extLst>
                  <a:ext uri="{FF2B5EF4-FFF2-40B4-BE49-F238E27FC236}">
                    <a16:creationId xmlns:a16="http://schemas.microsoft.com/office/drawing/2014/main" id="{DE8B653E-F48E-1B25-9B1B-CB00BF477BA7}"/>
                  </a:ext>
                </a:extLst>
              </p:cNvPr>
              <p:cNvSpPr/>
              <p:nvPr/>
            </p:nvSpPr>
            <p:spPr>
              <a:xfrm>
                <a:off x="4300007" y="3106374"/>
                <a:ext cx="146547" cy="113951"/>
              </a:xfrm>
              <a:custGeom>
                <a:avLst/>
                <a:gdLst>
                  <a:gd name="connsiteX0" fmla="*/ 146547 w 146547"/>
                  <a:gd name="connsiteY0" fmla="*/ 55322 h 113951"/>
                  <a:gd name="connsiteX1" fmla="*/ 146547 w 146547"/>
                  <a:gd name="connsiteY1" fmla="*/ 100130 h 113951"/>
                  <a:gd name="connsiteX2" fmla="*/ 146255 w 146547"/>
                  <a:gd name="connsiteY2" fmla="*/ 100130 h 113951"/>
                  <a:gd name="connsiteX3" fmla="*/ 143401 w 146547"/>
                  <a:gd name="connsiteY3" fmla="*/ 101601 h 113951"/>
                  <a:gd name="connsiteX4" fmla="*/ 78029 w 146547"/>
                  <a:gd name="connsiteY4" fmla="*/ 113951 h 113951"/>
                  <a:gd name="connsiteX5" fmla="*/ 3183 w 146547"/>
                  <a:gd name="connsiteY5" fmla="*/ 101821 h 113951"/>
                  <a:gd name="connsiteX6" fmla="*/ 110 w 146547"/>
                  <a:gd name="connsiteY6" fmla="*/ 100829 h 113951"/>
                  <a:gd name="connsiteX7" fmla="*/ 0 w 146547"/>
                  <a:gd name="connsiteY7" fmla="*/ 100130 h 113951"/>
                  <a:gd name="connsiteX8" fmla="*/ 0 w 146547"/>
                  <a:gd name="connsiteY8" fmla="*/ 55322 h 113951"/>
                  <a:gd name="connsiteX9" fmla="*/ 55056 w 146547"/>
                  <a:gd name="connsiteY9" fmla="*/ 0 h 113951"/>
                  <a:gd name="connsiteX10" fmla="*/ 91528 w 146547"/>
                  <a:gd name="connsiteY10" fmla="*/ 0 h 113951"/>
                  <a:gd name="connsiteX11" fmla="*/ 146547 w 146547"/>
                  <a:gd name="connsiteY11" fmla="*/ 55322 h 11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7" h="113951">
                    <a:moveTo>
                      <a:pt x="146547" y="55322"/>
                    </a:moveTo>
                    <a:lnTo>
                      <a:pt x="146547" y="100130"/>
                    </a:lnTo>
                    <a:lnTo>
                      <a:pt x="146255" y="100130"/>
                    </a:lnTo>
                    <a:lnTo>
                      <a:pt x="143401" y="101601"/>
                    </a:lnTo>
                    <a:cubicBezTo>
                      <a:pt x="141938" y="102336"/>
                      <a:pt x="118489" y="113951"/>
                      <a:pt x="78029" y="113951"/>
                    </a:cubicBezTo>
                    <a:cubicBezTo>
                      <a:pt x="57324" y="113951"/>
                      <a:pt x="32156" y="110900"/>
                      <a:pt x="3183" y="101821"/>
                    </a:cubicBezTo>
                    <a:lnTo>
                      <a:pt x="110" y="100829"/>
                    </a:lnTo>
                    <a:lnTo>
                      <a:pt x="0" y="100130"/>
                    </a:lnTo>
                    <a:lnTo>
                      <a:pt x="0" y="55322"/>
                    </a:lnTo>
                    <a:cubicBezTo>
                      <a:pt x="0" y="24812"/>
                      <a:pt x="24693" y="0"/>
                      <a:pt x="55056" y="0"/>
                    </a:cubicBezTo>
                    <a:lnTo>
                      <a:pt x="91528" y="0"/>
                    </a:lnTo>
                    <a:cubicBezTo>
                      <a:pt x="121891" y="0"/>
                      <a:pt x="146584" y="24812"/>
                      <a:pt x="146547" y="55322"/>
                    </a:cubicBezTo>
                    <a:close/>
                  </a:path>
                </a:pathLst>
              </a:custGeom>
              <a:grpFill/>
              <a:ln w="3572" cap="flat">
                <a:noFill/>
                <a:prstDash val="solid"/>
                <a:miter/>
              </a:ln>
            </p:spPr>
            <p:txBody>
              <a:bodyPr rtlCol="0" anchor="ctr"/>
              <a:lstStyle/>
              <a:p>
                <a:endParaRPr lang="en-GB" sz="1013"/>
              </a:p>
            </p:txBody>
          </p:sp>
        </p:grpSp>
      </p:grpSp>
      <p:grpSp>
        <p:nvGrpSpPr>
          <p:cNvPr id="138" name="Graphic 136">
            <a:extLst>
              <a:ext uri="{FF2B5EF4-FFF2-40B4-BE49-F238E27FC236}">
                <a16:creationId xmlns:a16="http://schemas.microsoft.com/office/drawing/2014/main" id="{0EB5D8C9-205B-91B2-1EF8-138F9B3444A4}"/>
              </a:ext>
            </a:extLst>
          </p:cNvPr>
          <p:cNvGrpSpPr/>
          <p:nvPr/>
        </p:nvGrpSpPr>
        <p:grpSpPr>
          <a:xfrm>
            <a:off x="6615419" y="1784590"/>
            <a:ext cx="182036" cy="215132"/>
            <a:chOff x="4032738" y="990599"/>
            <a:chExt cx="4126523" cy="4876800"/>
          </a:xfrm>
          <a:solidFill>
            <a:schemeClr val="bg1"/>
          </a:solidFill>
        </p:grpSpPr>
        <p:sp>
          <p:nvSpPr>
            <p:cNvPr id="139" name="Freeform: Shape 138">
              <a:extLst>
                <a:ext uri="{FF2B5EF4-FFF2-40B4-BE49-F238E27FC236}">
                  <a16:creationId xmlns:a16="http://schemas.microsoft.com/office/drawing/2014/main" id="{41CF6B35-CF83-DE27-28F5-D8985375BA6A}"/>
                </a:ext>
              </a:extLst>
            </p:cNvPr>
            <p:cNvSpPr/>
            <p:nvPr/>
          </p:nvSpPr>
          <p:spPr>
            <a:xfrm>
              <a:off x="6665178" y="1243662"/>
              <a:ext cx="547702" cy="622865"/>
            </a:xfrm>
            <a:custGeom>
              <a:avLst/>
              <a:gdLst>
                <a:gd name="connsiteX0" fmla="*/ 0 w 547702"/>
                <a:gd name="connsiteY0" fmla="*/ 622865 h 622865"/>
                <a:gd name="connsiteX1" fmla="*/ 547702 w 547702"/>
                <a:gd name="connsiteY1" fmla="*/ 622865 h 622865"/>
                <a:gd name="connsiteX2" fmla="*/ 0 w 547702"/>
                <a:gd name="connsiteY2" fmla="*/ 0 h 622865"/>
              </a:gdLst>
              <a:ahLst/>
              <a:cxnLst>
                <a:cxn ang="0">
                  <a:pos x="connsiteX0" y="connsiteY0"/>
                </a:cxn>
                <a:cxn ang="0">
                  <a:pos x="connsiteX1" y="connsiteY1"/>
                </a:cxn>
                <a:cxn ang="0">
                  <a:pos x="connsiteX2" y="connsiteY2"/>
                </a:cxn>
              </a:cxnLst>
              <a:rect l="l" t="t" r="r" b="b"/>
              <a:pathLst>
                <a:path w="547702" h="622865">
                  <a:moveTo>
                    <a:pt x="0" y="622865"/>
                  </a:moveTo>
                  <a:lnTo>
                    <a:pt x="547702" y="622865"/>
                  </a:lnTo>
                  <a:lnTo>
                    <a:pt x="0" y="0"/>
                  </a:lnTo>
                  <a:close/>
                </a:path>
              </a:pathLst>
            </a:custGeom>
            <a:grpFill/>
            <a:ln w="10421" cap="flat">
              <a:noFill/>
              <a:prstDash val="solid"/>
              <a:miter/>
            </a:ln>
          </p:spPr>
          <p:txBody>
            <a:bodyPr rtlCol="0" anchor="ctr"/>
            <a:lstStyle/>
            <a:p>
              <a:endParaRPr lang="en-GB" sz="1013"/>
            </a:p>
          </p:txBody>
        </p:sp>
        <p:grpSp>
          <p:nvGrpSpPr>
            <p:cNvPr id="140" name="Graphic 136">
              <a:extLst>
                <a:ext uri="{FF2B5EF4-FFF2-40B4-BE49-F238E27FC236}">
                  <a16:creationId xmlns:a16="http://schemas.microsoft.com/office/drawing/2014/main" id="{4E324DE1-EDA7-063E-AEDE-3D57472243AF}"/>
                </a:ext>
              </a:extLst>
            </p:cNvPr>
            <p:cNvGrpSpPr/>
            <p:nvPr/>
          </p:nvGrpSpPr>
          <p:grpSpPr>
            <a:xfrm>
              <a:off x="4032738" y="990599"/>
              <a:ext cx="4126523" cy="4876800"/>
              <a:chOff x="4032738" y="990599"/>
              <a:chExt cx="4126523" cy="4876800"/>
            </a:xfrm>
            <a:grpFill/>
          </p:grpSpPr>
          <p:sp>
            <p:nvSpPr>
              <p:cNvPr id="141" name="Freeform: Shape 140">
                <a:extLst>
                  <a:ext uri="{FF2B5EF4-FFF2-40B4-BE49-F238E27FC236}">
                    <a16:creationId xmlns:a16="http://schemas.microsoft.com/office/drawing/2014/main" id="{25C54221-883F-7BCE-9B19-5EA39BC9F4C8}"/>
                  </a:ext>
                </a:extLst>
              </p:cNvPr>
              <p:cNvSpPr/>
              <p:nvPr/>
            </p:nvSpPr>
            <p:spPr>
              <a:xfrm>
                <a:off x="4032738" y="990599"/>
                <a:ext cx="3367628" cy="4876800"/>
              </a:xfrm>
              <a:custGeom>
                <a:avLst/>
                <a:gdLst>
                  <a:gd name="connsiteX0" fmla="*/ 3213467 w 3367628"/>
                  <a:gd name="connsiteY0" fmla="*/ 2047787 h 4876800"/>
                  <a:gd name="connsiteX1" fmla="*/ 3367618 w 3367628"/>
                  <a:gd name="connsiteY1" fmla="*/ 2057457 h 4876800"/>
                  <a:gd name="connsiteX2" fmla="*/ 3367618 w 3367628"/>
                  <a:gd name="connsiteY2" fmla="*/ 1183687 h 4876800"/>
                  <a:gd name="connsiteX3" fmla="*/ 2472402 w 3367628"/>
                  <a:gd name="connsiteY3" fmla="*/ 1183687 h 4876800"/>
                  <a:gd name="connsiteX4" fmla="*/ 2324129 w 3367628"/>
                  <a:gd name="connsiteY4" fmla="*/ 1033163 h 4876800"/>
                  <a:gd name="connsiteX5" fmla="*/ 2324129 w 3367628"/>
                  <a:gd name="connsiteY5" fmla="*/ 0 h 4876800"/>
                  <a:gd name="connsiteX6" fmla="*/ 11859 w 3367628"/>
                  <a:gd name="connsiteY6" fmla="*/ 0 h 4876800"/>
                  <a:gd name="connsiteX7" fmla="*/ 0 w 3367628"/>
                  <a:gd name="connsiteY7" fmla="*/ 11838 h 4876800"/>
                  <a:gd name="connsiteX8" fmla="*/ 0 w 3367628"/>
                  <a:gd name="connsiteY8" fmla="*/ 4864963 h 4876800"/>
                  <a:gd name="connsiteX9" fmla="*/ 11859 w 3367628"/>
                  <a:gd name="connsiteY9" fmla="*/ 4876800 h 4876800"/>
                  <a:gd name="connsiteX10" fmla="*/ 3355770 w 3367628"/>
                  <a:gd name="connsiteY10" fmla="*/ 4876800 h 4876800"/>
                  <a:gd name="connsiteX11" fmla="*/ 3367629 w 3367628"/>
                  <a:gd name="connsiteY11" fmla="*/ 4864963 h 4876800"/>
                  <a:gd name="connsiteX12" fmla="*/ 3367629 w 3367628"/>
                  <a:gd name="connsiteY12" fmla="*/ 4476507 h 4876800"/>
                  <a:gd name="connsiteX13" fmla="*/ 3213478 w 3367628"/>
                  <a:gd name="connsiteY13" fmla="*/ 4486177 h 4876800"/>
                  <a:gd name="connsiteX14" fmla="*/ 2001822 w 3367628"/>
                  <a:gd name="connsiteY14" fmla="*/ 3420857 h 4876800"/>
                  <a:gd name="connsiteX15" fmla="*/ 521745 w 3367628"/>
                  <a:gd name="connsiteY15" fmla="*/ 3420857 h 4876800"/>
                  <a:gd name="connsiteX16" fmla="*/ 521745 w 3367628"/>
                  <a:gd name="connsiteY16" fmla="*/ 3113097 h 4876800"/>
                  <a:gd name="connsiteX17" fmla="*/ 2001812 w 3367628"/>
                  <a:gd name="connsiteY17" fmla="*/ 3113097 h 4876800"/>
                  <a:gd name="connsiteX18" fmla="*/ 3213467 w 3367628"/>
                  <a:gd name="connsiteY18" fmla="*/ 2047787 h 4876800"/>
                  <a:gd name="connsiteX19" fmla="*/ 2063262 w 3367628"/>
                  <a:gd name="connsiteY19" fmla="*/ 3941684 h 4876800"/>
                  <a:gd name="connsiteX20" fmla="*/ 2063262 w 3367628"/>
                  <a:gd name="connsiteY20" fmla="*/ 4249444 h 4876800"/>
                  <a:gd name="connsiteX21" fmla="*/ 521745 w 3367628"/>
                  <a:gd name="connsiteY21" fmla="*/ 4249444 h 4876800"/>
                  <a:gd name="connsiteX22" fmla="*/ 521745 w 3367628"/>
                  <a:gd name="connsiteY22" fmla="*/ 3941684 h 4876800"/>
                  <a:gd name="connsiteX23" fmla="*/ 521745 w 3367628"/>
                  <a:gd name="connsiteY23" fmla="*/ 627357 h 4876800"/>
                  <a:gd name="connsiteX24" fmla="*/ 1802395 w 3367628"/>
                  <a:gd name="connsiteY24" fmla="*/ 627357 h 4876800"/>
                  <a:gd name="connsiteX25" fmla="*/ 1802395 w 3367628"/>
                  <a:gd name="connsiteY25" fmla="*/ 935116 h 4876800"/>
                  <a:gd name="connsiteX26" fmla="*/ 521745 w 3367628"/>
                  <a:gd name="connsiteY26" fmla="*/ 935116 h 4876800"/>
                  <a:gd name="connsiteX27" fmla="*/ 521745 w 3367628"/>
                  <a:gd name="connsiteY27" fmla="*/ 1455933 h 4876800"/>
                  <a:gd name="connsiteX28" fmla="*/ 2869591 w 3367628"/>
                  <a:gd name="connsiteY28" fmla="*/ 1455933 h 4876800"/>
                  <a:gd name="connsiteX29" fmla="*/ 2869591 w 3367628"/>
                  <a:gd name="connsiteY29" fmla="*/ 1763693 h 4876800"/>
                  <a:gd name="connsiteX30" fmla="*/ 521745 w 3367628"/>
                  <a:gd name="connsiteY30" fmla="*/ 1763693 h 4876800"/>
                  <a:gd name="connsiteX31" fmla="*/ 2063262 w 3367628"/>
                  <a:gd name="connsiteY31" fmla="*/ 2592280 h 4876800"/>
                  <a:gd name="connsiteX32" fmla="*/ 521745 w 3367628"/>
                  <a:gd name="connsiteY32" fmla="*/ 2592280 h 4876800"/>
                  <a:gd name="connsiteX33" fmla="*/ 521745 w 3367628"/>
                  <a:gd name="connsiteY33" fmla="*/ 2284520 h 4876800"/>
                  <a:gd name="connsiteX34" fmla="*/ 2063262 w 3367628"/>
                  <a:gd name="connsiteY34" fmla="*/ 228452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67628" h="4876800">
                    <a:moveTo>
                      <a:pt x="3213467" y="2047787"/>
                    </a:moveTo>
                    <a:cubicBezTo>
                      <a:pt x="3265174" y="2047787"/>
                      <a:pt x="3316630" y="2051028"/>
                      <a:pt x="3367618" y="2057457"/>
                    </a:cubicBezTo>
                    <a:lnTo>
                      <a:pt x="3367618" y="1183687"/>
                    </a:lnTo>
                    <a:lnTo>
                      <a:pt x="2472402" y="1183687"/>
                    </a:lnTo>
                    <a:cubicBezTo>
                      <a:pt x="2387267" y="1183687"/>
                      <a:pt x="2324129" y="1118142"/>
                      <a:pt x="2324129" y="1033163"/>
                    </a:cubicBezTo>
                    <a:lnTo>
                      <a:pt x="2324129" y="0"/>
                    </a:lnTo>
                    <a:lnTo>
                      <a:pt x="11859" y="0"/>
                    </a:lnTo>
                    <a:cubicBezTo>
                      <a:pt x="5325" y="0"/>
                      <a:pt x="0" y="5304"/>
                      <a:pt x="0" y="11838"/>
                    </a:cubicBezTo>
                    <a:lnTo>
                      <a:pt x="0" y="4864963"/>
                    </a:lnTo>
                    <a:cubicBezTo>
                      <a:pt x="0" y="4871496"/>
                      <a:pt x="5325" y="4876800"/>
                      <a:pt x="11859" y="4876800"/>
                    </a:cubicBezTo>
                    <a:lnTo>
                      <a:pt x="3355770" y="4876800"/>
                    </a:lnTo>
                    <a:cubicBezTo>
                      <a:pt x="3362314" y="4876800"/>
                      <a:pt x="3367629" y="4871496"/>
                      <a:pt x="3367629" y="4864963"/>
                    </a:cubicBezTo>
                    <a:lnTo>
                      <a:pt x="3367629" y="4476507"/>
                    </a:lnTo>
                    <a:cubicBezTo>
                      <a:pt x="3316641" y="4482947"/>
                      <a:pt x="3265185" y="4486177"/>
                      <a:pt x="3213478" y="4486177"/>
                    </a:cubicBezTo>
                    <a:cubicBezTo>
                      <a:pt x="2592228" y="4486177"/>
                      <a:pt x="2077840" y="4020745"/>
                      <a:pt x="2001822" y="3420857"/>
                    </a:cubicBezTo>
                    <a:lnTo>
                      <a:pt x="521745" y="3420857"/>
                    </a:lnTo>
                    <a:lnTo>
                      <a:pt x="521745" y="3113097"/>
                    </a:lnTo>
                    <a:lnTo>
                      <a:pt x="2001812" y="3113097"/>
                    </a:lnTo>
                    <a:cubicBezTo>
                      <a:pt x="2077829" y="2513209"/>
                      <a:pt x="2592228" y="2047787"/>
                      <a:pt x="3213467" y="2047787"/>
                    </a:cubicBezTo>
                    <a:close/>
                    <a:moveTo>
                      <a:pt x="2063262" y="3941684"/>
                    </a:moveTo>
                    <a:lnTo>
                      <a:pt x="2063262" y="4249444"/>
                    </a:lnTo>
                    <a:lnTo>
                      <a:pt x="521745" y="4249444"/>
                    </a:lnTo>
                    <a:lnTo>
                      <a:pt x="521745" y="3941684"/>
                    </a:lnTo>
                    <a:close/>
                    <a:moveTo>
                      <a:pt x="521745" y="627357"/>
                    </a:moveTo>
                    <a:lnTo>
                      <a:pt x="1802395" y="627357"/>
                    </a:lnTo>
                    <a:lnTo>
                      <a:pt x="1802395" y="935116"/>
                    </a:lnTo>
                    <a:lnTo>
                      <a:pt x="521745" y="935116"/>
                    </a:lnTo>
                    <a:close/>
                    <a:moveTo>
                      <a:pt x="521745" y="1455933"/>
                    </a:moveTo>
                    <a:lnTo>
                      <a:pt x="2869591" y="1455933"/>
                    </a:lnTo>
                    <a:lnTo>
                      <a:pt x="2869591" y="1763693"/>
                    </a:lnTo>
                    <a:lnTo>
                      <a:pt x="521745" y="1763693"/>
                    </a:lnTo>
                    <a:close/>
                    <a:moveTo>
                      <a:pt x="2063262" y="2592280"/>
                    </a:moveTo>
                    <a:lnTo>
                      <a:pt x="521745" y="2592280"/>
                    </a:lnTo>
                    <a:lnTo>
                      <a:pt x="521745" y="2284520"/>
                    </a:lnTo>
                    <a:lnTo>
                      <a:pt x="2063262" y="2284520"/>
                    </a:lnTo>
                    <a:close/>
                  </a:path>
                </a:pathLst>
              </a:custGeom>
              <a:grpFill/>
              <a:ln w="10421" cap="flat">
                <a:noFill/>
                <a:prstDash val="solid"/>
                <a:miter/>
              </a:ln>
            </p:spPr>
            <p:txBody>
              <a:bodyPr rtlCol="0" anchor="ctr"/>
              <a:lstStyle/>
              <a:p>
                <a:endParaRPr lang="en-GB" sz="1013"/>
              </a:p>
            </p:txBody>
          </p:sp>
          <p:sp>
            <p:nvSpPr>
              <p:cNvPr id="142" name="Freeform: Shape 141">
                <a:extLst>
                  <a:ext uri="{FF2B5EF4-FFF2-40B4-BE49-F238E27FC236}">
                    <a16:creationId xmlns:a16="http://schemas.microsoft.com/office/drawing/2014/main" id="{E4A9E5C9-D4E3-28D2-86B1-33ADAFD1621A}"/>
                  </a:ext>
                </a:extLst>
              </p:cNvPr>
              <p:cNvSpPr/>
              <p:nvPr/>
            </p:nvSpPr>
            <p:spPr>
              <a:xfrm>
                <a:off x="6333149" y="3346146"/>
                <a:ext cx="1826111" cy="1822881"/>
              </a:xfrm>
              <a:custGeom>
                <a:avLst/>
                <a:gdLst>
                  <a:gd name="connsiteX0" fmla="*/ 913056 w 1826111"/>
                  <a:gd name="connsiteY0" fmla="*/ 0 h 1822881"/>
                  <a:gd name="connsiteX1" fmla="*/ 0 w 1826111"/>
                  <a:gd name="connsiteY1" fmla="*/ 911441 h 1822881"/>
                  <a:gd name="connsiteX2" fmla="*/ 913056 w 1826111"/>
                  <a:gd name="connsiteY2" fmla="*/ 1822881 h 1822881"/>
                  <a:gd name="connsiteX3" fmla="*/ 1826112 w 1826111"/>
                  <a:gd name="connsiteY3" fmla="*/ 911441 h 1822881"/>
                  <a:gd name="connsiteX4" fmla="*/ 913056 w 1826111"/>
                  <a:gd name="connsiteY4" fmla="*/ 0 h 1822881"/>
                  <a:gd name="connsiteX5" fmla="*/ 898175 w 1826111"/>
                  <a:gd name="connsiteY5" fmla="*/ 1333920 h 1822881"/>
                  <a:gd name="connsiteX6" fmla="*/ 695767 w 1826111"/>
                  <a:gd name="connsiteY6" fmla="*/ 1354156 h 1822881"/>
                  <a:gd name="connsiteX7" fmla="*/ 342324 w 1826111"/>
                  <a:gd name="connsiteY7" fmla="*/ 1101907 h 1822881"/>
                  <a:gd name="connsiteX8" fmla="*/ 521630 w 1826111"/>
                  <a:gd name="connsiteY8" fmla="*/ 851554 h 1822881"/>
                  <a:gd name="connsiteX9" fmla="*/ 764970 w 1826111"/>
                  <a:gd name="connsiteY9" fmla="*/ 1025222 h 1822881"/>
                  <a:gd name="connsiteX10" fmla="*/ 1276398 w 1826111"/>
                  <a:gd name="connsiteY10" fmla="*/ 477603 h 1822881"/>
                  <a:gd name="connsiteX11" fmla="*/ 1501909 w 1826111"/>
                  <a:gd name="connsiteY11" fmla="*/ 687473 h 182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6111" h="1822881">
                    <a:moveTo>
                      <a:pt x="913056" y="0"/>
                    </a:moveTo>
                    <a:cubicBezTo>
                      <a:pt x="409599" y="0"/>
                      <a:pt x="0" y="408870"/>
                      <a:pt x="0" y="911441"/>
                    </a:cubicBezTo>
                    <a:cubicBezTo>
                      <a:pt x="0" y="1414011"/>
                      <a:pt x="409589" y="1822881"/>
                      <a:pt x="913056" y="1822881"/>
                    </a:cubicBezTo>
                    <a:cubicBezTo>
                      <a:pt x="1416523" y="1822881"/>
                      <a:pt x="1826112" y="1414011"/>
                      <a:pt x="1826112" y="911441"/>
                    </a:cubicBezTo>
                    <a:cubicBezTo>
                      <a:pt x="1826112" y="408870"/>
                      <a:pt x="1416523" y="0"/>
                      <a:pt x="913056" y="0"/>
                    </a:cubicBezTo>
                    <a:close/>
                    <a:moveTo>
                      <a:pt x="898175" y="1333920"/>
                    </a:moveTo>
                    <a:cubicBezTo>
                      <a:pt x="846083" y="1389690"/>
                      <a:pt x="757874" y="1398495"/>
                      <a:pt x="695767" y="1354156"/>
                    </a:cubicBezTo>
                    <a:lnTo>
                      <a:pt x="342324" y="1101907"/>
                    </a:lnTo>
                    <a:lnTo>
                      <a:pt x="521630" y="851554"/>
                    </a:lnTo>
                    <a:lnTo>
                      <a:pt x="764970" y="1025222"/>
                    </a:lnTo>
                    <a:lnTo>
                      <a:pt x="1276398" y="477603"/>
                    </a:lnTo>
                    <a:lnTo>
                      <a:pt x="1501909" y="687473"/>
                    </a:lnTo>
                    <a:close/>
                  </a:path>
                </a:pathLst>
              </a:custGeom>
              <a:grpFill/>
              <a:ln w="10421" cap="flat">
                <a:noFill/>
                <a:prstDash val="solid"/>
                <a:miter/>
              </a:ln>
            </p:spPr>
            <p:txBody>
              <a:bodyPr rtlCol="0" anchor="ctr"/>
              <a:lstStyle/>
              <a:p>
                <a:endParaRPr lang="en-GB" sz="1013"/>
              </a:p>
            </p:txBody>
          </p:sp>
        </p:grpSp>
      </p:grpSp>
      <p:grpSp>
        <p:nvGrpSpPr>
          <p:cNvPr id="154" name="Group 153">
            <a:extLst>
              <a:ext uri="{FF2B5EF4-FFF2-40B4-BE49-F238E27FC236}">
                <a16:creationId xmlns:a16="http://schemas.microsoft.com/office/drawing/2014/main" id="{04972839-799B-AAE5-7EF3-8ACDB5C626CB}"/>
              </a:ext>
            </a:extLst>
          </p:cNvPr>
          <p:cNvGrpSpPr/>
          <p:nvPr/>
        </p:nvGrpSpPr>
        <p:grpSpPr>
          <a:xfrm>
            <a:off x="8327427" y="1799015"/>
            <a:ext cx="186281" cy="186281"/>
            <a:chOff x="11103236" y="2971381"/>
            <a:chExt cx="248375" cy="248374"/>
          </a:xfrm>
        </p:grpSpPr>
        <p:sp>
          <p:nvSpPr>
            <p:cNvPr id="146" name="Freeform: Shape 145">
              <a:extLst>
                <a:ext uri="{FF2B5EF4-FFF2-40B4-BE49-F238E27FC236}">
                  <a16:creationId xmlns:a16="http://schemas.microsoft.com/office/drawing/2014/main" id="{F57D864D-BEE5-71DC-6BEA-0DCD00420621}"/>
                </a:ext>
              </a:extLst>
            </p:cNvPr>
            <p:cNvSpPr/>
            <p:nvPr/>
          </p:nvSpPr>
          <p:spPr>
            <a:xfrm>
              <a:off x="11103236" y="2971381"/>
              <a:ext cx="206978" cy="196629"/>
            </a:xfrm>
            <a:custGeom>
              <a:avLst/>
              <a:gdLst>
                <a:gd name="connsiteX0" fmla="*/ 3505200 w 4064000"/>
                <a:gd name="connsiteY0" fmla="*/ 406400 h 3860800"/>
                <a:gd name="connsiteX1" fmla="*/ 3251200 w 4064000"/>
                <a:gd name="connsiteY1" fmla="*/ 406400 h 3860800"/>
                <a:gd name="connsiteX2" fmla="*/ 3251200 w 4064000"/>
                <a:gd name="connsiteY2" fmla="*/ 203200 h 3860800"/>
                <a:gd name="connsiteX3" fmla="*/ 3048000 w 4064000"/>
                <a:gd name="connsiteY3" fmla="*/ 0 h 3860800"/>
                <a:gd name="connsiteX4" fmla="*/ 2844800 w 4064000"/>
                <a:gd name="connsiteY4" fmla="*/ 203200 h 3860800"/>
                <a:gd name="connsiteX5" fmla="*/ 2844800 w 4064000"/>
                <a:gd name="connsiteY5" fmla="*/ 406400 h 3860800"/>
                <a:gd name="connsiteX6" fmla="*/ 1219200 w 4064000"/>
                <a:gd name="connsiteY6" fmla="*/ 406400 h 3860800"/>
                <a:gd name="connsiteX7" fmla="*/ 1219200 w 4064000"/>
                <a:gd name="connsiteY7" fmla="*/ 203200 h 3860800"/>
                <a:gd name="connsiteX8" fmla="*/ 1016000 w 4064000"/>
                <a:gd name="connsiteY8" fmla="*/ 0 h 3860800"/>
                <a:gd name="connsiteX9" fmla="*/ 812800 w 4064000"/>
                <a:gd name="connsiteY9" fmla="*/ 203200 h 3860800"/>
                <a:gd name="connsiteX10" fmla="*/ 812800 w 4064000"/>
                <a:gd name="connsiteY10" fmla="*/ 406400 h 3860800"/>
                <a:gd name="connsiteX11" fmla="*/ 558800 w 4064000"/>
                <a:gd name="connsiteY11" fmla="*/ 406400 h 3860800"/>
                <a:gd name="connsiteX12" fmla="*/ 0 w 4064000"/>
                <a:gd name="connsiteY12" fmla="*/ 965200 h 3860800"/>
                <a:gd name="connsiteX13" fmla="*/ 0 w 4064000"/>
                <a:gd name="connsiteY13" fmla="*/ 3251200 h 3860800"/>
                <a:gd name="connsiteX14" fmla="*/ 609600 w 4064000"/>
                <a:gd name="connsiteY14" fmla="*/ 3860800 h 3860800"/>
                <a:gd name="connsiteX15" fmla="*/ 1625600 w 4064000"/>
                <a:gd name="connsiteY15" fmla="*/ 3860800 h 3860800"/>
                <a:gd name="connsiteX16" fmla="*/ 1828800 w 4064000"/>
                <a:gd name="connsiteY16" fmla="*/ 3657600 h 3860800"/>
                <a:gd name="connsiteX17" fmla="*/ 1625600 w 4064000"/>
                <a:gd name="connsiteY17" fmla="*/ 3454400 h 3860800"/>
                <a:gd name="connsiteX18" fmla="*/ 609600 w 4064000"/>
                <a:gd name="connsiteY18" fmla="*/ 3454400 h 3860800"/>
                <a:gd name="connsiteX19" fmla="*/ 406400 w 4064000"/>
                <a:gd name="connsiteY19" fmla="*/ 3251200 h 3860800"/>
                <a:gd name="connsiteX20" fmla="*/ 406400 w 4064000"/>
                <a:gd name="connsiteY20" fmla="*/ 1625600 h 3860800"/>
                <a:gd name="connsiteX21" fmla="*/ 3657600 w 4064000"/>
                <a:gd name="connsiteY21" fmla="*/ 1625600 h 3860800"/>
                <a:gd name="connsiteX22" fmla="*/ 3860800 w 4064000"/>
                <a:gd name="connsiteY22" fmla="*/ 1828800 h 3860800"/>
                <a:gd name="connsiteX23" fmla="*/ 4064000 w 4064000"/>
                <a:gd name="connsiteY23" fmla="*/ 1625600 h 3860800"/>
                <a:gd name="connsiteX24" fmla="*/ 4064000 w 4064000"/>
                <a:gd name="connsiteY24" fmla="*/ 965200 h 3860800"/>
                <a:gd name="connsiteX25" fmla="*/ 3505200 w 4064000"/>
                <a:gd name="connsiteY25" fmla="*/ 406400 h 38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64000" h="3860800">
                  <a:moveTo>
                    <a:pt x="3505200" y="406400"/>
                  </a:moveTo>
                  <a:lnTo>
                    <a:pt x="3251200" y="406400"/>
                  </a:lnTo>
                  <a:lnTo>
                    <a:pt x="3251200" y="203200"/>
                  </a:lnTo>
                  <a:cubicBezTo>
                    <a:pt x="3251200" y="91034"/>
                    <a:pt x="3160370" y="0"/>
                    <a:pt x="3048000" y="0"/>
                  </a:cubicBezTo>
                  <a:cubicBezTo>
                    <a:pt x="2935630" y="0"/>
                    <a:pt x="2844800" y="91034"/>
                    <a:pt x="2844800" y="203200"/>
                  </a:cubicBezTo>
                  <a:lnTo>
                    <a:pt x="2844800" y="406400"/>
                  </a:lnTo>
                  <a:lnTo>
                    <a:pt x="1219200" y="406400"/>
                  </a:lnTo>
                  <a:lnTo>
                    <a:pt x="1219200" y="203200"/>
                  </a:lnTo>
                  <a:cubicBezTo>
                    <a:pt x="1219200" y="91034"/>
                    <a:pt x="1128370" y="0"/>
                    <a:pt x="1016000" y="0"/>
                  </a:cubicBezTo>
                  <a:cubicBezTo>
                    <a:pt x="903630" y="0"/>
                    <a:pt x="812800" y="91034"/>
                    <a:pt x="812800" y="203200"/>
                  </a:cubicBezTo>
                  <a:lnTo>
                    <a:pt x="812800" y="406400"/>
                  </a:lnTo>
                  <a:lnTo>
                    <a:pt x="558800" y="406400"/>
                  </a:lnTo>
                  <a:cubicBezTo>
                    <a:pt x="250546" y="406400"/>
                    <a:pt x="0" y="656946"/>
                    <a:pt x="0" y="965200"/>
                  </a:cubicBezTo>
                  <a:lnTo>
                    <a:pt x="0" y="3251200"/>
                  </a:lnTo>
                  <a:cubicBezTo>
                    <a:pt x="0" y="3587293"/>
                    <a:pt x="273507" y="3860800"/>
                    <a:pt x="609600" y="3860800"/>
                  </a:cubicBezTo>
                  <a:lnTo>
                    <a:pt x="1625600" y="3860800"/>
                  </a:lnTo>
                  <a:cubicBezTo>
                    <a:pt x="1737970" y="3860800"/>
                    <a:pt x="1828800" y="3769767"/>
                    <a:pt x="1828800" y="3657600"/>
                  </a:cubicBezTo>
                  <a:cubicBezTo>
                    <a:pt x="1828800" y="3545434"/>
                    <a:pt x="1737970" y="3454400"/>
                    <a:pt x="1625600" y="3454400"/>
                  </a:cubicBezTo>
                  <a:lnTo>
                    <a:pt x="609600" y="3454400"/>
                  </a:lnTo>
                  <a:cubicBezTo>
                    <a:pt x="497434" y="3454400"/>
                    <a:pt x="406400" y="3363163"/>
                    <a:pt x="406400" y="3251200"/>
                  </a:cubicBezTo>
                  <a:lnTo>
                    <a:pt x="406400" y="1625600"/>
                  </a:lnTo>
                  <a:lnTo>
                    <a:pt x="3657600" y="1625600"/>
                  </a:lnTo>
                  <a:cubicBezTo>
                    <a:pt x="3657600" y="1737766"/>
                    <a:pt x="3748431" y="1828800"/>
                    <a:pt x="3860800" y="1828800"/>
                  </a:cubicBezTo>
                  <a:cubicBezTo>
                    <a:pt x="3973170" y="1828800"/>
                    <a:pt x="4064000" y="1737766"/>
                    <a:pt x="4064000" y="1625600"/>
                  </a:cubicBezTo>
                  <a:lnTo>
                    <a:pt x="4064000" y="965200"/>
                  </a:lnTo>
                  <a:cubicBezTo>
                    <a:pt x="4064000" y="656946"/>
                    <a:pt x="3813455" y="406400"/>
                    <a:pt x="3505200" y="406400"/>
                  </a:cubicBezTo>
                  <a:close/>
                </a:path>
              </a:pathLst>
            </a:custGeom>
            <a:solidFill>
              <a:schemeClr val="bg1"/>
            </a:solidFill>
            <a:ln w="203200" cap="flat">
              <a:noFill/>
              <a:prstDash val="solid"/>
              <a:miter/>
            </a:ln>
          </p:spPr>
          <p:txBody>
            <a:bodyPr rtlCol="0" anchor="ctr"/>
            <a:lstStyle/>
            <a:p>
              <a:endParaRPr lang="en-GB" sz="1013"/>
            </a:p>
          </p:txBody>
        </p:sp>
        <p:sp>
          <p:nvSpPr>
            <p:cNvPr id="153" name="Freeform: Shape 152">
              <a:extLst>
                <a:ext uri="{FF2B5EF4-FFF2-40B4-BE49-F238E27FC236}">
                  <a16:creationId xmlns:a16="http://schemas.microsoft.com/office/drawing/2014/main" id="{2A7AD1CB-9085-B68F-1E9E-58257F910D2D}"/>
                </a:ext>
              </a:extLst>
            </p:cNvPr>
            <p:cNvSpPr>
              <a:spLocks/>
            </p:cNvSpPr>
            <p:nvPr/>
          </p:nvSpPr>
          <p:spPr>
            <a:xfrm>
              <a:off x="11217075" y="3085219"/>
              <a:ext cx="134536" cy="134536"/>
            </a:xfrm>
            <a:custGeom>
              <a:avLst/>
              <a:gdLst>
                <a:gd name="connsiteX0" fmla="*/ 913056 w 1826111"/>
                <a:gd name="connsiteY0" fmla="*/ 0 h 1822881"/>
                <a:gd name="connsiteX1" fmla="*/ 0 w 1826111"/>
                <a:gd name="connsiteY1" fmla="*/ 911441 h 1822881"/>
                <a:gd name="connsiteX2" fmla="*/ 913056 w 1826111"/>
                <a:gd name="connsiteY2" fmla="*/ 1822881 h 1822881"/>
                <a:gd name="connsiteX3" fmla="*/ 1826112 w 1826111"/>
                <a:gd name="connsiteY3" fmla="*/ 911441 h 1822881"/>
                <a:gd name="connsiteX4" fmla="*/ 913056 w 1826111"/>
                <a:gd name="connsiteY4" fmla="*/ 0 h 1822881"/>
                <a:gd name="connsiteX5" fmla="*/ 898175 w 1826111"/>
                <a:gd name="connsiteY5" fmla="*/ 1333920 h 1822881"/>
                <a:gd name="connsiteX6" fmla="*/ 695767 w 1826111"/>
                <a:gd name="connsiteY6" fmla="*/ 1354156 h 1822881"/>
                <a:gd name="connsiteX7" fmla="*/ 342324 w 1826111"/>
                <a:gd name="connsiteY7" fmla="*/ 1101907 h 1822881"/>
                <a:gd name="connsiteX8" fmla="*/ 521630 w 1826111"/>
                <a:gd name="connsiteY8" fmla="*/ 851554 h 1822881"/>
                <a:gd name="connsiteX9" fmla="*/ 764970 w 1826111"/>
                <a:gd name="connsiteY9" fmla="*/ 1025222 h 1822881"/>
                <a:gd name="connsiteX10" fmla="*/ 1276398 w 1826111"/>
                <a:gd name="connsiteY10" fmla="*/ 477603 h 1822881"/>
                <a:gd name="connsiteX11" fmla="*/ 1501909 w 1826111"/>
                <a:gd name="connsiteY11" fmla="*/ 687473 h 182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6111" h="1822881">
                  <a:moveTo>
                    <a:pt x="913056" y="0"/>
                  </a:moveTo>
                  <a:cubicBezTo>
                    <a:pt x="409599" y="0"/>
                    <a:pt x="0" y="408870"/>
                    <a:pt x="0" y="911441"/>
                  </a:cubicBezTo>
                  <a:cubicBezTo>
                    <a:pt x="0" y="1414011"/>
                    <a:pt x="409589" y="1822881"/>
                    <a:pt x="913056" y="1822881"/>
                  </a:cubicBezTo>
                  <a:cubicBezTo>
                    <a:pt x="1416523" y="1822881"/>
                    <a:pt x="1826112" y="1414011"/>
                    <a:pt x="1826112" y="911441"/>
                  </a:cubicBezTo>
                  <a:cubicBezTo>
                    <a:pt x="1826112" y="408870"/>
                    <a:pt x="1416523" y="0"/>
                    <a:pt x="913056" y="0"/>
                  </a:cubicBezTo>
                  <a:close/>
                  <a:moveTo>
                    <a:pt x="898175" y="1333920"/>
                  </a:moveTo>
                  <a:cubicBezTo>
                    <a:pt x="846083" y="1389690"/>
                    <a:pt x="757874" y="1398495"/>
                    <a:pt x="695767" y="1354156"/>
                  </a:cubicBezTo>
                  <a:lnTo>
                    <a:pt x="342324" y="1101907"/>
                  </a:lnTo>
                  <a:lnTo>
                    <a:pt x="521630" y="851554"/>
                  </a:lnTo>
                  <a:lnTo>
                    <a:pt x="764970" y="1025222"/>
                  </a:lnTo>
                  <a:lnTo>
                    <a:pt x="1276398" y="477603"/>
                  </a:lnTo>
                  <a:lnTo>
                    <a:pt x="1501909" y="687473"/>
                  </a:lnTo>
                  <a:close/>
                </a:path>
              </a:pathLst>
            </a:custGeom>
            <a:solidFill>
              <a:schemeClr val="bg1"/>
            </a:solidFill>
            <a:ln w="10421" cap="flat">
              <a:noFill/>
              <a:prstDash val="solid"/>
              <a:miter/>
            </a:ln>
          </p:spPr>
          <p:txBody>
            <a:bodyPr rtlCol="0" anchor="ctr"/>
            <a:lstStyle/>
            <a:p>
              <a:endParaRPr lang="en-GB" sz="1013"/>
            </a:p>
          </p:txBody>
        </p:sp>
      </p:grpSp>
      <p:grpSp>
        <p:nvGrpSpPr>
          <p:cNvPr id="163" name="Group 162">
            <a:extLst>
              <a:ext uri="{FF2B5EF4-FFF2-40B4-BE49-F238E27FC236}">
                <a16:creationId xmlns:a16="http://schemas.microsoft.com/office/drawing/2014/main" id="{2E650573-1331-4530-CF71-AC016E345DB1}"/>
              </a:ext>
            </a:extLst>
          </p:cNvPr>
          <p:cNvGrpSpPr/>
          <p:nvPr/>
        </p:nvGrpSpPr>
        <p:grpSpPr>
          <a:xfrm>
            <a:off x="1304859" y="1591496"/>
            <a:ext cx="518378" cy="601320"/>
            <a:chOff x="1739811" y="2694688"/>
            <a:chExt cx="691171" cy="801760"/>
          </a:xfrm>
        </p:grpSpPr>
        <p:grpSp>
          <p:nvGrpSpPr>
            <p:cNvPr id="82" name="Group 81">
              <a:extLst>
                <a:ext uri="{FF2B5EF4-FFF2-40B4-BE49-F238E27FC236}">
                  <a16:creationId xmlns:a16="http://schemas.microsoft.com/office/drawing/2014/main" id="{30F0463A-020B-391D-BFBF-159CDE2CFA3E}"/>
                </a:ext>
              </a:extLst>
            </p:cNvPr>
            <p:cNvGrpSpPr/>
            <p:nvPr/>
          </p:nvGrpSpPr>
          <p:grpSpPr>
            <a:xfrm>
              <a:off x="1739811" y="2694688"/>
              <a:ext cx="691171" cy="801760"/>
              <a:chOff x="1804988" y="2818930"/>
              <a:chExt cx="553490" cy="642049"/>
            </a:xfrm>
          </p:grpSpPr>
          <p:sp>
            <p:nvSpPr>
              <p:cNvPr id="53" name="Hexagon 52">
                <a:extLst>
                  <a:ext uri="{FF2B5EF4-FFF2-40B4-BE49-F238E27FC236}">
                    <a16:creationId xmlns:a16="http://schemas.microsoft.com/office/drawing/2014/main" id="{521AD8F5-8454-64B7-B0A7-B016BF440DEF}"/>
                  </a:ext>
                </a:extLst>
              </p:cNvPr>
              <p:cNvSpPr/>
              <p:nvPr/>
            </p:nvSpPr>
            <p:spPr>
              <a:xfrm rot="5400000">
                <a:off x="1760708" y="2863210"/>
                <a:ext cx="642049" cy="55349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54" name="Hexagon 53">
                <a:extLst>
                  <a:ext uri="{FF2B5EF4-FFF2-40B4-BE49-F238E27FC236}">
                    <a16:creationId xmlns:a16="http://schemas.microsoft.com/office/drawing/2014/main" id="{5586D31A-A044-47A1-588A-210C6DBF6C25}"/>
                  </a:ext>
                </a:extLst>
              </p:cNvPr>
              <p:cNvSpPr/>
              <p:nvPr/>
            </p:nvSpPr>
            <p:spPr>
              <a:xfrm rot="5400000">
                <a:off x="1828060" y="2921272"/>
                <a:ext cx="507343" cy="437364"/>
              </a:xfrm>
              <a:prstGeom prst="hexagon">
                <a:avLst/>
              </a:prstGeom>
              <a:gradFill>
                <a:gsLst>
                  <a:gs pos="95000">
                    <a:schemeClr val="accent1"/>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grpSp>
        <p:grpSp>
          <p:nvGrpSpPr>
            <p:cNvPr id="162" name="Group 161">
              <a:extLst>
                <a:ext uri="{FF2B5EF4-FFF2-40B4-BE49-F238E27FC236}">
                  <a16:creationId xmlns:a16="http://schemas.microsoft.com/office/drawing/2014/main" id="{A1CB6CE2-1DF8-45FC-9324-7720E071799C}"/>
                </a:ext>
              </a:extLst>
            </p:cNvPr>
            <p:cNvGrpSpPr/>
            <p:nvPr/>
          </p:nvGrpSpPr>
          <p:grpSpPr>
            <a:xfrm>
              <a:off x="1918905" y="2934456"/>
              <a:ext cx="332983" cy="322224"/>
              <a:chOff x="1921267" y="2921371"/>
              <a:chExt cx="1177533" cy="1139485"/>
            </a:xfrm>
            <a:solidFill>
              <a:schemeClr val="bg1"/>
            </a:solidFill>
          </p:grpSpPr>
          <p:sp>
            <p:nvSpPr>
              <p:cNvPr id="161" name="Freeform: Shape 160">
                <a:extLst>
                  <a:ext uri="{FF2B5EF4-FFF2-40B4-BE49-F238E27FC236}">
                    <a16:creationId xmlns:a16="http://schemas.microsoft.com/office/drawing/2014/main" id="{697DE966-7E7D-E6B1-80AF-5559C354AE36}"/>
                  </a:ext>
                </a:extLst>
              </p:cNvPr>
              <p:cNvSpPr/>
              <p:nvPr/>
            </p:nvSpPr>
            <p:spPr>
              <a:xfrm>
                <a:off x="1921267" y="2921371"/>
                <a:ext cx="1177533" cy="1139485"/>
              </a:xfrm>
              <a:custGeom>
                <a:avLst/>
                <a:gdLst>
                  <a:gd name="connsiteX0" fmla="*/ 413273 w 1177533"/>
                  <a:gd name="connsiteY0" fmla="*/ 193273 h 1139485"/>
                  <a:gd name="connsiteX1" fmla="*/ 300080 w 1177533"/>
                  <a:gd name="connsiteY1" fmla="*/ 306463 h 1139485"/>
                  <a:gd name="connsiteX2" fmla="*/ 413273 w 1177533"/>
                  <a:gd name="connsiteY2" fmla="*/ 419656 h 1139485"/>
                  <a:gd name="connsiteX3" fmla="*/ 526463 w 1177533"/>
                  <a:gd name="connsiteY3" fmla="*/ 306463 h 1139485"/>
                  <a:gd name="connsiteX4" fmla="*/ 413273 w 1177533"/>
                  <a:gd name="connsiteY4" fmla="*/ 193273 h 1139485"/>
                  <a:gd name="connsiteX5" fmla="*/ 413270 w 1177533"/>
                  <a:gd name="connsiteY5" fmla="*/ 112310 h 1139485"/>
                  <a:gd name="connsiteX6" fmla="*/ 714233 w 1177533"/>
                  <a:gd name="connsiteY6" fmla="*/ 413273 h 1139485"/>
                  <a:gd name="connsiteX7" fmla="*/ 631965 w 1177533"/>
                  <a:gd name="connsiteY7" fmla="*/ 620033 h 1139485"/>
                  <a:gd name="connsiteX8" fmla="*/ 413273 w 1177533"/>
                  <a:gd name="connsiteY8" fmla="*/ 444190 h 1139485"/>
                  <a:gd name="connsiteX9" fmla="*/ 194578 w 1177533"/>
                  <a:gd name="connsiteY9" fmla="*/ 620035 h 1139485"/>
                  <a:gd name="connsiteX10" fmla="*/ 112307 w 1177533"/>
                  <a:gd name="connsiteY10" fmla="*/ 413273 h 1139485"/>
                  <a:gd name="connsiteX11" fmla="*/ 413270 w 1177533"/>
                  <a:gd name="connsiteY11" fmla="*/ 112310 h 1139485"/>
                  <a:gd name="connsiteX12" fmla="*/ 413270 w 1177533"/>
                  <a:gd name="connsiteY12" fmla="*/ 0 h 1139485"/>
                  <a:gd name="connsiteX13" fmla="*/ 826540 w 1177533"/>
                  <a:gd name="connsiteY13" fmla="*/ 413270 h 1139485"/>
                  <a:gd name="connsiteX14" fmla="*/ 752125 w 1177533"/>
                  <a:gd name="connsiteY14" fmla="*/ 649888 h 1139485"/>
                  <a:gd name="connsiteX15" fmla="*/ 881018 w 1177533"/>
                  <a:gd name="connsiteY15" fmla="*/ 776363 h 1139485"/>
                  <a:gd name="connsiteX16" fmla="*/ 886096 w 1177533"/>
                  <a:gd name="connsiteY16" fmla="*/ 771130 h 1139485"/>
                  <a:gd name="connsiteX17" fmla="*/ 939223 w 1177533"/>
                  <a:gd name="connsiteY17" fmla="*/ 770333 h 1139485"/>
                  <a:gd name="connsiteX18" fmla="*/ 1166173 w 1177533"/>
                  <a:gd name="connsiteY18" fmla="*/ 990558 h 1139485"/>
                  <a:gd name="connsiteX19" fmla="*/ 1166972 w 1177533"/>
                  <a:gd name="connsiteY19" fmla="*/ 1043682 h 1139485"/>
                  <a:gd name="connsiteX20" fmla="*/ 1085033 w 1177533"/>
                  <a:gd name="connsiteY20" fmla="*/ 1128126 h 1139485"/>
                  <a:gd name="connsiteX21" fmla="*/ 1031907 w 1177533"/>
                  <a:gd name="connsiteY21" fmla="*/ 1128921 h 1139485"/>
                  <a:gd name="connsiteX22" fmla="*/ 804957 w 1177533"/>
                  <a:gd name="connsiteY22" fmla="*/ 908700 h 1139485"/>
                  <a:gd name="connsiteX23" fmla="*/ 804157 w 1177533"/>
                  <a:gd name="connsiteY23" fmla="*/ 855574 h 1139485"/>
                  <a:gd name="connsiteX24" fmla="*/ 808416 w 1177533"/>
                  <a:gd name="connsiteY24" fmla="*/ 851185 h 1139485"/>
                  <a:gd name="connsiteX25" fmla="*/ 682057 w 1177533"/>
                  <a:gd name="connsiteY25" fmla="*/ 727181 h 1139485"/>
                  <a:gd name="connsiteX26" fmla="*/ 618649 w 1177533"/>
                  <a:gd name="connsiteY26" fmla="*/ 771974 h 1139485"/>
                  <a:gd name="connsiteX27" fmla="*/ 575883 w 1177533"/>
                  <a:gd name="connsiteY27" fmla="*/ 712177 h 1139485"/>
                  <a:gd name="connsiteX28" fmla="*/ 753484 w 1177533"/>
                  <a:gd name="connsiteY28" fmla="*/ 413273 h 1139485"/>
                  <a:gd name="connsiteX29" fmla="*/ 413270 w 1177533"/>
                  <a:gd name="connsiteY29" fmla="*/ 73059 h 1139485"/>
                  <a:gd name="connsiteX30" fmla="*/ 73056 w 1177533"/>
                  <a:gd name="connsiteY30" fmla="*/ 413273 h 1139485"/>
                  <a:gd name="connsiteX31" fmla="*/ 250662 w 1177533"/>
                  <a:gd name="connsiteY31" fmla="*/ 712177 h 1139485"/>
                  <a:gd name="connsiteX32" fmla="*/ 207896 w 1177533"/>
                  <a:gd name="connsiteY32" fmla="*/ 771974 h 1139485"/>
                  <a:gd name="connsiteX33" fmla="*/ 0 w 1177533"/>
                  <a:gd name="connsiteY33" fmla="*/ 413273 h 1139485"/>
                  <a:gd name="connsiteX34" fmla="*/ 413270 w 1177533"/>
                  <a:gd name="connsiteY34" fmla="*/ 0 h 113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7533" h="1139485">
                    <a:moveTo>
                      <a:pt x="413273" y="193273"/>
                    </a:moveTo>
                    <a:cubicBezTo>
                      <a:pt x="350760" y="193273"/>
                      <a:pt x="300082" y="243951"/>
                      <a:pt x="300080" y="306463"/>
                    </a:cubicBezTo>
                    <a:cubicBezTo>
                      <a:pt x="300080" y="368978"/>
                      <a:pt x="350758" y="419656"/>
                      <a:pt x="413273" y="419656"/>
                    </a:cubicBezTo>
                    <a:cubicBezTo>
                      <a:pt x="475785" y="419656"/>
                      <a:pt x="526463" y="368978"/>
                      <a:pt x="526463" y="306463"/>
                    </a:cubicBezTo>
                    <a:cubicBezTo>
                      <a:pt x="526463" y="243951"/>
                      <a:pt x="475785" y="193273"/>
                      <a:pt x="413273" y="193273"/>
                    </a:cubicBezTo>
                    <a:close/>
                    <a:moveTo>
                      <a:pt x="413270" y="112310"/>
                    </a:moveTo>
                    <a:cubicBezTo>
                      <a:pt x="579491" y="112310"/>
                      <a:pt x="714233" y="247054"/>
                      <a:pt x="714233" y="413273"/>
                    </a:cubicBezTo>
                    <a:cubicBezTo>
                      <a:pt x="714233" y="493347"/>
                      <a:pt x="682960" y="566114"/>
                      <a:pt x="631965" y="620033"/>
                    </a:cubicBezTo>
                    <a:cubicBezTo>
                      <a:pt x="609526" y="517394"/>
                      <a:pt x="518309" y="444190"/>
                      <a:pt x="413273" y="444190"/>
                    </a:cubicBezTo>
                    <a:cubicBezTo>
                      <a:pt x="308237" y="444188"/>
                      <a:pt x="217017" y="517394"/>
                      <a:pt x="194578" y="620035"/>
                    </a:cubicBezTo>
                    <a:cubicBezTo>
                      <a:pt x="143583" y="566117"/>
                      <a:pt x="112307" y="493350"/>
                      <a:pt x="112307" y="413273"/>
                    </a:cubicBezTo>
                    <a:cubicBezTo>
                      <a:pt x="112307" y="247052"/>
                      <a:pt x="247049" y="112310"/>
                      <a:pt x="413270" y="112310"/>
                    </a:cubicBezTo>
                    <a:close/>
                    <a:moveTo>
                      <a:pt x="413270" y="0"/>
                    </a:moveTo>
                    <a:cubicBezTo>
                      <a:pt x="641513" y="0"/>
                      <a:pt x="826540" y="185027"/>
                      <a:pt x="826540" y="413270"/>
                    </a:cubicBezTo>
                    <a:cubicBezTo>
                      <a:pt x="826540" y="501281"/>
                      <a:pt x="799020" y="582860"/>
                      <a:pt x="752125" y="649888"/>
                    </a:cubicBezTo>
                    <a:lnTo>
                      <a:pt x="881018" y="776363"/>
                    </a:lnTo>
                    <a:lnTo>
                      <a:pt x="886096" y="771130"/>
                    </a:lnTo>
                    <a:cubicBezTo>
                      <a:pt x="900484" y="756303"/>
                      <a:pt x="924395" y="755940"/>
                      <a:pt x="939223" y="770333"/>
                    </a:cubicBezTo>
                    <a:lnTo>
                      <a:pt x="1166173" y="990558"/>
                    </a:lnTo>
                    <a:cubicBezTo>
                      <a:pt x="1181000" y="1004951"/>
                      <a:pt x="1181363" y="1028853"/>
                      <a:pt x="1166972" y="1043682"/>
                    </a:cubicBezTo>
                    <a:lnTo>
                      <a:pt x="1085033" y="1128126"/>
                    </a:lnTo>
                    <a:cubicBezTo>
                      <a:pt x="1070643" y="1142958"/>
                      <a:pt x="1046736" y="1143311"/>
                      <a:pt x="1031907" y="1128921"/>
                    </a:cubicBezTo>
                    <a:lnTo>
                      <a:pt x="804957" y="908700"/>
                    </a:lnTo>
                    <a:cubicBezTo>
                      <a:pt x="790127" y="894312"/>
                      <a:pt x="789769" y="870401"/>
                      <a:pt x="804157" y="855574"/>
                    </a:cubicBezTo>
                    <a:lnTo>
                      <a:pt x="808416" y="851185"/>
                    </a:lnTo>
                    <a:lnTo>
                      <a:pt x="682057" y="727181"/>
                    </a:lnTo>
                    <a:cubicBezTo>
                      <a:pt x="662429" y="744005"/>
                      <a:pt x="641211" y="759028"/>
                      <a:pt x="618649" y="771974"/>
                    </a:cubicBezTo>
                    <a:cubicBezTo>
                      <a:pt x="607649" y="749763"/>
                      <a:pt x="593155" y="729590"/>
                      <a:pt x="575883" y="712177"/>
                    </a:cubicBezTo>
                    <a:cubicBezTo>
                      <a:pt x="685155" y="652601"/>
                      <a:pt x="753484" y="538366"/>
                      <a:pt x="753484" y="413273"/>
                    </a:cubicBezTo>
                    <a:cubicBezTo>
                      <a:pt x="753484" y="225382"/>
                      <a:pt x="601160" y="73059"/>
                      <a:pt x="413270" y="73059"/>
                    </a:cubicBezTo>
                    <a:cubicBezTo>
                      <a:pt x="225380" y="73059"/>
                      <a:pt x="73056" y="225382"/>
                      <a:pt x="73056" y="413273"/>
                    </a:cubicBezTo>
                    <a:cubicBezTo>
                      <a:pt x="73056" y="538366"/>
                      <a:pt x="141387" y="652604"/>
                      <a:pt x="250662" y="712177"/>
                    </a:cubicBezTo>
                    <a:cubicBezTo>
                      <a:pt x="233390" y="729590"/>
                      <a:pt x="218899" y="749763"/>
                      <a:pt x="207896" y="771974"/>
                    </a:cubicBezTo>
                    <a:cubicBezTo>
                      <a:pt x="83676" y="700699"/>
                      <a:pt x="0" y="566759"/>
                      <a:pt x="0" y="413273"/>
                    </a:cubicBezTo>
                    <a:cubicBezTo>
                      <a:pt x="0" y="185030"/>
                      <a:pt x="185027" y="3"/>
                      <a:pt x="413270" y="0"/>
                    </a:cubicBezTo>
                    <a:close/>
                  </a:path>
                </a:pathLst>
              </a:custGeom>
              <a:grpFill/>
              <a:ln w="9525" cap="flat">
                <a:noFill/>
                <a:prstDash val="solid"/>
                <a:miter/>
              </a:ln>
            </p:spPr>
            <p:txBody>
              <a:bodyPr rtlCol="0" anchor="ctr"/>
              <a:lstStyle/>
              <a:p>
                <a:endParaRPr lang="en-GB" sz="1013"/>
              </a:p>
            </p:txBody>
          </p:sp>
          <p:sp>
            <p:nvSpPr>
              <p:cNvPr id="160" name="Freeform: Shape 159">
                <a:extLst>
                  <a:ext uri="{FF2B5EF4-FFF2-40B4-BE49-F238E27FC236}">
                    <a16:creationId xmlns:a16="http://schemas.microsoft.com/office/drawing/2014/main" id="{B7BA0516-6D79-5DB8-D0BF-35D05F6D6026}"/>
                  </a:ext>
                </a:extLst>
              </p:cNvPr>
              <p:cNvSpPr>
                <a:spLocks/>
              </p:cNvSpPr>
              <p:nvPr/>
            </p:nvSpPr>
            <p:spPr>
              <a:xfrm>
                <a:off x="2140090" y="3600449"/>
                <a:ext cx="387072" cy="387070"/>
              </a:xfrm>
              <a:custGeom>
                <a:avLst/>
                <a:gdLst>
                  <a:gd name="connsiteX0" fmla="*/ 913056 w 1826111"/>
                  <a:gd name="connsiteY0" fmla="*/ 0 h 1822881"/>
                  <a:gd name="connsiteX1" fmla="*/ 0 w 1826111"/>
                  <a:gd name="connsiteY1" fmla="*/ 911441 h 1822881"/>
                  <a:gd name="connsiteX2" fmla="*/ 913056 w 1826111"/>
                  <a:gd name="connsiteY2" fmla="*/ 1822881 h 1822881"/>
                  <a:gd name="connsiteX3" fmla="*/ 1826112 w 1826111"/>
                  <a:gd name="connsiteY3" fmla="*/ 911441 h 1822881"/>
                  <a:gd name="connsiteX4" fmla="*/ 913056 w 1826111"/>
                  <a:gd name="connsiteY4" fmla="*/ 0 h 1822881"/>
                  <a:gd name="connsiteX5" fmla="*/ 898175 w 1826111"/>
                  <a:gd name="connsiteY5" fmla="*/ 1333920 h 1822881"/>
                  <a:gd name="connsiteX6" fmla="*/ 695767 w 1826111"/>
                  <a:gd name="connsiteY6" fmla="*/ 1354156 h 1822881"/>
                  <a:gd name="connsiteX7" fmla="*/ 342324 w 1826111"/>
                  <a:gd name="connsiteY7" fmla="*/ 1101907 h 1822881"/>
                  <a:gd name="connsiteX8" fmla="*/ 521630 w 1826111"/>
                  <a:gd name="connsiteY8" fmla="*/ 851554 h 1822881"/>
                  <a:gd name="connsiteX9" fmla="*/ 764970 w 1826111"/>
                  <a:gd name="connsiteY9" fmla="*/ 1025222 h 1822881"/>
                  <a:gd name="connsiteX10" fmla="*/ 1276398 w 1826111"/>
                  <a:gd name="connsiteY10" fmla="*/ 477603 h 1822881"/>
                  <a:gd name="connsiteX11" fmla="*/ 1501909 w 1826111"/>
                  <a:gd name="connsiteY11" fmla="*/ 687473 h 182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6111" h="1822881">
                    <a:moveTo>
                      <a:pt x="913056" y="0"/>
                    </a:moveTo>
                    <a:cubicBezTo>
                      <a:pt x="409599" y="0"/>
                      <a:pt x="0" y="408870"/>
                      <a:pt x="0" y="911441"/>
                    </a:cubicBezTo>
                    <a:cubicBezTo>
                      <a:pt x="0" y="1414011"/>
                      <a:pt x="409589" y="1822881"/>
                      <a:pt x="913056" y="1822881"/>
                    </a:cubicBezTo>
                    <a:cubicBezTo>
                      <a:pt x="1416523" y="1822881"/>
                      <a:pt x="1826112" y="1414011"/>
                      <a:pt x="1826112" y="911441"/>
                    </a:cubicBezTo>
                    <a:cubicBezTo>
                      <a:pt x="1826112" y="408870"/>
                      <a:pt x="1416523" y="0"/>
                      <a:pt x="913056" y="0"/>
                    </a:cubicBezTo>
                    <a:close/>
                    <a:moveTo>
                      <a:pt x="898175" y="1333920"/>
                    </a:moveTo>
                    <a:cubicBezTo>
                      <a:pt x="846083" y="1389690"/>
                      <a:pt x="757874" y="1398495"/>
                      <a:pt x="695767" y="1354156"/>
                    </a:cubicBezTo>
                    <a:lnTo>
                      <a:pt x="342324" y="1101907"/>
                    </a:lnTo>
                    <a:lnTo>
                      <a:pt x="521630" y="851554"/>
                    </a:lnTo>
                    <a:lnTo>
                      <a:pt x="764970" y="1025222"/>
                    </a:lnTo>
                    <a:lnTo>
                      <a:pt x="1276398" y="477603"/>
                    </a:lnTo>
                    <a:lnTo>
                      <a:pt x="1501909" y="687473"/>
                    </a:lnTo>
                    <a:close/>
                  </a:path>
                </a:pathLst>
              </a:custGeom>
              <a:grpFill/>
              <a:ln w="10421" cap="flat">
                <a:noFill/>
                <a:prstDash val="solid"/>
                <a:miter/>
              </a:ln>
            </p:spPr>
            <p:txBody>
              <a:bodyPr rtlCol="0" anchor="ctr"/>
              <a:lstStyle/>
              <a:p>
                <a:endParaRPr lang="en-GB" sz="1013"/>
              </a:p>
            </p:txBody>
          </p:sp>
        </p:grpSp>
      </p:grpSp>
    </p:spTree>
    <p:extLst>
      <p:ext uri="{BB962C8B-B14F-4D97-AF65-F5344CB8AC3E}">
        <p14:creationId xmlns:p14="http://schemas.microsoft.com/office/powerpoint/2010/main" val="327450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F85B3B9-A761-43C6-8CF6-2E04345611DC}"/>
              </a:ext>
            </a:extLst>
          </p:cNvPr>
          <p:cNvPicPr>
            <a:picLocks noChangeAspect="1"/>
          </p:cNvPicPr>
          <p:nvPr/>
        </p:nvPicPr>
        <p:blipFill rotWithShape="1">
          <a:blip r:embed="rId2"/>
          <a:srcRect r="1328"/>
          <a:stretch/>
        </p:blipFill>
        <p:spPr>
          <a:xfrm>
            <a:off x="4790783" y="3403831"/>
            <a:ext cx="3266720" cy="1052686"/>
          </a:xfrm>
          <a:prstGeom prst="roundRect">
            <a:avLst>
              <a:gd name="adj" fmla="val 11238"/>
            </a:avLst>
          </a:prstGeom>
          <a:ln>
            <a:noFill/>
          </a:ln>
          <a:effectLst>
            <a:outerShdw dist="38100" dir="5400000" algn="t" rotWithShape="0">
              <a:schemeClr val="bg2">
                <a:alpha val="20000"/>
              </a:schemeClr>
            </a:outerShdw>
          </a:effectLst>
        </p:spPr>
      </p:pic>
      <p:sp>
        <p:nvSpPr>
          <p:cNvPr id="3" name="Title 2">
            <a:extLst>
              <a:ext uri="{FF2B5EF4-FFF2-40B4-BE49-F238E27FC236}">
                <a16:creationId xmlns:a16="http://schemas.microsoft.com/office/drawing/2014/main" id="{79D20F45-7A51-41E4-AA62-CF2F7DDED422}"/>
              </a:ext>
            </a:extLst>
          </p:cNvPr>
          <p:cNvSpPr>
            <a:spLocks noGrp="1"/>
          </p:cNvSpPr>
          <p:nvPr>
            <p:ph type="title"/>
          </p:nvPr>
        </p:nvSpPr>
        <p:spPr>
          <a:xfrm>
            <a:off x="582680" y="-13869"/>
            <a:ext cx="7886700" cy="994172"/>
          </a:xfrm>
        </p:spPr>
        <p:txBody>
          <a:bodyPr/>
          <a:lstStyle/>
          <a:p>
            <a:r>
              <a:rPr lang="en-US"/>
              <a:t>Collaborative Board patient members</a:t>
            </a:r>
          </a:p>
        </p:txBody>
      </p:sp>
      <p:pic>
        <p:nvPicPr>
          <p:cNvPr id="8" name="Picture 7">
            <a:extLst>
              <a:ext uri="{FF2B5EF4-FFF2-40B4-BE49-F238E27FC236}">
                <a16:creationId xmlns:a16="http://schemas.microsoft.com/office/drawing/2014/main" id="{C3E24B0E-1546-4CBD-AC39-F4C53B9D0B4B}"/>
              </a:ext>
            </a:extLst>
          </p:cNvPr>
          <p:cNvPicPr>
            <a:picLocks noChangeAspect="1"/>
          </p:cNvPicPr>
          <p:nvPr/>
        </p:nvPicPr>
        <p:blipFill>
          <a:blip r:embed="rId3"/>
          <a:stretch>
            <a:fillRect/>
          </a:stretch>
        </p:blipFill>
        <p:spPr>
          <a:xfrm>
            <a:off x="1340774" y="2209167"/>
            <a:ext cx="3310679" cy="1055360"/>
          </a:xfrm>
          <a:prstGeom prst="roundRect">
            <a:avLst>
              <a:gd name="adj" fmla="val 15313"/>
            </a:avLst>
          </a:prstGeom>
          <a:ln>
            <a:noFill/>
          </a:ln>
          <a:effectLst>
            <a:outerShdw dist="38100" dir="5400000" algn="t" rotWithShape="0">
              <a:schemeClr val="bg2">
                <a:alpha val="20000"/>
              </a:schemeClr>
            </a:outerShdw>
          </a:effectLst>
        </p:spPr>
      </p:pic>
      <p:pic>
        <p:nvPicPr>
          <p:cNvPr id="10" name="Picture 9">
            <a:extLst>
              <a:ext uri="{FF2B5EF4-FFF2-40B4-BE49-F238E27FC236}">
                <a16:creationId xmlns:a16="http://schemas.microsoft.com/office/drawing/2014/main" id="{36734F1D-21D1-45B0-918E-A0863F2DCCDF}"/>
              </a:ext>
            </a:extLst>
          </p:cNvPr>
          <p:cNvPicPr>
            <a:picLocks noChangeAspect="1"/>
          </p:cNvPicPr>
          <p:nvPr/>
        </p:nvPicPr>
        <p:blipFill rotWithShape="1">
          <a:blip r:embed="rId4"/>
          <a:srcRect t="11489" b="1"/>
          <a:stretch/>
        </p:blipFill>
        <p:spPr>
          <a:xfrm>
            <a:off x="1340774" y="3411602"/>
            <a:ext cx="3310679" cy="1037142"/>
          </a:xfrm>
          <a:prstGeom prst="roundRect">
            <a:avLst>
              <a:gd name="adj" fmla="val 11845"/>
            </a:avLst>
          </a:prstGeom>
          <a:ln>
            <a:noFill/>
          </a:ln>
          <a:effectLst>
            <a:outerShdw dist="38100" dir="5400000" algn="t" rotWithShape="0">
              <a:schemeClr val="bg2">
                <a:alpha val="20000"/>
              </a:schemeClr>
            </a:outerShdw>
          </a:effectLst>
        </p:spPr>
      </p:pic>
      <p:pic>
        <p:nvPicPr>
          <p:cNvPr id="12" name="Picture 11">
            <a:extLst>
              <a:ext uri="{FF2B5EF4-FFF2-40B4-BE49-F238E27FC236}">
                <a16:creationId xmlns:a16="http://schemas.microsoft.com/office/drawing/2014/main" id="{0E136520-F441-44C5-A308-0EB1C0586A05}"/>
              </a:ext>
            </a:extLst>
          </p:cNvPr>
          <p:cNvPicPr>
            <a:picLocks noChangeAspect="1"/>
          </p:cNvPicPr>
          <p:nvPr/>
        </p:nvPicPr>
        <p:blipFill>
          <a:blip r:embed="rId5"/>
          <a:stretch>
            <a:fillRect/>
          </a:stretch>
        </p:blipFill>
        <p:spPr>
          <a:xfrm>
            <a:off x="4790783" y="2209167"/>
            <a:ext cx="3266720" cy="1055360"/>
          </a:xfrm>
          <a:prstGeom prst="roundRect">
            <a:avLst>
              <a:gd name="adj" fmla="val 12606"/>
            </a:avLst>
          </a:prstGeom>
          <a:ln>
            <a:noFill/>
          </a:ln>
          <a:effectLst>
            <a:outerShdw dist="38100" dir="5400000" algn="t" rotWithShape="0">
              <a:schemeClr val="bg2">
                <a:alpha val="20000"/>
              </a:schemeClr>
            </a:outerShdw>
          </a:effectLst>
        </p:spPr>
      </p:pic>
      <p:pic>
        <p:nvPicPr>
          <p:cNvPr id="6" name="Picture 5">
            <a:extLst>
              <a:ext uri="{FF2B5EF4-FFF2-40B4-BE49-F238E27FC236}">
                <a16:creationId xmlns:a16="http://schemas.microsoft.com/office/drawing/2014/main" id="{208880A1-D61A-499A-86EB-5F7B02A0F8A4}"/>
              </a:ext>
            </a:extLst>
          </p:cNvPr>
          <p:cNvPicPr>
            <a:picLocks noChangeAspect="1"/>
          </p:cNvPicPr>
          <p:nvPr/>
        </p:nvPicPr>
        <p:blipFill>
          <a:blip r:embed="rId6"/>
          <a:stretch>
            <a:fillRect/>
          </a:stretch>
        </p:blipFill>
        <p:spPr>
          <a:xfrm>
            <a:off x="2776271" y="1076575"/>
            <a:ext cx="3591458" cy="1073447"/>
          </a:xfrm>
          <a:prstGeom prst="roundRect">
            <a:avLst>
              <a:gd name="adj" fmla="val 10405"/>
            </a:avLst>
          </a:prstGeom>
          <a:ln>
            <a:noFill/>
          </a:ln>
          <a:effectLst>
            <a:outerShdw dist="38100" dir="5400000" algn="t" rotWithShape="0">
              <a:schemeClr val="bg2">
                <a:alpha val="20000"/>
              </a:schemeClr>
            </a:outerShdw>
          </a:effectLst>
        </p:spPr>
      </p:pic>
      <p:sp>
        <p:nvSpPr>
          <p:cNvPr id="26" name="TextBox 25">
            <a:extLst>
              <a:ext uri="{FF2B5EF4-FFF2-40B4-BE49-F238E27FC236}">
                <a16:creationId xmlns:a16="http://schemas.microsoft.com/office/drawing/2014/main" id="{4A728D52-C841-7B60-B58B-457EAF1ACE9F}"/>
              </a:ext>
            </a:extLst>
          </p:cNvPr>
          <p:cNvSpPr txBox="1"/>
          <p:nvPr/>
        </p:nvSpPr>
        <p:spPr>
          <a:xfrm>
            <a:off x="6771336" y="1436143"/>
            <a:ext cx="1866272" cy="853967"/>
          </a:xfrm>
          <a:prstGeom prst="rect">
            <a:avLst/>
          </a:prstGeom>
          <a:noFill/>
        </p:spPr>
        <p:txBody>
          <a:bodyPr wrap="square" lIns="0" tIns="27000" rIns="0" bIns="27000" anchor="ctr">
            <a:noAutofit/>
          </a:bodyPr>
          <a:lstStyle/>
          <a:p>
            <a:pPr algn="ctr">
              <a:defRPr/>
            </a:pPr>
            <a:r>
              <a:rPr lang="en-GB" sz="1050">
                <a:solidFill>
                  <a:srgbClr val="FFFFFF"/>
                </a:solidFill>
                <a:latin typeface="Arial" panose="020B0604020202020204"/>
              </a:rPr>
              <a:t>Thanks to everyone for </a:t>
            </a:r>
            <a:br>
              <a:rPr lang="en-GB" sz="1050">
                <a:solidFill>
                  <a:srgbClr val="FFFFFF"/>
                </a:solidFill>
                <a:latin typeface="Arial" panose="020B0604020202020204"/>
              </a:rPr>
            </a:br>
            <a:r>
              <a:rPr lang="en-GB" sz="1050">
                <a:solidFill>
                  <a:srgbClr val="FFFFFF"/>
                </a:solidFill>
                <a:latin typeface="Arial" panose="020B0604020202020204"/>
              </a:rPr>
              <a:t>your hard work and dedication. I thoroughly enjoyed working alongside all of you and look forward to what’s to come</a:t>
            </a:r>
          </a:p>
        </p:txBody>
      </p:sp>
      <p:sp>
        <p:nvSpPr>
          <p:cNvPr id="27" name="TextBox 26">
            <a:extLst>
              <a:ext uri="{FF2B5EF4-FFF2-40B4-BE49-F238E27FC236}">
                <a16:creationId xmlns:a16="http://schemas.microsoft.com/office/drawing/2014/main" id="{B828AD7C-8163-8E11-CD36-3136A8AAEF08}"/>
              </a:ext>
            </a:extLst>
          </p:cNvPr>
          <p:cNvSpPr txBox="1"/>
          <p:nvPr/>
        </p:nvSpPr>
        <p:spPr>
          <a:xfrm>
            <a:off x="8075362" y="3568458"/>
            <a:ext cx="788036" cy="356359"/>
          </a:xfrm>
          <a:prstGeom prst="rect">
            <a:avLst/>
          </a:prstGeom>
          <a:noFill/>
        </p:spPr>
        <p:txBody>
          <a:bodyPr wrap="square" lIns="0" tIns="27000" rIns="0" bIns="27000" anchor="ctr">
            <a:noAutofit/>
          </a:bodyPr>
          <a:lstStyle/>
          <a:p>
            <a:pPr algn="ctr">
              <a:defRPr/>
            </a:pPr>
            <a:r>
              <a:rPr lang="en-GB" sz="1050">
                <a:solidFill>
                  <a:srgbClr val="FFFFFF"/>
                </a:solidFill>
                <a:latin typeface="Arial" panose="020B0604020202020204"/>
              </a:rPr>
              <a:t>Great job all!</a:t>
            </a:r>
          </a:p>
        </p:txBody>
      </p:sp>
    </p:spTree>
    <p:extLst>
      <p:ext uri="{BB962C8B-B14F-4D97-AF65-F5344CB8AC3E}">
        <p14:creationId xmlns:p14="http://schemas.microsoft.com/office/powerpoint/2010/main" val="213901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8CC4A-5E98-453C-B2BC-C4AA7D4C69CD}"/>
              </a:ext>
            </a:extLst>
          </p:cNvPr>
          <p:cNvSpPr>
            <a:spLocks noGrp="1"/>
          </p:cNvSpPr>
          <p:nvPr>
            <p:ph type="title"/>
          </p:nvPr>
        </p:nvSpPr>
        <p:spPr>
          <a:xfrm>
            <a:off x="572023" y="61135"/>
            <a:ext cx="8553944" cy="797099"/>
          </a:xfrm>
        </p:spPr>
        <p:txBody>
          <a:bodyPr/>
          <a:lstStyle/>
          <a:p>
            <a:r>
              <a:rPr lang="en-US"/>
              <a:t>Selection of Achievements</a:t>
            </a:r>
          </a:p>
        </p:txBody>
      </p:sp>
      <p:sp>
        <p:nvSpPr>
          <p:cNvPr id="7" name="Freeform: Shape 6">
            <a:extLst>
              <a:ext uri="{FF2B5EF4-FFF2-40B4-BE49-F238E27FC236}">
                <a16:creationId xmlns:a16="http://schemas.microsoft.com/office/drawing/2014/main" id="{05BC7DF9-C898-45DC-B3B2-D64014AFBE67}"/>
              </a:ext>
            </a:extLst>
          </p:cNvPr>
          <p:cNvSpPr/>
          <p:nvPr/>
        </p:nvSpPr>
        <p:spPr>
          <a:xfrm>
            <a:off x="149184" y="1534358"/>
            <a:ext cx="2761657" cy="2569848"/>
          </a:xfrm>
          <a:custGeom>
            <a:avLst/>
            <a:gdLst>
              <a:gd name="connsiteX0" fmla="*/ 0 w 1837531"/>
              <a:gd name="connsiteY0" fmla="*/ 0 h 4059855"/>
              <a:gd name="connsiteX1" fmla="*/ 1837531 w 1837531"/>
              <a:gd name="connsiteY1" fmla="*/ 0 h 4059855"/>
              <a:gd name="connsiteX2" fmla="*/ 1837531 w 1837531"/>
              <a:gd name="connsiteY2" fmla="*/ 4059855 h 4059855"/>
              <a:gd name="connsiteX3" fmla="*/ 0 w 1837531"/>
              <a:gd name="connsiteY3" fmla="*/ 4059855 h 4059855"/>
              <a:gd name="connsiteX4" fmla="*/ 0 w 1837531"/>
              <a:gd name="connsiteY4" fmla="*/ 0 h 405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531" h="4059855">
                <a:moveTo>
                  <a:pt x="0" y="0"/>
                </a:moveTo>
                <a:lnTo>
                  <a:pt x="1837531" y="0"/>
                </a:lnTo>
                <a:lnTo>
                  <a:pt x="1837531" y="4059855"/>
                </a:lnTo>
                <a:lnTo>
                  <a:pt x="0" y="4059855"/>
                </a:lnTo>
                <a:lnTo>
                  <a:pt x="0" y="0"/>
                </a:lnTo>
                <a:close/>
              </a:path>
            </a:pathLst>
          </a:custGeom>
          <a:solidFill>
            <a:schemeClr val="accent5">
              <a:lumMod val="20000"/>
              <a:lumOff val="8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5000" tIns="108000" rIns="135000" bIns="108000" numCol="1" spcCol="1270" anchor="t" anchorCtr="0">
            <a:noAutofit/>
          </a:bodyPr>
          <a:lstStyle/>
          <a:p>
            <a:pPr marL="66675" lvl="1" indent="-66675" defTabSz="600075">
              <a:spcBef>
                <a:spcPct val="0"/>
              </a:spcBef>
              <a:spcAft>
                <a:spcPts val="450"/>
              </a:spcAft>
              <a:buClr>
                <a:schemeClr val="accent5"/>
              </a:buClr>
              <a:buChar char="•"/>
            </a:pPr>
            <a:r>
              <a:rPr lang="en-US" sz="1050">
                <a:solidFill>
                  <a:schemeClr val="tx1"/>
                </a:solidFill>
              </a:rPr>
              <a:t>Advisory Board kick-off</a:t>
            </a:r>
          </a:p>
          <a:p>
            <a:pPr marL="66675" lvl="1" indent="-66675" defTabSz="600075">
              <a:spcBef>
                <a:spcPct val="0"/>
              </a:spcBef>
              <a:spcAft>
                <a:spcPts val="450"/>
              </a:spcAft>
              <a:buClr>
                <a:schemeClr val="accent5"/>
              </a:buClr>
              <a:buChar char="•"/>
            </a:pPr>
            <a:r>
              <a:rPr lang="en-US" sz="1050">
                <a:solidFill>
                  <a:schemeClr val="tx1"/>
                </a:solidFill>
              </a:rPr>
              <a:t>Collaborative Board formed</a:t>
            </a:r>
          </a:p>
          <a:p>
            <a:pPr marL="66675" lvl="1" indent="-66675" defTabSz="600075">
              <a:spcBef>
                <a:spcPct val="0"/>
              </a:spcBef>
              <a:spcAft>
                <a:spcPts val="225"/>
              </a:spcAft>
              <a:buClr>
                <a:schemeClr val="accent5"/>
              </a:buClr>
              <a:buChar char="•"/>
            </a:pPr>
            <a:r>
              <a:rPr lang="en-US" sz="1050">
                <a:solidFill>
                  <a:schemeClr val="tx1"/>
                </a:solidFill>
              </a:rPr>
              <a:t>Patient Authorship Guidance developed </a:t>
            </a:r>
          </a:p>
          <a:p>
            <a:pPr marL="132160" lvl="1" indent="-63104" defTabSz="600075">
              <a:spcBef>
                <a:spcPct val="0"/>
              </a:spcBef>
              <a:spcAft>
                <a:spcPts val="225"/>
              </a:spcAft>
              <a:buClr>
                <a:schemeClr val="accent5"/>
              </a:buClr>
              <a:buFont typeface="Arial" panose="020B0604020202020204" pitchFamily="34" charset="0"/>
              <a:buChar char="-"/>
            </a:pPr>
            <a:r>
              <a:rPr lang="en-US" sz="900">
                <a:solidFill>
                  <a:schemeClr val="tx1"/>
                </a:solidFill>
              </a:rPr>
              <a:t>Agreement</a:t>
            </a:r>
          </a:p>
          <a:p>
            <a:pPr marL="132160" lvl="1" indent="-63104" defTabSz="600075">
              <a:spcBef>
                <a:spcPct val="0"/>
              </a:spcBef>
              <a:spcAft>
                <a:spcPts val="225"/>
              </a:spcAft>
              <a:buClr>
                <a:schemeClr val="accent5"/>
              </a:buClr>
              <a:buFont typeface="Arial" panose="020B0604020202020204" pitchFamily="34" charset="0"/>
              <a:buChar char="-"/>
            </a:pPr>
            <a:r>
              <a:rPr lang="en-US" sz="900">
                <a:solidFill>
                  <a:schemeClr val="tx1"/>
                </a:solidFill>
              </a:rPr>
              <a:t>Travel</a:t>
            </a:r>
          </a:p>
          <a:p>
            <a:pPr marL="132160" lvl="1" indent="-63104" defTabSz="600075">
              <a:spcBef>
                <a:spcPct val="0"/>
              </a:spcBef>
              <a:spcAft>
                <a:spcPts val="225"/>
              </a:spcAft>
              <a:buClr>
                <a:schemeClr val="accent5"/>
              </a:buClr>
              <a:buFont typeface="Arial" panose="020B0604020202020204" pitchFamily="34" charset="0"/>
              <a:buChar char="-"/>
            </a:pPr>
            <a:r>
              <a:rPr lang="en-US" sz="900">
                <a:solidFill>
                  <a:schemeClr val="tx1"/>
                </a:solidFill>
              </a:rPr>
              <a:t>SOP</a:t>
            </a:r>
          </a:p>
          <a:p>
            <a:pPr marL="132160" lvl="1" indent="-63104" defTabSz="600075">
              <a:spcBef>
                <a:spcPct val="0"/>
              </a:spcBef>
              <a:spcAft>
                <a:spcPts val="450"/>
              </a:spcAft>
              <a:buClr>
                <a:schemeClr val="accent5"/>
              </a:buClr>
              <a:buFont typeface="Arial" panose="020B0604020202020204" pitchFamily="34" charset="0"/>
              <a:buChar char="-"/>
            </a:pPr>
            <a:r>
              <a:rPr lang="en-US" sz="900">
                <a:solidFill>
                  <a:schemeClr val="tx1"/>
                </a:solidFill>
              </a:rPr>
              <a:t>Patient author</a:t>
            </a:r>
            <a:br>
              <a:rPr lang="en-US" sz="900">
                <a:solidFill>
                  <a:schemeClr val="tx1"/>
                </a:solidFill>
              </a:rPr>
            </a:br>
            <a:r>
              <a:rPr lang="en-US" sz="900">
                <a:solidFill>
                  <a:schemeClr val="tx1"/>
                </a:solidFill>
              </a:rPr>
              <a:t>welcome kit</a:t>
            </a:r>
          </a:p>
          <a:p>
            <a:pPr marL="66675" lvl="1" indent="-66675" defTabSz="600075">
              <a:spcBef>
                <a:spcPct val="0"/>
              </a:spcBef>
              <a:spcAft>
                <a:spcPts val="450"/>
              </a:spcAft>
              <a:buClr>
                <a:schemeClr val="accent5"/>
              </a:buClr>
              <a:buChar char="•"/>
            </a:pPr>
            <a:r>
              <a:rPr lang="en-US" sz="1050">
                <a:solidFill>
                  <a:schemeClr val="tx1"/>
                </a:solidFill>
              </a:rPr>
              <a:t>2021 Open Access</a:t>
            </a:r>
            <a:br>
              <a:rPr lang="en-US" sz="1050">
                <a:solidFill>
                  <a:schemeClr val="tx1"/>
                </a:solidFill>
              </a:rPr>
            </a:br>
            <a:r>
              <a:rPr lang="en-US" sz="1050">
                <a:solidFill>
                  <a:schemeClr val="tx1"/>
                </a:solidFill>
              </a:rPr>
              <a:t>Week supported</a:t>
            </a:r>
          </a:p>
          <a:p>
            <a:pPr marL="66675" lvl="1" indent="-66675" defTabSz="600075">
              <a:spcBef>
                <a:spcPct val="0"/>
              </a:spcBef>
              <a:spcAft>
                <a:spcPts val="450"/>
              </a:spcAft>
              <a:buClr>
                <a:schemeClr val="accent5"/>
              </a:buClr>
              <a:buChar char="•"/>
            </a:pPr>
            <a:endParaRPr lang="en-US" sz="1050">
              <a:solidFill>
                <a:schemeClr val="tx1"/>
              </a:solidFill>
            </a:endParaRPr>
          </a:p>
        </p:txBody>
      </p:sp>
      <p:sp>
        <p:nvSpPr>
          <p:cNvPr id="9" name="Freeform: Shape 8">
            <a:extLst>
              <a:ext uri="{FF2B5EF4-FFF2-40B4-BE49-F238E27FC236}">
                <a16:creationId xmlns:a16="http://schemas.microsoft.com/office/drawing/2014/main" id="{05651DB4-23E9-464F-B18D-104EC6C5A991}"/>
              </a:ext>
            </a:extLst>
          </p:cNvPr>
          <p:cNvSpPr/>
          <p:nvPr/>
        </p:nvSpPr>
        <p:spPr>
          <a:xfrm>
            <a:off x="3215433" y="1534357"/>
            <a:ext cx="2842466" cy="2569848"/>
          </a:xfrm>
          <a:custGeom>
            <a:avLst/>
            <a:gdLst>
              <a:gd name="connsiteX0" fmla="*/ 0 w 1837531"/>
              <a:gd name="connsiteY0" fmla="*/ 0 h 4059855"/>
              <a:gd name="connsiteX1" fmla="*/ 1837531 w 1837531"/>
              <a:gd name="connsiteY1" fmla="*/ 0 h 4059855"/>
              <a:gd name="connsiteX2" fmla="*/ 1837531 w 1837531"/>
              <a:gd name="connsiteY2" fmla="*/ 4059855 h 4059855"/>
              <a:gd name="connsiteX3" fmla="*/ 0 w 1837531"/>
              <a:gd name="connsiteY3" fmla="*/ 4059855 h 4059855"/>
              <a:gd name="connsiteX4" fmla="*/ 0 w 1837531"/>
              <a:gd name="connsiteY4" fmla="*/ 0 h 405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531" h="4059855">
                <a:moveTo>
                  <a:pt x="0" y="0"/>
                </a:moveTo>
                <a:lnTo>
                  <a:pt x="1837531" y="0"/>
                </a:lnTo>
                <a:lnTo>
                  <a:pt x="1837531" y="4059855"/>
                </a:lnTo>
                <a:lnTo>
                  <a:pt x="0" y="4059855"/>
                </a:lnTo>
                <a:lnTo>
                  <a:pt x="0" y="0"/>
                </a:lnTo>
                <a:close/>
              </a:path>
            </a:pathLst>
          </a:custGeom>
          <a:solidFill>
            <a:schemeClr val="accent5">
              <a:lumMod val="20000"/>
              <a:lumOff val="8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5000" tIns="108000" rIns="135000" bIns="108000" numCol="1" spcCol="1270" anchor="t" anchorCtr="0">
            <a:noAutofit/>
          </a:bodyPr>
          <a:lstStyle/>
          <a:p>
            <a:pPr marL="66675" lvl="1" indent="-66675" defTabSz="600075">
              <a:spcBef>
                <a:spcPct val="0"/>
              </a:spcBef>
              <a:spcAft>
                <a:spcPts val="225"/>
              </a:spcAft>
              <a:buClr>
                <a:schemeClr val="accent5"/>
              </a:buClr>
              <a:buChar char="•"/>
            </a:pPr>
            <a:r>
              <a:rPr lang="en-US" sz="1050">
                <a:solidFill>
                  <a:schemeClr val="tx1"/>
                </a:solidFill>
              </a:rPr>
              <a:t>Mission and purpose established</a:t>
            </a:r>
          </a:p>
          <a:p>
            <a:pPr marL="66675" lvl="1" indent="-66675" defTabSz="600075">
              <a:spcBef>
                <a:spcPct val="0"/>
              </a:spcBef>
              <a:spcAft>
                <a:spcPts val="225"/>
              </a:spcAft>
              <a:buClr>
                <a:schemeClr val="accent5"/>
              </a:buClr>
              <a:buChar char="•"/>
            </a:pPr>
            <a:r>
              <a:rPr lang="en-US" sz="1050">
                <a:solidFill>
                  <a:schemeClr val="tx1"/>
                </a:solidFill>
              </a:rPr>
              <a:t>Collaborative Board infographic and communication</a:t>
            </a:r>
          </a:p>
          <a:p>
            <a:pPr marL="66675" lvl="1" indent="-66675" defTabSz="600075">
              <a:spcBef>
                <a:spcPct val="0"/>
              </a:spcBef>
              <a:spcAft>
                <a:spcPts val="225"/>
              </a:spcAft>
              <a:buClr>
                <a:schemeClr val="accent5"/>
              </a:buClr>
              <a:buFontTx/>
              <a:buChar char="•"/>
            </a:pPr>
            <a:r>
              <a:rPr lang="en-US" sz="1050">
                <a:solidFill>
                  <a:schemeClr val="tx1"/>
                </a:solidFill>
              </a:rPr>
              <a:t>Strategic plan and projects endorsed</a:t>
            </a:r>
          </a:p>
          <a:p>
            <a:pPr marL="66675" lvl="1" indent="-66675" defTabSz="600075">
              <a:spcBef>
                <a:spcPct val="0"/>
              </a:spcBef>
              <a:spcAft>
                <a:spcPts val="225"/>
              </a:spcAft>
              <a:buClr>
                <a:schemeClr val="accent5"/>
              </a:buClr>
              <a:buChar char="•"/>
            </a:pPr>
            <a:r>
              <a:rPr lang="en-US" sz="1050">
                <a:solidFill>
                  <a:schemeClr val="tx1"/>
                </a:solidFill>
              </a:rPr>
              <a:t>Started monitoring metrics on PLS, Open Access and Patient Authorship</a:t>
            </a:r>
          </a:p>
          <a:p>
            <a:pPr marL="66675" lvl="1" indent="-66675" defTabSz="600075">
              <a:spcBef>
                <a:spcPct val="0"/>
              </a:spcBef>
              <a:spcAft>
                <a:spcPts val="225"/>
              </a:spcAft>
              <a:buClr>
                <a:schemeClr val="accent5"/>
              </a:buClr>
              <a:buChar char="•"/>
            </a:pPr>
            <a:r>
              <a:rPr lang="en-US" sz="1050">
                <a:solidFill>
                  <a:schemeClr val="tx1"/>
                </a:solidFill>
              </a:rPr>
              <a:t>External awareness</a:t>
            </a:r>
          </a:p>
          <a:p>
            <a:pPr marL="132160" lvl="1" indent="-63104" defTabSz="600075">
              <a:spcBef>
                <a:spcPct val="0"/>
              </a:spcBef>
              <a:spcAft>
                <a:spcPts val="225"/>
              </a:spcAft>
              <a:buClr>
                <a:schemeClr val="accent5"/>
              </a:buClr>
              <a:buFont typeface="Arial" panose="020B0604020202020204" pitchFamily="34" charset="0"/>
              <a:buChar char="-"/>
            </a:pPr>
            <a:r>
              <a:rPr lang="en-US" sz="900">
                <a:solidFill>
                  <a:schemeClr val="tx1"/>
                </a:solidFill>
              </a:rPr>
              <a:t>Patients as Partners Europe</a:t>
            </a:r>
          </a:p>
          <a:p>
            <a:pPr marL="132160" lvl="1" indent="-63104" defTabSz="600075">
              <a:spcBef>
                <a:spcPct val="0"/>
              </a:spcBef>
              <a:spcAft>
                <a:spcPts val="225"/>
              </a:spcAft>
              <a:buClr>
                <a:schemeClr val="accent5"/>
              </a:buClr>
              <a:buFont typeface="Arial" panose="020B0604020202020204" pitchFamily="34" charset="0"/>
              <a:buChar char="-"/>
            </a:pPr>
            <a:r>
              <a:rPr lang="en-US" sz="900">
                <a:solidFill>
                  <a:schemeClr val="tx1"/>
                </a:solidFill>
              </a:rPr>
              <a:t>DIA Medical Affairs</a:t>
            </a:r>
            <a:br>
              <a:rPr lang="en-US" sz="900">
                <a:solidFill>
                  <a:schemeClr val="tx1"/>
                </a:solidFill>
              </a:rPr>
            </a:br>
            <a:r>
              <a:rPr lang="en-US" sz="900">
                <a:solidFill>
                  <a:schemeClr val="tx1"/>
                </a:solidFill>
              </a:rPr>
              <a:t>and Scientific Communications</a:t>
            </a:r>
          </a:p>
        </p:txBody>
      </p:sp>
      <p:sp>
        <p:nvSpPr>
          <p:cNvPr id="13" name="Freeform: Shape 12">
            <a:extLst>
              <a:ext uri="{FF2B5EF4-FFF2-40B4-BE49-F238E27FC236}">
                <a16:creationId xmlns:a16="http://schemas.microsoft.com/office/drawing/2014/main" id="{9407C7F6-7783-4E49-8825-C5F48872C38A}"/>
              </a:ext>
            </a:extLst>
          </p:cNvPr>
          <p:cNvSpPr/>
          <p:nvPr/>
        </p:nvSpPr>
        <p:spPr>
          <a:xfrm>
            <a:off x="6376132" y="1534357"/>
            <a:ext cx="2691668" cy="2569847"/>
          </a:xfrm>
          <a:custGeom>
            <a:avLst/>
            <a:gdLst>
              <a:gd name="connsiteX0" fmla="*/ 0 w 1837531"/>
              <a:gd name="connsiteY0" fmla="*/ 0 h 4059855"/>
              <a:gd name="connsiteX1" fmla="*/ 1837531 w 1837531"/>
              <a:gd name="connsiteY1" fmla="*/ 0 h 4059855"/>
              <a:gd name="connsiteX2" fmla="*/ 1837531 w 1837531"/>
              <a:gd name="connsiteY2" fmla="*/ 4059855 h 4059855"/>
              <a:gd name="connsiteX3" fmla="*/ 0 w 1837531"/>
              <a:gd name="connsiteY3" fmla="*/ 4059855 h 4059855"/>
              <a:gd name="connsiteX4" fmla="*/ 0 w 1837531"/>
              <a:gd name="connsiteY4" fmla="*/ 0 h 405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531" h="4059855">
                <a:moveTo>
                  <a:pt x="0" y="0"/>
                </a:moveTo>
                <a:lnTo>
                  <a:pt x="1837531" y="0"/>
                </a:lnTo>
                <a:lnTo>
                  <a:pt x="1837531" y="4059855"/>
                </a:lnTo>
                <a:lnTo>
                  <a:pt x="0" y="4059855"/>
                </a:lnTo>
                <a:lnTo>
                  <a:pt x="0" y="0"/>
                </a:lnTo>
                <a:close/>
              </a:path>
            </a:pathLst>
          </a:custGeom>
          <a:solidFill>
            <a:schemeClr val="accent5">
              <a:lumMod val="20000"/>
              <a:lumOff val="8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5000" tIns="108000" rIns="135000" bIns="108000" numCol="1" spcCol="1270" anchor="t" anchorCtr="0">
            <a:noAutofit/>
          </a:bodyPr>
          <a:lstStyle/>
          <a:p>
            <a:pPr marL="66675" lvl="1" indent="-66675" defTabSz="600075">
              <a:spcBef>
                <a:spcPct val="0"/>
              </a:spcBef>
              <a:spcAft>
                <a:spcPts val="225"/>
              </a:spcAft>
              <a:buClr>
                <a:schemeClr val="accent5"/>
              </a:buClr>
              <a:buChar char="•"/>
            </a:pPr>
            <a:r>
              <a:rPr lang="en-US" sz="1050">
                <a:solidFill>
                  <a:schemeClr val="tx1"/>
                </a:solidFill>
              </a:rPr>
              <a:t>Developed Pfizer Patient Authorship Pledge</a:t>
            </a:r>
          </a:p>
          <a:p>
            <a:pPr marL="66675" lvl="1" indent="-66675" defTabSz="600075">
              <a:spcBef>
                <a:spcPct val="0"/>
              </a:spcBef>
              <a:spcAft>
                <a:spcPts val="225"/>
              </a:spcAft>
              <a:buClr>
                <a:schemeClr val="accent5"/>
              </a:buClr>
              <a:buChar char="•"/>
            </a:pPr>
            <a:r>
              <a:rPr lang="en-US" sz="1050">
                <a:solidFill>
                  <a:schemeClr val="tx1"/>
                </a:solidFill>
              </a:rPr>
              <a:t>Database of patient-friendly publications started</a:t>
            </a:r>
          </a:p>
          <a:p>
            <a:pPr marL="66675" lvl="1" indent="-66675" defTabSz="600075">
              <a:spcBef>
                <a:spcPct val="0"/>
              </a:spcBef>
              <a:spcAft>
                <a:spcPts val="225"/>
              </a:spcAft>
              <a:buClr>
                <a:schemeClr val="accent5"/>
              </a:buClr>
              <a:buChar char="•"/>
            </a:pPr>
            <a:r>
              <a:rPr lang="en-US" sz="1050">
                <a:solidFill>
                  <a:schemeClr val="tx1"/>
                </a:solidFill>
              </a:rPr>
              <a:t>Input into Pfizer’s work e.g. Generative AI PLS project, Medical Information</a:t>
            </a:r>
          </a:p>
          <a:p>
            <a:pPr marL="66675" lvl="1" indent="-66675" defTabSz="600075">
              <a:spcBef>
                <a:spcPct val="0"/>
              </a:spcBef>
              <a:spcAft>
                <a:spcPts val="225"/>
              </a:spcAft>
              <a:buClr>
                <a:schemeClr val="accent5"/>
              </a:buClr>
              <a:buChar char="•"/>
            </a:pPr>
            <a:r>
              <a:rPr lang="en-US" sz="1050">
                <a:solidFill>
                  <a:schemeClr val="tx1"/>
                </a:solidFill>
              </a:rPr>
              <a:t>Raised awareness internally &amp; externally e.g. Pfizer Health Literacy Community of Practice, ISMPP, MAPS, DIA Global Forum</a:t>
            </a:r>
          </a:p>
          <a:p>
            <a:pPr marL="66675" lvl="1" indent="-66675" defTabSz="600075">
              <a:spcBef>
                <a:spcPct val="0"/>
              </a:spcBef>
              <a:spcAft>
                <a:spcPts val="225"/>
              </a:spcAft>
              <a:buClr>
                <a:schemeClr val="accent5"/>
              </a:buClr>
              <a:buChar char="•"/>
            </a:pPr>
            <a:r>
              <a:rPr lang="en-US" sz="1050">
                <a:solidFill>
                  <a:schemeClr val="tx1"/>
                </a:solidFill>
              </a:rPr>
              <a:t>Developed patient-</a:t>
            </a:r>
            <a:r>
              <a:rPr lang="en-US" sz="1050" err="1">
                <a:solidFill>
                  <a:schemeClr val="tx1"/>
                </a:solidFill>
              </a:rPr>
              <a:t>centred</a:t>
            </a:r>
            <a:r>
              <a:rPr lang="en-US" sz="1050">
                <a:solidFill>
                  <a:schemeClr val="tx1"/>
                </a:solidFill>
              </a:rPr>
              <a:t> vendor selection criteria</a:t>
            </a:r>
          </a:p>
          <a:p>
            <a:pPr marL="66675" lvl="1" indent="-66675" defTabSz="600075">
              <a:spcBef>
                <a:spcPct val="0"/>
              </a:spcBef>
              <a:spcAft>
                <a:spcPts val="225"/>
              </a:spcAft>
              <a:buClr>
                <a:schemeClr val="accent5"/>
              </a:buClr>
              <a:buFontTx/>
              <a:buChar char="•"/>
            </a:pPr>
            <a:r>
              <a:rPr lang="en-US" sz="1050"/>
              <a:t>Reviewed Taylor &amp; Francis Publishers PLS/PSLP Peer Review Guidelines</a:t>
            </a:r>
          </a:p>
          <a:p>
            <a:pPr marL="66675" lvl="1" indent="-66675" defTabSz="600075">
              <a:spcBef>
                <a:spcPct val="0"/>
              </a:spcBef>
              <a:spcAft>
                <a:spcPts val="225"/>
              </a:spcAft>
              <a:buClr>
                <a:schemeClr val="accent5"/>
              </a:buClr>
              <a:buChar char="•"/>
            </a:pPr>
            <a:endParaRPr lang="en-US" sz="900">
              <a:solidFill>
                <a:schemeClr val="tx1"/>
              </a:solidFill>
            </a:endParaRPr>
          </a:p>
        </p:txBody>
      </p:sp>
      <p:sp>
        <p:nvSpPr>
          <p:cNvPr id="17" name="Rectangle: Top Corners Rounded 16">
            <a:extLst>
              <a:ext uri="{FF2B5EF4-FFF2-40B4-BE49-F238E27FC236}">
                <a16:creationId xmlns:a16="http://schemas.microsoft.com/office/drawing/2014/main" id="{CD00805E-DD8A-9E90-31D8-8F2649277F06}"/>
              </a:ext>
            </a:extLst>
          </p:cNvPr>
          <p:cNvSpPr/>
          <p:nvPr/>
        </p:nvSpPr>
        <p:spPr>
          <a:xfrm>
            <a:off x="149184" y="1116104"/>
            <a:ext cx="2761657" cy="418253"/>
          </a:xfrm>
          <a:prstGeom prst="round2SameRect">
            <a:avLst>
              <a:gd name="adj1" fmla="val 25980"/>
              <a:gd name="adj2" fmla="val 0"/>
            </a:avLst>
          </a:prstGeom>
          <a:gradFill>
            <a:gsLst>
              <a:gs pos="100000">
                <a:schemeClr val="accent1"/>
              </a:gs>
              <a:gs pos="0">
                <a:schemeClr val="accent5"/>
              </a:gs>
            </a:gsLst>
            <a:lin ang="2700000" scaled="0"/>
          </a:gra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algn="ctr" defTabSz="800100">
              <a:lnSpc>
                <a:spcPct val="90000"/>
              </a:lnSpc>
              <a:spcBef>
                <a:spcPct val="0"/>
              </a:spcBef>
              <a:spcAft>
                <a:spcPct val="35000"/>
              </a:spcAft>
            </a:pPr>
            <a:r>
              <a:rPr lang="en-US" sz="1013" b="1"/>
              <a:t>2021</a:t>
            </a:r>
          </a:p>
        </p:txBody>
      </p:sp>
      <p:sp>
        <p:nvSpPr>
          <p:cNvPr id="21" name="Rectangle: Top Corners Rounded 20">
            <a:extLst>
              <a:ext uri="{FF2B5EF4-FFF2-40B4-BE49-F238E27FC236}">
                <a16:creationId xmlns:a16="http://schemas.microsoft.com/office/drawing/2014/main" id="{04C0DB23-AF65-A8CF-77B6-73CA9DF4E89B}"/>
              </a:ext>
            </a:extLst>
          </p:cNvPr>
          <p:cNvSpPr/>
          <p:nvPr/>
        </p:nvSpPr>
        <p:spPr>
          <a:xfrm>
            <a:off x="3215432" y="1116104"/>
            <a:ext cx="2842466" cy="418253"/>
          </a:xfrm>
          <a:prstGeom prst="round2SameRect">
            <a:avLst>
              <a:gd name="adj1" fmla="val 25980"/>
              <a:gd name="adj2" fmla="val 0"/>
            </a:avLst>
          </a:prstGeom>
          <a:gradFill>
            <a:gsLst>
              <a:gs pos="95000">
                <a:schemeClr val="accent1"/>
              </a:gs>
              <a:gs pos="0">
                <a:schemeClr val="accent5"/>
              </a:gs>
            </a:gsLst>
            <a:lin ang="2700000" scaled="0"/>
          </a:gra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algn="ctr" defTabSz="800100">
              <a:lnSpc>
                <a:spcPct val="90000"/>
              </a:lnSpc>
              <a:spcBef>
                <a:spcPct val="0"/>
              </a:spcBef>
              <a:spcAft>
                <a:spcPct val="35000"/>
              </a:spcAft>
            </a:pPr>
            <a:endParaRPr lang="en-US" sz="1013" b="1"/>
          </a:p>
          <a:p>
            <a:pPr algn="ctr" defTabSz="800100">
              <a:lnSpc>
                <a:spcPct val="90000"/>
              </a:lnSpc>
              <a:spcBef>
                <a:spcPct val="0"/>
              </a:spcBef>
              <a:spcAft>
                <a:spcPct val="35000"/>
              </a:spcAft>
            </a:pPr>
            <a:r>
              <a:rPr lang="en-US" sz="1013" b="1"/>
              <a:t>2022</a:t>
            </a:r>
          </a:p>
          <a:p>
            <a:pPr algn="ctr" defTabSz="800100">
              <a:lnSpc>
                <a:spcPct val="90000"/>
              </a:lnSpc>
              <a:spcBef>
                <a:spcPct val="0"/>
              </a:spcBef>
              <a:spcAft>
                <a:spcPct val="35000"/>
              </a:spcAft>
            </a:pPr>
            <a:endParaRPr lang="en-US" sz="1013" b="1"/>
          </a:p>
        </p:txBody>
      </p:sp>
      <p:sp>
        <p:nvSpPr>
          <p:cNvPr id="22" name="Rectangle: Top Corners Rounded 21">
            <a:extLst>
              <a:ext uri="{FF2B5EF4-FFF2-40B4-BE49-F238E27FC236}">
                <a16:creationId xmlns:a16="http://schemas.microsoft.com/office/drawing/2014/main" id="{EF9A118D-A783-E6FB-E457-C4C8A146E248}"/>
              </a:ext>
            </a:extLst>
          </p:cNvPr>
          <p:cNvSpPr/>
          <p:nvPr/>
        </p:nvSpPr>
        <p:spPr>
          <a:xfrm>
            <a:off x="6376132" y="1127781"/>
            <a:ext cx="2691668" cy="418253"/>
          </a:xfrm>
          <a:prstGeom prst="round2SameRect">
            <a:avLst>
              <a:gd name="adj1" fmla="val 25980"/>
              <a:gd name="adj2" fmla="val 0"/>
            </a:avLst>
          </a:prstGeom>
          <a:gradFill>
            <a:gsLst>
              <a:gs pos="95000">
                <a:schemeClr val="accent1"/>
              </a:gs>
              <a:gs pos="0">
                <a:schemeClr val="accent5"/>
              </a:gs>
            </a:gsLst>
            <a:lin ang="2700000" scaled="0"/>
          </a:gra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algn="ctr" defTabSz="800100">
              <a:lnSpc>
                <a:spcPct val="90000"/>
              </a:lnSpc>
              <a:spcBef>
                <a:spcPct val="0"/>
              </a:spcBef>
              <a:spcAft>
                <a:spcPct val="35000"/>
              </a:spcAft>
            </a:pPr>
            <a:r>
              <a:rPr lang="en-US" sz="1013" b="1"/>
              <a:t>2023</a:t>
            </a:r>
          </a:p>
        </p:txBody>
      </p:sp>
    </p:spTree>
    <p:extLst>
      <p:ext uri="{BB962C8B-B14F-4D97-AF65-F5344CB8AC3E}">
        <p14:creationId xmlns:p14="http://schemas.microsoft.com/office/powerpoint/2010/main" val="10797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B6E561A5-3F8E-49F0-9A51-36220A4BE0DD}"/>
              </a:ext>
            </a:extLst>
          </p:cNvPr>
          <p:cNvSpPr/>
          <p:nvPr/>
        </p:nvSpPr>
        <p:spPr>
          <a:xfrm>
            <a:off x="7278086" y="2934550"/>
            <a:ext cx="1320224" cy="977461"/>
          </a:xfrm>
          <a:prstGeom prst="wedgeEllipseCallout">
            <a:avLst>
              <a:gd name="adj1" fmla="val -32557"/>
              <a:gd name="adj2" fmla="val 66806"/>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effectLst>
                  <a:outerShdw blurRad="38100" dist="38100" dir="2700000" algn="tl">
                    <a:srgbClr val="000000">
                      <a:alpha val="43137"/>
                    </a:srgbClr>
                  </a:outerShdw>
                </a:effectLst>
              </a:rPr>
              <a:t>Great job all!</a:t>
            </a:r>
          </a:p>
        </p:txBody>
      </p:sp>
      <p:sp>
        <p:nvSpPr>
          <p:cNvPr id="6" name="Speech Bubble: Rectangle 5">
            <a:extLst>
              <a:ext uri="{FF2B5EF4-FFF2-40B4-BE49-F238E27FC236}">
                <a16:creationId xmlns:a16="http://schemas.microsoft.com/office/drawing/2014/main" id="{2B9BEB07-9789-4A69-AFAD-490F1A946928}"/>
              </a:ext>
            </a:extLst>
          </p:cNvPr>
          <p:cNvSpPr/>
          <p:nvPr/>
        </p:nvSpPr>
        <p:spPr>
          <a:xfrm>
            <a:off x="2955208" y="2966272"/>
            <a:ext cx="3639164" cy="1155905"/>
          </a:xfrm>
          <a:prstGeom prst="wedgeRectCallou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effectLst>
                  <a:outerShdw blurRad="38100" dist="38100" dir="2700000" algn="tl">
                    <a:srgbClr val="000000">
                      <a:alpha val="43137"/>
                    </a:srgbClr>
                  </a:outerShdw>
                </a:effectLst>
              </a:rPr>
              <a:t>Thanks to everyone for your hard work and dedication. I thoroughly enjoyed working alongside all of you and look forward to what’s to come.</a:t>
            </a:r>
          </a:p>
        </p:txBody>
      </p:sp>
      <p:sp>
        <p:nvSpPr>
          <p:cNvPr id="9" name="Speech Bubble: Oval 8">
            <a:extLst>
              <a:ext uri="{FF2B5EF4-FFF2-40B4-BE49-F238E27FC236}">
                <a16:creationId xmlns:a16="http://schemas.microsoft.com/office/drawing/2014/main" id="{81B73A0F-E79F-47A9-96FA-70AF0F476BA9}"/>
              </a:ext>
            </a:extLst>
          </p:cNvPr>
          <p:cNvSpPr/>
          <p:nvPr/>
        </p:nvSpPr>
        <p:spPr>
          <a:xfrm>
            <a:off x="242818" y="548784"/>
            <a:ext cx="1880951" cy="1072796"/>
          </a:xfrm>
          <a:prstGeom prst="wedgeEllipseCallout">
            <a:avLst>
              <a:gd name="adj1" fmla="val -19154"/>
              <a:gd name="adj2" fmla="val 6043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effectLst>
                  <a:outerShdw blurRad="38100" dist="38100" dir="2700000" algn="tl">
                    <a:srgbClr val="000000">
                      <a:alpha val="43137"/>
                    </a:srgbClr>
                  </a:outerShdw>
                </a:effectLst>
              </a:rPr>
              <a:t>Looks great! Good work team! Really great to see it ready to go!!!</a:t>
            </a:r>
          </a:p>
        </p:txBody>
      </p:sp>
      <p:sp>
        <p:nvSpPr>
          <p:cNvPr id="11" name="Speech Bubble: Rectangle 10">
            <a:extLst>
              <a:ext uri="{FF2B5EF4-FFF2-40B4-BE49-F238E27FC236}">
                <a16:creationId xmlns:a16="http://schemas.microsoft.com/office/drawing/2014/main" id="{E2B90171-9676-4A07-803B-8DB28FAA431A}"/>
              </a:ext>
            </a:extLst>
          </p:cNvPr>
          <p:cNvSpPr/>
          <p:nvPr/>
        </p:nvSpPr>
        <p:spPr>
          <a:xfrm>
            <a:off x="5232449" y="211817"/>
            <a:ext cx="3157998" cy="1919134"/>
          </a:xfrm>
          <a:prstGeom prst="wedgeRectCallout">
            <a:avLst>
              <a:gd name="adj1" fmla="val -20833"/>
              <a:gd name="adj2" fmla="val 59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The Guidance is a  tool that empowers every colleague with publication responsibilities to value and elevate the voice of the patient expert; in a space where even junior researchers have often been muffled or marginalized.  It adds a level of un-reinterpreted truth to the discussion and conclusions and ultimately the public narrative.  </a:t>
            </a:r>
            <a:endParaRPr lang="en-US" sz="1013">
              <a:effectLst>
                <a:outerShdw blurRad="38100" dist="38100" dir="2700000" algn="tl">
                  <a:srgbClr val="000000">
                    <a:alpha val="43137"/>
                  </a:srgbClr>
                </a:outerShdw>
              </a:effectLst>
            </a:endParaRPr>
          </a:p>
        </p:txBody>
      </p:sp>
      <p:sp>
        <p:nvSpPr>
          <p:cNvPr id="14" name="Speech Bubble: Rectangle with Corners Rounded 13">
            <a:extLst>
              <a:ext uri="{FF2B5EF4-FFF2-40B4-BE49-F238E27FC236}">
                <a16:creationId xmlns:a16="http://schemas.microsoft.com/office/drawing/2014/main" id="{133A8D02-E353-4A02-8DE9-90E25034FA62}"/>
              </a:ext>
            </a:extLst>
          </p:cNvPr>
          <p:cNvSpPr/>
          <p:nvPr/>
        </p:nvSpPr>
        <p:spPr>
          <a:xfrm>
            <a:off x="427704" y="2442702"/>
            <a:ext cx="1976284" cy="1469309"/>
          </a:xfrm>
          <a:prstGeom prst="wedgeRoundRectCallout">
            <a:avLst>
              <a:gd name="adj1" fmla="val -37425"/>
              <a:gd name="adj2" fmla="val 66206"/>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effectLst>
                  <a:outerShdw blurRad="38100" dist="38100" dir="2700000" algn="tl">
                    <a:srgbClr val="000000">
                      <a:alpha val="43137"/>
                    </a:srgbClr>
                  </a:outerShdw>
                </a:effectLst>
              </a:rPr>
              <a:t>This is great! In oncology we’d like to engage with more patient authors in the coming year and this will certainly help.</a:t>
            </a:r>
          </a:p>
        </p:txBody>
      </p:sp>
      <p:grpSp>
        <p:nvGrpSpPr>
          <p:cNvPr id="34" name="Group 33">
            <a:extLst>
              <a:ext uri="{FF2B5EF4-FFF2-40B4-BE49-F238E27FC236}">
                <a16:creationId xmlns:a16="http://schemas.microsoft.com/office/drawing/2014/main" id="{7EAC2F12-F92F-4160-A829-DD7B5A9CBADB}"/>
              </a:ext>
            </a:extLst>
          </p:cNvPr>
          <p:cNvGrpSpPr/>
          <p:nvPr/>
        </p:nvGrpSpPr>
        <p:grpSpPr>
          <a:xfrm>
            <a:off x="2682974" y="617574"/>
            <a:ext cx="2260880" cy="1966080"/>
            <a:chOff x="3582629" y="294968"/>
            <a:chExt cx="3014507" cy="2621440"/>
          </a:xfrm>
        </p:grpSpPr>
        <p:grpSp>
          <p:nvGrpSpPr>
            <p:cNvPr id="33" name="Group 32">
              <a:extLst>
                <a:ext uri="{FF2B5EF4-FFF2-40B4-BE49-F238E27FC236}">
                  <a16:creationId xmlns:a16="http://schemas.microsoft.com/office/drawing/2014/main" id="{A0259C75-4503-418F-A2F7-0852278A3D8E}"/>
                </a:ext>
              </a:extLst>
            </p:cNvPr>
            <p:cNvGrpSpPr/>
            <p:nvPr/>
          </p:nvGrpSpPr>
          <p:grpSpPr>
            <a:xfrm>
              <a:off x="3582629" y="294968"/>
              <a:ext cx="2396613" cy="2621440"/>
              <a:chOff x="3582629" y="294968"/>
              <a:chExt cx="2396613" cy="2621440"/>
            </a:xfrm>
          </p:grpSpPr>
          <p:sp>
            <p:nvSpPr>
              <p:cNvPr id="4" name="Speech Bubble: Rectangle with Corners Rounded 3">
                <a:extLst>
                  <a:ext uri="{FF2B5EF4-FFF2-40B4-BE49-F238E27FC236}">
                    <a16:creationId xmlns:a16="http://schemas.microsoft.com/office/drawing/2014/main" id="{9FD6EE35-4214-40FD-AD31-AA664595528E}"/>
                  </a:ext>
                </a:extLst>
              </p:cNvPr>
              <p:cNvSpPr/>
              <p:nvPr/>
            </p:nvSpPr>
            <p:spPr>
              <a:xfrm>
                <a:off x="3582629" y="294968"/>
                <a:ext cx="2396613" cy="1437968"/>
              </a:xfrm>
              <a:prstGeom prst="wedgeRoundRectCallout">
                <a:avLst>
                  <a:gd name="adj1" fmla="val -34626"/>
                  <a:gd name="adj2" fmla="val 82392"/>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effectLst>
                      <a:outerShdw blurRad="38100" dist="38100" dir="2700000" algn="tl">
                        <a:srgbClr val="000000">
                          <a:alpha val="43137"/>
                        </a:srgbClr>
                      </a:outerShdw>
                    </a:effectLst>
                  </a:rPr>
                  <a:t>Thank you for the opportunity to participate with such a wonderful group of people!</a:t>
                </a:r>
              </a:p>
            </p:txBody>
          </p:sp>
          <p:pic>
            <p:nvPicPr>
              <p:cNvPr id="16" name="Picture 15">
                <a:extLst>
                  <a:ext uri="{FF2B5EF4-FFF2-40B4-BE49-F238E27FC236}">
                    <a16:creationId xmlns:a16="http://schemas.microsoft.com/office/drawing/2014/main" id="{94D80FE6-3868-4E90-916E-9BFB34A7939E}"/>
                  </a:ext>
                </a:extLst>
              </p:cNvPr>
              <p:cNvPicPr>
                <a:picLocks noChangeAspect="1"/>
              </p:cNvPicPr>
              <p:nvPr/>
            </p:nvPicPr>
            <p:blipFill>
              <a:blip r:embed="rId2"/>
              <a:stretch>
                <a:fillRect/>
              </a:stretch>
            </p:blipFill>
            <p:spPr>
              <a:xfrm flipH="1">
                <a:off x="3731649" y="2224547"/>
                <a:ext cx="490998" cy="691861"/>
              </a:xfrm>
              <a:prstGeom prst="rect">
                <a:avLst/>
              </a:prstGeom>
            </p:spPr>
          </p:pic>
        </p:grpSp>
        <p:sp>
          <p:nvSpPr>
            <p:cNvPr id="17" name="TextBox 16">
              <a:extLst>
                <a:ext uri="{FF2B5EF4-FFF2-40B4-BE49-F238E27FC236}">
                  <a16:creationId xmlns:a16="http://schemas.microsoft.com/office/drawing/2014/main" id="{EE27BBE4-B1BE-44FD-A83E-4B124277240F}"/>
                </a:ext>
              </a:extLst>
            </p:cNvPr>
            <p:cNvSpPr txBox="1"/>
            <p:nvPr/>
          </p:nvSpPr>
          <p:spPr>
            <a:xfrm>
              <a:off x="4200522" y="2337619"/>
              <a:ext cx="2396614" cy="492443"/>
            </a:xfrm>
            <a:prstGeom prst="rect">
              <a:avLst/>
            </a:prstGeom>
            <a:noFill/>
          </p:spPr>
          <p:txBody>
            <a:bodyPr wrap="square" rtlCol="0">
              <a:spAutoFit/>
            </a:bodyPr>
            <a:lstStyle/>
            <a:p>
              <a:r>
                <a:rPr lang="en-US" sz="900" b="1"/>
                <a:t>L.J. Tan, </a:t>
              </a:r>
              <a:r>
                <a:rPr lang="en-US" sz="900" b="1" i="1"/>
                <a:t>Immunization Action Coalition (IAC)</a:t>
              </a:r>
            </a:p>
          </p:txBody>
        </p:sp>
      </p:grpSp>
      <p:grpSp>
        <p:nvGrpSpPr>
          <p:cNvPr id="35" name="Group 34">
            <a:extLst>
              <a:ext uri="{FF2B5EF4-FFF2-40B4-BE49-F238E27FC236}">
                <a16:creationId xmlns:a16="http://schemas.microsoft.com/office/drawing/2014/main" id="{DE9FEE30-329B-4FA5-99D0-A2FCB47B448C}"/>
              </a:ext>
            </a:extLst>
          </p:cNvPr>
          <p:cNvGrpSpPr/>
          <p:nvPr/>
        </p:nvGrpSpPr>
        <p:grpSpPr>
          <a:xfrm>
            <a:off x="616622" y="1777907"/>
            <a:ext cx="2195061" cy="417909"/>
            <a:chOff x="313902" y="2311349"/>
            <a:chExt cx="2926748" cy="557212"/>
          </a:xfrm>
        </p:grpSpPr>
        <p:pic>
          <p:nvPicPr>
            <p:cNvPr id="19" name="Picture 18">
              <a:extLst>
                <a:ext uri="{FF2B5EF4-FFF2-40B4-BE49-F238E27FC236}">
                  <a16:creationId xmlns:a16="http://schemas.microsoft.com/office/drawing/2014/main" id="{E9004B7B-CB0B-4D85-9A4A-AD97B3936700}"/>
                </a:ext>
              </a:extLst>
            </p:cNvPr>
            <p:cNvPicPr>
              <a:picLocks noChangeAspect="1"/>
            </p:cNvPicPr>
            <p:nvPr/>
          </p:nvPicPr>
          <p:blipFill>
            <a:blip r:embed="rId3"/>
            <a:stretch>
              <a:fillRect/>
            </a:stretch>
          </p:blipFill>
          <p:spPr>
            <a:xfrm>
              <a:off x="313902" y="2311349"/>
              <a:ext cx="512740" cy="557212"/>
            </a:xfrm>
            <a:prstGeom prst="rect">
              <a:avLst/>
            </a:prstGeom>
          </p:spPr>
        </p:pic>
        <p:sp>
          <p:nvSpPr>
            <p:cNvPr id="20" name="TextBox 19">
              <a:extLst>
                <a:ext uri="{FF2B5EF4-FFF2-40B4-BE49-F238E27FC236}">
                  <a16:creationId xmlns:a16="http://schemas.microsoft.com/office/drawing/2014/main" id="{8F2C53E1-76C8-4581-B981-16AA6813BD27}"/>
                </a:ext>
              </a:extLst>
            </p:cNvPr>
            <p:cNvSpPr txBox="1"/>
            <p:nvPr/>
          </p:nvSpPr>
          <p:spPr>
            <a:xfrm>
              <a:off x="844037" y="2359122"/>
              <a:ext cx="2396613" cy="492443"/>
            </a:xfrm>
            <a:prstGeom prst="rect">
              <a:avLst/>
            </a:prstGeom>
            <a:noFill/>
          </p:spPr>
          <p:txBody>
            <a:bodyPr wrap="square" rtlCol="0">
              <a:spAutoFit/>
            </a:bodyPr>
            <a:lstStyle/>
            <a:p>
              <a:r>
                <a:rPr lang="en-US" sz="900" b="1"/>
                <a:t>Trishna </a:t>
              </a:r>
              <a:r>
                <a:rPr lang="en-US" sz="900" b="1" err="1"/>
                <a:t>Bhardia</a:t>
              </a:r>
              <a:r>
                <a:rPr lang="en-US" sz="900" b="1"/>
                <a:t>,                                      </a:t>
              </a:r>
              <a:r>
                <a:rPr lang="en-US" sz="900" b="1" i="1"/>
                <a:t>The Spark Global</a:t>
              </a:r>
            </a:p>
          </p:txBody>
        </p:sp>
      </p:grpSp>
      <p:pic>
        <p:nvPicPr>
          <p:cNvPr id="22" name="Picture 21">
            <a:extLst>
              <a:ext uri="{FF2B5EF4-FFF2-40B4-BE49-F238E27FC236}">
                <a16:creationId xmlns:a16="http://schemas.microsoft.com/office/drawing/2014/main" id="{13DD5896-7F95-4CB8-8C13-E9AAF35E9B7B}"/>
              </a:ext>
            </a:extLst>
          </p:cNvPr>
          <p:cNvPicPr>
            <a:picLocks noChangeAspect="1"/>
          </p:cNvPicPr>
          <p:nvPr/>
        </p:nvPicPr>
        <p:blipFill>
          <a:blip r:embed="rId4"/>
          <a:stretch>
            <a:fillRect/>
          </a:stretch>
        </p:blipFill>
        <p:spPr>
          <a:xfrm>
            <a:off x="429506" y="4201110"/>
            <a:ext cx="407044" cy="440964"/>
          </a:xfrm>
          <a:prstGeom prst="rect">
            <a:avLst/>
          </a:prstGeom>
        </p:spPr>
      </p:pic>
      <p:sp>
        <p:nvSpPr>
          <p:cNvPr id="23" name="TextBox 22">
            <a:extLst>
              <a:ext uri="{FF2B5EF4-FFF2-40B4-BE49-F238E27FC236}">
                <a16:creationId xmlns:a16="http://schemas.microsoft.com/office/drawing/2014/main" id="{1F18EB8D-836E-4DD7-9FFC-A93264A6F2FF}"/>
              </a:ext>
            </a:extLst>
          </p:cNvPr>
          <p:cNvSpPr txBox="1"/>
          <p:nvPr/>
        </p:nvSpPr>
        <p:spPr>
          <a:xfrm>
            <a:off x="851067" y="4248467"/>
            <a:ext cx="1947670" cy="369332"/>
          </a:xfrm>
          <a:prstGeom prst="rect">
            <a:avLst/>
          </a:prstGeom>
          <a:noFill/>
        </p:spPr>
        <p:txBody>
          <a:bodyPr wrap="square" rtlCol="0">
            <a:spAutoFit/>
          </a:bodyPr>
          <a:lstStyle/>
          <a:p>
            <a:r>
              <a:rPr lang="en-US" sz="900" b="1"/>
              <a:t>Dheepa Chari,                                   </a:t>
            </a:r>
            <a:r>
              <a:rPr lang="en-US" sz="900" b="1" i="1"/>
              <a:t>Oncology Medical Affairs, Pfizer</a:t>
            </a:r>
          </a:p>
        </p:txBody>
      </p:sp>
      <p:pic>
        <p:nvPicPr>
          <p:cNvPr id="25" name="Picture 24">
            <a:extLst>
              <a:ext uri="{FF2B5EF4-FFF2-40B4-BE49-F238E27FC236}">
                <a16:creationId xmlns:a16="http://schemas.microsoft.com/office/drawing/2014/main" id="{EA83A273-D21B-4FBB-9D72-68FF696EF905}"/>
              </a:ext>
            </a:extLst>
          </p:cNvPr>
          <p:cNvPicPr>
            <a:picLocks noChangeAspect="1"/>
          </p:cNvPicPr>
          <p:nvPr/>
        </p:nvPicPr>
        <p:blipFill>
          <a:blip r:embed="rId5"/>
          <a:stretch>
            <a:fillRect/>
          </a:stretch>
        </p:blipFill>
        <p:spPr>
          <a:xfrm>
            <a:off x="3813414" y="4324498"/>
            <a:ext cx="393989" cy="419291"/>
          </a:xfrm>
          <a:prstGeom prst="rect">
            <a:avLst/>
          </a:prstGeom>
        </p:spPr>
      </p:pic>
      <p:sp>
        <p:nvSpPr>
          <p:cNvPr id="26" name="TextBox 25">
            <a:extLst>
              <a:ext uri="{FF2B5EF4-FFF2-40B4-BE49-F238E27FC236}">
                <a16:creationId xmlns:a16="http://schemas.microsoft.com/office/drawing/2014/main" id="{5870AAD3-FFF7-4121-A8E7-C76B0D74395B}"/>
              </a:ext>
            </a:extLst>
          </p:cNvPr>
          <p:cNvSpPr txBox="1"/>
          <p:nvPr/>
        </p:nvSpPr>
        <p:spPr>
          <a:xfrm>
            <a:off x="4207403" y="4370060"/>
            <a:ext cx="1755554" cy="369332"/>
          </a:xfrm>
          <a:prstGeom prst="rect">
            <a:avLst/>
          </a:prstGeom>
          <a:noFill/>
        </p:spPr>
        <p:txBody>
          <a:bodyPr wrap="square" rtlCol="0">
            <a:spAutoFit/>
          </a:bodyPr>
          <a:lstStyle/>
          <a:p>
            <a:r>
              <a:rPr lang="en-US" sz="900" b="1"/>
              <a:t>Tiah Tomlin,                                            </a:t>
            </a:r>
            <a:r>
              <a:rPr lang="en-US" sz="900" b="1" i="1"/>
              <a:t>My Style Matters Inc.</a:t>
            </a:r>
          </a:p>
        </p:txBody>
      </p:sp>
      <p:pic>
        <p:nvPicPr>
          <p:cNvPr id="28" name="Picture 27">
            <a:extLst>
              <a:ext uri="{FF2B5EF4-FFF2-40B4-BE49-F238E27FC236}">
                <a16:creationId xmlns:a16="http://schemas.microsoft.com/office/drawing/2014/main" id="{F8203AE0-60C8-422E-A9D5-B94308FF6B80}"/>
              </a:ext>
            </a:extLst>
          </p:cNvPr>
          <p:cNvPicPr>
            <a:picLocks noChangeAspect="1"/>
          </p:cNvPicPr>
          <p:nvPr/>
        </p:nvPicPr>
        <p:blipFill>
          <a:blip r:embed="rId6"/>
          <a:stretch>
            <a:fillRect/>
          </a:stretch>
        </p:blipFill>
        <p:spPr>
          <a:xfrm>
            <a:off x="7109365" y="4044797"/>
            <a:ext cx="335756" cy="489347"/>
          </a:xfrm>
          <a:prstGeom prst="rect">
            <a:avLst/>
          </a:prstGeom>
        </p:spPr>
      </p:pic>
      <p:sp>
        <p:nvSpPr>
          <p:cNvPr id="29" name="TextBox 28">
            <a:extLst>
              <a:ext uri="{FF2B5EF4-FFF2-40B4-BE49-F238E27FC236}">
                <a16:creationId xmlns:a16="http://schemas.microsoft.com/office/drawing/2014/main" id="{E07C4745-3EF6-411E-B445-5F91550ED5C6}"/>
              </a:ext>
            </a:extLst>
          </p:cNvPr>
          <p:cNvSpPr txBox="1"/>
          <p:nvPr/>
        </p:nvSpPr>
        <p:spPr>
          <a:xfrm>
            <a:off x="7445121" y="4146832"/>
            <a:ext cx="1797460" cy="369332"/>
          </a:xfrm>
          <a:prstGeom prst="rect">
            <a:avLst/>
          </a:prstGeom>
          <a:noFill/>
        </p:spPr>
        <p:txBody>
          <a:bodyPr wrap="square" rtlCol="0">
            <a:spAutoFit/>
          </a:bodyPr>
          <a:lstStyle/>
          <a:p>
            <a:r>
              <a:rPr lang="en-US" sz="900" b="1"/>
              <a:t>Wendy Smith Begolka, </a:t>
            </a:r>
            <a:r>
              <a:rPr lang="en-US" sz="900" b="1" i="1"/>
              <a:t>National Eczema Association</a:t>
            </a:r>
          </a:p>
        </p:txBody>
      </p:sp>
      <p:pic>
        <p:nvPicPr>
          <p:cNvPr id="31" name="Picture 30">
            <a:extLst>
              <a:ext uri="{FF2B5EF4-FFF2-40B4-BE49-F238E27FC236}">
                <a16:creationId xmlns:a16="http://schemas.microsoft.com/office/drawing/2014/main" id="{0CAD7C67-B19F-419D-8C86-970AD79ADCCA}"/>
              </a:ext>
            </a:extLst>
          </p:cNvPr>
          <p:cNvPicPr>
            <a:picLocks noChangeAspect="1"/>
          </p:cNvPicPr>
          <p:nvPr/>
        </p:nvPicPr>
        <p:blipFill>
          <a:blip r:embed="rId7"/>
          <a:stretch>
            <a:fillRect/>
          </a:stretch>
        </p:blipFill>
        <p:spPr>
          <a:xfrm>
            <a:off x="5899816" y="2339464"/>
            <a:ext cx="527284" cy="512360"/>
          </a:xfrm>
          <a:prstGeom prst="rect">
            <a:avLst/>
          </a:prstGeom>
        </p:spPr>
      </p:pic>
      <p:sp>
        <p:nvSpPr>
          <p:cNvPr id="32" name="TextBox 31">
            <a:extLst>
              <a:ext uri="{FF2B5EF4-FFF2-40B4-BE49-F238E27FC236}">
                <a16:creationId xmlns:a16="http://schemas.microsoft.com/office/drawing/2014/main" id="{E59EB24B-C482-43DA-A30E-B3D25A0359C2}"/>
              </a:ext>
            </a:extLst>
          </p:cNvPr>
          <p:cNvSpPr txBox="1"/>
          <p:nvPr/>
        </p:nvSpPr>
        <p:spPr>
          <a:xfrm>
            <a:off x="6427099" y="2415176"/>
            <a:ext cx="2477240" cy="369332"/>
          </a:xfrm>
          <a:prstGeom prst="rect">
            <a:avLst/>
          </a:prstGeom>
          <a:noFill/>
        </p:spPr>
        <p:txBody>
          <a:bodyPr wrap="square" rtlCol="0">
            <a:spAutoFit/>
          </a:bodyPr>
          <a:lstStyle/>
          <a:p>
            <a:r>
              <a:rPr lang="en-US" sz="900" b="1"/>
              <a:t>Nikki Alexander Parrish,                                       </a:t>
            </a:r>
            <a:r>
              <a:rPr lang="en-US" sz="900" b="1" i="1"/>
              <a:t>Vaccines Medical Affairs, Pfizer</a:t>
            </a:r>
          </a:p>
        </p:txBody>
      </p:sp>
    </p:spTree>
    <p:extLst>
      <p:ext uri="{BB962C8B-B14F-4D97-AF65-F5344CB8AC3E}">
        <p14:creationId xmlns:p14="http://schemas.microsoft.com/office/powerpoint/2010/main" val="1855118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panose="020B0503020102020204"/>
            </a:endParaRPr>
          </a:p>
        </p:txBody>
      </p:sp>
      <p:sp>
        <p:nvSpPr>
          <p:cNvPr id="2" name="Title 1">
            <a:extLst>
              <a:ext uri="{FF2B5EF4-FFF2-40B4-BE49-F238E27FC236}">
                <a16:creationId xmlns:a16="http://schemas.microsoft.com/office/drawing/2014/main" id="{09239032-064A-4E76-BC00-71A8FB28D6BB}"/>
              </a:ext>
            </a:extLst>
          </p:cNvPr>
          <p:cNvSpPr>
            <a:spLocks noGrp="1"/>
          </p:cNvSpPr>
          <p:nvPr>
            <p:ph type="title"/>
          </p:nvPr>
        </p:nvSpPr>
        <p:spPr>
          <a:xfrm>
            <a:off x="4686300" y="-25978"/>
            <a:ext cx="3829049" cy="1464558"/>
          </a:xfrm>
        </p:spPr>
        <p:txBody>
          <a:bodyPr>
            <a:normAutofit/>
          </a:bodyPr>
          <a:lstStyle/>
          <a:p>
            <a:r>
              <a:rPr lang="en-US"/>
              <a:t>Key points to consider</a:t>
            </a:r>
          </a:p>
        </p:txBody>
      </p:sp>
      <p:sp>
        <p:nvSpPr>
          <p:cNvPr id="27" name="Freeform: Shape 26">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4587427" cy="51435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prstClr val="black"/>
              </a:solidFill>
              <a:latin typeface="Franklin Gothic Book" panose="020B0503020102020204"/>
            </a:endParaRPr>
          </a:p>
        </p:txBody>
      </p:sp>
      <p:pic>
        <p:nvPicPr>
          <p:cNvPr id="7" name="Graphic 6" descr="Group">
            <a:extLst>
              <a:ext uri="{FF2B5EF4-FFF2-40B4-BE49-F238E27FC236}">
                <a16:creationId xmlns:a16="http://schemas.microsoft.com/office/drawing/2014/main" id="{1F1C5EEB-EF54-5216-C3FF-D11F055C25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1" y="1438580"/>
            <a:ext cx="2396403" cy="2396403"/>
          </a:xfrm>
          <a:prstGeom prst="rect">
            <a:avLst/>
          </a:prstGeom>
        </p:spPr>
      </p:pic>
      <p:sp>
        <p:nvSpPr>
          <p:cNvPr id="24" name="Content Placeholder 2">
            <a:extLst>
              <a:ext uri="{FF2B5EF4-FFF2-40B4-BE49-F238E27FC236}">
                <a16:creationId xmlns:a16="http://schemas.microsoft.com/office/drawing/2014/main" id="{6FB486FF-CDDF-4799-BAE9-B1F7C10F4BE2}"/>
              </a:ext>
            </a:extLst>
          </p:cNvPr>
          <p:cNvSpPr>
            <a:spLocks noGrp="1"/>
          </p:cNvSpPr>
          <p:nvPr>
            <p:ph idx="1"/>
          </p:nvPr>
        </p:nvSpPr>
        <p:spPr>
          <a:xfrm>
            <a:off x="4570857" y="1464558"/>
            <a:ext cx="4316729" cy="3421142"/>
          </a:xfrm>
        </p:spPr>
        <p:txBody>
          <a:bodyPr>
            <a:normAutofit/>
          </a:bodyPr>
          <a:lstStyle/>
          <a:p>
            <a:r>
              <a:rPr lang="en-US" sz="1350"/>
              <a:t>Those involved have:</a:t>
            </a:r>
          </a:p>
          <a:p>
            <a:pPr lvl="1">
              <a:spcBef>
                <a:spcPts val="375"/>
              </a:spcBef>
              <a:spcAft>
                <a:spcPts val="150"/>
              </a:spcAft>
            </a:pPr>
            <a:r>
              <a:rPr lang="en-US" sz="1350"/>
              <a:t>Experience in working with pharmaceutical companies</a:t>
            </a:r>
          </a:p>
          <a:p>
            <a:pPr lvl="1">
              <a:spcBef>
                <a:spcPts val="375"/>
              </a:spcBef>
              <a:spcAft>
                <a:spcPts val="150"/>
              </a:spcAft>
            </a:pPr>
            <a:r>
              <a:rPr lang="en-US" sz="1350"/>
              <a:t>Experience in patient involvement in publications</a:t>
            </a:r>
          </a:p>
          <a:p>
            <a:pPr lvl="1">
              <a:spcBef>
                <a:spcPts val="375"/>
              </a:spcBef>
              <a:spcAft>
                <a:spcPts val="150"/>
              </a:spcAft>
            </a:pPr>
            <a:r>
              <a:rPr lang="en-US" sz="1350"/>
              <a:t>Understanding of the importance of diversity and inclusion</a:t>
            </a:r>
          </a:p>
          <a:p>
            <a:pPr lvl="1">
              <a:spcBef>
                <a:spcPts val="375"/>
              </a:spcBef>
              <a:spcAft>
                <a:spcPts val="150"/>
              </a:spcAft>
            </a:pPr>
            <a:r>
              <a:rPr lang="en-US" sz="1350"/>
              <a:t>Drive, commitment and passion for patient involvement in research</a:t>
            </a:r>
          </a:p>
          <a:p>
            <a:r>
              <a:rPr lang="en-US" sz="1350"/>
              <a:t>Some training might be required e.g. Microsoft Teams</a:t>
            </a:r>
          </a:p>
          <a:p>
            <a:r>
              <a:rPr lang="en-US" sz="1350"/>
              <a:t>Talk to legal/compliance early</a:t>
            </a:r>
          </a:p>
          <a:p>
            <a:r>
              <a:rPr lang="en-US" sz="1350"/>
              <a:t>Importance of co-creation and transparent dialogue</a:t>
            </a:r>
          </a:p>
          <a:p>
            <a:endParaRPr lang="en-US" sz="1350"/>
          </a:p>
          <a:p>
            <a:endParaRPr lang="en-US" sz="1350"/>
          </a:p>
          <a:p>
            <a:pPr marL="0" indent="0">
              <a:buNone/>
            </a:pPr>
            <a:endParaRPr lang="en-US" sz="1350"/>
          </a:p>
          <a:p>
            <a:endParaRPr lang="en-US" sz="1350"/>
          </a:p>
        </p:txBody>
      </p:sp>
    </p:spTree>
    <p:extLst>
      <p:ext uri="{BB962C8B-B14F-4D97-AF65-F5344CB8AC3E}">
        <p14:creationId xmlns:p14="http://schemas.microsoft.com/office/powerpoint/2010/main" val="1168713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184F348-F0CF-4BA9-83B1-A7AB1764E95B}"/>
              </a:ext>
            </a:extLst>
          </p:cNvPr>
          <p:cNvSpPr/>
          <p:nvPr/>
        </p:nvSpPr>
        <p:spPr>
          <a:xfrm>
            <a:off x="3417570" y="1148640"/>
            <a:ext cx="5399858" cy="3495578"/>
          </a:xfrm>
          <a:prstGeom prst="rect">
            <a:avLst/>
          </a:prstGeom>
          <a:solidFill>
            <a:schemeClr val="accent5">
              <a:lumMod val="20000"/>
              <a:lumOff val="8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5000" tIns="1512000" rIns="405000" bIns="108000" numCol="1" spcCol="1270" anchor="t" anchorCtr="0">
            <a:noAutofit/>
          </a:bodyPr>
          <a:lstStyle/>
          <a:p>
            <a:pPr>
              <a:spcAft>
                <a:spcPts val="450"/>
              </a:spcAft>
            </a:pPr>
            <a:r>
              <a:rPr lang="en-GB" sz="1013" b="1">
                <a:solidFill>
                  <a:schemeClr val="tx1"/>
                </a:solidFill>
              </a:rPr>
              <a:t>What’s </a:t>
            </a:r>
            <a:r>
              <a:rPr lang="en-GB" sz="1013" b="1" u="sng">
                <a:solidFill>
                  <a:schemeClr val="tx1"/>
                </a:solidFill>
              </a:rPr>
              <a:t>important</a:t>
            </a:r>
            <a:r>
              <a:rPr lang="en-GB" sz="1013" b="1">
                <a:solidFill>
                  <a:schemeClr val="tx1"/>
                </a:solidFill>
              </a:rPr>
              <a:t> is to engage the patient voice</a:t>
            </a:r>
          </a:p>
          <a:p>
            <a:pPr marL="136922" indent="-136922">
              <a:spcAft>
                <a:spcPts val="450"/>
              </a:spcAft>
              <a:buClr>
                <a:schemeClr val="accent5"/>
              </a:buClr>
              <a:buFont typeface="Arial" panose="020B0604020202020204" pitchFamily="34" charset="0"/>
              <a:buChar char="•"/>
            </a:pPr>
            <a:r>
              <a:rPr lang="en-GB" sz="1013">
                <a:solidFill>
                  <a:schemeClr val="tx1"/>
                </a:solidFill>
              </a:rPr>
              <a:t>Invite at least 1 to advise your organisation</a:t>
            </a:r>
            <a:br>
              <a:rPr lang="en-GB" sz="1013">
                <a:solidFill>
                  <a:schemeClr val="tx1"/>
                </a:solidFill>
              </a:rPr>
            </a:br>
            <a:r>
              <a:rPr lang="en-GB" sz="1013">
                <a:solidFill>
                  <a:schemeClr val="tx1"/>
                </a:solidFill>
              </a:rPr>
              <a:t>on </a:t>
            </a:r>
            <a:r>
              <a:rPr lang="en-GB" sz="1013" b="1">
                <a:solidFill>
                  <a:schemeClr val="tx1"/>
                </a:solidFill>
              </a:rPr>
              <a:t>HOW</a:t>
            </a:r>
            <a:r>
              <a:rPr lang="en-GB" sz="1013">
                <a:solidFill>
                  <a:schemeClr val="tx1"/>
                </a:solidFill>
              </a:rPr>
              <a:t> to work with patients</a:t>
            </a:r>
          </a:p>
          <a:p>
            <a:pPr marL="136922" indent="-136922">
              <a:spcAft>
                <a:spcPts val="450"/>
              </a:spcAft>
              <a:buClr>
                <a:schemeClr val="accent5"/>
              </a:buClr>
              <a:buFont typeface="Arial" panose="020B0604020202020204" pitchFamily="34" charset="0"/>
              <a:buChar char="•"/>
            </a:pPr>
            <a:r>
              <a:rPr lang="en-GB" sz="1013">
                <a:solidFill>
                  <a:schemeClr val="tx1"/>
                </a:solidFill>
              </a:rPr>
              <a:t>Survey a group of patients to gather evidence</a:t>
            </a:r>
          </a:p>
          <a:p>
            <a:pPr marL="136922" indent="-136922">
              <a:spcAft>
                <a:spcPts val="450"/>
              </a:spcAft>
              <a:buClr>
                <a:schemeClr val="accent5"/>
              </a:buClr>
              <a:buFont typeface="Arial" panose="020B0604020202020204" pitchFamily="34" charset="0"/>
              <a:buChar char="•"/>
            </a:pPr>
            <a:r>
              <a:rPr lang="en-GB" sz="1013">
                <a:solidFill>
                  <a:schemeClr val="tx1"/>
                </a:solidFill>
              </a:rPr>
              <a:t>Hold an advisory board meeting</a:t>
            </a:r>
          </a:p>
        </p:txBody>
      </p:sp>
      <p:sp>
        <p:nvSpPr>
          <p:cNvPr id="2" name="Title 1">
            <a:extLst>
              <a:ext uri="{FF2B5EF4-FFF2-40B4-BE49-F238E27FC236}">
                <a16:creationId xmlns:a16="http://schemas.microsoft.com/office/drawing/2014/main" id="{BD87FAE3-88BC-40AE-B80C-C212838DD8B6}"/>
              </a:ext>
            </a:extLst>
          </p:cNvPr>
          <p:cNvSpPr>
            <a:spLocks noGrp="1"/>
          </p:cNvSpPr>
          <p:nvPr>
            <p:ph type="title"/>
          </p:nvPr>
        </p:nvSpPr>
        <p:spPr>
          <a:xfrm>
            <a:off x="627700" y="167005"/>
            <a:ext cx="8553944" cy="797099"/>
          </a:xfrm>
        </p:spPr>
        <p:txBody>
          <a:bodyPr/>
          <a:lstStyle/>
          <a:p>
            <a:r>
              <a:rPr lang="en-US"/>
              <a:t>Options</a:t>
            </a:r>
          </a:p>
        </p:txBody>
      </p:sp>
      <p:sp>
        <p:nvSpPr>
          <p:cNvPr id="5" name="Slide Number Placeholder 4">
            <a:extLst>
              <a:ext uri="{FF2B5EF4-FFF2-40B4-BE49-F238E27FC236}">
                <a16:creationId xmlns:a16="http://schemas.microsoft.com/office/drawing/2014/main" id="{AB95A48E-1A68-4026-9CD3-BDF3DBF83500}"/>
              </a:ext>
            </a:extLst>
          </p:cNvPr>
          <p:cNvSpPr>
            <a:spLocks noGrp="1"/>
          </p:cNvSpPr>
          <p:nvPr>
            <p:ph type="sldNum" sz="quarter" idx="12"/>
          </p:nvPr>
        </p:nvSpPr>
        <p:spPr>
          <a:xfrm>
            <a:off x="6457950" y="476726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82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fld id="{4AF0DD35-8BFD-4371-A993-B253AC363B94}" type="slidenum">
              <a:rPr lang="en-GB" smtClean="0"/>
              <a:pPr lvl="0"/>
              <a:t>36</a:t>
            </a:fld>
            <a:endParaRPr lang="en-US" noProof="0"/>
          </a:p>
        </p:txBody>
      </p:sp>
      <p:sp>
        <p:nvSpPr>
          <p:cNvPr id="13" name="Content Placeholder 1">
            <a:extLst>
              <a:ext uri="{FF2B5EF4-FFF2-40B4-BE49-F238E27FC236}">
                <a16:creationId xmlns:a16="http://schemas.microsoft.com/office/drawing/2014/main" id="{F71FA2D5-DD28-41AA-A07B-6155C6556E44}"/>
              </a:ext>
            </a:extLst>
          </p:cNvPr>
          <p:cNvSpPr txBox="1">
            <a:spLocks/>
          </p:cNvSpPr>
          <p:nvPr/>
        </p:nvSpPr>
        <p:spPr bwMode="gray">
          <a:xfrm>
            <a:off x="295030" y="1148639"/>
            <a:ext cx="2928230" cy="3495579"/>
          </a:xfrm>
          <a:prstGeom prst="roundRect">
            <a:avLst>
              <a:gd name="adj" fmla="val 4678"/>
            </a:avLst>
          </a:prstGeom>
          <a:gradFill>
            <a:gsLst>
              <a:gs pos="100000">
                <a:schemeClr val="accent1"/>
              </a:gs>
              <a:gs pos="0">
                <a:schemeClr val="accent5"/>
              </a:gs>
            </a:gsLst>
            <a:lin ang="2700000" scaled="0"/>
          </a:gradFill>
          <a:ln>
            <a:noFill/>
          </a:ln>
          <a:effectLst>
            <a:outerShdw dist="38100" dir="5400000" algn="t" rotWithShape="0">
              <a:schemeClr val="bg2">
                <a:alpha val="20000"/>
              </a:schemeClr>
            </a:outerShdw>
          </a:effectLst>
        </p:spPr>
        <p:txBody>
          <a:bodyPr vert="horz" lIns="405000" tIns="1512000" rIns="405000" bIns="135000" rtlCol="0" anchor="t">
            <a:noAutofit/>
          </a:bodyPr>
          <a:lstStyle>
            <a:lvl1pPr marL="0" indent="0" algn="l" defTabSz="914400" rtl="0" eaLnBrk="1" latinLnBrk="0" hangingPunct="1">
              <a:lnSpc>
                <a:spcPct val="110000"/>
              </a:lnSpc>
              <a:spcBef>
                <a:spcPts val="2000"/>
              </a:spcBef>
              <a:buClrTx/>
              <a:buSzPct val="100000"/>
              <a:buFont typeface="Arial" panose="020B0604020202020204" pitchFamily="34" charset="0"/>
              <a:buNone/>
              <a:defRPr lang="en-US" sz="3600" kern="1200">
                <a:solidFill>
                  <a:schemeClr val="tx1"/>
                </a:solidFill>
                <a:latin typeface="+mn-lt"/>
                <a:ea typeface="+mn-ea"/>
                <a:cs typeface="+mn-cs"/>
              </a:defRPr>
            </a:lvl1pPr>
            <a:lvl2pPr marL="461963" indent="-233363" algn="l" defTabSz="914400" rtl="0" eaLnBrk="1" latinLnBrk="0" hangingPunct="1">
              <a:lnSpc>
                <a:spcPct val="90000"/>
              </a:lnSpc>
              <a:spcBef>
                <a:spcPts val="1000"/>
              </a:spcBef>
              <a:buClrTx/>
              <a:buFont typeface="Arial" panose="020B0604020202020204" pitchFamily="34" charset="0"/>
              <a:buChar char="•"/>
              <a:defRPr sz="3200" kern="1200">
                <a:solidFill>
                  <a:schemeClr val="tx1"/>
                </a:solidFill>
                <a:latin typeface="+mn-lt"/>
                <a:ea typeface="+mn-ea"/>
                <a:cs typeface="+mn-cs"/>
              </a:defRPr>
            </a:lvl2pPr>
            <a:lvl3pPr marL="738188" indent="-225425" algn="l" defTabSz="914400" rtl="0" eaLnBrk="1" latinLnBrk="0" hangingPunct="1">
              <a:lnSpc>
                <a:spcPct val="90000"/>
              </a:lnSpc>
              <a:spcBef>
                <a:spcPts val="500"/>
              </a:spcBef>
              <a:buClrTx/>
              <a:buFont typeface="Arial" panose="020B0604020202020204" pitchFamily="34" charset="0"/>
              <a:buChar char="•"/>
              <a:defRPr sz="28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defRPr/>
            </a:pPr>
            <a:r>
              <a:rPr lang="en-GB" sz="1350" b="1">
                <a:solidFill>
                  <a:schemeClr val="bg1"/>
                </a:solidFill>
                <a:ea typeface="Calibri" panose="020F0502020204030204" pitchFamily="34" charset="0"/>
                <a:cs typeface="Times New Roman" panose="02020603050405020304" pitchFamily="18" charset="0"/>
              </a:rPr>
              <a:t>Scaling up to establish</a:t>
            </a:r>
            <a:br>
              <a:rPr lang="en-GB" sz="1350" b="1">
                <a:solidFill>
                  <a:schemeClr val="bg1"/>
                </a:solidFill>
                <a:ea typeface="Calibri" panose="020F0502020204030204" pitchFamily="34" charset="0"/>
                <a:cs typeface="Times New Roman" panose="02020603050405020304" pitchFamily="18" charset="0"/>
              </a:rPr>
            </a:br>
            <a:r>
              <a:rPr lang="en-GB" sz="1350" b="1">
                <a:solidFill>
                  <a:schemeClr val="bg1"/>
                </a:solidFill>
                <a:ea typeface="Calibri" panose="020F0502020204030204" pitchFamily="34" charset="0"/>
                <a:cs typeface="Times New Roman" panose="02020603050405020304" pitchFamily="18" charset="0"/>
              </a:rPr>
              <a:t>a Collaborative Board may not be feasible</a:t>
            </a:r>
          </a:p>
        </p:txBody>
      </p:sp>
      <p:grpSp>
        <p:nvGrpSpPr>
          <p:cNvPr id="15" name="Group 14">
            <a:extLst>
              <a:ext uri="{FF2B5EF4-FFF2-40B4-BE49-F238E27FC236}">
                <a16:creationId xmlns:a16="http://schemas.microsoft.com/office/drawing/2014/main" id="{F1541774-80DE-4914-9886-1B712EC3EBCF}"/>
              </a:ext>
            </a:extLst>
          </p:cNvPr>
          <p:cNvGrpSpPr/>
          <p:nvPr/>
        </p:nvGrpSpPr>
        <p:grpSpPr>
          <a:xfrm>
            <a:off x="3854420" y="1481556"/>
            <a:ext cx="841287" cy="975895"/>
            <a:chOff x="6502000" y="2878467"/>
            <a:chExt cx="406095" cy="471071"/>
          </a:xfrm>
        </p:grpSpPr>
        <p:sp>
          <p:nvSpPr>
            <p:cNvPr id="16" name="Hexagon 15">
              <a:extLst>
                <a:ext uri="{FF2B5EF4-FFF2-40B4-BE49-F238E27FC236}">
                  <a16:creationId xmlns:a16="http://schemas.microsoft.com/office/drawing/2014/main" id="{2E868759-9604-4F6F-B5CF-C303D9A6608B}"/>
                </a:ext>
              </a:extLst>
            </p:cNvPr>
            <p:cNvSpPr/>
            <p:nvPr/>
          </p:nvSpPr>
          <p:spPr>
            <a:xfrm rot="5400000">
              <a:off x="6469512" y="2910955"/>
              <a:ext cx="471071" cy="406095"/>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17" name="Hexagon 16">
              <a:extLst>
                <a:ext uri="{FF2B5EF4-FFF2-40B4-BE49-F238E27FC236}">
                  <a16:creationId xmlns:a16="http://schemas.microsoft.com/office/drawing/2014/main" id="{6A35441F-4E60-4144-9EBB-DD1AFA95AAAC}"/>
                </a:ext>
              </a:extLst>
            </p:cNvPr>
            <p:cNvSpPr/>
            <p:nvPr/>
          </p:nvSpPr>
          <p:spPr>
            <a:xfrm rot="5400000">
              <a:off x="6518928" y="2953554"/>
              <a:ext cx="372237" cy="320894"/>
            </a:xfrm>
            <a:prstGeom prst="hex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lstStyle/>
            <a:p>
              <a:pPr algn="ctr"/>
              <a:endParaRPr lang="en-GB" sz="1050" b="1"/>
            </a:p>
          </p:txBody>
        </p:sp>
      </p:grpSp>
      <p:grpSp>
        <p:nvGrpSpPr>
          <p:cNvPr id="18" name="Group 17">
            <a:extLst>
              <a:ext uri="{FF2B5EF4-FFF2-40B4-BE49-F238E27FC236}">
                <a16:creationId xmlns:a16="http://schemas.microsoft.com/office/drawing/2014/main" id="{23334824-902A-4086-BB2F-2B0DF818DDFB}"/>
              </a:ext>
            </a:extLst>
          </p:cNvPr>
          <p:cNvGrpSpPr/>
          <p:nvPr/>
        </p:nvGrpSpPr>
        <p:grpSpPr>
          <a:xfrm>
            <a:off x="789182" y="1481556"/>
            <a:ext cx="841287" cy="975895"/>
            <a:chOff x="6502000" y="2878467"/>
            <a:chExt cx="406095" cy="471071"/>
          </a:xfrm>
        </p:grpSpPr>
        <p:sp>
          <p:nvSpPr>
            <p:cNvPr id="19" name="Hexagon 18">
              <a:extLst>
                <a:ext uri="{FF2B5EF4-FFF2-40B4-BE49-F238E27FC236}">
                  <a16:creationId xmlns:a16="http://schemas.microsoft.com/office/drawing/2014/main" id="{06E687A5-EF09-4A24-B5C3-9E7059907EB3}"/>
                </a:ext>
              </a:extLst>
            </p:cNvPr>
            <p:cNvSpPr/>
            <p:nvPr/>
          </p:nvSpPr>
          <p:spPr>
            <a:xfrm rot="5400000">
              <a:off x="6469512" y="2910955"/>
              <a:ext cx="471071" cy="406095"/>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a:p>
          </p:txBody>
        </p:sp>
        <p:sp>
          <p:nvSpPr>
            <p:cNvPr id="20" name="Hexagon 19">
              <a:extLst>
                <a:ext uri="{FF2B5EF4-FFF2-40B4-BE49-F238E27FC236}">
                  <a16:creationId xmlns:a16="http://schemas.microsoft.com/office/drawing/2014/main" id="{476DFA8D-B549-4271-8908-9A5EABCDC233}"/>
                </a:ext>
              </a:extLst>
            </p:cNvPr>
            <p:cNvSpPr/>
            <p:nvPr/>
          </p:nvSpPr>
          <p:spPr>
            <a:xfrm rot="5400000">
              <a:off x="6518928" y="2953554"/>
              <a:ext cx="372237" cy="320894"/>
            </a:xfrm>
            <a:prstGeom prst="hexagon">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lstStyle/>
            <a:p>
              <a:pPr algn="ctr"/>
              <a:endParaRPr lang="en-GB" sz="1050" b="1"/>
            </a:p>
          </p:txBody>
        </p:sp>
      </p:grpSp>
      <p:pic>
        <p:nvPicPr>
          <p:cNvPr id="12" name="Graphic 11" descr="Warning with solid fill">
            <a:extLst>
              <a:ext uri="{FF2B5EF4-FFF2-40B4-BE49-F238E27FC236}">
                <a16:creationId xmlns:a16="http://schemas.microsoft.com/office/drawing/2014/main" id="{22A4DC0B-789D-4362-BF2E-BE8F183C52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5997" y="1704932"/>
            <a:ext cx="478130" cy="478128"/>
          </a:xfrm>
          <a:prstGeom prst="rect">
            <a:avLst/>
          </a:prstGeom>
        </p:spPr>
      </p:pic>
      <p:pic>
        <p:nvPicPr>
          <p:cNvPr id="7" name="Graphic 6" descr="Business Growth with solid fill">
            <a:extLst>
              <a:ext uri="{FF2B5EF4-FFF2-40B4-BE49-F238E27FC236}">
                <a16:creationId xmlns:a16="http://schemas.microsoft.com/office/drawing/2014/main" id="{966FA2EF-137B-46AE-8F3C-F7BE6836E1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070" y="1688767"/>
            <a:ext cx="591143" cy="591143"/>
          </a:xfrm>
          <a:prstGeom prst="rect">
            <a:avLst/>
          </a:prstGeom>
        </p:spPr>
      </p:pic>
      <p:grpSp>
        <p:nvGrpSpPr>
          <p:cNvPr id="22" name="Group 21">
            <a:extLst>
              <a:ext uri="{FF2B5EF4-FFF2-40B4-BE49-F238E27FC236}">
                <a16:creationId xmlns:a16="http://schemas.microsoft.com/office/drawing/2014/main" id="{F0650E83-3D00-4B24-8F91-EE70DCCC636A}"/>
              </a:ext>
            </a:extLst>
          </p:cNvPr>
          <p:cNvGrpSpPr/>
          <p:nvPr/>
        </p:nvGrpSpPr>
        <p:grpSpPr>
          <a:xfrm>
            <a:off x="1108710" y="1926571"/>
            <a:ext cx="274320" cy="274320"/>
            <a:chOff x="1683950" y="2543175"/>
            <a:chExt cx="287448" cy="287448"/>
          </a:xfrm>
        </p:grpSpPr>
        <p:sp>
          <p:nvSpPr>
            <p:cNvPr id="21" name="Oval 20">
              <a:extLst>
                <a:ext uri="{FF2B5EF4-FFF2-40B4-BE49-F238E27FC236}">
                  <a16:creationId xmlns:a16="http://schemas.microsoft.com/office/drawing/2014/main" id="{6229A601-507B-4056-A74B-FEE67192D46C}"/>
                </a:ext>
              </a:extLst>
            </p:cNvPr>
            <p:cNvSpPr/>
            <p:nvPr/>
          </p:nvSpPr>
          <p:spPr>
            <a:xfrm>
              <a:off x="1683950" y="2543175"/>
              <a:ext cx="287448" cy="287448"/>
            </a:xfrm>
            <a:prstGeom prst="ellipse">
              <a:avLst/>
            </a:prstGeom>
            <a:solidFill>
              <a:schemeClr val="bg1"/>
            </a:solidFill>
            <a:ln w="19050">
              <a:solidFill>
                <a:srgbClr val="2B1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Multiplication Sign 9">
              <a:extLst>
                <a:ext uri="{FF2B5EF4-FFF2-40B4-BE49-F238E27FC236}">
                  <a16:creationId xmlns:a16="http://schemas.microsoft.com/office/drawing/2014/main" id="{78B1DA39-9191-47E3-A96B-56DC7C385810}"/>
                </a:ext>
              </a:extLst>
            </p:cNvPr>
            <p:cNvSpPr/>
            <p:nvPr/>
          </p:nvSpPr>
          <p:spPr>
            <a:xfrm>
              <a:off x="1723962" y="2583004"/>
              <a:ext cx="207421" cy="207787"/>
            </a:xfrm>
            <a:prstGeom prst="mathMultiply">
              <a:avLst>
                <a:gd name="adj1" fmla="val 146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4">
                    <a:lumMod val="75000"/>
                  </a:schemeClr>
                </a:solidFill>
                <a:latin typeface="Arial" panose="020B0604020202020204"/>
              </a:endParaRPr>
            </a:p>
          </p:txBody>
        </p:sp>
      </p:grpSp>
    </p:spTree>
    <p:extLst>
      <p:ext uri="{BB962C8B-B14F-4D97-AF65-F5344CB8AC3E}">
        <p14:creationId xmlns:p14="http://schemas.microsoft.com/office/powerpoint/2010/main" val="78517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C0F6E1-CF8B-4BCF-8E73-237513D9EAF9}"/>
              </a:ext>
            </a:extLst>
          </p:cNvPr>
          <p:cNvGraphicFramePr>
            <a:graphicFrameLocks noChangeAspect="1"/>
          </p:cNvGraphicFramePr>
          <p:nvPr>
            <p:custDataLst>
              <p:tags r:id="rId1"/>
            </p:custData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a:extLst>
                          <a:ext uri="{FF2B5EF4-FFF2-40B4-BE49-F238E27FC236}">
                            <a16:creationId xmlns:a16="http://schemas.microsoft.com/office/drawing/2014/main" id="{56C0F6E1-CF8B-4BCF-8E73-237513D9EAF9}"/>
                          </a:ext>
                        </a:extLst>
                      </p:cNvPr>
                      <p:cNvPicPr/>
                      <p:nvPr/>
                    </p:nvPicPr>
                    <p:blipFill>
                      <a:blip r:embed="rId5"/>
                      <a:stretch>
                        <a:fillRect/>
                      </a:stretch>
                    </p:blipFill>
                    <p:spPr>
                      <a:xfrm>
                        <a:off x="1192" y="1192"/>
                        <a:ext cx="1191" cy="1191"/>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C5B36683-8DFF-4DF9-8CF4-0FE412B2B489}"/>
              </a:ext>
            </a:extLst>
          </p:cNvPr>
          <p:cNvSpPr>
            <a:spLocks noGrp="1"/>
          </p:cNvSpPr>
          <p:nvPr>
            <p:ph type="title"/>
          </p:nvPr>
        </p:nvSpPr>
        <p:spPr/>
        <p:txBody>
          <a:bodyPr>
            <a:normAutofit/>
          </a:bodyPr>
          <a:lstStyle/>
          <a:p>
            <a:r>
              <a:rPr lang="en-US" sz="3075"/>
              <a:t>Audience Q&amp;A</a:t>
            </a:r>
          </a:p>
        </p:txBody>
      </p:sp>
      <p:sp>
        <p:nvSpPr>
          <p:cNvPr id="12" name="Text Placeholder 7">
            <a:extLst>
              <a:ext uri="{FF2B5EF4-FFF2-40B4-BE49-F238E27FC236}">
                <a16:creationId xmlns:a16="http://schemas.microsoft.com/office/drawing/2014/main" id="{DFE67A4E-1222-4DAC-B542-A206577A15CD}"/>
              </a:ext>
            </a:extLst>
          </p:cNvPr>
          <p:cNvSpPr txBox="1">
            <a:spLocks/>
          </p:cNvSpPr>
          <p:nvPr/>
        </p:nvSpPr>
        <p:spPr>
          <a:xfrm>
            <a:off x="3000376" y="3157539"/>
            <a:ext cx="5510213" cy="995012"/>
          </a:xfrm>
          <a:prstGeom prst="roundRect">
            <a:avLst/>
          </a:prstGeom>
          <a:noFill/>
          <a:ln w="1270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F28C11"/>
              </a:buClr>
              <a:buFont typeface="Arial" panose="020B0604020202020204" pitchFamily="34" charset="0"/>
              <a:buNone/>
              <a:defRPr sz="2400" b="1" i="0"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rgbClr val="F28C11"/>
              </a:buClr>
              <a:buFont typeface=".AppleSystemUIFont" charset="-120"/>
              <a:buNone/>
              <a:tabLst/>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Clr>
                <a:srgbClr val="F28C11"/>
              </a:buClr>
              <a:buFont typeface="Wingdings" charset="2"/>
              <a:buNone/>
              <a:tabLst/>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Clr>
                <a:srgbClr val="F28C11"/>
              </a:buClr>
              <a:buFont typeface="Arial" panose="020B0604020202020204" pitchFamily="34" charset="0"/>
              <a:buNone/>
              <a:tabLst/>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Clr>
                <a:srgbClr val="F28C11"/>
              </a:buClr>
              <a:buFont typeface="Courier New" charset="0"/>
              <a:buNone/>
              <a:tabLst/>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800" b="0">
                <a:solidFill>
                  <a:schemeClr val="accent1"/>
                </a:solidFill>
                <a:latin typeface="Arial Narrow" panose="020B0606020202030204" pitchFamily="34" charset="0"/>
                <a:cs typeface="Arial" panose="020B0604020202020204" pitchFamily="34" charset="0"/>
              </a:rPr>
              <a:t>To ask a question</a:t>
            </a:r>
            <a:r>
              <a:rPr lang="en-US" sz="1800" b="0">
                <a:latin typeface="Arial Narrow" panose="020B0606020202030204" pitchFamily="34" charset="0"/>
                <a:cs typeface="Arial" panose="020B0604020202020204" pitchFamily="34" charset="0"/>
              </a:rPr>
              <a:t>, open the Q&amp;A window, type your question into the Q&amp;A box. </a:t>
            </a:r>
            <a:r>
              <a:rPr lang="en-US" sz="1800" b="0">
                <a:solidFill>
                  <a:schemeClr val="accent1"/>
                </a:solidFill>
                <a:latin typeface="Arial Narrow" panose="020B0606020202030204" pitchFamily="34" charset="0"/>
                <a:cs typeface="Arial" panose="020B0604020202020204" pitchFamily="34" charset="0"/>
              </a:rPr>
              <a:t>Click Send</a:t>
            </a:r>
            <a:r>
              <a:rPr lang="en-US" sz="1800" b="0">
                <a:latin typeface="Arial Narrow" panose="020B0606020202030204" pitchFamily="34" charset="0"/>
                <a:cs typeface="Arial" panose="020B0604020202020204" pitchFamily="34" charset="0"/>
              </a:rPr>
              <a:t>. </a:t>
            </a:r>
            <a:endParaRPr lang="en-US" sz="1000" b="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441863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200"/>
              <a:t>Upcoming ISMPP University Webinars</a:t>
            </a: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fontAlgn="base">
              <a:spcBef>
                <a:spcPct val="0"/>
              </a:spcBef>
              <a:spcAft>
                <a:spcPct val="0"/>
              </a:spcAft>
              <a:defRPr/>
            </a:pPr>
            <a:endParaRPr lang="en-US" sz="1013">
              <a:solidFill>
                <a:prstClr val="white"/>
              </a:solidFill>
              <a:latin typeface="Calibri"/>
            </a:endParaRPr>
          </a:p>
        </p:txBody>
      </p:sp>
      <p:sp>
        <p:nvSpPr>
          <p:cNvPr id="5" name="Rectangle 4">
            <a:extLst>
              <a:ext uri="{FF2B5EF4-FFF2-40B4-BE49-F238E27FC236}">
                <a16:creationId xmlns:a16="http://schemas.microsoft.com/office/drawing/2014/main" id="{2421E8C1-9762-54A1-56CD-63DF31F4CCD4}"/>
              </a:ext>
            </a:extLst>
          </p:cNvPr>
          <p:cNvSpPr/>
          <p:nvPr/>
        </p:nvSpPr>
        <p:spPr>
          <a:xfrm>
            <a:off x="1359113" y="1435876"/>
            <a:ext cx="27000" cy="623700"/>
          </a:xfrm>
          <a:prstGeom prst="rect">
            <a:avLst/>
          </a:prstGeom>
          <a:solidFill>
            <a:srgbClr val="F28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A5BABF21-E537-C7CC-6857-679CAECD715F}"/>
              </a:ext>
            </a:extLst>
          </p:cNvPr>
          <p:cNvSpPr>
            <a:spLocks/>
          </p:cNvSpPr>
          <p:nvPr/>
        </p:nvSpPr>
        <p:spPr>
          <a:xfrm>
            <a:off x="1510622" y="1612601"/>
            <a:ext cx="5203662" cy="377513"/>
          </a:xfrm>
          <a:prstGeom prst="rect">
            <a:avLst/>
          </a:prstGeom>
        </p:spPr>
        <p:txBody>
          <a:bodyPr lIns="0" tIns="13500" rIns="0" bIns="13500" anchor="ctr">
            <a:noAutofit/>
          </a:bodyPr>
          <a:lstStyle/>
          <a:p>
            <a:pPr>
              <a:spcAft>
                <a:spcPts val="1125"/>
              </a:spcAft>
              <a:tabLst>
                <a:tab pos="2088252" algn="l"/>
              </a:tabLst>
              <a:defRPr/>
            </a:pPr>
            <a:endParaRPr lang="en-US" sz="1800" b="1">
              <a:solidFill>
                <a:srgbClr val="0070C0"/>
              </a:solidFill>
              <a:cs typeface="Calibri" panose="020F0502020204030204" pitchFamily="34" charset="0"/>
            </a:endParaRPr>
          </a:p>
        </p:txBody>
      </p:sp>
      <p:sp>
        <p:nvSpPr>
          <p:cNvPr id="18" name="Rectangle 17">
            <a:extLst>
              <a:ext uri="{FF2B5EF4-FFF2-40B4-BE49-F238E27FC236}">
                <a16:creationId xmlns:a16="http://schemas.microsoft.com/office/drawing/2014/main" id="{D3E4BA4F-EB97-E2A8-4CE1-E9D2195CE7F8}"/>
              </a:ext>
            </a:extLst>
          </p:cNvPr>
          <p:cNvSpPr>
            <a:spLocks/>
          </p:cNvSpPr>
          <p:nvPr/>
        </p:nvSpPr>
        <p:spPr>
          <a:xfrm>
            <a:off x="1510622" y="1558970"/>
            <a:ext cx="6006774" cy="377513"/>
          </a:xfrm>
          <a:prstGeom prst="rect">
            <a:avLst/>
          </a:prstGeom>
        </p:spPr>
        <p:txBody>
          <a:bodyPr lIns="0" tIns="13500" rIns="0" bIns="13500" anchor="ctr">
            <a:noAutofit/>
          </a:bodyPr>
          <a:lstStyle/>
          <a:p>
            <a:pPr>
              <a:spcAft>
                <a:spcPts val="1125"/>
              </a:spcAft>
              <a:tabLst>
                <a:tab pos="2088252" algn="l"/>
              </a:tabLst>
              <a:defRPr/>
            </a:pPr>
            <a:r>
              <a:rPr lang="en-US" sz="1800" b="1">
                <a:solidFill>
                  <a:srgbClr val="0070C0"/>
                </a:solidFill>
                <a:cs typeface="Calibri" panose="020F0502020204030204" pitchFamily="34" charset="0"/>
              </a:rPr>
              <a:t>We’re Not In Kansas Anymore – Harnessing The Power of Data Visualization </a:t>
            </a:r>
          </a:p>
        </p:txBody>
      </p:sp>
      <p:sp>
        <p:nvSpPr>
          <p:cNvPr id="21" name="TextBox 20">
            <a:extLst>
              <a:ext uri="{FF2B5EF4-FFF2-40B4-BE49-F238E27FC236}">
                <a16:creationId xmlns:a16="http://schemas.microsoft.com/office/drawing/2014/main" id="{CCACAC33-AE9D-74D8-F8E7-7D195AB112BF}"/>
              </a:ext>
            </a:extLst>
          </p:cNvPr>
          <p:cNvSpPr txBox="1"/>
          <p:nvPr/>
        </p:nvSpPr>
        <p:spPr>
          <a:xfrm>
            <a:off x="274135" y="1478191"/>
            <a:ext cx="960469" cy="646331"/>
          </a:xfrm>
          <a:prstGeom prst="rect">
            <a:avLst/>
          </a:prstGeom>
          <a:noFill/>
        </p:spPr>
        <p:txBody>
          <a:bodyPr wrap="square">
            <a:spAutoFit/>
          </a:bodyPr>
          <a:lstStyle/>
          <a:p>
            <a:pPr algn="r"/>
            <a:r>
              <a:rPr lang="en-US" sz="1800" b="1">
                <a:solidFill>
                  <a:srgbClr val="F28C11"/>
                </a:solidFill>
                <a:cs typeface="Calibri" panose="020F0502020204030204" pitchFamily="34" charset="0"/>
              </a:rPr>
              <a:t>May 21, </a:t>
            </a:r>
            <a:br>
              <a:rPr lang="en-US" sz="1800" b="1">
                <a:solidFill>
                  <a:srgbClr val="F28C11"/>
                </a:solidFill>
                <a:cs typeface="Calibri" panose="020F0502020204030204" pitchFamily="34" charset="0"/>
              </a:rPr>
            </a:br>
            <a:r>
              <a:rPr lang="en-US" sz="1800" b="1">
                <a:solidFill>
                  <a:srgbClr val="F28C11"/>
                </a:solidFill>
                <a:cs typeface="Calibri" panose="020F0502020204030204" pitchFamily="34" charset="0"/>
              </a:rPr>
              <a:t>2025</a:t>
            </a:r>
            <a:endParaRPr lang="en-US" sz="1013">
              <a:solidFill>
                <a:srgbClr val="F28C11"/>
              </a:solidFill>
            </a:endParaRPr>
          </a:p>
        </p:txBody>
      </p:sp>
      <p:sp>
        <p:nvSpPr>
          <p:cNvPr id="2" name="Slide Number Placeholder 3">
            <a:extLst>
              <a:ext uri="{FF2B5EF4-FFF2-40B4-BE49-F238E27FC236}">
                <a16:creationId xmlns:a16="http://schemas.microsoft.com/office/drawing/2014/main" id="{747B119D-A301-6B37-C899-4285B1C937DE}"/>
              </a:ext>
            </a:extLst>
          </p:cNvPr>
          <p:cNvSpPr>
            <a:spLocks noGrp="1"/>
          </p:cNvSpPr>
          <p:nvPr>
            <p:ph type="sldNum" sz="quarter" idx="4294967295"/>
          </p:nvPr>
        </p:nvSpPr>
        <p:spPr>
          <a:xfrm>
            <a:off x="5239115" y="44959"/>
            <a:ext cx="1543050" cy="205383"/>
          </a:xfrm>
          <a:prstGeom prst="rect">
            <a:avLst/>
          </a:prstGeom>
        </p:spPr>
        <p:txBody>
          <a:bodyPr vert="horz" lIns="68580" tIns="34290" rIns="68580" bIns="34290" rtlCol="0" anchor="ctr"/>
          <a:lstStyle>
            <a:defPPr>
              <a:defRPr lang="en-US"/>
            </a:defPPr>
            <a:lvl1pPr marL="0" algn="r" defTabSz="514350" rtl="0" eaLnBrk="1" latinLnBrk="0" hangingPunct="1">
              <a:defRPr sz="675"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2AD0A0E-4515-A647-B2E3-7F1B29FB990E}" type="slidenum">
              <a:rPr lang="en-US" smtClean="0"/>
              <a:pPr/>
              <a:t>38</a:t>
            </a:fld>
            <a:endParaRPr lang="en-US"/>
          </a:p>
        </p:txBody>
      </p:sp>
    </p:spTree>
    <p:extLst>
      <p:ext uri="{BB962C8B-B14F-4D97-AF65-F5344CB8AC3E}">
        <p14:creationId xmlns:p14="http://schemas.microsoft.com/office/powerpoint/2010/main" val="542741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6E951-FB91-6133-7004-F831D1CD24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AF1A62-9DE9-968D-B2AC-09FF49E7EEA8}"/>
              </a:ext>
            </a:extLst>
          </p:cNvPr>
          <p:cNvSpPr>
            <a:spLocks noGrp="1"/>
          </p:cNvSpPr>
          <p:nvPr>
            <p:ph type="ctrTitle"/>
          </p:nvPr>
        </p:nvSpPr>
        <p:spPr>
          <a:xfrm>
            <a:off x="4680804" y="987744"/>
            <a:ext cx="4186222" cy="948826"/>
          </a:xfrm>
        </p:spPr>
        <p:txBody>
          <a:bodyPr>
            <a:normAutofit/>
          </a:bodyPr>
          <a:lstStyle/>
          <a:p>
            <a:r>
              <a:rPr lang="en-GB" sz="3200">
                <a:solidFill>
                  <a:schemeClr val="accent2"/>
                </a:solidFill>
              </a:rPr>
              <a:t>ISMPP University</a:t>
            </a:r>
          </a:p>
        </p:txBody>
      </p:sp>
      <p:sp>
        <p:nvSpPr>
          <p:cNvPr id="3" name="Subtitle 2">
            <a:extLst>
              <a:ext uri="{FF2B5EF4-FFF2-40B4-BE49-F238E27FC236}">
                <a16:creationId xmlns:a16="http://schemas.microsoft.com/office/drawing/2014/main" id="{91360259-EBDA-0A8C-21EC-7F0094D9350F}"/>
              </a:ext>
            </a:extLst>
          </p:cNvPr>
          <p:cNvSpPr>
            <a:spLocks noGrp="1"/>
          </p:cNvSpPr>
          <p:nvPr>
            <p:ph type="subTitle" idx="1"/>
          </p:nvPr>
        </p:nvSpPr>
        <p:spPr>
          <a:xfrm>
            <a:off x="4809391" y="1941336"/>
            <a:ext cx="3877408" cy="954393"/>
          </a:xfrm>
        </p:spPr>
        <p:txBody>
          <a:bodyPr/>
          <a:lstStyle/>
          <a:p>
            <a:r>
              <a:rPr lang="en-US" sz="2000"/>
              <a:t>Integrating Patient Perspectives in Publications Planning: The What, How and Why</a:t>
            </a:r>
            <a:endParaRPr lang="en-GB"/>
          </a:p>
        </p:txBody>
      </p:sp>
      <p:pic>
        <p:nvPicPr>
          <p:cNvPr id="4" name="Picture 9" descr="A picture containing text&#10;&#10;Description automatically generated">
            <a:extLst>
              <a:ext uri="{FF2B5EF4-FFF2-40B4-BE49-F238E27FC236}">
                <a16:creationId xmlns:a16="http://schemas.microsoft.com/office/drawing/2014/main" id="{62836DE7-E8E6-BC2F-10A1-81D2C9A64816}"/>
              </a:ext>
            </a:extLst>
          </p:cNvPr>
          <p:cNvPicPr>
            <a:picLocks noChangeAspect="1"/>
          </p:cNvPicPr>
          <p:nvPr/>
        </p:nvPicPr>
        <p:blipFill>
          <a:blip r:embed="rId3"/>
          <a:stretch>
            <a:fillRect/>
          </a:stretch>
        </p:blipFill>
        <p:spPr>
          <a:xfrm>
            <a:off x="5361896" y="248333"/>
            <a:ext cx="815068" cy="816430"/>
          </a:xfrm>
          <a:prstGeom prst="rect">
            <a:avLst/>
          </a:prstGeom>
        </p:spPr>
      </p:pic>
      <p:sp>
        <p:nvSpPr>
          <p:cNvPr id="5" name="Plus Sign 4">
            <a:extLst>
              <a:ext uri="{FF2B5EF4-FFF2-40B4-BE49-F238E27FC236}">
                <a16:creationId xmlns:a16="http://schemas.microsoft.com/office/drawing/2014/main" id="{67387C29-503B-06A8-0D5A-388C76C26AB6}"/>
              </a:ext>
            </a:extLst>
          </p:cNvPr>
          <p:cNvSpPr/>
          <p:nvPr/>
        </p:nvSpPr>
        <p:spPr>
          <a:xfrm>
            <a:off x="6265267" y="501824"/>
            <a:ext cx="506023" cy="4130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chemeClr val="accent1"/>
              </a:solidFill>
              <a:effectLst/>
              <a:uLnTx/>
              <a:uFillTx/>
              <a:latin typeface="Franklin Gothic Book" panose="020B0503020102020204"/>
              <a:ea typeface="+mn-ea"/>
              <a:cs typeface="+mn-cs"/>
            </a:endParaRPr>
          </a:p>
        </p:txBody>
      </p:sp>
      <p:pic>
        <p:nvPicPr>
          <p:cNvPr id="6" name="Picture 5">
            <a:extLst>
              <a:ext uri="{FF2B5EF4-FFF2-40B4-BE49-F238E27FC236}">
                <a16:creationId xmlns:a16="http://schemas.microsoft.com/office/drawing/2014/main" id="{BC40DE5D-BA67-68C0-94E6-09FDA781910B}"/>
              </a:ext>
            </a:extLst>
          </p:cNvPr>
          <p:cNvPicPr>
            <a:picLocks noChangeAspect="1"/>
          </p:cNvPicPr>
          <p:nvPr/>
        </p:nvPicPr>
        <p:blipFill>
          <a:blip r:embed="rId4"/>
          <a:stretch>
            <a:fillRect/>
          </a:stretch>
        </p:blipFill>
        <p:spPr>
          <a:xfrm>
            <a:off x="6863227" y="354328"/>
            <a:ext cx="799153" cy="597740"/>
          </a:xfrm>
          <a:prstGeom prst="rect">
            <a:avLst/>
          </a:prstGeom>
        </p:spPr>
      </p:pic>
      <p:sp>
        <p:nvSpPr>
          <p:cNvPr id="8" name="TextBox 7">
            <a:extLst>
              <a:ext uri="{FF2B5EF4-FFF2-40B4-BE49-F238E27FC236}">
                <a16:creationId xmlns:a16="http://schemas.microsoft.com/office/drawing/2014/main" id="{C600E98E-7973-C173-1E60-33C730EA0734}"/>
              </a:ext>
            </a:extLst>
          </p:cNvPr>
          <p:cNvSpPr txBox="1"/>
          <p:nvPr/>
        </p:nvSpPr>
        <p:spPr>
          <a:xfrm>
            <a:off x="70415" y="3919475"/>
            <a:ext cx="1916429" cy="1200329"/>
          </a:xfrm>
          <a:prstGeom prst="rect">
            <a:avLst/>
          </a:prstGeom>
          <a:noFill/>
        </p:spPr>
        <p:txBody>
          <a:bodyPr wrap="square" lIns="91440" tIns="45720" rIns="91440" bIns="45720" anchor="t">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Franklin Gothic Book"/>
                <a:ea typeface="+mn-ea"/>
                <a:cs typeface="+mn-cs"/>
              </a:rPr>
              <a:t>Webinar will begin promptly at: </a:t>
            </a:r>
            <a:r>
              <a:rPr kumimoji="0" lang="en-US" sz="1800" b="0" i="0" u="none" strike="noStrike" kern="1200" cap="none" spc="0" normalizeH="0" baseline="0" noProof="0">
                <a:ln>
                  <a:noFill/>
                </a:ln>
                <a:solidFill>
                  <a:srgbClr val="000000"/>
                </a:solidFill>
                <a:effectLst/>
                <a:uLnTx/>
                <a:uFillTx/>
                <a:latin typeface="Franklin Gothic Book"/>
                <a:ea typeface="+mn-ea"/>
                <a:cs typeface="+mn-cs"/>
              </a:rPr>
              <a:t>​</a:t>
            </a:r>
            <a:r>
              <a:rPr kumimoji="0" lang="en-US" sz="1800" b="1" i="0" u="none" strike="noStrike" kern="1200" cap="none" spc="0" normalizeH="0" baseline="0" noProof="0">
                <a:ln>
                  <a:noFill/>
                </a:ln>
                <a:solidFill>
                  <a:srgbClr val="000000"/>
                </a:solidFill>
                <a:effectLst/>
                <a:uLnTx/>
                <a:uFillTx/>
                <a:latin typeface="Franklin Gothic Book"/>
                <a:ea typeface="+mn-ea"/>
                <a:cs typeface="+mn-cs"/>
              </a:rPr>
              <a:t>11:00 AM ET/ 4:00 PM GMT</a:t>
            </a: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9" name="TextBox 8">
            <a:extLst>
              <a:ext uri="{FF2B5EF4-FFF2-40B4-BE49-F238E27FC236}">
                <a16:creationId xmlns:a16="http://schemas.microsoft.com/office/drawing/2014/main" id="{29820A51-BA94-B1B0-2083-1F5404C64E6A}"/>
              </a:ext>
            </a:extLst>
          </p:cNvPr>
          <p:cNvSpPr txBox="1"/>
          <p:nvPr/>
        </p:nvSpPr>
        <p:spPr>
          <a:xfrm>
            <a:off x="4994173" y="3023064"/>
            <a:ext cx="3554233"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a:ea typeface="+mn-ea"/>
                <a:cs typeface="+mn-cs"/>
              </a:rPr>
              <a:t>March 26, 2025</a:t>
            </a:r>
          </a:p>
        </p:txBody>
      </p:sp>
    </p:spTree>
    <p:extLst>
      <p:ext uri="{BB962C8B-B14F-4D97-AF65-F5344CB8AC3E}">
        <p14:creationId xmlns:p14="http://schemas.microsoft.com/office/powerpoint/2010/main" val="1112582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64296-4F47-4B80-BE8E-709BBE7771E2}"/>
              </a:ext>
            </a:extLst>
          </p:cNvPr>
          <p:cNvSpPr>
            <a:spLocks noGrp="1"/>
          </p:cNvSpPr>
          <p:nvPr>
            <p:ph type="title"/>
          </p:nvPr>
        </p:nvSpPr>
        <p:spPr/>
        <p:txBody>
          <a:bodyPr>
            <a:normAutofit/>
          </a:bodyPr>
          <a:lstStyle/>
          <a:p>
            <a:r>
              <a:rPr lang="en-US"/>
              <a:t>ISMPP Announcements</a:t>
            </a:r>
          </a:p>
        </p:txBody>
      </p:sp>
      <p:sp>
        <p:nvSpPr>
          <p:cNvPr id="8" name="Rectangle 7">
            <a:extLst>
              <a:ext uri="{FF2B5EF4-FFF2-40B4-BE49-F238E27FC236}">
                <a16:creationId xmlns:a16="http://schemas.microsoft.com/office/drawing/2014/main" id="{554B3AC2-C027-437C-9915-938F4F4B87B9}"/>
              </a:ext>
            </a:extLst>
          </p:cNvPr>
          <p:cNvSpPr/>
          <p:nvPr/>
        </p:nvSpPr>
        <p:spPr>
          <a:xfrm>
            <a:off x="428333" y="1071145"/>
            <a:ext cx="7594439" cy="1550553"/>
          </a:xfrm>
          <a:prstGeom prst="rect">
            <a:avLst/>
          </a:prstGeom>
        </p:spPr>
        <p:txBody>
          <a:bodyPr wrap="square" lIns="91440" tIns="45720" rIns="91440" bIns="45720" anchor="t">
            <a:spAutoFit/>
          </a:bodyPr>
          <a:lstStyle/>
          <a:p>
            <a:pPr algn="ctr">
              <a:spcBef>
                <a:spcPts val="600"/>
              </a:spcBef>
              <a:defRPr/>
            </a:pPr>
            <a:r>
              <a:rPr lang="en-US" sz="1988" b="1" spc="-23">
                <a:solidFill>
                  <a:srgbClr val="0070C0"/>
                </a:solidFill>
                <a:ea typeface="ＭＳ Ｐゴシック"/>
                <a:cs typeface="Calibri"/>
              </a:rPr>
              <a:t>Application deadline for the September CMPP </a:t>
            </a:r>
          </a:p>
          <a:p>
            <a:pPr algn="ctr">
              <a:spcBef>
                <a:spcPts val="600"/>
              </a:spcBef>
              <a:defRPr/>
            </a:pPr>
            <a:r>
              <a:rPr lang="en-US" sz="1988" b="1" spc="-23">
                <a:solidFill>
                  <a:srgbClr val="0070C0"/>
                </a:solidFill>
                <a:ea typeface="ＭＳ Ｐゴシック"/>
                <a:cs typeface="Calibri"/>
              </a:rPr>
              <a:t>exam is August 1</a:t>
            </a:r>
            <a:endParaRPr lang="en-US" sz="1988" b="1" spc="-23">
              <a:solidFill>
                <a:srgbClr val="0070C0"/>
              </a:solidFill>
            </a:endParaRPr>
          </a:p>
          <a:p>
            <a:pPr marL="285274" indent="-285274">
              <a:spcBef>
                <a:spcPts val="600"/>
              </a:spcBef>
              <a:buFont typeface="Arial" panose="020B0604020202020204" pitchFamily="34" charset="0"/>
              <a:buChar char="•"/>
              <a:defRPr/>
            </a:pPr>
            <a:endParaRPr lang="en-US" sz="2000" spc="-23">
              <a:latin typeface="Franklin Gothic Book"/>
              <a:ea typeface="ＭＳ Ｐゴシック" pitchFamily="34" charset="-128"/>
              <a:cs typeface="Calibri" pitchFamily="34" charset="0"/>
            </a:endParaRPr>
          </a:p>
          <a:p>
            <a:pPr>
              <a:spcBef>
                <a:spcPts val="600"/>
              </a:spcBef>
              <a:defRPr/>
            </a:pPr>
            <a:endParaRPr lang="en-US" sz="2000" spc="-23">
              <a:latin typeface="Franklin Gothic Book"/>
              <a:ea typeface="ＭＳ Ｐゴシック" pitchFamily="34" charset="-128"/>
              <a:cs typeface="Calibri" pitchFamily="34" charset="0"/>
            </a:endParaRPr>
          </a:p>
        </p:txBody>
      </p:sp>
      <p:sp>
        <p:nvSpPr>
          <p:cNvPr id="2" name="Slide Number Placeholder 1">
            <a:extLst>
              <a:ext uri="{FF2B5EF4-FFF2-40B4-BE49-F238E27FC236}">
                <a16:creationId xmlns:a16="http://schemas.microsoft.com/office/drawing/2014/main" id="{53AFCC83-E0F3-1F6F-F07C-2E602DD33DC5}"/>
              </a:ext>
            </a:extLst>
          </p:cNvPr>
          <p:cNvSpPr>
            <a:spLocks noGrp="1"/>
          </p:cNvSpPr>
          <p:nvPr>
            <p:ph type="sldNum" sz="quarter" idx="10"/>
          </p:nvPr>
        </p:nvSpPr>
        <p:spPr/>
        <p:txBody>
          <a:bodyPr/>
          <a:lstStyle/>
          <a:p>
            <a:fld id="{42AD0A0E-4515-A647-B2E3-7F1B29FB990E}" type="slidenum">
              <a:rPr lang="en-US" smtClean="0"/>
              <a:pPr/>
              <a:t>4</a:t>
            </a:fld>
            <a:endParaRPr lang="en-US"/>
          </a:p>
        </p:txBody>
      </p:sp>
      <p:pic>
        <p:nvPicPr>
          <p:cNvPr id="5" name="Picture 4" descr="A picture containing text, font, logo, graphics&#10;&#10;Description automatically generated">
            <a:extLst>
              <a:ext uri="{FF2B5EF4-FFF2-40B4-BE49-F238E27FC236}">
                <a16:creationId xmlns:a16="http://schemas.microsoft.com/office/drawing/2014/main" id="{2786F9BF-E262-ED15-A75D-9CC8A9FF4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460" y="2184401"/>
            <a:ext cx="2097583" cy="2108200"/>
          </a:xfrm>
          <a:prstGeom prst="rect">
            <a:avLst/>
          </a:prstGeom>
        </p:spPr>
      </p:pic>
    </p:spTree>
    <p:extLst>
      <p:ext uri="{BB962C8B-B14F-4D97-AF65-F5344CB8AC3E}">
        <p14:creationId xmlns:p14="http://schemas.microsoft.com/office/powerpoint/2010/main" val="2893205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a:extLst>
              <a:ext uri="{FF2B5EF4-FFF2-40B4-BE49-F238E27FC236}">
                <a16:creationId xmlns:a16="http://schemas.microsoft.com/office/drawing/2014/main" id="{FD0FE247-FC3A-41CD-A62B-1C1848015115}"/>
              </a:ext>
            </a:extLst>
          </p:cNvPr>
          <p:cNvSpPr>
            <a:spLocks noGrp="1"/>
          </p:cNvSpPr>
          <p:nvPr>
            <p:ph idx="11"/>
          </p:nvPr>
        </p:nvSpPr>
        <p:spPr/>
        <p:txBody>
          <a:bodyPr>
            <a:normAutofit/>
          </a:bodyPr>
          <a:lstStyle/>
          <a:p>
            <a:pPr marL="0" indent="0">
              <a:spcAft>
                <a:spcPts val="1200"/>
              </a:spcAft>
              <a:buNone/>
            </a:pPr>
            <a:r>
              <a:rPr lang="en-GB" altLang="en-US"/>
              <a:t>We hope you enjoyed today'</a:t>
            </a:r>
            <a:r>
              <a:rPr lang="en-GB" altLang="ja-JP"/>
              <a:t>s presentation. </a:t>
            </a:r>
          </a:p>
          <a:p>
            <a:pPr marL="0" indent="0">
              <a:spcAft>
                <a:spcPts val="1200"/>
              </a:spcAft>
              <a:buNone/>
            </a:pPr>
            <a:r>
              <a:rPr lang="en-GB" altLang="ja-JP" b="1">
                <a:solidFill>
                  <a:schemeClr val="accent2"/>
                </a:solidFill>
              </a:rPr>
              <a:t>After closing out of Zoom, please click the CONTINUE button </a:t>
            </a:r>
            <a:br>
              <a:rPr lang="en-GB" altLang="ja-JP" b="1">
                <a:solidFill>
                  <a:schemeClr val="accent2"/>
                </a:solidFill>
              </a:rPr>
            </a:br>
            <a:r>
              <a:rPr lang="en-GB" altLang="ja-JP" b="1">
                <a:solidFill>
                  <a:schemeClr val="accent2"/>
                </a:solidFill>
              </a:rPr>
              <a:t>on your screen to take our short survey. Thank you!</a:t>
            </a:r>
            <a:endParaRPr lang="en-GB" altLang="en-US" b="1">
              <a:solidFill>
                <a:schemeClr val="accent2"/>
              </a:solidFill>
            </a:endParaRPr>
          </a:p>
        </p:txBody>
      </p:sp>
      <p:sp>
        <p:nvSpPr>
          <p:cNvPr id="3" name="Title 2">
            <a:extLst>
              <a:ext uri="{FF2B5EF4-FFF2-40B4-BE49-F238E27FC236}">
                <a16:creationId xmlns:a16="http://schemas.microsoft.com/office/drawing/2014/main" id="{4F114EF1-A5FF-4254-A531-1B2C555157F1}"/>
              </a:ext>
            </a:extLst>
          </p:cNvPr>
          <p:cNvSpPr>
            <a:spLocks noGrp="1"/>
          </p:cNvSpPr>
          <p:nvPr>
            <p:ph type="title"/>
          </p:nvPr>
        </p:nvSpPr>
        <p:spPr/>
        <p:txBody>
          <a:bodyPr/>
          <a:lstStyle/>
          <a:p>
            <a:r>
              <a:rPr lang="en-US" sz="3075"/>
              <a:t>Thank you for attending!</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D33EB056-BE07-4485-81AD-724D6E777C6A}"/>
              </a:ext>
            </a:extLst>
          </p:cNvPr>
          <p:cNvPicPr>
            <a:picLocks noChangeAspect="1"/>
          </p:cNvPicPr>
          <p:nvPr/>
        </p:nvPicPr>
        <p:blipFill>
          <a:blip r:embed="rId3"/>
          <a:stretch>
            <a:fillRect/>
          </a:stretch>
        </p:blipFill>
        <p:spPr>
          <a:xfrm>
            <a:off x="2068986" y="2397419"/>
            <a:ext cx="5326380" cy="2407920"/>
          </a:xfrm>
          <a:prstGeom prst="rect">
            <a:avLst/>
          </a:prstGeom>
        </p:spPr>
      </p:pic>
      <p:sp>
        <p:nvSpPr>
          <p:cNvPr id="14" name="Rectangle: Rounded Corners 13">
            <a:extLst>
              <a:ext uri="{FF2B5EF4-FFF2-40B4-BE49-F238E27FC236}">
                <a16:creationId xmlns:a16="http://schemas.microsoft.com/office/drawing/2014/main" id="{FB41DBDD-7315-4825-BA74-4932B3FADCAC}"/>
              </a:ext>
            </a:extLst>
          </p:cNvPr>
          <p:cNvSpPr/>
          <p:nvPr/>
        </p:nvSpPr>
        <p:spPr>
          <a:xfrm>
            <a:off x="3548991" y="4337184"/>
            <a:ext cx="1047754" cy="400903"/>
          </a:xfrm>
          <a:prstGeom prst="roundRect">
            <a:avLst>
              <a:gd name="adj"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13">
              <a:solidFill>
                <a:prstClr val="white"/>
              </a:solidFill>
              <a:latin typeface="Franklin Gothic Book" panose="020B0503020102020204"/>
            </a:endParaRPr>
          </a:p>
        </p:txBody>
      </p:sp>
      <p:sp>
        <p:nvSpPr>
          <p:cNvPr id="6" name="Slide Number Placeholder 2">
            <a:extLst>
              <a:ext uri="{FF2B5EF4-FFF2-40B4-BE49-F238E27FC236}">
                <a16:creationId xmlns:a16="http://schemas.microsoft.com/office/drawing/2014/main" id="{F1BF8C6C-81B4-41D4-B2DF-45EA49D3F5E0}"/>
              </a:ext>
            </a:extLst>
          </p:cNvPr>
          <p:cNvSpPr>
            <a:spLocks noGrp="1"/>
          </p:cNvSpPr>
          <p:nvPr>
            <p:ph type="sldNum" sz="quarter" idx="10"/>
          </p:nvPr>
        </p:nvSpPr>
        <p:spPr>
          <a:xfrm>
            <a:off x="6985487" y="59946"/>
            <a:ext cx="2057400" cy="273844"/>
          </a:xfrm>
        </p:spPr>
        <p:txBody>
          <a:bodyPr/>
          <a:lstStyle/>
          <a:p>
            <a:pPr defTabSz="685783">
              <a:defRPr/>
            </a:pPr>
            <a:fld id="{42AD0A0E-4515-A647-B2E3-7F1B29FB990E}" type="slidenum">
              <a:rPr lang="en-US" dirty="0">
                <a:solidFill>
                  <a:prstClr val="black"/>
                </a:solidFill>
                <a:latin typeface="Franklin Gothic Book" panose="020B0503020102020204"/>
              </a:rPr>
              <a:pPr defTabSz="685783">
                <a:defRPr/>
              </a:pPr>
              <a:t>40</a:t>
            </a:fld>
            <a:endParaRPr lang="en-US">
              <a:solidFill>
                <a:prstClr val="black"/>
              </a:solidFill>
              <a:latin typeface="Franklin Gothic Book" panose="020B0503020102020204"/>
            </a:endParaRPr>
          </a:p>
        </p:txBody>
      </p:sp>
    </p:spTree>
    <p:extLst>
      <p:ext uri="{BB962C8B-B14F-4D97-AF65-F5344CB8AC3E}">
        <p14:creationId xmlns:p14="http://schemas.microsoft.com/office/powerpoint/2010/main" val="4122334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0" y="488975"/>
            <a:ext cx="8792431" cy="541943"/>
          </a:xfrm>
          <a:prstGeom prst="rect">
            <a:avLst/>
          </a:prstGeom>
          <a:noFill/>
        </p:spPr>
        <p:txBody>
          <a:bodyPr wrap="square" lIns="68580" tIns="34290" rIns="68580" bIns="34290" rtlCol="0" anchor="t">
            <a:spAutoFit/>
          </a:bodyPr>
          <a:lstStyle/>
          <a:p>
            <a:pPr defTabSz="685783">
              <a:lnSpc>
                <a:spcPct val="90000"/>
              </a:lnSpc>
              <a:defRPr/>
            </a:pPr>
            <a:r>
              <a:rPr lang="en-US" sz="2400" b="1">
                <a:solidFill>
                  <a:srgbClr val="F28C11"/>
                </a:solidFill>
                <a:latin typeface="Franklin Gothic Medium" panose="020B0603020102020204"/>
              </a:rPr>
              <a:t>Rachel Jenkins</a:t>
            </a:r>
            <a:r>
              <a:rPr lang="en-US" sz="2000" b="1">
                <a:solidFill>
                  <a:srgbClr val="F28C11"/>
                </a:solidFill>
                <a:latin typeface="Franklin Gothic Medium" panose="020B0603020102020204"/>
              </a:rPr>
              <a:t>, Head of Plain Language Summaries, Taylor &amp; Francis</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399411"/>
            <a:ext cx="4876939" cy="2554545"/>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600"/>
              <a:t>Rachel is Head of Plain Language Summaries at Taylor &amp; Francis and oversees the initiative, including Plain Language Summary of Publication articles (PLSPs)</a:t>
            </a:r>
          </a:p>
          <a:p>
            <a:pPr marL="342424" indent="-342424">
              <a:buFont typeface="Symbol" panose="05050102010706020507" pitchFamily="18" charset="2"/>
              <a:buChar char=""/>
            </a:pPr>
            <a:r>
              <a:rPr lang="en-US" sz="1600"/>
              <a:t>Her background focuses on novel publication extenders, including video and podcast articles, translations and interactive articles</a:t>
            </a:r>
          </a:p>
          <a:p>
            <a:pPr marL="342424" indent="-342424">
              <a:buFont typeface="Symbol" panose="05050102010706020507" pitchFamily="18" charset="2"/>
              <a:buChar char=""/>
            </a:pPr>
            <a:r>
              <a:rPr lang="en-US" sz="1600"/>
              <a:t>Prior to this, Rachel worked as an Editor for journals and digital websites in the healthcare space</a:t>
            </a:r>
            <a:endParaRPr lang="en-US" sz="16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914207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593881"/>
          </a:xfrm>
          <a:prstGeom prst="rect">
            <a:avLst/>
          </a:prstGeom>
          <a:noFill/>
        </p:spPr>
        <p:txBody>
          <a:bodyPr wrap="square" lIns="68580" tIns="34290" rIns="68580" bIns="34290" rtlCol="0" anchor="t">
            <a:spAutoFit/>
          </a:bodyPr>
          <a:lstStyle/>
          <a:p>
            <a:pPr defTabSz="685783">
              <a:lnSpc>
                <a:spcPct val="90000"/>
              </a:lnSpc>
              <a:defRPr/>
            </a:pPr>
            <a:r>
              <a:rPr lang="en-US" sz="2400" b="1">
                <a:solidFill>
                  <a:srgbClr val="F28C11"/>
                </a:solidFill>
                <a:latin typeface="Franklin Gothic Medium" panose="020B0603020102020204"/>
              </a:rPr>
              <a:t>Rachel Kendrick</a:t>
            </a:r>
            <a:r>
              <a:rPr lang="en-US" sz="2775" b="1">
                <a:solidFill>
                  <a:srgbClr val="F28C11"/>
                </a:solidFill>
                <a:latin typeface="Franklin Gothic Medium" panose="020B0603020102020204"/>
              </a:rPr>
              <a:t>, </a:t>
            </a:r>
            <a:r>
              <a:rPr lang="en-US" sz="2000" b="1">
                <a:solidFill>
                  <a:srgbClr val="F28C11"/>
                </a:solidFill>
                <a:latin typeface="Franklin Gothic Medium" panose="020B0603020102020204"/>
              </a:rPr>
              <a:t>Senior Director, Publications, AstraZeneca</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115095"/>
            <a:ext cx="4876939" cy="3539430"/>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600"/>
              <a:t>Rachel has more than 14 years’ experience in publications and scientific communications, in the pharmaceutical industry and the medical communications field</a:t>
            </a:r>
          </a:p>
          <a:p>
            <a:pPr marL="342424" indent="-342424">
              <a:buFont typeface="Symbol" panose="05050102010706020507" pitchFamily="18" charset="2"/>
              <a:buChar char=""/>
            </a:pPr>
            <a:r>
              <a:rPr lang="en-US" sz="1600"/>
              <a:t>Within AstraZeneca, she is responsible for publication planning, strategy and delivery across all products and disease areas within the late-stage cardiovascular, renal and metabolism (CVRM) therapy area</a:t>
            </a:r>
          </a:p>
          <a:p>
            <a:pPr marL="342424" indent="-342424">
              <a:buFont typeface="Symbol" panose="05050102010706020507" pitchFamily="18" charset="2"/>
              <a:buChar char=""/>
            </a:pPr>
            <a:r>
              <a:rPr lang="en-US" sz="1600"/>
              <a:t>Rachel, along with her team, leads a number of cross-functional initiatives focusing on Patient Involvement in Publications, Clinical Trial Transparency, and optimizing enhanced publication content</a:t>
            </a:r>
            <a:endParaRPr lang="en-US" sz="16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1474132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492246" y="421355"/>
            <a:ext cx="8651754" cy="593881"/>
          </a:xfrm>
          <a:prstGeom prst="rect">
            <a:avLst/>
          </a:prstGeom>
          <a:noFill/>
        </p:spPr>
        <p:txBody>
          <a:bodyPr wrap="square" lIns="68580" tIns="34290" rIns="68580" bIns="34290" rtlCol="0" anchor="t">
            <a:spAutoFit/>
          </a:bodyPr>
          <a:lstStyle/>
          <a:p>
            <a:pPr defTabSz="685783">
              <a:lnSpc>
                <a:spcPct val="90000"/>
              </a:lnSpc>
              <a:defRPr/>
            </a:pPr>
            <a:r>
              <a:rPr lang="en-US" sz="2400" b="1">
                <a:solidFill>
                  <a:srgbClr val="F28C11"/>
                </a:solidFill>
                <a:latin typeface="Franklin Gothic Medium" panose="020B0603020102020204"/>
              </a:rPr>
              <a:t>Trishna Bharadia,</a:t>
            </a:r>
            <a:r>
              <a:rPr lang="en-US" sz="2775" b="1">
                <a:solidFill>
                  <a:srgbClr val="F28C11"/>
                </a:solidFill>
                <a:latin typeface="Franklin Gothic Medium" panose="020B0603020102020204"/>
              </a:rPr>
              <a:t> </a:t>
            </a:r>
            <a:r>
              <a:rPr lang="en-US" sz="2000" b="1">
                <a:solidFill>
                  <a:srgbClr val="F28C11"/>
                </a:solidFill>
                <a:latin typeface="Franklin Gothic Medium" panose="020B0603020102020204"/>
              </a:rPr>
              <a:t>Patient Engagement Professional and Health Advocate</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2970765" y="1162019"/>
            <a:ext cx="4876939" cy="3416320"/>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800"/>
              <a:t>Multi-award winning with ~15 years experience working with multiple stakeholders in patient advocacy and engagement</a:t>
            </a:r>
          </a:p>
          <a:p>
            <a:pPr marL="342424" indent="-342424">
              <a:buFont typeface="Symbol" panose="05050102010706020507" pitchFamily="18" charset="2"/>
              <a:buChar char=""/>
            </a:pPr>
            <a:r>
              <a:rPr lang="en-US" sz="1800"/>
              <a:t>Visiting lecturer on patient engagement at King's College London's Centre for Pharmaceutical Medicine Research</a:t>
            </a:r>
          </a:p>
          <a:p>
            <a:pPr marL="342424" indent="-342424">
              <a:buFont typeface="Symbol" panose="05050102010706020507" pitchFamily="18" charset="2"/>
              <a:buChar char=""/>
            </a:pPr>
            <a:r>
              <a:rPr lang="en-US" sz="1800"/>
              <a:t>Specific experience in patient involvement in medical publications, information and communications</a:t>
            </a:r>
          </a:p>
          <a:p>
            <a:pPr marL="342424" indent="-342424">
              <a:buFont typeface="Symbol" panose="05050102010706020507" pitchFamily="18" charset="2"/>
              <a:buChar char=""/>
            </a:pPr>
            <a:r>
              <a:rPr lang="en-US" sz="1800"/>
              <a:t>Connect with me on LinkedIn and find my publications on ORCID!</a:t>
            </a:r>
            <a:endParaRPr lang="en-US" sz="18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2117440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0D42F-88DE-517C-AD45-8947E5B8D70B}"/>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71259A03-2387-0C96-6559-A93E0BC834EE}"/>
              </a:ext>
            </a:extLst>
          </p:cNvPr>
          <p:cNvSpPr txBox="1"/>
          <p:nvPr/>
        </p:nvSpPr>
        <p:spPr>
          <a:xfrm>
            <a:off x="745655" y="275815"/>
            <a:ext cx="7719771" cy="650947"/>
          </a:xfrm>
          <a:prstGeom prst="rect">
            <a:avLst/>
          </a:prstGeom>
          <a:noFill/>
        </p:spPr>
        <p:txBody>
          <a:bodyPr wrap="square" lIns="68580" tIns="34290" rIns="68580" bIns="34290" rtlCol="0" anchor="t">
            <a:spAutoFit/>
          </a:bodyPr>
          <a:lstStyle/>
          <a:p>
            <a:pPr defTabSz="685783">
              <a:lnSpc>
                <a:spcPct val="90000"/>
              </a:lnSpc>
              <a:defRPr/>
            </a:pPr>
            <a:r>
              <a:rPr lang="en-US" sz="2400" b="1">
                <a:solidFill>
                  <a:srgbClr val="F28C11"/>
                </a:solidFill>
                <a:latin typeface="Franklin Gothic Medium" panose="020B0603020102020204"/>
              </a:rPr>
              <a:t>Moderator: Emma Phillips</a:t>
            </a:r>
            <a:r>
              <a:rPr lang="en-US" sz="2000" b="1">
                <a:solidFill>
                  <a:srgbClr val="F28C11"/>
                </a:solidFill>
                <a:latin typeface="Franklin Gothic Medium" panose="020B0603020102020204"/>
              </a:rPr>
              <a:t>, </a:t>
            </a:r>
            <a:r>
              <a:rPr lang="en-US" sz="1800" b="1">
                <a:solidFill>
                  <a:srgbClr val="F28C11"/>
                </a:solidFill>
                <a:latin typeface="Franklin Gothic Medium" panose="020B0603020102020204"/>
              </a:rPr>
              <a:t>Senior Publication Manager, Patient Centricity and Engagement Lead, Costello Medical</a:t>
            </a:r>
            <a:endParaRPr lang="en-US" sz="1800"/>
          </a:p>
        </p:txBody>
      </p:sp>
      <p:sp>
        <p:nvSpPr>
          <p:cNvPr id="27" name="Rectangle 26">
            <a:extLst>
              <a:ext uri="{FF2B5EF4-FFF2-40B4-BE49-F238E27FC236}">
                <a16:creationId xmlns:a16="http://schemas.microsoft.com/office/drawing/2014/main" id="{A973C9DB-0F88-D76A-662D-F77A615AC9B7}"/>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A1FF9FB-7E61-97DD-906C-8A1D9A5FE20B}"/>
              </a:ext>
            </a:extLst>
          </p:cNvPr>
          <p:cNvSpPr txBox="1"/>
          <p:nvPr/>
        </p:nvSpPr>
        <p:spPr>
          <a:xfrm>
            <a:off x="2979557" y="1218224"/>
            <a:ext cx="5886699" cy="3323987"/>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400"/>
              <a:t>Emma has over 7 years of experience in medical writing and publications; supporting with the development and delivery of scientific communication platforms and strategic publication plans at Costello Medical</a:t>
            </a:r>
          </a:p>
          <a:p>
            <a:pPr marL="342424" indent="-342424">
              <a:buFont typeface="Symbol" panose="05050102010706020507" pitchFamily="18" charset="2"/>
              <a:buChar char=""/>
            </a:pPr>
            <a:r>
              <a:rPr lang="en-US" sz="1400"/>
              <a:t>Emma leads the Patient Engagement team at Costello Medical, aiming to embed a patient-centric approach across the company by supporting exceptional work and championing meaningful partnerships with patients and across the healthcare sector</a:t>
            </a:r>
          </a:p>
          <a:p>
            <a:pPr marL="342424" indent="-342424">
              <a:buFont typeface="Symbol" panose="05050102010706020507" pitchFamily="18" charset="2"/>
              <a:buChar char=""/>
            </a:pPr>
            <a:r>
              <a:rPr lang="en-US" sz="1400"/>
              <a:t>She is also a member of the ISMPP Patient Engagement Taskforce that focuses on developing educational tools and best practices for collaborating with patients and advocacy groups in medical communications</a:t>
            </a:r>
          </a:p>
          <a:p>
            <a:pPr marL="342424" indent="-342424">
              <a:buFont typeface="Symbol" panose="05050102010706020507" pitchFamily="18" charset="2"/>
              <a:buChar char=""/>
            </a:pPr>
            <a:r>
              <a:rPr lang="en-US" sz="1400"/>
              <a:t>Prior to this, Emma completed a Bachelor's degree in Psychology and Physiology at the University of Oxford and a PhD in Neuroscience from King’s College London</a:t>
            </a:r>
            <a:endParaRPr lang="en-US" sz="1400">
              <a:solidFill>
                <a:prstClr val="black"/>
              </a:solidFill>
            </a:endParaRPr>
          </a:p>
        </p:txBody>
      </p:sp>
      <p:pic>
        <p:nvPicPr>
          <p:cNvPr id="8" name="Picture 7">
            <a:extLst>
              <a:ext uri="{FF2B5EF4-FFF2-40B4-BE49-F238E27FC236}">
                <a16:creationId xmlns:a16="http://schemas.microsoft.com/office/drawing/2014/main" id="{C123EBDF-DC13-FD2E-52D6-A5C486C08528}"/>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1966034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9FC5-739E-17FF-CA0E-179649738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A3579-96AB-4A85-5159-713E7155D633}"/>
              </a:ext>
            </a:extLst>
          </p:cNvPr>
          <p:cNvSpPr>
            <a:spLocks noGrp="1"/>
          </p:cNvSpPr>
          <p:nvPr>
            <p:ph type="title"/>
          </p:nvPr>
        </p:nvSpPr>
        <p:spPr>
          <a:xfrm>
            <a:off x="544772" y="367231"/>
            <a:ext cx="8461584" cy="732027"/>
          </a:xfrm>
        </p:spPr>
        <p:txBody>
          <a:bodyPr anchor="ctr" anchorCtr="0">
            <a:noAutofit/>
          </a:bodyPr>
          <a:lstStyle/>
          <a:p>
            <a:r>
              <a:rPr lang="en-US" sz="3200"/>
              <a:t>ISMPP Professional Excellence Awards</a:t>
            </a:r>
          </a:p>
        </p:txBody>
      </p:sp>
      <p:sp>
        <p:nvSpPr>
          <p:cNvPr id="4" name="Slide Number Placeholder 3">
            <a:extLst>
              <a:ext uri="{FF2B5EF4-FFF2-40B4-BE49-F238E27FC236}">
                <a16:creationId xmlns:a16="http://schemas.microsoft.com/office/drawing/2014/main" id="{40332819-739C-0764-8825-81D40CE64A74}"/>
              </a:ext>
            </a:extLst>
          </p:cNvPr>
          <p:cNvSpPr>
            <a:spLocks noGrp="1"/>
          </p:cNvSpPr>
          <p:nvPr>
            <p:ph type="sldNum" sz="quarter" idx="4294967295"/>
          </p:nvPr>
        </p:nvSpPr>
        <p:spPr>
          <a:xfrm>
            <a:off x="5239115" y="44959"/>
            <a:ext cx="1543050" cy="205383"/>
          </a:xfrm>
          <a:prstGeom prst="rect">
            <a:avLst/>
          </a:prstGeom>
        </p:spPr>
        <p:txBody>
          <a:bodyPr vert="horz" lIns="68580" tIns="34290" rIns="68580" bIns="34290" rtlCol="0" anchor="ctr"/>
          <a:lstStyle>
            <a:defPPr>
              <a:defRPr lang="en-US"/>
            </a:defPPr>
            <a:lvl1pPr marL="0" algn="r" defTabSz="514350" rtl="0" eaLnBrk="1" latinLnBrk="0" hangingPunct="1">
              <a:defRPr sz="675"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2AD0A0E-4515-A647-B2E3-7F1B29FB990E}" type="slidenum">
              <a:rPr lang="en-US" smtClean="0"/>
              <a:pPr/>
              <a:t>5</a:t>
            </a:fld>
            <a:endParaRPr lang="en-US"/>
          </a:p>
        </p:txBody>
      </p:sp>
      <p:sp>
        <p:nvSpPr>
          <p:cNvPr id="10" name="Rectangle 9">
            <a:extLst>
              <a:ext uri="{FF2B5EF4-FFF2-40B4-BE49-F238E27FC236}">
                <a16:creationId xmlns:a16="http://schemas.microsoft.com/office/drawing/2014/main" id="{0F9513CC-CE1A-36F7-CE52-9B0021BA25A5}"/>
              </a:ext>
            </a:extLst>
          </p:cNvPr>
          <p:cNvSpPr/>
          <p:nvPr/>
        </p:nvSpPr>
        <p:spPr>
          <a:xfrm>
            <a:off x="774781" y="1085894"/>
            <a:ext cx="7594439" cy="784830"/>
          </a:xfrm>
          <a:prstGeom prst="rect">
            <a:avLst/>
          </a:prstGeom>
        </p:spPr>
        <p:txBody>
          <a:bodyPr wrap="square" lIns="91440" tIns="45720" rIns="91440" bIns="45720" anchor="t">
            <a:spAutoFit/>
          </a:bodyPr>
          <a:lstStyle/>
          <a:p>
            <a:pPr marL="285267" indent="-285267" defTabSz="914378">
              <a:spcBef>
                <a:spcPts val="600"/>
              </a:spcBef>
              <a:buFont typeface="Arial" panose="020B0604020202020204" pitchFamily="34" charset="0"/>
              <a:buChar char="•"/>
              <a:defRPr/>
            </a:pPr>
            <a:endParaRPr lang="en-US" sz="2000" kern="0" spc="-23">
              <a:solidFill>
                <a:prstClr val="black"/>
              </a:solidFill>
              <a:ea typeface="ＭＳ Ｐゴシック" pitchFamily="34" charset="-128"/>
              <a:cs typeface="Calibri" pitchFamily="34" charset="0"/>
            </a:endParaRPr>
          </a:p>
          <a:p>
            <a:pPr defTabSz="914378">
              <a:spcBef>
                <a:spcPts val="600"/>
              </a:spcBef>
              <a:defRPr/>
            </a:pPr>
            <a:endParaRPr lang="en-US" sz="2000" kern="0" spc="-23">
              <a:solidFill>
                <a:prstClr val="black"/>
              </a:solidFill>
              <a:ea typeface="ＭＳ Ｐゴシック" pitchFamily="34" charset="-128"/>
              <a:cs typeface="Calibri" pitchFamily="34" charset="0"/>
            </a:endParaRPr>
          </a:p>
        </p:txBody>
      </p:sp>
      <p:sp>
        <p:nvSpPr>
          <p:cNvPr id="12" name="TextBox 11">
            <a:extLst>
              <a:ext uri="{FF2B5EF4-FFF2-40B4-BE49-F238E27FC236}">
                <a16:creationId xmlns:a16="http://schemas.microsoft.com/office/drawing/2014/main" id="{46DF6F79-606D-DF3F-8BC8-B0D63497F33B}"/>
              </a:ext>
            </a:extLst>
          </p:cNvPr>
          <p:cNvSpPr txBox="1"/>
          <p:nvPr/>
        </p:nvSpPr>
        <p:spPr>
          <a:xfrm>
            <a:off x="2286000" y="2420165"/>
            <a:ext cx="4572000" cy="369332"/>
          </a:xfrm>
          <a:prstGeom prst="rect">
            <a:avLst/>
          </a:prstGeom>
          <a:noFill/>
        </p:spPr>
        <p:txBody>
          <a:bodyPr wrap="square">
            <a:spAutoFit/>
          </a:bodyPr>
          <a:lstStyle/>
          <a:p>
            <a:pPr defTabSz="914378">
              <a:defRPr/>
            </a:pPr>
            <a:r>
              <a:rPr lang="en-US" sz="1800" kern="0">
                <a:solidFill>
                  <a:prstClr val="black"/>
                </a:solidFill>
              </a:rPr>
              <a:t> </a:t>
            </a:r>
          </a:p>
        </p:txBody>
      </p:sp>
      <p:sp>
        <p:nvSpPr>
          <p:cNvPr id="13" name="TextBox 12">
            <a:extLst>
              <a:ext uri="{FF2B5EF4-FFF2-40B4-BE49-F238E27FC236}">
                <a16:creationId xmlns:a16="http://schemas.microsoft.com/office/drawing/2014/main" id="{A25BEB51-4BEC-5F45-9172-09BC5C99CEBD}"/>
              </a:ext>
            </a:extLst>
          </p:cNvPr>
          <p:cNvSpPr txBox="1"/>
          <p:nvPr/>
        </p:nvSpPr>
        <p:spPr>
          <a:xfrm>
            <a:off x="2286000" y="2420165"/>
            <a:ext cx="4572000" cy="369332"/>
          </a:xfrm>
          <a:prstGeom prst="rect">
            <a:avLst/>
          </a:prstGeom>
          <a:noFill/>
        </p:spPr>
        <p:txBody>
          <a:bodyPr wrap="square">
            <a:spAutoFit/>
          </a:bodyPr>
          <a:lstStyle/>
          <a:p>
            <a:pPr defTabSz="914378">
              <a:defRPr/>
            </a:pPr>
            <a:r>
              <a:rPr lang="en-US" sz="1800" kern="0">
                <a:solidFill>
                  <a:prstClr val="black"/>
                </a:solidFill>
              </a:rPr>
              <a:t> </a:t>
            </a:r>
          </a:p>
        </p:txBody>
      </p:sp>
      <p:sp>
        <p:nvSpPr>
          <p:cNvPr id="3" name="TextBox 2">
            <a:extLst>
              <a:ext uri="{FF2B5EF4-FFF2-40B4-BE49-F238E27FC236}">
                <a16:creationId xmlns:a16="http://schemas.microsoft.com/office/drawing/2014/main" id="{C1262622-AFC7-41E3-D1DE-78593DB7D732}"/>
              </a:ext>
            </a:extLst>
          </p:cNvPr>
          <p:cNvSpPr txBox="1"/>
          <p:nvPr/>
        </p:nvSpPr>
        <p:spPr>
          <a:xfrm>
            <a:off x="270577" y="1085079"/>
            <a:ext cx="7993136" cy="3539430"/>
          </a:xfrm>
          <a:prstGeom prst="rect">
            <a:avLst/>
          </a:prstGeom>
          <a:noFill/>
        </p:spPr>
        <p:txBody>
          <a:bodyPr wrap="square" rtlCol="0">
            <a:spAutoFit/>
          </a:bodyPr>
          <a:lstStyle/>
          <a:p>
            <a:r>
              <a:rPr lang="en-US" sz="1400">
                <a:solidFill>
                  <a:srgbClr val="1B75BB"/>
                </a:solidFill>
                <a:latin typeface="Merriweather" panose="00000500000000000000" pitchFamily="2" charset="0"/>
              </a:rPr>
              <a:t>The awards program was established to honor the work and dedication of members who have a proven track record of excellence and achievement in the medical publications and communications profession. Award nominations are collected through peer submissions and reviewed by the Professional Excellence Awards Selection Committee. The awards are given out yearly at the ISMPP Annual Meeting. Winners to be announced at the </a:t>
            </a:r>
            <a:r>
              <a:rPr lang="en-US" sz="1400" b="1">
                <a:solidFill>
                  <a:srgbClr val="1B75BB"/>
                </a:solidFill>
                <a:latin typeface="Merriweather" panose="00000500000000000000" pitchFamily="2" charset="0"/>
              </a:rPr>
              <a:t>21</a:t>
            </a:r>
            <a:r>
              <a:rPr lang="en-US" sz="1400" b="1" baseline="30000">
                <a:solidFill>
                  <a:srgbClr val="1B75BB"/>
                </a:solidFill>
                <a:latin typeface="Merriweather" panose="00000500000000000000" pitchFamily="2" charset="0"/>
              </a:rPr>
              <a:t>st</a:t>
            </a:r>
            <a:r>
              <a:rPr lang="en-US" sz="1400" b="1">
                <a:solidFill>
                  <a:srgbClr val="1B75BB"/>
                </a:solidFill>
                <a:latin typeface="Merriweather" panose="00000500000000000000" pitchFamily="2" charset="0"/>
              </a:rPr>
              <a:t> Annual Meeting of ISMPP</a:t>
            </a:r>
          </a:p>
          <a:p>
            <a:endParaRPr lang="en-US" sz="1400">
              <a:solidFill>
                <a:srgbClr val="4A4A4A"/>
              </a:solidFill>
              <a:latin typeface="Merriweather" panose="00000500000000000000" pitchFamily="2" charset="0"/>
            </a:endParaRPr>
          </a:p>
          <a:p>
            <a:pPr marL="214313" indent="-214313">
              <a:buFont typeface="Arial" panose="020B0604020202020204" pitchFamily="34" charset="0"/>
              <a:buChar char="•"/>
            </a:pPr>
            <a:r>
              <a:rPr lang="en-US" sz="1400">
                <a:solidFill>
                  <a:srgbClr val="4A4A4A"/>
                </a:solidFill>
                <a:latin typeface="Merriweather" panose="00000500000000000000" pitchFamily="2" charset="0"/>
              </a:rPr>
              <a:t>Lifetime Achievement Award</a:t>
            </a:r>
          </a:p>
          <a:p>
            <a:pPr marL="214313" indent="-214313">
              <a:buFont typeface="Arial" panose="020B0604020202020204" pitchFamily="34" charset="0"/>
              <a:buChar char="•"/>
            </a:pPr>
            <a:endParaRPr lang="en-US" sz="1400">
              <a:solidFill>
                <a:srgbClr val="4A4A4A"/>
              </a:solidFill>
              <a:latin typeface="Merriweather" panose="00000500000000000000" pitchFamily="2" charset="0"/>
            </a:endParaRPr>
          </a:p>
          <a:p>
            <a:pPr marL="214313" indent="-214313">
              <a:buFont typeface="Arial" panose="020B0604020202020204" pitchFamily="34" charset="0"/>
              <a:buChar char="•"/>
            </a:pPr>
            <a:r>
              <a:rPr lang="en-US" sz="1400">
                <a:solidFill>
                  <a:srgbClr val="4A4A4A"/>
                </a:solidFill>
                <a:latin typeface="Merriweather" panose="00000500000000000000" pitchFamily="2" charset="0"/>
              </a:rPr>
              <a:t>President’s Award</a:t>
            </a:r>
          </a:p>
          <a:p>
            <a:pPr marL="214313" indent="-214313">
              <a:buFont typeface="Arial" panose="020B0604020202020204" pitchFamily="34" charset="0"/>
              <a:buChar char="•"/>
            </a:pPr>
            <a:endParaRPr lang="en-US" sz="1400">
              <a:solidFill>
                <a:srgbClr val="4A4A4A"/>
              </a:solidFill>
              <a:latin typeface="Merriweather" panose="00000500000000000000" pitchFamily="2" charset="0"/>
            </a:endParaRPr>
          </a:p>
          <a:p>
            <a:pPr marL="214313" indent="-214313">
              <a:buFont typeface="Arial" panose="020B0604020202020204" pitchFamily="34" charset="0"/>
              <a:buChar char="•"/>
            </a:pPr>
            <a:r>
              <a:rPr lang="en-US" sz="1400">
                <a:solidFill>
                  <a:srgbClr val="4A4A4A"/>
                </a:solidFill>
                <a:latin typeface="Merriweather" panose="00000500000000000000" pitchFamily="2" charset="0"/>
              </a:rPr>
              <a:t>Rising Star Award</a:t>
            </a:r>
          </a:p>
          <a:p>
            <a:pPr marL="214313" indent="-214313">
              <a:buFont typeface="Arial" panose="020B0604020202020204" pitchFamily="34" charset="0"/>
              <a:buChar char="•"/>
            </a:pPr>
            <a:endParaRPr lang="en-US" sz="1400">
              <a:solidFill>
                <a:srgbClr val="4A4A4A"/>
              </a:solidFill>
              <a:latin typeface="Merriweather" panose="00000500000000000000" pitchFamily="2" charset="0"/>
            </a:endParaRPr>
          </a:p>
          <a:p>
            <a:pPr marL="214313" indent="-214313">
              <a:buFont typeface="Arial" panose="020B0604020202020204" pitchFamily="34" charset="0"/>
              <a:buChar char="•"/>
            </a:pPr>
            <a:r>
              <a:rPr lang="en-US" sz="1400">
                <a:solidFill>
                  <a:srgbClr val="4A4A4A"/>
                </a:solidFill>
                <a:latin typeface="Merriweather" panose="00000500000000000000" pitchFamily="2" charset="0"/>
              </a:rPr>
              <a:t>Outstanding Committee Member Award</a:t>
            </a:r>
          </a:p>
          <a:p>
            <a:pPr marL="214313" indent="-214313">
              <a:buFont typeface="Arial" panose="020B0604020202020204" pitchFamily="34" charset="0"/>
              <a:buChar char="•"/>
            </a:pPr>
            <a:endParaRPr lang="en-US" sz="1400">
              <a:solidFill>
                <a:srgbClr val="4A4A4A"/>
              </a:solidFill>
              <a:latin typeface="Merriweather" panose="00000500000000000000" pitchFamily="2" charset="0"/>
            </a:endParaRPr>
          </a:p>
          <a:p>
            <a:pPr marL="214313" indent="-214313">
              <a:buFont typeface="Arial" panose="020B0604020202020204" pitchFamily="34" charset="0"/>
              <a:buChar char="•"/>
            </a:pPr>
            <a:r>
              <a:rPr lang="en-US" sz="1400">
                <a:solidFill>
                  <a:srgbClr val="4A4A4A"/>
                </a:solidFill>
                <a:latin typeface="Merriweather" panose="00000500000000000000" pitchFamily="2" charset="0"/>
              </a:rPr>
              <a:t>CMPP Award</a:t>
            </a:r>
            <a:endParaRPr lang="en-US" sz="1400"/>
          </a:p>
        </p:txBody>
      </p:sp>
      <p:pic>
        <p:nvPicPr>
          <p:cNvPr id="1026" name="Picture 2">
            <a:extLst>
              <a:ext uri="{FF2B5EF4-FFF2-40B4-BE49-F238E27FC236}">
                <a16:creationId xmlns:a16="http://schemas.microsoft.com/office/drawing/2014/main" id="{4E31C64A-2F43-BABC-9AB6-304C2E4B6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181" y="2352455"/>
            <a:ext cx="3411237" cy="22720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9013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418FC-4B8F-A398-9DAA-1D7253F9CC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0D40F-4C6B-C060-B737-723A4E1AFCD9}"/>
              </a:ext>
            </a:extLst>
          </p:cNvPr>
          <p:cNvSpPr>
            <a:spLocks noGrp="1"/>
          </p:cNvSpPr>
          <p:nvPr>
            <p:ph type="title"/>
          </p:nvPr>
        </p:nvSpPr>
        <p:spPr>
          <a:xfrm>
            <a:off x="210664" y="499872"/>
            <a:ext cx="7310647" cy="351027"/>
          </a:xfrm>
        </p:spPr>
        <p:txBody>
          <a:bodyPr anchor="ctr" anchorCtr="0">
            <a:noAutofit/>
          </a:bodyPr>
          <a:lstStyle/>
          <a:p>
            <a:endParaRPr lang="en-US" sz="2500">
              <a:solidFill>
                <a:srgbClr val="0070C0"/>
              </a:solidFill>
            </a:endParaRPr>
          </a:p>
        </p:txBody>
      </p:sp>
      <p:sp>
        <p:nvSpPr>
          <p:cNvPr id="4" name="Slide Number Placeholder 3">
            <a:extLst>
              <a:ext uri="{FF2B5EF4-FFF2-40B4-BE49-F238E27FC236}">
                <a16:creationId xmlns:a16="http://schemas.microsoft.com/office/drawing/2014/main" id="{9769D928-E2E3-597A-74F5-B3838471A696}"/>
              </a:ext>
            </a:extLst>
          </p:cNvPr>
          <p:cNvSpPr>
            <a:spLocks noGrp="1"/>
          </p:cNvSpPr>
          <p:nvPr>
            <p:ph type="sldNum" sz="quarter" idx="10"/>
          </p:nvPr>
        </p:nvSpPr>
        <p:spPr>
          <a:xfrm>
            <a:off x="5239115" y="44959"/>
            <a:ext cx="1543050" cy="205383"/>
          </a:xfrm>
          <a:prstGeom prst="rect">
            <a:avLst/>
          </a:prstGeom>
        </p:spPr>
        <p:txBody>
          <a:bodyPr vert="horz" lIns="68580" tIns="34290" rIns="68580" bIns="34290" rtlCol="0" anchor="ctr"/>
          <a:lstStyle>
            <a:defPPr>
              <a:defRPr lang="en-US"/>
            </a:defPPr>
            <a:lvl1pPr marL="0" algn="r" defTabSz="514350" rtl="0" eaLnBrk="1" latinLnBrk="0" hangingPunct="1">
              <a:defRPr sz="675"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US">
              <a:cs typeface="Arial"/>
            </a:endParaRPr>
          </a:p>
        </p:txBody>
      </p:sp>
      <p:sp>
        <p:nvSpPr>
          <p:cNvPr id="10" name="Rectangle 9">
            <a:extLst>
              <a:ext uri="{FF2B5EF4-FFF2-40B4-BE49-F238E27FC236}">
                <a16:creationId xmlns:a16="http://schemas.microsoft.com/office/drawing/2014/main" id="{B84979E6-8654-3216-631D-B340F1DEA184}"/>
              </a:ext>
            </a:extLst>
          </p:cNvPr>
          <p:cNvSpPr/>
          <p:nvPr/>
        </p:nvSpPr>
        <p:spPr>
          <a:xfrm>
            <a:off x="774781" y="1085894"/>
            <a:ext cx="7594439" cy="784830"/>
          </a:xfrm>
          <a:prstGeom prst="rect">
            <a:avLst/>
          </a:prstGeom>
        </p:spPr>
        <p:txBody>
          <a:bodyPr wrap="square" lIns="91440" tIns="45720" rIns="91440" bIns="45720" anchor="t">
            <a:spAutoFit/>
          </a:bodyPr>
          <a:lstStyle/>
          <a:p>
            <a:pPr marL="285267" indent="-285267" defTabSz="914378">
              <a:spcBef>
                <a:spcPts val="600"/>
              </a:spcBef>
              <a:buFont typeface="Arial" panose="020B0604020202020204" pitchFamily="34" charset="0"/>
              <a:buChar char="•"/>
              <a:defRPr/>
            </a:pPr>
            <a:endParaRPr lang="en-US" sz="2000" kern="0" spc="-23">
              <a:solidFill>
                <a:prstClr val="black"/>
              </a:solidFill>
              <a:ea typeface="ＭＳ Ｐゴシック" pitchFamily="34" charset="-128"/>
              <a:cs typeface="Calibri" pitchFamily="34" charset="0"/>
            </a:endParaRPr>
          </a:p>
          <a:p>
            <a:pPr defTabSz="914378">
              <a:spcBef>
                <a:spcPts val="600"/>
              </a:spcBef>
              <a:defRPr/>
            </a:pPr>
            <a:endParaRPr lang="en-US" sz="2000" kern="0" spc="-23">
              <a:solidFill>
                <a:prstClr val="black"/>
              </a:solidFill>
              <a:ea typeface="ＭＳ Ｐゴシック" pitchFamily="34" charset="-128"/>
              <a:cs typeface="Calibri" pitchFamily="34" charset="0"/>
            </a:endParaRPr>
          </a:p>
        </p:txBody>
      </p:sp>
      <p:sp>
        <p:nvSpPr>
          <p:cNvPr id="12" name="TextBox 11">
            <a:extLst>
              <a:ext uri="{FF2B5EF4-FFF2-40B4-BE49-F238E27FC236}">
                <a16:creationId xmlns:a16="http://schemas.microsoft.com/office/drawing/2014/main" id="{32036DC1-AB3E-1630-6C0D-0EABAB2350A9}"/>
              </a:ext>
            </a:extLst>
          </p:cNvPr>
          <p:cNvSpPr txBox="1"/>
          <p:nvPr/>
        </p:nvSpPr>
        <p:spPr>
          <a:xfrm>
            <a:off x="2286000" y="2420165"/>
            <a:ext cx="4572000" cy="369332"/>
          </a:xfrm>
          <a:prstGeom prst="rect">
            <a:avLst/>
          </a:prstGeom>
          <a:noFill/>
        </p:spPr>
        <p:txBody>
          <a:bodyPr wrap="square">
            <a:spAutoFit/>
          </a:bodyPr>
          <a:lstStyle/>
          <a:p>
            <a:pPr defTabSz="914378">
              <a:defRPr/>
            </a:pPr>
            <a:r>
              <a:rPr lang="en-US" sz="1800" kern="0">
                <a:solidFill>
                  <a:prstClr val="black"/>
                </a:solidFill>
              </a:rPr>
              <a:t> </a:t>
            </a:r>
          </a:p>
        </p:txBody>
      </p:sp>
      <p:sp>
        <p:nvSpPr>
          <p:cNvPr id="13" name="TextBox 12">
            <a:extLst>
              <a:ext uri="{FF2B5EF4-FFF2-40B4-BE49-F238E27FC236}">
                <a16:creationId xmlns:a16="http://schemas.microsoft.com/office/drawing/2014/main" id="{5C3BF094-A237-8733-824F-CB2576AF1FD7}"/>
              </a:ext>
            </a:extLst>
          </p:cNvPr>
          <p:cNvSpPr txBox="1"/>
          <p:nvPr/>
        </p:nvSpPr>
        <p:spPr>
          <a:xfrm>
            <a:off x="2286000" y="2420165"/>
            <a:ext cx="4572000" cy="369332"/>
          </a:xfrm>
          <a:prstGeom prst="rect">
            <a:avLst/>
          </a:prstGeom>
          <a:noFill/>
        </p:spPr>
        <p:txBody>
          <a:bodyPr wrap="square">
            <a:spAutoFit/>
          </a:bodyPr>
          <a:lstStyle/>
          <a:p>
            <a:pPr defTabSz="914378">
              <a:defRPr/>
            </a:pPr>
            <a:r>
              <a:rPr lang="en-US" sz="1800" kern="0">
                <a:solidFill>
                  <a:prstClr val="black"/>
                </a:solidFill>
              </a:rPr>
              <a:t> </a:t>
            </a:r>
          </a:p>
        </p:txBody>
      </p:sp>
      <p:pic>
        <p:nvPicPr>
          <p:cNvPr id="6" name="Picture 5">
            <a:extLst>
              <a:ext uri="{FF2B5EF4-FFF2-40B4-BE49-F238E27FC236}">
                <a16:creationId xmlns:a16="http://schemas.microsoft.com/office/drawing/2014/main" id="{173E4701-D573-A7B8-566B-793526AC89F8}"/>
              </a:ext>
            </a:extLst>
          </p:cNvPr>
          <p:cNvPicPr>
            <a:picLocks noChangeAspect="1"/>
          </p:cNvPicPr>
          <p:nvPr/>
        </p:nvPicPr>
        <p:blipFill>
          <a:blip r:embed="rId4"/>
          <a:stretch>
            <a:fillRect/>
          </a:stretch>
        </p:blipFill>
        <p:spPr>
          <a:xfrm>
            <a:off x="107665" y="46732"/>
            <a:ext cx="7827479" cy="5095709"/>
          </a:xfrm>
          <a:prstGeom prst="rect">
            <a:avLst/>
          </a:prstGeom>
        </p:spPr>
      </p:pic>
    </p:spTree>
    <p:custDataLst>
      <p:tags r:id="rId1"/>
    </p:custDataLst>
    <p:extLst>
      <p:ext uri="{BB962C8B-B14F-4D97-AF65-F5344CB8AC3E}">
        <p14:creationId xmlns:p14="http://schemas.microsoft.com/office/powerpoint/2010/main" val="320183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06EEDC-6651-A5D9-C5D7-8732A593CDA3}"/>
              </a:ext>
            </a:extLst>
          </p:cNvPr>
          <p:cNvPicPr>
            <a:picLocks noChangeAspect="1"/>
          </p:cNvPicPr>
          <p:nvPr/>
        </p:nvPicPr>
        <p:blipFill>
          <a:blip r:embed="rId4"/>
          <a:stretch>
            <a:fillRect/>
          </a:stretch>
        </p:blipFill>
        <p:spPr>
          <a:xfrm>
            <a:off x="225669" y="276916"/>
            <a:ext cx="8534400" cy="4300911"/>
          </a:xfrm>
          <a:prstGeom prst="rect">
            <a:avLst/>
          </a:prstGeom>
        </p:spPr>
      </p:pic>
    </p:spTree>
    <p:custDataLst>
      <p:tags r:id="rId1"/>
    </p:custDataLst>
    <p:extLst>
      <p:ext uri="{BB962C8B-B14F-4D97-AF65-F5344CB8AC3E}">
        <p14:creationId xmlns:p14="http://schemas.microsoft.com/office/powerpoint/2010/main" val="428432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3FD4A1C-9821-443E-9CA3-AE73D3D581DE}"/>
              </a:ext>
            </a:extLst>
          </p:cNvPr>
          <p:cNvSpPr/>
          <p:nvPr/>
        </p:nvSpPr>
        <p:spPr>
          <a:xfrm>
            <a:off x="3595925" y="1279669"/>
            <a:ext cx="1985310" cy="3257942"/>
          </a:xfrm>
          <a:custGeom>
            <a:avLst/>
            <a:gdLst>
              <a:gd name="connsiteX0" fmla="*/ 2074820 w 4149640"/>
              <a:gd name="connsiteY0" fmla="*/ 5213650 h 6809667"/>
              <a:gd name="connsiteX1" fmla="*/ 2872829 w 4149640"/>
              <a:gd name="connsiteY1" fmla="*/ 6011659 h 6809667"/>
              <a:gd name="connsiteX2" fmla="*/ 2074820 w 4149640"/>
              <a:gd name="connsiteY2" fmla="*/ 6809667 h 6809667"/>
              <a:gd name="connsiteX3" fmla="*/ 1276812 w 4149640"/>
              <a:gd name="connsiteY3" fmla="*/ 6011659 h 6809667"/>
              <a:gd name="connsiteX4" fmla="*/ 2074820 w 4149640"/>
              <a:gd name="connsiteY4" fmla="*/ 5213650 h 6809667"/>
              <a:gd name="connsiteX5" fmla="*/ 2074820 w 4149640"/>
              <a:gd name="connsiteY5" fmla="*/ 0 h 6809667"/>
              <a:gd name="connsiteX6" fmla="*/ 4149640 w 4149640"/>
              <a:gd name="connsiteY6" fmla="*/ 2074820 h 6809667"/>
              <a:gd name="connsiteX7" fmla="*/ 3418133 w 4149640"/>
              <a:gd name="connsiteY7" fmla="*/ 3656207 h 6809667"/>
              <a:gd name="connsiteX8" fmla="*/ 2872828 w 4149640"/>
              <a:gd name="connsiteY8" fmla="*/ 4119051 h 6809667"/>
              <a:gd name="connsiteX9" fmla="*/ 2872828 w 4149640"/>
              <a:gd name="connsiteY9" fmla="*/ 4814648 h 6809667"/>
              <a:gd name="connsiteX10" fmla="*/ 1276812 w 4149640"/>
              <a:gd name="connsiteY10" fmla="*/ 4814648 h 6809667"/>
              <a:gd name="connsiteX11" fmla="*/ 1276812 w 4149640"/>
              <a:gd name="connsiteY11" fmla="*/ 3382224 h 6809667"/>
              <a:gd name="connsiteX12" fmla="*/ 2074820 w 4149640"/>
              <a:gd name="connsiteY12" fmla="*/ 2703916 h 6809667"/>
              <a:gd name="connsiteX13" fmla="*/ 2384713 w 4149640"/>
              <a:gd name="connsiteY13" fmla="*/ 2440574 h 6809667"/>
              <a:gd name="connsiteX14" fmla="*/ 2553625 w 4149640"/>
              <a:gd name="connsiteY14" fmla="*/ 2074820 h 6809667"/>
              <a:gd name="connsiteX15" fmla="*/ 2074820 w 4149640"/>
              <a:gd name="connsiteY15" fmla="*/ 1596016 h 6809667"/>
              <a:gd name="connsiteX16" fmla="*/ 1596016 w 4149640"/>
              <a:gd name="connsiteY16" fmla="*/ 2074820 h 6809667"/>
              <a:gd name="connsiteX17" fmla="*/ 1596016 w 4149640"/>
              <a:gd name="connsiteY17" fmla="*/ 2274322 h 6809667"/>
              <a:gd name="connsiteX18" fmla="*/ 0 w 4149640"/>
              <a:gd name="connsiteY18" fmla="*/ 2274322 h 6809667"/>
              <a:gd name="connsiteX19" fmla="*/ 0 w 4149640"/>
              <a:gd name="connsiteY19" fmla="*/ 2074820 h 6809667"/>
              <a:gd name="connsiteX20" fmla="*/ 2074820 w 4149640"/>
              <a:gd name="connsiteY20" fmla="*/ 0 h 68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640" h="6809667">
                <a:moveTo>
                  <a:pt x="2074820" y="5213650"/>
                </a:moveTo>
                <a:cubicBezTo>
                  <a:pt x="2515548" y="5213650"/>
                  <a:pt x="2872829" y="5570930"/>
                  <a:pt x="2872829" y="6011659"/>
                </a:cubicBezTo>
                <a:cubicBezTo>
                  <a:pt x="2872829" y="6452386"/>
                  <a:pt x="2515548" y="6809667"/>
                  <a:pt x="2074820" y="6809667"/>
                </a:cubicBezTo>
                <a:cubicBezTo>
                  <a:pt x="1634092" y="6809667"/>
                  <a:pt x="1276812" y="6452386"/>
                  <a:pt x="1276812" y="6011659"/>
                </a:cubicBezTo>
                <a:cubicBezTo>
                  <a:pt x="1276812" y="5570930"/>
                  <a:pt x="1634092" y="5213650"/>
                  <a:pt x="2074820" y="5213650"/>
                </a:cubicBezTo>
                <a:close/>
                <a:moveTo>
                  <a:pt x="2074820" y="0"/>
                </a:moveTo>
                <a:cubicBezTo>
                  <a:pt x="3218631" y="0"/>
                  <a:pt x="4149640" y="931009"/>
                  <a:pt x="4149640" y="2074820"/>
                </a:cubicBezTo>
                <a:cubicBezTo>
                  <a:pt x="4149640" y="2683966"/>
                  <a:pt x="3882308" y="3261193"/>
                  <a:pt x="3418133" y="3656207"/>
                </a:cubicBezTo>
                <a:lnTo>
                  <a:pt x="2872828" y="4119051"/>
                </a:lnTo>
                <a:lnTo>
                  <a:pt x="2872828" y="4814648"/>
                </a:lnTo>
                <a:lnTo>
                  <a:pt x="1276812" y="4814648"/>
                </a:lnTo>
                <a:lnTo>
                  <a:pt x="1276812" y="3382224"/>
                </a:lnTo>
                <a:lnTo>
                  <a:pt x="2074820" y="2703916"/>
                </a:lnTo>
                <a:lnTo>
                  <a:pt x="2384713" y="2440574"/>
                </a:lnTo>
                <a:cubicBezTo>
                  <a:pt x="2492444" y="2348803"/>
                  <a:pt x="2553625" y="2215802"/>
                  <a:pt x="2553625" y="2074820"/>
                </a:cubicBezTo>
                <a:cubicBezTo>
                  <a:pt x="2553625" y="1811478"/>
                  <a:pt x="2338163" y="1596016"/>
                  <a:pt x="2074820" y="1596016"/>
                </a:cubicBezTo>
                <a:cubicBezTo>
                  <a:pt x="1811478" y="1596016"/>
                  <a:pt x="1596016" y="1811478"/>
                  <a:pt x="1596016" y="2074820"/>
                </a:cubicBezTo>
                <a:lnTo>
                  <a:pt x="1596016" y="2274322"/>
                </a:lnTo>
                <a:lnTo>
                  <a:pt x="0" y="2274322"/>
                </a:lnTo>
                <a:lnTo>
                  <a:pt x="0" y="2074820"/>
                </a:lnTo>
                <a:cubicBezTo>
                  <a:pt x="0" y="931009"/>
                  <a:pt x="931009" y="0"/>
                  <a:pt x="2074820" y="0"/>
                </a:cubicBezTo>
                <a:close/>
              </a:path>
            </a:pathLst>
          </a:custGeom>
          <a:solidFill>
            <a:schemeClr val="accent2">
              <a:lumMod val="20000"/>
              <a:lumOff val="80000"/>
            </a:schemeClr>
          </a:solidFill>
          <a:ln w="9525" cap="flat">
            <a:noFill/>
            <a:prstDash val="solid"/>
            <a:miter/>
          </a:ln>
        </p:spPr>
        <p:txBody>
          <a:bodyPr rtlCol="0" anchor="ctr"/>
          <a:lstStyle/>
          <a:p>
            <a:pPr defTabSz="685783">
              <a:defRPr/>
            </a:pPr>
            <a:endParaRPr lang="en-GB" sz="506">
              <a:solidFill>
                <a:prstClr val="black"/>
              </a:solidFill>
              <a:latin typeface="Franklin Gothic Book" panose="020B0503020102020204"/>
            </a:endParaRPr>
          </a:p>
        </p:txBody>
      </p:sp>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000"/>
              <a:t>How To Ask Questions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defTabSz="685783">
              <a:defRPr/>
            </a:pPr>
            <a:fld id="{42AD0A0E-4515-A647-B2E3-7F1B29FB990E}" type="slidenum">
              <a:rPr lang="en-US">
                <a:solidFill>
                  <a:prstClr val="black"/>
                </a:solidFill>
                <a:latin typeface="Franklin Gothic Book" panose="020B0503020102020204"/>
              </a:rPr>
              <a:pPr defTabSz="685783">
                <a:defRPr/>
              </a:pPr>
              <a:t>8</a:t>
            </a:fld>
            <a:endParaRPr lang="en-US">
              <a:solidFill>
                <a:prstClr val="black"/>
              </a:solidFill>
              <a:latin typeface="Franklin Gothic Book" panose="020B0503020102020204"/>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fontAlgn="base">
              <a:spcBef>
                <a:spcPct val="0"/>
              </a:spcBef>
              <a:spcAft>
                <a:spcPct val="0"/>
              </a:spcAft>
              <a:defRPr/>
            </a:pPr>
            <a:endParaRPr lang="en-US" sz="1013">
              <a:solidFill>
                <a:prstClr val="white"/>
              </a:solidFill>
              <a:latin typeface="Calibri"/>
            </a:endParaRPr>
          </a:p>
        </p:txBody>
      </p:sp>
      <p:grpSp>
        <p:nvGrpSpPr>
          <p:cNvPr id="11" name="Group 10">
            <a:extLst>
              <a:ext uri="{FF2B5EF4-FFF2-40B4-BE49-F238E27FC236}">
                <a16:creationId xmlns:a16="http://schemas.microsoft.com/office/drawing/2014/main" id="{9F6AFA23-FBDC-4468-A59A-D56F421CFE00}"/>
              </a:ext>
            </a:extLst>
          </p:cNvPr>
          <p:cNvGrpSpPr>
            <a:grpSpLocks/>
          </p:cNvGrpSpPr>
          <p:nvPr/>
        </p:nvGrpSpPr>
        <p:grpSpPr>
          <a:xfrm>
            <a:off x="971551" y="1333152"/>
            <a:ext cx="7348361" cy="720000"/>
            <a:chOff x="395288" y="6318314"/>
            <a:chExt cx="15749901" cy="1008000"/>
          </a:xfrm>
        </p:grpSpPr>
        <p:sp>
          <p:nvSpPr>
            <p:cNvPr id="12" name="Rectangle: Rounded Corners 11">
              <a:extLst>
                <a:ext uri="{FF2B5EF4-FFF2-40B4-BE49-F238E27FC236}">
                  <a16:creationId xmlns:a16="http://schemas.microsoft.com/office/drawing/2014/main" id="{51C084D7-F551-4315-A7A0-4001CAB0044E}"/>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3" name="Rectangle 12">
              <a:extLst>
                <a:ext uri="{FF2B5EF4-FFF2-40B4-BE49-F238E27FC236}">
                  <a16:creationId xmlns:a16="http://schemas.microsoft.com/office/drawing/2014/main" id="{7ACDE58D-D053-4AF3-9A84-474269278395}"/>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a:solidFill>
                    <a:prstClr val="black"/>
                  </a:solidFill>
                  <a:latin typeface="Franklin Gothic Book" panose="020B0503020102020204"/>
                </a:rPr>
                <a:t>Feel free to ask a question at any time, however all questions will be held until the end the of the presentation.</a:t>
              </a:r>
            </a:p>
          </p:txBody>
        </p:sp>
      </p:grpSp>
      <p:grpSp>
        <p:nvGrpSpPr>
          <p:cNvPr id="16" name="Group 15">
            <a:extLst>
              <a:ext uri="{FF2B5EF4-FFF2-40B4-BE49-F238E27FC236}">
                <a16:creationId xmlns:a16="http://schemas.microsoft.com/office/drawing/2014/main" id="{67318545-FB83-4C4A-BF86-55A940293317}"/>
              </a:ext>
            </a:extLst>
          </p:cNvPr>
          <p:cNvGrpSpPr>
            <a:grpSpLocks/>
          </p:cNvGrpSpPr>
          <p:nvPr/>
        </p:nvGrpSpPr>
        <p:grpSpPr>
          <a:xfrm>
            <a:off x="971551" y="2215949"/>
            <a:ext cx="7348361" cy="720000"/>
            <a:chOff x="395288" y="6318314"/>
            <a:chExt cx="15749901" cy="1008000"/>
          </a:xfrm>
        </p:grpSpPr>
        <p:sp>
          <p:nvSpPr>
            <p:cNvPr id="17" name="Rectangle: Rounded Corners 16">
              <a:extLst>
                <a:ext uri="{FF2B5EF4-FFF2-40B4-BE49-F238E27FC236}">
                  <a16:creationId xmlns:a16="http://schemas.microsoft.com/office/drawing/2014/main" id="{74D4A3A2-4CC3-4CE0-BCD1-93B258769DE2}"/>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8" name="Rectangle 17">
              <a:extLst>
                <a:ext uri="{FF2B5EF4-FFF2-40B4-BE49-F238E27FC236}">
                  <a16:creationId xmlns:a16="http://schemas.microsoft.com/office/drawing/2014/main" id="{44ECB822-9122-4C41-A74E-9F82C798F7A4}"/>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b="1">
                  <a:solidFill>
                    <a:srgbClr val="4472C4"/>
                  </a:solidFill>
                  <a:latin typeface="Franklin Gothic Book" panose="020B0503020102020204"/>
                </a:rPr>
                <a:t>To ask a question</a:t>
              </a:r>
              <a:r>
                <a:rPr lang="en-GB" sz="1800">
                  <a:solidFill>
                    <a:prstClr val="black"/>
                  </a:solidFill>
                  <a:latin typeface="Franklin Gothic Book" panose="020B0503020102020204"/>
                </a:rPr>
                <a:t>, open the Q&amp;A window, type your question into the </a:t>
              </a:r>
              <a:br>
                <a:rPr lang="en-GB" sz="1800">
                  <a:solidFill>
                    <a:prstClr val="black"/>
                  </a:solidFill>
                  <a:latin typeface="Franklin Gothic Book" panose="020B0503020102020204"/>
                </a:rPr>
              </a:br>
              <a:r>
                <a:rPr lang="en-GB" sz="1800">
                  <a:solidFill>
                    <a:prstClr val="black"/>
                  </a:solidFill>
                  <a:latin typeface="Franklin Gothic Book" panose="020B0503020102020204"/>
                </a:rPr>
                <a:t>Q&amp;A box. </a:t>
              </a:r>
              <a:r>
                <a:rPr lang="en-GB" sz="1800" b="1">
                  <a:solidFill>
                    <a:srgbClr val="4472C4"/>
                  </a:solidFill>
                  <a:latin typeface="Franklin Gothic Book" panose="020B0503020102020204"/>
                </a:rPr>
                <a:t>Click Send</a:t>
              </a:r>
            </a:p>
          </p:txBody>
        </p:sp>
      </p:grpSp>
      <p:grpSp>
        <p:nvGrpSpPr>
          <p:cNvPr id="19" name="Group 18">
            <a:extLst>
              <a:ext uri="{FF2B5EF4-FFF2-40B4-BE49-F238E27FC236}">
                <a16:creationId xmlns:a16="http://schemas.microsoft.com/office/drawing/2014/main" id="{55F0C549-3585-4D16-B408-9F8B69CD1A04}"/>
              </a:ext>
            </a:extLst>
          </p:cNvPr>
          <p:cNvGrpSpPr>
            <a:grpSpLocks/>
          </p:cNvGrpSpPr>
          <p:nvPr/>
        </p:nvGrpSpPr>
        <p:grpSpPr>
          <a:xfrm>
            <a:off x="971551" y="3098746"/>
            <a:ext cx="7348361" cy="720000"/>
            <a:chOff x="395288" y="6318314"/>
            <a:chExt cx="15749901" cy="1008000"/>
          </a:xfrm>
        </p:grpSpPr>
        <p:sp>
          <p:nvSpPr>
            <p:cNvPr id="20" name="Rectangle: Rounded Corners 19">
              <a:extLst>
                <a:ext uri="{FF2B5EF4-FFF2-40B4-BE49-F238E27FC236}">
                  <a16:creationId xmlns:a16="http://schemas.microsoft.com/office/drawing/2014/main" id="{A3BF8ABD-6693-48DE-B0B0-29A3F4815509}"/>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21" name="Rectangle 20">
              <a:extLst>
                <a:ext uri="{FF2B5EF4-FFF2-40B4-BE49-F238E27FC236}">
                  <a16:creationId xmlns:a16="http://schemas.microsoft.com/office/drawing/2014/main" id="{6D04F53B-1A0F-4202-8274-305B1E5DBD41}"/>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b="1">
                  <a:solidFill>
                    <a:srgbClr val="4472C4"/>
                  </a:solidFill>
                  <a:latin typeface="Franklin Gothic Book" panose="020B0503020102020204"/>
                </a:rPr>
                <a:t>Note: </a:t>
              </a:r>
              <a:r>
                <a:rPr lang="en-GB" sz="1800">
                  <a:solidFill>
                    <a:prstClr val="black"/>
                  </a:solidFill>
                  <a:latin typeface="Franklin Gothic Book" panose="020B0503020102020204"/>
                </a:rPr>
                <a:t>Check </a:t>
              </a:r>
              <a:r>
                <a:rPr lang="en-GB" sz="1800" b="1">
                  <a:solidFill>
                    <a:srgbClr val="4472C4"/>
                  </a:solidFill>
                  <a:latin typeface="Franklin Gothic Book" panose="020B0503020102020204"/>
                </a:rPr>
                <a:t>Send Anonymously </a:t>
              </a:r>
              <a:r>
                <a:rPr lang="en-GB" sz="1800">
                  <a:solidFill>
                    <a:prstClr val="black"/>
                  </a:solidFill>
                  <a:latin typeface="Franklin Gothic Book" panose="020B0503020102020204"/>
                </a:rPr>
                <a:t>if you do not want your name attached </a:t>
              </a:r>
              <a:br>
                <a:rPr lang="en-GB" sz="1800">
                  <a:solidFill>
                    <a:prstClr val="black"/>
                  </a:solidFill>
                  <a:latin typeface="Franklin Gothic Book" panose="020B0503020102020204"/>
                </a:rPr>
              </a:br>
              <a:r>
                <a:rPr lang="en-GB" sz="1800">
                  <a:solidFill>
                    <a:prstClr val="black"/>
                  </a:solidFill>
                  <a:latin typeface="Franklin Gothic Book" panose="020B0503020102020204"/>
                </a:rPr>
                <a:t>to your question in the Q&amp;A</a:t>
              </a:r>
            </a:p>
          </p:txBody>
        </p:sp>
      </p:grpSp>
      <p:grpSp>
        <p:nvGrpSpPr>
          <p:cNvPr id="22" name="Group 21">
            <a:extLst>
              <a:ext uri="{FF2B5EF4-FFF2-40B4-BE49-F238E27FC236}">
                <a16:creationId xmlns:a16="http://schemas.microsoft.com/office/drawing/2014/main" id="{06AEAA9D-1FC2-4907-B59F-1AAFBFB44AB9}"/>
              </a:ext>
            </a:extLst>
          </p:cNvPr>
          <p:cNvGrpSpPr>
            <a:grpSpLocks/>
          </p:cNvGrpSpPr>
          <p:nvPr/>
        </p:nvGrpSpPr>
        <p:grpSpPr>
          <a:xfrm>
            <a:off x="971551" y="3981543"/>
            <a:ext cx="7348361" cy="432000"/>
            <a:chOff x="395288" y="6318314"/>
            <a:chExt cx="15749901" cy="1008000"/>
          </a:xfrm>
        </p:grpSpPr>
        <p:sp>
          <p:nvSpPr>
            <p:cNvPr id="23" name="Rectangle: Rounded Corners 22">
              <a:extLst>
                <a:ext uri="{FF2B5EF4-FFF2-40B4-BE49-F238E27FC236}">
                  <a16:creationId xmlns:a16="http://schemas.microsoft.com/office/drawing/2014/main" id="{272B71CD-A552-450C-AF69-E10699086A30}"/>
                </a:ext>
              </a:extLst>
            </p:cNvPr>
            <p:cNvSpPr>
              <a:spLocks/>
            </p:cNvSpPr>
            <p:nvPr/>
          </p:nvSpPr>
          <p:spPr>
            <a:xfrm>
              <a:off x="395288" y="6318314"/>
              <a:ext cx="15749901" cy="1008000"/>
            </a:xfrm>
            <a:prstGeom prst="roundRect">
              <a:avLst>
                <a:gd name="adj" fmla="val 1662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24" name="Rectangle 23">
              <a:extLst>
                <a:ext uri="{FF2B5EF4-FFF2-40B4-BE49-F238E27FC236}">
                  <a16:creationId xmlns:a16="http://schemas.microsoft.com/office/drawing/2014/main" id="{D17A5F58-2D98-4A01-B36B-2207B1F5A0E6}"/>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a:solidFill>
                    <a:prstClr val="black"/>
                  </a:solidFill>
                  <a:latin typeface="Franklin Gothic Book" panose="020B0503020102020204"/>
                </a:rPr>
                <a:t>We will make every effort to respond to all questions live (out loud)</a:t>
              </a:r>
            </a:p>
          </p:txBody>
        </p:sp>
      </p:grpSp>
    </p:spTree>
    <p:extLst>
      <p:ext uri="{BB962C8B-B14F-4D97-AF65-F5344CB8AC3E}">
        <p14:creationId xmlns:p14="http://schemas.microsoft.com/office/powerpoint/2010/main" val="348130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134F-F5D1-4656-8CC1-0FD5B197DD29}"/>
              </a:ext>
            </a:extLst>
          </p:cNvPr>
          <p:cNvSpPr>
            <a:spLocks noGrp="1"/>
          </p:cNvSpPr>
          <p:nvPr>
            <p:ph type="title"/>
          </p:nvPr>
        </p:nvSpPr>
        <p:spPr/>
        <p:txBody>
          <a:bodyPr>
            <a:normAutofit/>
          </a:bodyPr>
          <a:lstStyle/>
          <a:p>
            <a:r>
              <a:rPr lang="en-US" sz="3000"/>
              <a:t>Disclaimer</a:t>
            </a:r>
          </a:p>
        </p:txBody>
      </p:sp>
      <p:sp>
        <p:nvSpPr>
          <p:cNvPr id="4" name="Content Placeholder 3">
            <a:extLst>
              <a:ext uri="{FF2B5EF4-FFF2-40B4-BE49-F238E27FC236}">
                <a16:creationId xmlns:a16="http://schemas.microsoft.com/office/drawing/2014/main" id="{79C78045-050D-4096-BEE3-B6607DCF8DE0}"/>
              </a:ext>
            </a:extLst>
          </p:cNvPr>
          <p:cNvSpPr>
            <a:spLocks noGrp="1"/>
          </p:cNvSpPr>
          <p:nvPr>
            <p:ph idx="1"/>
          </p:nvPr>
        </p:nvSpPr>
        <p:spPr/>
        <p:txBody>
          <a:bodyPr/>
          <a:lstStyle/>
          <a:p>
            <a:r>
              <a:rPr lang="en-US"/>
              <a:t>Information presented reflects the personal knowledge and opinions of the faculty and does not necessarily represent the position of their current or past employers</a:t>
            </a:r>
          </a:p>
          <a:p>
            <a:endParaRPr lang="en-US"/>
          </a:p>
        </p:txBody>
      </p:sp>
      <p:sp>
        <p:nvSpPr>
          <p:cNvPr id="3" name="Slide Number Placeholder 2">
            <a:extLst>
              <a:ext uri="{FF2B5EF4-FFF2-40B4-BE49-F238E27FC236}">
                <a16:creationId xmlns:a16="http://schemas.microsoft.com/office/drawing/2014/main" id="{7B8DA75C-44EC-42C6-9220-762929D91FA8}"/>
              </a:ext>
            </a:extLst>
          </p:cNvPr>
          <p:cNvSpPr>
            <a:spLocks noGrp="1"/>
          </p:cNvSpPr>
          <p:nvPr>
            <p:ph type="sldNum" sz="quarter" idx="10"/>
          </p:nvPr>
        </p:nvSpPr>
        <p:spPr/>
        <p:txBody>
          <a:bodyPr/>
          <a:lstStyle/>
          <a:p>
            <a:pPr defTabSz="685783">
              <a:defRPr/>
            </a:pPr>
            <a:fld id="{42AD0A0E-4515-A647-B2E3-7F1B29FB990E}" type="slidenum">
              <a:rPr lang="en-US">
                <a:solidFill>
                  <a:prstClr val="black"/>
                </a:solidFill>
                <a:latin typeface="Franklin Gothic Book"/>
              </a:rPr>
              <a:pPr defTabSz="685783">
                <a:defRPr/>
              </a:pPr>
              <a:t>9</a:t>
            </a:fld>
            <a:endParaRPr lang="en-US">
              <a:solidFill>
                <a:prstClr val="black"/>
              </a:solidFill>
              <a:latin typeface="Franklin Gothic Book"/>
            </a:endParaRPr>
          </a:p>
        </p:txBody>
      </p:sp>
    </p:spTree>
    <p:extLst>
      <p:ext uri="{BB962C8B-B14F-4D97-AF65-F5344CB8AC3E}">
        <p14:creationId xmlns:p14="http://schemas.microsoft.com/office/powerpoint/2010/main" val="10341876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5222ec3-ce27-4deb-9c60-9a43bcd569ff">
      <Terms xmlns="http://schemas.microsoft.com/office/infopath/2007/PartnerControls"/>
    </lcf76f155ced4ddcb4097134ff3c332f>
    <TaxCatchAll xmlns="88bb9aa8-0f58-4ce7-b670-0c58ce47f4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94B8DAAE217E45AC0F6E97E6F6B542" ma:contentTypeVersion="" ma:contentTypeDescription="Create a new document." ma:contentTypeScope="" ma:versionID="07ff29fa62f0862a150b9607454f3c62">
  <xsd:schema xmlns:xsd="http://www.w3.org/2001/XMLSchema" xmlns:xs="http://www.w3.org/2001/XMLSchema" xmlns:p="http://schemas.microsoft.com/office/2006/metadata/properties" xmlns:ns2="8b536f62-3d7d-4d8d-91b2-3529adf13c3e" xmlns:ns3="35222ec3-ce27-4deb-9c60-9a43bcd569ff" xmlns:ns4="88bb9aa8-0f58-4ce7-b670-0c58ce47f445" targetNamespace="http://schemas.microsoft.com/office/2006/metadata/properties" ma:root="true" ma:fieldsID="806e1dc11e3ff16ba1c0df4f6b6918c7" ns2:_="" ns3:_="" ns4:_="">
    <xsd:import namespace="8b536f62-3d7d-4d8d-91b2-3529adf13c3e"/>
    <xsd:import namespace="35222ec3-ce27-4deb-9c60-9a43bcd569ff"/>
    <xsd:import namespace="88bb9aa8-0f58-4ce7-b670-0c58ce47f44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536f62-3d7d-4d8d-91b2-3529adf13c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222ec3-ce27-4deb-9c60-9a43bcd569f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5fe488b-0749-4c90-bfbe-6f6e50d701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bb9aa8-0f58-4ce7-b670-0c58ce47f44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0bbf978-bfc1-408e-a50f-91a91c925a8e}" ma:internalName="TaxCatchAll" ma:showField="CatchAllData" ma:web="88bb9aa8-0f58-4ce7-b670-0c58ce47f4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D042A5-07B9-410A-B081-B27D5E766888}">
  <ds:schemaRefs>
    <ds:schemaRef ds:uri="35222ec3-ce27-4deb-9c60-9a43bcd569ff"/>
    <ds:schemaRef ds:uri="88bb9aa8-0f58-4ce7-b670-0c58ce47f445"/>
    <ds:schemaRef ds:uri="8b536f62-3d7d-4d8d-91b2-3529adf13c3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82D4033-3B9A-4F72-AF45-14A57AC485FC}">
  <ds:schemaRefs>
    <ds:schemaRef ds:uri="35222ec3-ce27-4deb-9c60-9a43bcd569ff"/>
    <ds:schemaRef ds:uri="88bb9aa8-0f58-4ce7-b670-0c58ce47f445"/>
    <ds:schemaRef ds:uri="8b536f62-3d7d-4d8d-91b2-3529adf13c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EFBFA8C-9B08-45B9-8A8A-6004864B58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3343</Words>
  <Application>Microsoft Office PowerPoint</Application>
  <PresentationFormat>On-screen Show (16:9)</PresentationFormat>
  <Paragraphs>406</Paragraphs>
  <Slides>44</Slides>
  <Notes>33</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62" baseType="lpstr">
      <vt:lpstr>MS PGothic</vt:lpstr>
      <vt:lpstr>.AppleSystemUIFont</vt:lpstr>
      <vt:lpstr>Aptos</vt:lpstr>
      <vt:lpstr>Arial</vt:lpstr>
      <vt:lpstr>Arial Narrow</vt:lpstr>
      <vt:lpstr>Calibri</vt:lpstr>
      <vt:lpstr>Courier New</vt:lpstr>
      <vt:lpstr>EB Garamond</vt:lpstr>
      <vt:lpstr>Franklin Gothic Book</vt:lpstr>
      <vt:lpstr>Franklin Gothic Medium</vt:lpstr>
      <vt:lpstr>Merriweather</vt:lpstr>
      <vt:lpstr>Roboto</vt:lpstr>
      <vt:lpstr>Symbol</vt:lpstr>
      <vt:lpstr>Times New Roman</vt:lpstr>
      <vt:lpstr>Wingdings</vt:lpstr>
      <vt:lpstr>Office Theme</vt:lpstr>
      <vt:lpstr>1_Office Theme</vt:lpstr>
      <vt:lpstr>think-cell Slide</vt:lpstr>
      <vt:lpstr>ISMPP University</vt:lpstr>
      <vt:lpstr>To activate captions</vt:lpstr>
      <vt:lpstr>ISMPP Would Like to Thank…</vt:lpstr>
      <vt:lpstr>ISMPP Announcements</vt:lpstr>
      <vt:lpstr>ISMPP Professional Excellence Awards</vt:lpstr>
      <vt:lpstr>PowerPoint Presentation</vt:lpstr>
      <vt:lpstr>PowerPoint Presentation</vt:lpstr>
      <vt:lpstr>How To Ask Questions</vt:lpstr>
      <vt:lpstr>Disclaimer</vt:lpstr>
      <vt:lpstr>Learning Objectives</vt:lpstr>
      <vt:lpstr>Faculty</vt:lpstr>
      <vt:lpstr>Patient involvement &amp; engagement in publications</vt:lpstr>
      <vt:lpstr>Why is patient involvement &amp; engagement important?</vt:lpstr>
      <vt:lpstr>How can publishers encourage patient involvement &amp; engagement?</vt:lpstr>
      <vt:lpstr>How can publishers encourage patient involvement &amp; engagement?</vt:lpstr>
      <vt:lpstr>How can publishers encourage patient involvement &amp; engagement?</vt:lpstr>
      <vt:lpstr>Podcast example: Decoding clinical trial jargon: helping people understand how safety and quality of life are assessed in cancer trials</vt:lpstr>
      <vt:lpstr>PLSP example: Nonseizure- and seizure-related benefits of cannabidiol treatment in the real world: plain language summary of the results from a caregiver survey</vt:lpstr>
      <vt:lpstr>Does patient involvement impact publication metrics?</vt:lpstr>
      <vt:lpstr>Does patient engagement impact publication metrics? </vt:lpstr>
      <vt:lpstr>Does patient involvement &amp; engagement in publications impact patient-centered communication? </vt:lpstr>
      <vt:lpstr>Future directions</vt:lpstr>
      <vt:lpstr>Practical Strategies for Integrating Patients into Publication Planning</vt:lpstr>
      <vt:lpstr>Practical Strategies for Integrating Patients into Publication Planning</vt:lpstr>
      <vt:lpstr>Practical Strategies for Integrating Patients into Publication Planning</vt:lpstr>
      <vt:lpstr>Practical Strategies for Integrating Patients into Publication Planning</vt:lpstr>
      <vt:lpstr>Practical Strategies for Integrating Patients into Publication Planning</vt:lpstr>
      <vt:lpstr>Establishing Structured Approaches for Meaningful Patient Engagement: Pfizer’s Publications Collaborative Board </vt:lpstr>
      <vt:lpstr>What was Pfizer’s route to the Collaborative Board?</vt:lpstr>
      <vt:lpstr>Pfizer’s Global Publications Team Held Patient Advisory Board</vt:lpstr>
      <vt:lpstr>Collaborative Board members</vt:lpstr>
      <vt:lpstr>Collaborative Board patient members</vt:lpstr>
      <vt:lpstr>Selection of Achievements</vt:lpstr>
      <vt:lpstr>PowerPoint Presentation</vt:lpstr>
      <vt:lpstr>Key points to consider</vt:lpstr>
      <vt:lpstr>Options</vt:lpstr>
      <vt:lpstr>Audience Q&amp;A</vt:lpstr>
      <vt:lpstr>Upcoming ISMPP University Webinars</vt:lpstr>
      <vt:lpstr>ISMPP University</vt:lpstr>
      <vt:lpstr>Thank you for attending!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Kevin Lewis</cp:lastModifiedBy>
  <cp:revision>2</cp:revision>
  <dcterms:created xsi:type="dcterms:W3CDTF">2017-08-02T13:46:59Z</dcterms:created>
  <dcterms:modified xsi:type="dcterms:W3CDTF">2025-03-27T12:34:40Z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0x0101007394B8DAAE217E45AC0F6E97E6F6B542</vt:lpwstr>
  </property>
  <property fmtid="{D5CDD505-2E9C-101B-9397-08002B2CF9AE}" pid="3" name="MediaServiceImageTags">
    <vt:lpwstr/>
  </property>
</Properties>
</file>