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6" r:id="rId1"/>
  </p:sldMasterIdLst>
  <p:sldIdLst>
    <p:sldId id="256" r:id="rId2"/>
    <p:sldId id="330" r:id="rId3"/>
    <p:sldId id="281" r:id="rId4"/>
    <p:sldId id="257" r:id="rId5"/>
    <p:sldId id="268" r:id="rId6"/>
    <p:sldId id="312" r:id="rId7"/>
    <p:sldId id="267" r:id="rId8"/>
    <p:sldId id="321" r:id="rId9"/>
    <p:sldId id="331" r:id="rId10"/>
    <p:sldId id="258" r:id="rId11"/>
    <p:sldId id="259" r:id="rId12"/>
    <p:sldId id="262" r:id="rId13"/>
    <p:sldId id="260" r:id="rId14"/>
    <p:sldId id="261" r:id="rId15"/>
    <p:sldId id="272" r:id="rId16"/>
    <p:sldId id="310" r:id="rId17"/>
    <p:sldId id="263" r:id="rId18"/>
    <p:sldId id="270" r:id="rId19"/>
    <p:sldId id="273" r:id="rId20"/>
    <p:sldId id="269" r:id="rId21"/>
    <p:sldId id="266" r:id="rId22"/>
    <p:sldId id="324" r:id="rId23"/>
    <p:sldId id="337" r:id="rId24"/>
    <p:sldId id="340" r:id="rId25"/>
    <p:sldId id="293" r:id="rId26"/>
    <p:sldId id="328" r:id="rId27"/>
    <p:sldId id="282" r:id="rId28"/>
    <p:sldId id="290" r:id="rId29"/>
    <p:sldId id="333" r:id="rId30"/>
    <p:sldId id="291" r:id="rId31"/>
    <p:sldId id="332" r:id="rId32"/>
    <p:sldId id="315" r:id="rId33"/>
    <p:sldId id="334" r:id="rId34"/>
    <p:sldId id="292" r:id="rId35"/>
    <p:sldId id="286" r:id="rId36"/>
    <p:sldId id="295" r:id="rId37"/>
    <p:sldId id="296" r:id="rId38"/>
    <p:sldId id="297" r:id="rId39"/>
    <p:sldId id="309" r:id="rId40"/>
    <p:sldId id="325" r:id="rId41"/>
    <p:sldId id="294" r:id="rId42"/>
    <p:sldId id="329" r:id="rId43"/>
    <p:sldId id="322" r:id="rId44"/>
    <p:sldId id="323" r:id="rId45"/>
    <p:sldId id="298" r:id="rId46"/>
    <p:sldId id="339" r:id="rId47"/>
    <p:sldId id="264" r:id="rId48"/>
    <p:sldId id="318" r:id="rId49"/>
    <p:sldId id="341" r:id="rId50"/>
    <p:sldId id="317" r:id="rId51"/>
    <p:sldId id="319" r:id="rId52"/>
    <p:sldId id="326" r:id="rId53"/>
    <p:sldId id="338" r:id="rId54"/>
    <p:sldId id="303" r:id="rId55"/>
    <p:sldId id="311" r:id="rId56"/>
    <p:sldId id="336" r:id="rId57"/>
    <p:sldId id="276" r:id="rId58"/>
    <p:sldId id="335" r:id="rId59"/>
    <p:sldId id="302" r:id="rId60"/>
    <p:sldId id="277" r:id="rId61"/>
    <p:sldId id="342" r:id="rId62"/>
    <p:sldId id="278" r:id="rId63"/>
    <p:sldId id="279" r:id="rId64"/>
    <p:sldId id="301" r:id="rId65"/>
    <p:sldId id="343" r:id="rId66"/>
    <p:sldId id="344" r:id="rId67"/>
    <p:sldId id="307" r:id="rId68"/>
    <p:sldId id="327" r:id="rId69"/>
    <p:sldId id="316" r:id="rId7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59" autoAdjust="0"/>
    <p:restoredTop sz="94660"/>
  </p:normalViewPr>
  <p:slideViewPr>
    <p:cSldViewPr snapToGrid="0">
      <p:cViewPr varScale="1">
        <p:scale>
          <a:sx n="99" d="100"/>
          <a:sy n="99" d="100"/>
        </p:scale>
        <p:origin x="60"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diagrams/_rels/data16.xml.rels><?xml version="1.0" encoding="UTF-8" standalone="yes"?>
<Relationships xmlns="http://schemas.openxmlformats.org/package/2006/relationships"><Relationship Id="rId3" Type="http://schemas.openxmlformats.org/officeDocument/2006/relationships/hyperlink" Target="https://www.healthit.gov/curesrule/resources/information-blocking-faqs" TargetMode="External"/><Relationship Id="rId2" Type="http://schemas.openxmlformats.org/officeDocument/2006/relationships/hyperlink" Target="https://www.healthit.gov/curesrule/resources/fact-sheets" TargetMode="External"/><Relationship Id="rId1" Type="http://schemas.openxmlformats.org/officeDocument/2006/relationships/hyperlink" Target="https://www.healthit.gov/topic/information-blocking" TargetMode="External"/></Relationships>
</file>

<file path=ppt/diagrams/_rels/data17.xml.rels><?xml version="1.0" encoding="UTF-8" standalone="yes"?>
<Relationships xmlns="http://schemas.openxmlformats.org/package/2006/relationships"><Relationship Id="rId1" Type="http://schemas.openxmlformats.org/officeDocument/2006/relationships/hyperlink" Target="http://www.camft.org/" TargetMode="External"/></Relationships>
</file>

<file path=ppt/diagrams/_rels/data8.xml.rels><?xml version="1.0" encoding="UTF-8" standalone="yes"?>
<Relationships xmlns="http://schemas.openxmlformats.org/package/2006/relationships"><Relationship Id="rId1" Type="http://schemas.openxmlformats.org/officeDocument/2006/relationships/hyperlink" Target="https://www.healthit.gov/cures/sites/default/files/cures/2020-03/InformationBlockingExceptions.pdf" TargetMode="External"/></Relationships>
</file>

<file path=ppt/diagrams/_rels/drawing16.xml.rels><?xml version="1.0" encoding="UTF-8" standalone="yes"?>
<Relationships xmlns="http://schemas.openxmlformats.org/package/2006/relationships"><Relationship Id="rId3" Type="http://schemas.openxmlformats.org/officeDocument/2006/relationships/hyperlink" Target="https://www.healthit.gov/curesrule/resources/information-blocking-faqs" TargetMode="External"/><Relationship Id="rId2" Type="http://schemas.openxmlformats.org/officeDocument/2006/relationships/hyperlink" Target="https://www.healthit.gov/curesrule/resources/fact-sheets" TargetMode="External"/><Relationship Id="rId1" Type="http://schemas.openxmlformats.org/officeDocument/2006/relationships/hyperlink" Target="https://www.healthit.gov/topic/information-blocking" TargetMode="External"/></Relationships>
</file>

<file path=ppt/diagrams/_rels/drawing17.xml.rels><?xml version="1.0" encoding="UTF-8" standalone="yes"?>
<Relationships xmlns="http://schemas.openxmlformats.org/package/2006/relationships"><Relationship Id="rId1" Type="http://schemas.openxmlformats.org/officeDocument/2006/relationships/hyperlink" Target="http://www.camft.org/" TargetMode="External"/></Relationships>
</file>

<file path=ppt/diagrams/_rels/drawing8.xml.rels><?xml version="1.0" encoding="UTF-8" standalone="yes"?>
<Relationships xmlns="http://schemas.openxmlformats.org/package/2006/relationships"><Relationship Id="rId1" Type="http://schemas.openxmlformats.org/officeDocument/2006/relationships/hyperlink" Target="https://www.healthit.gov/cures/sites/default/files/cures/2020-03/InformationBlockingExceptions.pdf"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F28428-4711-4AEF-BCC8-AE9180EE028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8F9C229-E672-46B6-ABE6-39F8BDBD8008}">
      <dgm:prSet custT="1"/>
      <dgm:spPr/>
      <dgm:t>
        <a:bodyPr/>
        <a:lstStyle/>
        <a:p>
          <a:r>
            <a:rPr lang="en-US" sz="2000" dirty="0"/>
            <a:t>General Overview of the Cures Act: Information Blocking Regulations </a:t>
          </a:r>
        </a:p>
      </dgm:t>
    </dgm:pt>
    <dgm:pt modelId="{577B633C-A857-440F-AF57-2592D60B54F2}" type="parTrans" cxnId="{7A032DB7-4C71-4C69-BE6B-90EC09AF57C9}">
      <dgm:prSet/>
      <dgm:spPr/>
      <dgm:t>
        <a:bodyPr/>
        <a:lstStyle/>
        <a:p>
          <a:endParaRPr lang="en-US"/>
        </a:p>
      </dgm:t>
    </dgm:pt>
    <dgm:pt modelId="{204D2EEA-0B0F-4CB3-876E-64A6B5812CD8}" type="sibTrans" cxnId="{7A032DB7-4C71-4C69-BE6B-90EC09AF57C9}">
      <dgm:prSet/>
      <dgm:spPr/>
      <dgm:t>
        <a:bodyPr/>
        <a:lstStyle/>
        <a:p>
          <a:endParaRPr lang="en-US"/>
        </a:p>
      </dgm:t>
    </dgm:pt>
    <dgm:pt modelId="{4C169E61-CA83-4BAD-AC53-BF59E9709846}">
      <dgm:prSet custT="1"/>
      <dgm:spPr/>
      <dgm:t>
        <a:bodyPr/>
        <a:lstStyle/>
        <a:p>
          <a:r>
            <a:rPr lang="en-US" sz="1900" dirty="0"/>
            <a:t>What is “information blocking”</a:t>
          </a:r>
        </a:p>
      </dgm:t>
    </dgm:pt>
    <dgm:pt modelId="{426310A8-A0A6-4F09-9F2F-2B10567B7947}" type="parTrans" cxnId="{BF1D9DF7-5700-461E-9DCA-4B0FA59A0BCD}">
      <dgm:prSet/>
      <dgm:spPr/>
      <dgm:t>
        <a:bodyPr/>
        <a:lstStyle/>
        <a:p>
          <a:endParaRPr lang="en-US"/>
        </a:p>
      </dgm:t>
    </dgm:pt>
    <dgm:pt modelId="{49D49B98-276D-4D10-9C88-DD69B917B295}" type="sibTrans" cxnId="{BF1D9DF7-5700-461E-9DCA-4B0FA59A0BCD}">
      <dgm:prSet/>
      <dgm:spPr/>
      <dgm:t>
        <a:bodyPr/>
        <a:lstStyle/>
        <a:p>
          <a:endParaRPr lang="en-US"/>
        </a:p>
      </dgm:t>
    </dgm:pt>
    <dgm:pt modelId="{B9BA8AB9-4A2E-48EC-902D-4656BAED5BAE}">
      <dgm:prSet custT="1"/>
      <dgm:spPr/>
      <dgm:t>
        <a:bodyPr/>
        <a:lstStyle/>
        <a:p>
          <a:r>
            <a:rPr lang="en-US" sz="2000" dirty="0"/>
            <a:t>Records and Documentation</a:t>
          </a:r>
          <a:r>
            <a:rPr lang="en-US" sz="1800" dirty="0"/>
            <a:t>  </a:t>
          </a:r>
        </a:p>
      </dgm:t>
    </dgm:pt>
    <dgm:pt modelId="{BD7DE923-09AD-4C0F-9D05-740E63AA63D6}" type="parTrans" cxnId="{E7B29B41-3D11-4261-ABDE-334BBC3DCE55}">
      <dgm:prSet/>
      <dgm:spPr/>
      <dgm:t>
        <a:bodyPr/>
        <a:lstStyle/>
        <a:p>
          <a:endParaRPr lang="en-US"/>
        </a:p>
      </dgm:t>
    </dgm:pt>
    <dgm:pt modelId="{BA14DBB0-2675-442E-8239-7C2E73E7933F}" type="sibTrans" cxnId="{E7B29B41-3D11-4261-ABDE-334BBC3DCE55}">
      <dgm:prSet/>
      <dgm:spPr/>
      <dgm:t>
        <a:bodyPr/>
        <a:lstStyle/>
        <a:p>
          <a:endParaRPr lang="en-US"/>
        </a:p>
      </dgm:t>
    </dgm:pt>
    <dgm:pt modelId="{CB5E0287-EE24-46BB-9B92-6DB808F915DE}">
      <dgm:prSet custT="1"/>
      <dgm:spPr/>
      <dgm:t>
        <a:bodyPr/>
        <a:lstStyle/>
        <a:p>
          <a:r>
            <a:rPr lang="en-US" sz="2000" dirty="0"/>
            <a:t>What is in a clinical treatment record?</a:t>
          </a:r>
        </a:p>
      </dgm:t>
    </dgm:pt>
    <dgm:pt modelId="{69554474-1344-4C1B-9AC4-D5FD03583DC4}" type="parTrans" cxnId="{4712C984-C16F-40EE-9861-7DF20F6651D0}">
      <dgm:prSet/>
      <dgm:spPr/>
      <dgm:t>
        <a:bodyPr/>
        <a:lstStyle/>
        <a:p>
          <a:endParaRPr lang="en-US"/>
        </a:p>
      </dgm:t>
    </dgm:pt>
    <dgm:pt modelId="{9A1A14DE-31F7-49F0-B1EE-5F599357A86A}" type="sibTrans" cxnId="{4712C984-C16F-40EE-9861-7DF20F6651D0}">
      <dgm:prSet/>
      <dgm:spPr/>
      <dgm:t>
        <a:bodyPr/>
        <a:lstStyle/>
        <a:p>
          <a:endParaRPr lang="en-US"/>
        </a:p>
      </dgm:t>
    </dgm:pt>
    <dgm:pt modelId="{92FEC3F1-A3A9-42DC-9228-13E6DEA984CE}">
      <dgm:prSet custT="1"/>
      <dgm:spPr/>
      <dgm:t>
        <a:bodyPr/>
        <a:lstStyle/>
        <a:p>
          <a:r>
            <a:rPr lang="en-US" sz="2000" dirty="0"/>
            <a:t>Best practices and tips</a:t>
          </a:r>
        </a:p>
      </dgm:t>
    </dgm:pt>
    <dgm:pt modelId="{25338ACD-3538-432D-96F7-1CD2D014180C}" type="parTrans" cxnId="{9037B4A5-A3AE-493E-932A-EAF51C2D830C}">
      <dgm:prSet/>
      <dgm:spPr/>
      <dgm:t>
        <a:bodyPr/>
        <a:lstStyle/>
        <a:p>
          <a:endParaRPr lang="en-US"/>
        </a:p>
      </dgm:t>
    </dgm:pt>
    <dgm:pt modelId="{A5244748-C726-4D27-BF31-D07E0178B5D1}" type="sibTrans" cxnId="{9037B4A5-A3AE-493E-932A-EAF51C2D830C}">
      <dgm:prSet/>
      <dgm:spPr/>
      <dgm:t>
        <a:bodyPr/>
        <a:lstStyle/>
        <a:p>
          <a:endParaRPr lang="en-US"/>
        </a:p>
      </dgm:t>
    </dgm:pt>
    <dgm:pt modelId="{3F9E9BFD-89B2-4599-BDD4-844974EA458D}">
      <dgm:prSet custT="1"/>
      <dgm:spPr/>
      <dgm:t>
        <a:bodyPr/>
        <a:lstStyle/>
        <a:p>
          <a:r>
            <a:rPr lang="en-US" sz="1900" dirty="0"/>
            <a:t>What does it mean for psychotherapists?</a:t>
          </a:r>
        </a:p>
      </dgm:t>
    </dgm:pt>
    <dgm:pt modelId="{AAF81C2A-B07B-4F69-BB43-07877CB7A6FA}" type="parTrans" cxnId="{2BE3E124-9852-4891-A29C-F26884DF6657}">
      <dgm:prSet/>
      <dgm:spPr/>
      <dgm:t>
        <a:bodyPr/>
        <a:lstStyle/>
        <a:p>
          <a:endParaRPr lang="en-US"/>
        </a:p>
      </dgm:t>
    </dgm:pt>
    <dgm:pt modelId="{8D7C1945-BAA5-498E-9600-72C7404759C1}" type="sibTrans" cxnId="{2BE3E124-9852-4891-A29C-F26884DF6657}">
      <dgm:prSet/>
      <dgm:spPr/>
      <dgm:t>
        <a:bodyPr/>
        <a:lstStyle/>
        <a:p>
          <a:endParaRPr lang="en-US"/>
        </a:p>
      </dgm:t>
    </dgm:pt>
    <dgm:pt modelId="{4FABCE1C-E6B8-428B-A59B-B2E8D914334F}">
      <dgm:prSet custT="1"/>
      <dgm:spPr/>
      <dgm:t>
        <a:bodyPr/>
        <a:lstStyle/>
        <a:p>
          <a:r>
            <a:rPr lang="en-US" sz="1900" dirty="0"/>
            <a:t>What are the exceptions to information blocking? </a:t>
          </a:r>
        </a:p>
      </dgm:t>
    </dgm:pt>
    <dgm:pt modelId="{84FBBEA8-ABE4-4A47-98E2-B26F167FFE6E}" type="parTrans" cxnId="{7CB779BA-6AF7-41A7-A9DC-C6E0824EB5FC}">
      <dgm:prSet/>
      <dgm:spPr/>
      <dgm:t>
        <a:bodyPr/>
        <a:lstStyle/>
        <a:p>
          <a:endParaRPr lang="en-US"/>
        </a:p>
      </dgm:t>
    </dgm:pt>
    <dgm:pt modelId="{7DA82AB2-894F-4076-B902-24A8853817FB}" type="sibTrans" cxnId="{7CB779BA-6AF7-41A7-A9DC-C6E0824EB5FC}">
      <dgm:prSet/>
      <dgm:spPr/>
      <dgm:t>
        <a:bodyPr/>
        <a:lstStyle/>
        <a:p>
          <a:endParaRPr lang="en-US"/>
        </a:p>
      </dgm:t>
    </dgm:pt>
    <dgm:pt modelId="{F2822C60-00CD-40D3-9327-B424035C2679}">
      <dgm:prSet custT="1"/>
      <dgm:spPr/>
      <dgm:t>
        <a:bodyPr/>
        <a:lstStyle/>
        <a:p>
          <a:r>
            <a:rPr lang="en-US" sz="1900" dirty="0"/>
            <a:t>Who does it apply to?</a:t>
          </a:r>
        </a:p>
      </dgm:t>
    </dgm:pt>
    <dgm:pt modelId="{03AE9501-E731-42A9-9334-427E4C2CBA8B}" type="parTrans" cxnId="{8543E103-0A85-4902-9AE6-2E7007BAF6DD}">
      <dgm:prSet/>
      <dgm:spPr/>
      <dgm:t>
        <a:bodyPr/>
        <a:lstStyle/>
        <a:p>
          <a:endParaRPr lang="en-US"/>
        </a:p>
      </dgm:t>
    </dgm:pt>
    <dgm:pt modelId="{551AB64C-882B-4168-A984-9BEDE88350CE}" type="sibTrans" cxnId="{8543E103-0A85-4902-9AE6-2E7007BAF6DD}">
      <dgm:prSet/>
      <dgm:spPr/>
      <dgm:t>
        <a:bodyPr/>
        <a:lstStyle/>
        <a:p>
          <a:endParaRPr lang="en-US"/>
        </a:p>
      </dgm:t>
    </dgm:pt>
    <dgm:pt modelId="{8C1D2643-A971-43BB-A22B-C1F12A7E4FF4}">
      <dgm:prSet custT="1"/>
      <dgm:spPr/>
      <dgm:t>
        <a:bodyPr/>
        <a:lstStyle/>
        <a:p>
          <a:r>
            <a:rPr lang="en-US" sz="2000" dirty="0"/>
            <a:t>Documentation of clinical notes  </a:t>
          </a:r>
        </a:p>
      </dgm:t>
    </dgm:pt>
    <dgm:pt modelId="{2D3DE942-AC9C-40DB-B9AF-01BA1427A298}" type="parTrans" cxnId="{6668F638-9C89-4416-A7F1-A73B103B94C3}">
      <dgm:prSet/>
      <dgm:spPr/>
      <dgm:t>
        <a:bodyPr/>
        <a:lstStyle/>
        <a:p>
          <a:endParaRPr lang="en-US"/>
        </a:p>
      </dgm:t>
    </dgm:pt>
    <dgm:pt modelId="{6E01CFE3-E5E3-4B1C-A272-CD3227EDACF2}" type="sibTrans" cxnId="{6668F638-9C89-4416-A7F1-A73B103B94C3}">
      <dgm:prSet/>
      <dgm:spPr/>
      <dgm:t>
        <a:bodyPr/>
        <a:lstStyle/>
        <a:p>
          <a:endParaRPr lang="en-US"/>
        </a:p>
      </dgm:t>
    </dgm:pt>
    <dgm:pt modelId="{B627D605-5ACD-4A2F-9DAE-FCC3C0C46873}">
      <dgm:prSet custT="1"/>
      <dgm:spPr/>
      <dgm:t>
        <a:bodyPr/>
        <a:lstStyle/>
        <a:p>
          <a:r>
            <a:rPr lang="en-US" sz="1900" dirty="0"/>
            <a:t>Minors’ records/access  </a:t>
          </a:r>
        </a:p>
      </dgm:t>
    </dgm:pt>
    <dgm:pt modelId="{DD4CCCED-832F-4226-BB99-C784650F33EB}" type="parTrans" cxnId="{07A8C006-AC35-4EF6-B27B-DEE63EB2B647}">
      <dgm:prSet/>
      <dgm:spPr/>
      <dgm:t>
        <a:bodyPr/>
        <a:lstStyle/>
        <a:p>
          <a:endParaRPr lang="en-US"/>
        </a:p>
      </dgm:t>
    </dgm:pt>
    <dgm:pt modelId="{CEF54475-C899-46AD-B0A5-2E4ED1EA0FC1}" type="sibTrans" cxnId="{07A8C006-AC35-4EF6-B27B-DEE63EB2B647}">
      <dgm:prSet/>
      <dgm:spPr/>
      <dgm:t>
        <a:bodyPr/>
        <a:lstStyle/>
        <a:p>
          <a:endParaRPr lang="en-US"/>
        </a:p>
      </dgm:t>
    </dgm:pt>
    <dgm:pt modelId="{B48B4DD3-1FCE-4FCD-B10A-70AB78A2D428}" type="pres">
      <dgm:prSet presAssocID="{BEF28428-4711-4AEF-BCC8-AE9180EE028E}" presName="Name0" presStyleCnt="0">
        <dgm:presLayoutVars>
          <dgm:dir/>
          <dgm:animLvl val="lvl"/>
          <dgm:resizeHandles val="exact"/>
        </dgm:presLayoutVars>
      </dgm:prSet>
      <dgm:spPr/>
    </dgm:pt>
    <dgm:pt modelId="{5EAD342A-620E-413D-A885-2E6FFD1202DA}" type="pres">
      <dgm:prSet presAssocID="{D8F9C229-E672-46B6-ABE6-39F8BDBD8008}" presName="linNode" presStyleCnt="0"/>
      <dgm:spPr/>
    </dgm:pt>
    <dgm:pt modelId="{9C347FAD-B696-4743-B326-F86E6188699C}" type="pres">
      <dgm:prSet presAssocID="{D8F9C229-E672-46B6-ABE6-39F8BDBD8008}" presName="parentText" presStyleLbl="node1" presStyleIdx="0" presStyleCnt="2" custLinFactNeighborX="-33884" custLinFactNeighborY="-34746">
        <dgm:presLayoutVars>
          <dgm:chMax val="1"/>
          <dgm:bulletEnabled val="1"/>
        </dgm:presLayoutVars>
      </dgm:prSet>
      <dgm:spPr/>
    </dgm:pt>
    <dgm:pt modelId="{980F6962-CFAE-46BD-A2BE-CE219156E445}" type="pres">
      <dgm:prSet presAssocID="{D8F9C229-E672-46B6-ABE6-39F8BDBD8008}" presName="descendantText" presStyleLbl="alignAccFollowNode1" presStyleIdx="0" presStyleCnt="2" custLinFactNeighborX="-1454" custLinFactNeighborY="-368">
        <dgm:presLayoutVars>
          <dgm:bulletEnabled val="1"/>
        </dgm:presLayoutVars>
      </dgm:prSet>
      <dgm:spPr/>
    </dgm:pt>
    <dgm:pt modelId="{043E519F-8680-4BC1-823E-DE42B2A363D1}" type="pres">
      <dgm:prSet presAssocID="{204D2EEA-0B0F-4CB3-876E-64A6B5812CD8}" presName="sp" presStyleCnt="0"/>
      <dgm:spPr/>
    </dgm:pt>
    <dgm:pt modelId="{4DCC9620-8060-43A6-9C8D-F77E2AD41341}" type="pres">
      <dgm:prSet presAssocID="{B9BA8AB9-4A2E-48EC-902D-4656BAED5BAE}" presName="linNode" presStyleCnt="0"/>
      <dgm:spPr/>
    </dgm:pt>
    <dgm:pt modelId="{38D77C0E-17E8-4F6C-A67E-2A8F16F02D1D}" type="pres">
      <dgm:prSet presAssocID="{B9BA8AB9-4A2E-48EC-902D-4656BAED5BAE}" presName="parentText" presStyleLbl="node1" presStyleIdx="1" presStyleCnt="2">
        <dgm:presLayoutVars>
          <dgm:chMax val="1"/>
          <dgm:bulletEnabled val="1"/>
        </dgm:presLayoutVars>
      </dgm:prSet>
      <dgm:spPr/>
    </dgm:pt>
    <dgm:pt modelId="{08757A7F-BEE8-4281-A8DD-8EE9BB4E7B3B}" type="pres">
      <dgm:prSet presAssocID="{B9BA8AB9-4A2E-48EC-902D-4656BAED5BAE}" presName="descendantText" presStyleLbl="alignAccFollowNode1" presStyleIdx="1" presStyleCnt="2">
        <dgm:presLayoutVars>
          <dgm:bulletEnabled val="1"/>
        </dgm:presLayoutVars>
      </dgm:prSet>
      <dgm:spPr/>
    </dgm:pt>
  </dgm:ptLst>
  <dgm:cxnLst>
    <dgm:cxn modelId="{38634C03-CE5A-4A58-B4F0-E74C8723E150}" type="presOf" srcId="{92FEC3F1-A3A9-42DC-9228-13E6DEA984CE}" destId="{08757A7F-BEE8-4281-A8DD-8EE9BB4E7B3B}" srcOrd="0" destOrd="2" presId="urn:microsoft.com/office/officeart/2005/8/layout/vList5"/>
    <dgm:cxn modelId="{8543E103-0A85-4902-9AE6-2E7007BAF6DD}" srcId="{D8F9C229-E672-46B6-ABE6-39F8BDBD8008}" destId="{F2822C60-00CD-40D3-9327-B424035C2679}" srcOrd="1" destOrd="0" parTransId="{03AE9501-E731-42A9-9334-427E4C2CBA8B}" sibTransId="{551AB64C-882B-4168-A984-9BEDE88350CE}"/>
    <dgm:cxn modelId="{07A8C006-AC35-4EF6-B27B-DEE63EB2B647}" srcId="{D8F9C229-E672-46B6-ABE6-39F8BDBD8008}" destId="{B627D605-5ACD-4A2F-9DAE-FCC3C0C46873}" srcOrd="4" destOrd="0" parTransId="{DD4CCCED-832F-4226-BB99-C784650F33EB}" sibTransId="{CEF54475-C899-46AD-B0A5-2E4ED1EA0FC1}"/>
    <dgm:cxn modelId="{851A400B-0A56-413E-A2E4-607A87C752D7}" type="presOf" srcId="{3F9E9BFD-89B2-4599-BDD4-844974EA458D}" destId="{980F6962-CFAE-46BD-A2BE-CE219156E445}" srcOrd="0" destOrd="2" presId="urn:microsoft.com/office/officeart/2005/8/layout/vList5"/>
    <dgm:cxn modelId="{2BE3E124-9852-4891-A29C-F26884DF6657}" srcId="{D8F9C229-E672-46B6-ABE6-39F8BDBD8008}" destId="{3F9E9BFD-89B2-4599-BDD4-844974EA458D}" srcOrd="2" destOrd="0" parTransId="{AAF81C2A-B07B-4F69-BB43-07877CB7A6FA}" sibTransId="{8D7C1945-BAA5-498E-9600-72C7404759C1}"/>
    <dgm:cxn modelId="{57B3DA26-780B-4C89-80CC-FD3F409BF75F}" type="presOf" srcId="{BEF28428-4711-4AEF-BCC8-AE9180EE028E}" destId="{B48B4DD3-1FCE-4FCD-B10A-70AB78A2D428}" srcOrd="0" destOrd="0" presId="urn:microsoft.com/office/officeart/2005/8/layout/vList5"/>
    <dgm:cxn modelId="{FC45FE2F-B551-4233-881F-FD8E7F471C8F}" type="presOf" srcId="{8C1D2643-A971-43BB-A22B-C1F12A7E4FF4}" destId="{08757A7F-BEE8-4281-A8DD-8EE9BB4E7B3B}" srcOrd="0" destOrd="1" presId="urn:microsoft.com/office/officeart/2005/8/layout/vList5"/>
    <dgm:cxn modelId="{6668F638-9C89-4416-A7F1-A73B103B94C3}" srcId="{B9BA8AB9-4A2E-48EC-902D-4656BAED5BAE}" destId="{8C1D2643-A971-43BB-A22B-C1F12A7E4FF4}" srcOrd="1" destOrd="0" parTransId="{2D3DE942-AC9C-40DB-B9AF-01BA1427A298}" sibTransId="{6E01CFE3-E5E3-4B1C-A272-CD3227EDACF2}"/>
    <dgm:cxn modelId="{E7B29B41-3D11-4261-ABDE-334BBC3DCE55}" srcId="{BEF28428-4711-4AEF-BCC8-AE9180EE028E}" destId="{B9BA8AB9-4A2E-48EC-902D-4656BAED5BAE}" srcOrd="1" destOrd="0" parTransId="{BD7DE923-09AD-4C0F-9D05-740E63AA63D6}" sibTransId="{BA14DBB0-2675-442E-8239-7C2E73E7933F}"/>
    <dgm:cxn modelId="{6ED07174-6ECC-4F5E-8734-AF5AB3D3ECA1}" type="presOf" srcId="{4C169E61-CA83-4BAD-AC53-BF59E9709846}" destId="{980F6962-CFAE-46BD-A2BE-CE219156E445}" srcOrd="0" destOrd="0" presId="urn:microsoft.com/office/officeart/2005/8/layout/vList5"/>
    <dgm:cxn modelId="{4712C984-C16F-40EE-9861-7DF20F6651D0}" srcId="{B9BA8AB9-4A2E-48EC-902D-4656BAED5BAE}" destId="{CB5E0287-EE24-46BB-9B92-6DB808F915DE}" srcOrd="0" destOrd="0" parTransId="{69554474-1344-4C1B-9AC4-D5FD03583DC4}" sibTransId="{9A1A14DE-31F7-49F0-B1EE-5F599357A86A}"/>
    <dgm:cxn modelId="{1F0D65A0-9856-4E81-A824-F7FA1F912767}" type="presOf" srcId="{4FABCE1C-E6B8-428B-A59B-B2E8D914334F}" destId="{980F6962-CFAE-46BD-A2BE-CE219156E445}" srcOrd="0" destOrd="3" presId="urn:microsoft.com/office/officeart/2005/8/layout/vList5"/>
    <dgm:cxn modelId="{9037B4A5-A3AE-493E-932A-EAF51C2D830C}" srcId="{B9BA8AB9-4A2E-48EC-902D-4656BAED5BAE}" destId="{92FEC3F1-A3A9-42DC-9228-13E6DEA984CE}" srcOrd="2" destOrd="0" parTransId="{25338ACD-3538-432D-96F7-1CD2D014180C}" sibTransId="{A5244748-C726-4D27-BF31-D07E0178B5D1}"/>
    <dgm:cxn modelId="{F74B0DB1-DB66-418A-A8E5-35E0021A1515}" type="presOf" srcId="{D8F9C229-E672-46B6-ABE6-39F8BDBD8008}" destId="{9C347FAD-B696-4743-B326-F86E6188699C}" srcOrd="0" destOrd="0" presId="urn:microsoft.com/office/officeart/2005/8/layout/vList5"/>
    <dgm:cxn modelId="{7A032DB7-4C71-4C69-BE6B-90EC09AF57C9}" srcId="{BEF28428-4711-4AEF-BCC8-AE9180EE028E}" destId="{D8F9C229-E672-46B6-ABE6-39F8BDBD8008}" srcOrd="0" destOrd="0" parTransId="{577B633C-A857-440F-AF57-2592D60B54F2}" sibTransId="{204D2EEA-0B0F-4CB3-876E-64A6B5812CD8}"/>
    <dgm:cxn modelId="{7CB779BA-6AF7-41A7-A9DC-C6E0824EB5FC}" srcId="{D8F9C229-E672-46B6-ABE6-39F8BDBD8008}" destId="{4FABCE1C-E6B8-428B-A59B-B2E8D914334F}" srcOrd="3" destOrd="0" parTransId="{84FBBEA8-ABE4-4A47-98E2-B26F167FFE6E}" sibTransId="{7DA82AB2-894F-4076-B902-24A8853817FB}"/>
    <dgm:cxn modelId="{EC11A7CC-520D-41D7-A206-53121B9BA94C}" type="presOf" srcId="{B627D605-5ACD-4A2F-9DAE-FCC3C0C46873}" destId="{980F6962-CFAE-46BD-A2BE-CE219156E445}" srcOrd="0" destOrd="4" presId="urn:microsoft.com/office/officeart/2005/8/layout/vList5"/>
    <dgm:cxn modelId="{BC8FEBD4-E01A-4E53-8DD2-E413D8ED109B}" type="presOf" srcId="{CB5E0287-EE24-46BB-9B92-6DB808F915DE}" destId="{08757A7F-BEE8-4281-A8DD-8EE9BB4E7B3B}" srcOrd="0" destOrd="0" presId="urn:microsoft.com/office/officeart/2005/8/layout/vList5"/>
    <dgm:cxn modelId="{4CB140E2-D839-464A-B3CD-9F56DB57BFEC}" type="presOf" srcId="{B9BA8AB9-4A2E-48EC-902D-4656BAED5BAE}" destId="{38D77C0E-17E8-4F6C-A67E-2A8F16F02D1D}" srcOrd="0" destOrd="0" presId="urn:microsoft.com/office/officeart/2005/8/layout/vList5"/>
    <dgm:cxn modelId="{634D8DEC-642D-4AF4-9CE1-11C723E7C8BC}" type="presOf" srcId="{F2822C60-00CD-40D3-9327-B424035C2679}" destId="{980F6962-CFAE-46BD-A2BE-CE219156E445}" srcOrd="0" destOrd="1" presId="urn:microsoft.com/office/officeart/2005/8/layout/vList5"/>
    <dgm:cxn modelId="{BF1D9DF7-5700-461E-9DCA-4B0FA59A0BCD}" srcId="{D8F9C229-E672-46B6-ABE6-39F8BDBD8008}" destId="{4C169E61-CA83-4BAD-AC53-BF59E9709846}" srcOrd="0" destOrd="0" parTransId="{426310A8-A0A6-4F09-9F2F-2B10567B7947}" sibTransId="{49D49B98-276D-4D10-9C88-DD69B917B295}"/>
    <dgm:cxn modelId="{CDCB5D29-BE82-4CFD-B2EF-45CAFB3FA47A}" type="presParOf" srcId="{B48B4DD3-1FCE-4FCD-B10A-70AB78A2D428}" destId="{5EAD342A-620E-413D-A885-2E6FFD1202DA}" srcOrd="0" destOrd="0" presId="urn:microsoft.com/office/officeart/2005/8/layout/vList5"/>
    <dgm:cxn modelId="{40EBCD62-08A9-4B76-91D4-B9DB61E7355A}" type="presParOf" srcId="{5EAD342A-620E-413D-A885-2E6FFD1202DA}" destId="{9C347FAD-B696-4743-B326-F86E6188699C}" srcOrd="0" destOrd="0" presId="urn:microsoft.com/office/officeart/2005/8/layout/vList5"/>
    <dgm:cxn modelId="{F828DD60-6793-4C9F-A681-BDAC3D544CBA}" type="presParOf" srcId="{5EAD342A-620E-413D-A885-2E6FFD1202DA}" destId="{980F6962-CFAE-46BD-A2BE-CE219156E445}" srcOrd="1" destOrd="0" presId="urn:microsoft.com/office/officeart/2005/8/layout/vList5"/>
    <dgm:cxn modelId="{B55145F3-8AA4-4512-944F-6FEFE8079FED}" type="presParOf" srcId="{B48B4DD3-1FCE-4FCD-B10A-70AB78A2D428}" destId="{043E519F-8680-4BC1-823E-DE42B2A363D1}" srcOrd="1" destOrd="0" presId="urn:microsoft.com/office/officeart/2005/8/layout/vList5"/>
    <dgm:cxn modelId="{FCF39B4A-9268-47C6-BECE-2ABC184250EA}" type="presParOf" srcId="{B48B4DD3-1FCE-4FCD-B10A-70AB78A2D428}" destId="{4DCC9620-8060-43A6-9C8D-F77E2AD41341}" srcOrd="2" destOrd="0" presId="urn:microsoft.com/office/officeart/2005/8/layout/vList5"/>
    <dgm:cxn modelId="{F4278F37-749D-4E09-8F2F-9969D35542D2}" type="presParOf" srcId="{4DCC9620-8060-43A6-9C8D-F77E2AD41341}" destId="{38D77C0E-17E8-4F6C-A67E-2A8F16F02D1D}" srcOrd="0" destOrd="0" presId="urn:microsoft.com/office/officeart/2005/8/layout/vList5"/>
    <dgm:cxn modelId="{BA1998E6-A620-41A7-AFAC-E8C377CFBC6B}" type="presParOf" srcId="{4DCC9620-8060-43A6-9C8D-F77E2AD41341}" destId="{08757A7F-BEE8-4281-A8DD-8EE9BB4E7B3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F296D01-F59E-47F2-BA78-75CEA83DAC52}" type="doc">
      <dgm:prSet loTypeId="urn:microsoft.com/office/officeart/2005/8/layout/default" loCatId="list" qsTypeId="urn:microsoft.com/office/officeart/2005/8/quickstyle/simple3" qsCatId="simple" csTypeId="urn:microsoft.com/office/officeart/2005/8/colors/accent1_2" csCatId="accent1"/>
      <dgm:spPr/>
      <dgm:t>
        <a:bodyPr/>
        <a:lstStyle/>
        <a:p>
          <a:endParaRPr lang="en-US"/>
        </a:p>
      </dgm:t>
    </dgm:pt>
    <dgm:pt modelId="{9F415C78-4F0D-4F64-9477-1CAFADC751F6}">
      <dgm:prSet/>
      <dgm:spPr/>
      <dgm:t>
        <a:bodyPr/>
        <a:lstStyle/>
        <a:p>
          <a:r>
            <a:rPr lang="en-US"/>
            <a:t>Relevant state or federal laws?</a:t>
          </a:r>
        </a:p>
      </dgm:t>
    </dgm:pt>
    <dgm:pt modelId="{E87C16A7-79D4-435A-824E-27E59C7C1C23}" type="parTrans" cxnId="{AB2D0316-0D86-44CC-93E0-B7513A0F0B17}">
      <dgm:prSet/>
      <dgm:spPr/>
      <dgm:t>
        <a:bodyPr/>
        <a:lstStyle/>
        <a:p>
          <a:endParaRPr lang="en-US"/>
        </a:p>
      </dgm:t>
    </dgm:pt>
    <dgm:pt modelId="{6FA6A3E5-E8B8-4F6A-8BF9-7F34188ED2C1}" type="sibTrans" cxnId="{AB2D0316-0D86-44CC-93E0-B7513A0F0B17}">
      <dgm:prSet/>
      <dgm:spPr/>
      <dgm:t>
        <a:bodyPr/>
        <a:lstStyle/>
        <a:p>
          <a:endParaRPr lang="en-US"/>
        </a:p>
      </dgm:t>
    </dgm:pt>
    <dgm:pt modelId="{B9BA608A-0406-4F8B-B5DC-60C3040ECAA9}">
      <dgm:prSet/>
      <dgm:spPr/>
      <dgm:t>
        <a:bodyPr/>
        <a:lstStyle/>
        <a:p>
          <a:r>
            <a:rPr lang="en-US"/>
            <a:t>Code of Ethics?</a:t>
          </a:r>
        </a:p>
      </dgm:t>
    </dgm:pt>
    <dgm:pt modelId="{40B1693A-F672-4355-A3E8-3A9D6E57A113}" type="parTrans" cxnId="{08641C25-6C64-4F0B-9A80-AFDBAE75DD45}">
      <dgm:prSet/>
      <dgm:spPr/>
      <dgm:t>
        <a:bodyPr/>
        <a:lstStyle/>
        <a:p>
          <a:endParaRPr lang="en-US"/>
        </a:p>
      </dgm:t>
    </dgm:pt>
    <dgm:pt modelId="{31DCC59D-17A0-4957-9381-F2E455F6B102}" type="sibTrans" cxnId="{08641C25-6C64-4F0B-9A80-AFDBAE75DD45}">
      <dgm:prSet/>
      <dgm:spPr/>
      <dgm:t>
        <a:bodyPr/>
        <a:lstStyle/>
        <a:p>
          <a:endParaRPr lang="en-US"/>
        </a:p>
      </dgm:t>
    </dgm:pt>
    <dgm:pt modelId="{9FA5D69E-44FB-4A03-97BA-083EC0D63BE7}">
      <dgm:prSet/>
      <dgm:spPr/>
      <dgm:t>
        <a:bodyPr/>
        <a:lstStyle/>
        <a:p>
          <a:r>
            <a:rPr lang="en-US"/>
            <a:t>Organizational policies?</a:t>
          </a:r>
        </a:p>
      </dgm:t>
    </dgm:pt>
    <dgm:pt modelId="{B515DAF6-E143-4B32-8ABE-7E8F4CCBF1BC}" type="parTrans" cxnId="{1CB827A6-BA1B-4FBC-8B77-072FC3260F88}">
      <dgm:prSet/>
      <dgm:spPr/>
      <dgm:t>
        <a:bodyPr/>
        <a:lstStyle/>
        <a:p>
          <a:endParaRPr lang="en-US"/>
        </a:p>
      </dgm:t>
    </dgm:pt>
    <dgm:pt modelId="{5AFCC3D5-754D-4032-99D9-37C9C770583C}" type="sibTrans" cxnId="{1CB827A6-BA1B-4FBC-8B77-072FC3260F88}">
      <dgm:prSet/>
      <dgm:spPr/>
      <dgm:t>
        <a:bodyPr/>
        <a:lstStyle/>
        <a:p>
          <a:endParaRPr lang="en-US"/>
        </a:p>
      </dgm:t>
    </dgm:pt>
    <dgm:pt modelId="{C7066C0D-AEAD-41EA-A5CB-43E5126A7F43}">
      <dgm:prSet/>
      <dgm:spPr/>
      <dgm:t>
        <a:bodyPr/>
        <a:lstStyle/>
        <a:p>
          <a:r>
            <a:rPr lang="en-US" dirty="0"/>
            <a:t>Supervisor/Employer?</a:t>
          </a:r>
        </a:p>
      </dgm:t>
    </dgm:pt>
    <dgm:pt modelId="{DB30EB8B-DEF7-499B-A8A1-73E9AB23F873}" type="parTrans" cxnId="{9CBF3CDE-D9B7-495E-9474-A32F7113813C}">
      <dgm:prSet/>
      <dgm:spPr/>
      <dgm:t>
        <a:bodyPr/>
        <a:lstStyle/>
        <a:p>
          <a:endParaRPr lang="en-US"/>
        </a:p>
      </dgm:t>
    </dgm:pt>
    <dgm:pt modelId="{49106544-71CC-4EC2-BF3D-2C47E35ACAC4}" type="sibTrans" cxnId="{9CBF3CDE-D9B7-495E-9474-A32F7113813C}">
      <dgm:prSet/>
      <dgm:spPr/>
      <dgm:t>
        <a:bodyPr/>
        <a:lstStyle/>
        <a:p>
          <a:endParaRPr lang="en-US"/>
        </a:p>
      </dgm:t>
    </dgm:pt>
    <dgm:pt modelId="{E9F5609F-F161-42B8-92AC-AF35C7D49DC6}">
      <dgm:prSet/>
      <dgm:spPr/>
      <dgm:t>
        <a:bodyPr/>
        <a:lstStyle/>
        <a:p>
          <a:r>
            <a:rPr lang="en-US"/>
            <a:t>Managed Care/Medi-Cal?</a:t>
          </a:r>
        </a:p>
      </dgm:t>
    </dgm:pt>
    <dgm:pt modelId="{37507612-6773-4181-B6EA-C62719F310CD}" type="parTrans" cxnId="{4506AC4D-371D-4540-8742-F950C2908509}">
      <dgm:prSet/>
      <dgm:spPr/>
      <dgm:t>
        <a:bodyPr/>
        <a:lstStyle/>
        <a:p>
          <a:endParaRPr lang="en-US"/>
        </a:p>
      </dgm:t>
    </dgm:pt>
    <dgm:pt modelId="{60974147-9548-4D17-AECA-44CAD58EB187}" type="sibTrans" cxnId="{4506AC4D-371D-4540-8742-F950C2908509}">
      <dgm:prSet/>
      <dgm:spPr/>
      <dgm:t>
        <a:bodyPr/>
        <a:lstStyle/>
        <a:p>
          <a:endParaRPr lang="en-US"/>
        </a:p>
      </dgm:t>
    </dgm:pt>
    <dgm:pt modelId="{7CB66AF1-3392-4E88-B110-D8FC15B8D486}">
      <dgm:prSet/>
      <dgm:spPr/>
      <dgm:t>
        <a:bodyPr/>
        <a:lstStyle/>
        <a:p>
          <a:r>
            <a:rPr lang="en-US"/>
            <a:t>Personal preferences</a:t>
          </a:r>
        </a:p>
      </dgm:t>
    </dgm:pt>
    <dgm:pt modelId="{F74AF1BF-05D3-4BD7-9CDD-1ABF6A9F7B42}" type="parTrans" cxnId="{0D3D562D-B6C5-4E1C-9A1F-417133BC345F}">
      <dgm:prSet/>
      <dgm:spPr/>
      <dgm:t>
        <a:bodyPr/>
        <a:lstStyle/>
        <a:p>
          <a:endParaRPr lang="en-US"/>
        </a:p>
      </dgm:t>
    </dgm:pt>
    <dgm:pt modelId="{869D1321-EA0E-4113-AAA8-2D518C1EEBDF}" type="sibTrans" cxnId="{0D3D562D-B6C5-4E1C-9A1F-417133BC345F}">
      <dgm:prSet/>
      <dgm:spPr/>
      <dgm:t>
        <a:bodyPr/>
        <a:lstStyle/>
        <a:p>
          <a:endParaRPr lang="en-US"/>
        </a:p>
      </dgm:t>
    </dgm:pt>
    <dgm:pt modelId="{43CED82F-F75A-4B54-B9D4-5395F42DC7E7}" type="pres">
      <dgm:prSet presAssocID="{FF296D01-F59E-47F2-BA78-75CEA83DAC52}" presName="diagram" presStyleCnt="0">
        <dgm:presLayoutVars>
          <dgm:dir/>
          <dgm:resizeHandles val="exact"/>
        </dgm:presLayoutVars>
      </dgm:prSet>
      <dgm:spPr/>
    </dgm:pt>
    <dgm:pt modelId="{6CAB7A4A-DE51-4454-B212-B05C55B7CF8E}" type="pres">
      <dgm:prSet presAssocID="{9F415C78-4F0D-4F64-9477-1CAFADC751F6}" presName="node" presStyleLbl="node1" presStyleIdx="0" presStyleCnt="6">
        <dgm:presLayoutVars>
          <dgm:bulletEnabled val="1"/>
        </dgm:presLayoutVars>
      </dgm:prSet>
      <dgm:spPr/>
    </dgm:pt>
    <dgm:pt modelId="{EE1FC837-5E73-4A61-859F-438F6F79D31F}" type="pres">
      <dgm:prSet presAssocID="{6FA6A3E5-E8B8-4F6A-8BF9-7F34188ED2C1}" presName="sibTrans" presStyleCnt="0"/>
      <dgm:spPr/>
    </dgm:pt>
    <dgm:pt modelId="{1B682169-3DF5-4E36-A0F7-D5A6228F605B}" type="pres">
      <dgm:prSet presAssocID="{B9BA608A-0406-4F8B-B5DC-60C3040ECAA9}" presName="node" presStyleLbl="node1" presStyleIdx="1" presStyleCnt="6">
        <dgm:presLayoutVars>
          <dgm:bulletEnabled val="1"/>
        </dgm:presLayoutVars>
      </dgm:prSet>
      <dgm:spPr/>
    </dgm:pt>
    <dgm:pt modelId="{9796B09F-03E8-4381-B823-0B175A974081}" type="pres">
      <dgm:prSet presAssocID="{31DCC59D-17A0-4957-9381-F2E455F6B102}" presName="sibTrans" presStyleCnt="0"/>
      <dgm:spPr/>
    </dgm:pt>
    <dgm:pt modelId="{12CE68DD-9E99-47A5-9FF7-A0A76CD68658}" type="pres">
      <dgm:prSet presAssocID="{9FA5D69E-44FB-4A03-97BA-083EC0D63BE7}" presName="node" presStyleLbl="node1" presStyleIdx="2" presStyleCnt="6">
        <dgm:presLayoutVars>
          <dgm:bulletEnabled val="1"/>
        </dgm:presLayoutVars>
      </dgm:prSet>
      <dgm:spPr/>
    </dgm:pt>
    <dgm:pt modelId="{7618EEBD-48BD-4078-ABDA-D8DF07AF534F}" type="pres">
      <dgm:prSet presAssocID="{5AFCC3D5-754D-4032-99D9-37C9C770583C}" presName="sibTrans" presStyleCnt="0"/>
      <dgm:spPr/>
    </dgm:pt>
    <dgm:pt modelId="{E7DD6A4B-ED2F-4FDC-B846-D68CACE88CD1}" type="pres">
      <dgm:prSet presAssocID="{C7066C0D-AEAD-41EA-A5CB-43E5126A7F43}" presName="node" presStyleLbl="node1" presStyleIdx="3" presStyleCnt="6">
        <dgm:presLayoutVars>
          <dgm:bulletEnabled val="1"/>
        </dgm:presLayoutVars>
      </dgm:prSet>
      <dgm:spPr/>
    </dgm:pt>
    <dgm:pt modelId="{2E4DE5C9-3809-49D5-838E-A8A71893B5E7}" type="pres">
      <dgm:prSet presAssocID="{49106544-71CC-4EC2-BF3D-2C47E35ACAC4}" presName="sibTrans" presStyleCnt="0"/>
      <dgm:spPr/>
    </dgm:pt>
    <dgm:pt modelId="{87D6C097-4828-4B7C-8E33-215490DB18BF}" type="pres">
      <dgm:prSet presAssocID="{E9F5609F-F161-42B8-92AC-AF35C7D49DC6}" presName="node" presStyleLbl="node1" presStyleIdx="4" presStyleCnt="6">
        <dgm:presLayoutVars>
          <dgm:bulletEnabled val="1"/>
        </dgm:presLayoutVars>
      </dgm:prSet>
      <dgm:spPr/>
    </dgm:pt>
    <dgm:pt modelId="{DDA90DA2-0150-4173-AF63-FAAC409ECC72}" type="pres">
      <dgm:prSet presAssocID="{60974147-9548-4D17-AECA-44CAD58EB187}" presName="sibTrans" presStyleCnt="0"/>
      <dgm:spPr/>
    </dgm:pt>
    <dgm:pt modelId="{502FDF50-B7B5-4BD8-9E57-096C6C6396A6}" type="pres">
      <dgm:prSet presAssocID="{7CB66AF1-3392-4E88-B110-D8FC15B8D486}" presName="node" presStyleLbl="node1" presStyleIdx="5" presStyleCnt="6">
        <dgm:presLayoutVars>
          <dgm:bulletEnabled val="1"/>
        </dgm:presLayoutVars>
      </dgm:prSet>
      <dgm:spPr/>
    </dgm:pt>
  </dgm:ptLst>
  <dgm:cxnLst>
    <dgm:cxn modelId="{643CE600-C7AE-4730-8BEB-A668DD42DABE}" type="presOf" srcId="{C7066C0D-AEAD-41EA-A5CB-43E5126A7F43}" destId="{E7DD6A4B-ED2F-4FDC-B846-D68CACE88CD1}" srcOrd="0" destOrd="0" presId="urn:microsoft.com/office/officeart/2005/8/layout/default"/>
    <dgm:cxn modelId="{AB2D0316-0D86-44CC-93E0-B7513A0F0B17}" srcId="{FF296D01-F59E-47F2-BA78-75CEA83DAC52}" destId="{9F415C78-4F0D-4F64-9477-1CAFADC751F6}" srcOrd="0" destOrd="0" parTransId="{E87C16A7-79D4-435A-824E-27E59C7C1C23}" sibTransId="{6FA6A3E5-E8B8-4F6A-8BF9-7F34188ED2C1}"/>
    <dgm:cxn modelId="{83937B24-B35E-4D66-AA0E-068102481617}" type="presOf" srcId="{B9BA608A-0406-4F8B-B5DC-60C3040ECAA9}" destId="{1B682169-3DF5-4E36-A0F7-D5A6228F605B}" srcOrd="0" destOrd="0" presId="urn:microsoft.com/office/officeart/2005/8/layout/default"/>
    <dgm:cxn modelId="{08641C25-6C64-4F0B-9A80-AFDBAE75DD45}" srcId="{FF296D01-F59E-47F2-BA78-75CEA83DAC52}" destId="{B9BA608A-0406-4F8B-B5DC-60C3040ECAA9}" srcOrd="1" destOrd="0" parTransId="{40B1693A-F672-4355-A3E8-3A9D6E57A113}" sibTransId="{31DCC59D-17A0-4957-9381-F2E455F6B102}"/>
    <dgm:cxn modelId="{0D3D562D-B6C5-4E1C-9A1F-417133BC345F}" srcId="{FF296D01-F59E-47F2-BA78-75CEA83DAC52}" destId="{7CB66AF1-3392-4E88-B110-D8FC15B8D486}" srcOrd="5" destOrd="0" parTransId="{F74AF1BF-05D3-4BD7-9CDD-1ABF6A9F7B42}" sibTransId="{869D1321-EA0E-4113-AAA8-2D518C1EEBDF}"/>
    <dgm:cxn modelId="{FA2BFA33-0F17-4F8B-9988-3E78AC2E13E8}" type="presOf" srcId="{FF296D01-F59E-47F2-BA78-75CEA83DAC52}" destId="{43CED82F-F75A-4B54-B9D4-5395F42DC7E7}" srcOrd="0" destOrd="0" presId="urn:microsoft.com/office/officeart/2005/8/layout/default"/>
    <dgm:cxn modelId="{4506AC4D-371D-4540-8742-F950C2908509}" srcId="{FF296D01-F59E-47F2-BA78-75CEA83DAC52}" destId="{E9F5609F-F161-42B8-92AC-AF35C7D49DC6}" srcOrd="4" destOrd="0" parTransId="{37507612-6773-4181-B6EA-C62719F310CD}" sibTransId="{60974147-9548-4D17-AECA-44CAD58EB187}"/>
    <dgm:cxn modelId="{3B9E2E72-91C7-4979-81BC-18F5C045F636}" type="presOf" srcId="{9FA5D69E-44FB-4A03-97BA-083EC0D63BE7}" destId="{12CE68DD-9E99-47A5-9FF7-A0A76CD68658}" srcOrd="0" destOrd="0" presId="urn:microsoft.com/office/officeart/2005/8/layout/default"/>
    <dgm:cxn modelId="{CC678259-B3D8-4834-8256-AB9FB8D2091D}" type="presOf" srcId="{7CB66AF1-3392-4E88-B110-D8FC15B8D486}" destId="{502FDF50-B7B5-4BD8-9E57-096C6C6396A6}" srcOrd="0" destOrd="0" presId="urn:microsoft.com/office/officeart/2005/8/layout/default"/>
    <dgm:cxn modelId="{1CB827A6-BA1B-4FBC-8B77-072FC3260F88}" srcId="{FF296D01-F59E-47F2-BA78-75CEA83DAC52}" destId="{9FA5D69E-44FB-4A03-97BA-083EC0D63BE7}" srcOrd="2" destOrd="0" parTransId="{B515DAF6-E143-4B32-8ABE-7E8F4CCBF1BC}" sibTransId="{5AFCC3D5-754D-4032-99D9-37C9C770583C}"/>
    <dgm:cxn modelId="{E5D99ED4-7E7A-41FD-848E-1509C7AF0D83}" type="presOf" srcId="{E9F5609F-F161-42B8-92AC-AF35C7D49DC6}" destId="{87D6C097-4828-4B7C-8E33-215490DB18BF}" srcOrd="0" destOrd="0" presId="urn:microsoft.com/office/officeart/2005/8/layout/default"/>
    <dgm:cxn modelId="{9CBF3CDE-D9B7-495E-9474-A32F7113813C}" srcId="{FF296D01-F59E-47F2-BA78-75CEA83DAC52}" destId="{C7066C0D-AEAD-41EA-A5CB-43E5126A7F43}" srcOrd="3" destOrd="0" parTransId="{DB30EB8B-DEF7-499B-A8A1-73E9AB23F873}" sibTransId="{49106544-71CC-4EC2-BF3D-2C47E35ACAC4}"/>
    <dgm:cxn modelId="{000B18F4-A211-42F0-A1CE-5058154ECD96}" type="presOf" srcId="{9F415C78-4F0D-4F64-9477-1CAFADC751F6}" destId="{6CAB7A4A-DE51-4454-B212-B05C55B7CF8E}" srcOrd="0" destOrd="0" presId="urn:microsoft.com/office/officeart/2005/8/layout/default"/>
    <dgm:cxn modelId="{2927E415-3164-43BA-84F4-1780E2045214}" type="presParOf" srcId="{43CED82F-F75A-4B54-B9D4-5395F42DC7E7}" destId="{6CAB7A4A-DE51-4454-B212-B05C55B7CF8E}" srcOrd="0" destOrd="0" presId="urn:microsoft.com/office/officeart/2005/8/layout/default"/>
    <dgm:cxn modelId="{198FA147-776D-4E94-9F00-038C2888F022}" type="presParOf" srcId="{43CED82F-F75A-4B54-B9D4-5395F42DC7E7}" destId="{EE1FC837-5E73-4A61-859F-438F6F79D31F}" srcOrd="1" destOrd="0" presId="urn:microsoft.com/office/officeart/2005/8/layout/default"/>
    <dgm:cxn modelId="{D4AAB063-0CBF-4D0B-8769-61C429B3ACF3}" type="presParOf" srcId="{43CED82F-F75A-4B54-B9D4-5395F42DC7E7}" destId="{1B682169-3DF5-4E36-A0F7-D5A6228F605B}" srcOrd="2" destOrd="0" presId="urn:microsoft.com/office/officeart/2005/8/layout/default"/>
    <dgm:cxn modelId="{6D7243A9-6ACF-4AF1-90A5-AAEAADC2115B}" type="presParOf" srcId="{43CED82F-F75A-4B54-B9D4-5395F42DC7E7}" destId="{9796B09F-03E8-4381-B823-0B175A974081}" srcOrd="3" destOrd="0" presId="urn:microsoft.com/office/officeart/2005/8/layout/default"/>
    <dgm:cxn modelId="{5133D276-F6A2-459D-B0C5-E057CC646286}" type="presParOf" srcId="{43CED82F-F75A-4B54-B9D4-5395F42DC7E7}" destId="{12CE68DD-9E99-47A5-9FF7-A0A76CD68658}" srcOrd="4" destOrd="0" presId="urn:microsoft.com/office/officeart/2005/8/layout/default"/>
    <dgm:cxn modelId="{952E21DB-1A2A-4445-9695-BC9414859B46}" type="presParOf" srcId="{43CED82F-F75A-4B54-B9D4-5395F42DC7E7}" destId="{7618EEBD-48BD-4078-ABDA-D8DF07AF534F}" srcOrd="5" destOrd="0" presId="urn:microsoft.com/office/officeart/2005/8/layout/default"/>
    <dgm:cxn modelId="{C30AEBF5-4C3B-4749-93E9-3BD8C5C8EDF4}" type="presParOf" srcId="{43CED82F-F75A-4B54-B9D4-5395F42DC7E7}" destId="{E7DD6A4B-ED2F-4FDC-B846-D68CACE88CD1}" srcOrd="6" destOrd="0" presId="urn:microsoft.com/office/officeart/2005/8/layout/default"/>
    <dgm:cxn modelId="{032327FE-C6E5-46A9-AB14-5D9A70D09D65}" type="presParOf" srcId="{43CED82F-F75A-4B54-B9D4-5395F42DC7E7}" destId="{2E4DE5C9-3809-49D5-838E-A8A71893B5E7}" srcOrd="7" destOrd="0" presId="urn:microsoft.com/office/officeart/2005/8/layout/default"/>
    <dgm:cxn modelId="{4B09B194-74AD-45B6-8689-A56A1FCECD8B}" type="presParOf" srcId="{43CED82F-F75A-4B54-B9D4-5395F42DC7E7}" destId="{87D6C097-4828-4B7C-8E33-215490DB18BF}" srcOrd="8" destOrd="0" presId="urn:microsoft.com/office/officeart/2005/8/layout/default"/>
    <dgm:cxn modelId="{FE013EA9-3F11-43C0-BE3F-ECCEA0B9ABC1}" type="presParOf" srcId="{43CED82F-F75A-4B54-B9D4-5395F42DC7E7}" destId="{DDA90DA2-0150-4173-AF63-FAAC409ECC72}" srcOrd="9" destOrd="0" presId="urn:microsoft.com/office/officeart/2005/8/layout/default"/>
    <dgm:cxn modelId="{3D18924E-F92F-4C69-A465-737195F22D4C}" type="presParOf" srcId="{43CED82F-F75A-4B54-B9D4-5395F42DC7E7}" destId="{502FDF50-B7B5-4BD8-9E57-096C6C6396A6}"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636189A-C74E-4F0E-88F1-751A39FB8BB9}" type="doc">
      <dgm:prSet loTypeId="urn:microsoft.com/office/officeart/2005/8/layout/target3" loCatId="list" qsTypeId="urn:microsoft.com/office/officeart/2005/8/quickstyle/simple2" qsCatId="simple" csTypeId="urn:microsoft.com/office/officeart/2005/8/colors/accent1_2" csCatId="accent1" phldr="1"/>
      <dgm:spPr/>
      <dgm:t>
        <a:bodyPr/>
        <a:lstStyle/>
        <a:p>
          <a:endParaRPr lang="en-US"/>
        </a:p>
      </dgm:t>
    </dgm:pt>
    <dgm:pt modelId="{98FEE7A9-D26E-47CA-995B-07213148EA10}">
      <dgm:prSet/>
      <dgm:spPr/>
      <dgm:t>
        <a:bodyPr/>
        <a:lstStyle/>
        <a:p>
          <a:r>
            <a:rPr lang="en-US" b="1" dirty="0"/>
            <a:t>SOAP</a:t>
          </a:r>
          <a:r>
            <a:rPr lang="en-US" dirty="0"/>
            <a:t> notes are comprised of four parts:</a:t>
          </a:r>
        </a:p>
        <a:p>
          <a:r>
            <a:rPr lang="en-US" b="1" dirty="0"/>
            <a:t> S (subjective), O (objective), A (assessment) and P (plan) </a:t>
          </a:r>
        </a:p>
      </dgm:t>
    </dgm:pt>
    <dgm:pt modelId="{2DDC09A0-A8FD-41E8-B958-24AA401DBD16}" type="parTrans" cxnId="{809DE53B-02FE-4FCF-A10C-EC34D2F0B7B5}">
      <dgm:prSet/>
      <dgm:spPr/>
      <dgm:t>
        <a:bodyPr/>
        <a:lstStyle/>
        <a:p>
          <a:endParaRPr lang="en-US"/>
        </a:p>
      </dgm:t>
    </dgm:pt>
    <dgm:pt modelId="{28651534-462E-4E1A-99F5-14666901A7A8}" type="sibTrans" cxnId="{809DE53B-02FE-4FCF-A10C-EC34D2F0B7B5}">
      <dgm:prSet/>
      <dgm:spPr/>
      <dgm:t>
        <a:bodyPr/>
        <a:lstStyle/>
        <a:p>
          <a:endParaRPr lang="en-US"/>
        </a:p>
      </dgm:t>
    </dgm:pt>
    <dgm:pt modelId="{8A3819AF-D80A-47F9-9C9F-BD3F4EDECAA4}">
      <dgm:prSet/>
      <dgm:spPr/>
      <dgm:t>
        <a:bodyPr/>
        <a:lstStyle/>
        <a:p>
          <a:r>
            <a:rPr lang="en-US" b="1" dirty="0"/>
            <a:t>S, </a:t>
          </a:r>
          <a:r>
            <a:rPr lang="en-US" b="1" u="sng" dirty="0"/>
            <a:t>The subjective component</a:t>
          </a:r>
          <a:r>
            <a:rPr lang="en-US" dirty="0"/>
            <a:t>, represents the patient’s perspective about their problems. This includes information provided by the patient regarding their experience and perceptions, such as direct quotes, if applicable.  </a:t>
          </a:r>
        </a:p>
        <a:p>
          <a:r>
            <a:rPr lang="en-US" dirty="0"/>
            <a:t>For example:  “The patient reports feeling helpless,” or, The patient states that he is extremely worried about financial problems, or, the patient stated, "I feel like giving up.” </a:t>
          </a:r>
        </a:p>
      </dgm:t>
    </dgm:pt>
    <dgm:pt modelId="{CCBB5C31-5FFA-4E91-88BB-E6F8F536D92A}" type="parTrans" cxnId="{79A53515-2EE4-4C72-86D6-D7219FC1C072}">
      <dgm:prSet/>
      <dgm:spPr/>
      <dgm:t>
        <a:bodyPr/>
        <a:lstStyle/>
        <a:p>
          <a:endParaRPr lang="en-US"/>
        </a:p>
      </dgm:t>
    </dgm:pt>
    <dgm:pt modelId="{7D4304FC-9A2D-4AC4-BC80-A7B8136CFA6F}" type="sibTrans" cxnId="{79A53515-2EE4-4C72-86D6-D7219FC1C072}">
      <dgm:prSet/>
      <dgm:spPr/>
      <dgm:t>
        <a:bodyPr/>
        <a:lstStyle/>
        <a:p>
          <a:endParaRPr lang="en-US"/>
        </a:p>
      </dgm:t>
    </dgm:pt>
    <dgm:pt modelId="{F62D11D2-2575-4036-AD8A-E6760F485CB1}" type="pres">
      <dgm:prSet presAssocID="{0636189A-C74E-4F0E-88F1-751A39FB8BB9}" presName="Name0" presStyleCnt="0">
        <dgm:presLayoutVars>
          <dgm:chMax val="7"/>
          <dgm:dir/>
          <dgm:animLvl val="lvl"/>
          <dgm:resizeHandles val="exact"/>
        </dgm:presLayoutVars>
      </dgm:prSet>
      <dgm:spPr/>
    </dgm:pt>
    <dgm:pt modelId="{D34BAD6B-6E29-4940-9167-488AF809D76E}" type="pres">
      <dgm:prSet presAssocID="{98FEE7A9-D26E-47CA-995B-07213148EA10}" presName="circle1" presStyleLbl="node1" presStyleIdx="0" presStyleCnt="2"/>
      <dgm:spPr/>
    </dgm:pt>
    <dgm:pt modelId="{357F2358-5441-4881-8427-F7DACF0554D2}" type="pres">
      <dgm:prSet presAssocID="{98FEE7A9-D26E-47CA-995B-07213148EA10}" presName="space" presStyleCnt="0"/>
      <dgm:spPr/>
    </dgm:pt>
    <dgm:pt modelId="{CBFB408D-95A8-40A6-B5B8-C666CB13D290}" type="pres">
      <dgm:prSet presAssocID="{98FEE7A9-D26E-47CA-995B-07213148EA10}" presName="rect1" presStyleLbl="alignAcc1" presStyleIdx="0" presStyleCnt="2"/>
      <dgm:spPr/>
    </dgm:pt>
    <dgm:pt modelId="{7048289B-2547-4481-A2C2-8976451DD722}" type="pres">
      <dgm:prSet presAssocID="{8A3819AF-D80A-47F9-9C9F-BD3F4EDECAA4}" presName="vertSpace2" presStyleLbl="node1" presStyleIdx="0" presStyleCnt="2"/>
      <dgm:spPr/>
    </dgm:pt>
    <dgm:pt modelId="{6A76D17B-C339-462B-8C1E-BE5D20CE8452}" type="pres">
      <dgm:prSet presAssocID="{8A3819AF-D80A-47F9-9C9F-BD3F4EDECAA4}" presName="circle2" presStyleLbl="node1" presStyleIdx="1" presStyleCnt="2"/>
      <dgm:spPr/>
    </dgm:pt>
    <dgm:pt modelId="{F3B4DB4D-998E-4A59-B77A-07DBCDAD3A46}" type="pres">
      <dgm:prSet presAssocID="{8A3819AF-D80A-47F9-9C9F-BD3F4EDECAA4}" presName="rect2" presStyleLbl="alignAcc1" presStyleIdx="1" presStyleCnt="2"/>
      <dgm:spPr/>
    </dgm:pt>
    <dgm:pt modelId="{812A871F-5810-4303-8720-F90904C5A3FA}" type="pres">
      <dgm:prSet presAssocID="{98FEE7A9-D26E-47CA-995B-07213148EA10}" presName="rect1ParTxNoCh" presStyleLbl="alignAcc1" presStyleIdx="1" presStyleCnt="2">
        <dgm:presLayoutVars>
          <dgm:chMax val="1"/>
          <dgm:bulletEnabled val="1"/>
        </dgm:presLayoutVars>
      </dgm:prSet>
      <dgm:spPr/>
    </dgm:pt>
    <dgm:pt modelId="{960A76B9-D699-46F6-B3D7-C8BE2FF33C46}" type="pres">
      <dgm:prSet presAssocID="{8A3819AF-D80A-47F9-9C9F-BD3F4EDECAA4}" presName="rect2ParTxNoCh" presStyleLbl="alignAcc1" presStyleIdx="1" presStyleCnt="2">
        <dgm:presLayoutVars>
          <dgm:chMax val="1"/>
          <dgm:bulletEnabled val="1"/>
        </dgm:presLayoutVars>
      </dgm:prSet>
      <dgm:spPr/>
    </dgm:pt>
  </dgm:ptLst>
  <dgm:cxnLst>
    <dgm:cxn modelId="{79A53515-2EE4-4C72-86D6-D7219FC1C072}" srcId="{0636189A-C74E-4F0E-88F1-751A39FB8BB9}" destId="{8A3819AF-D80A-47F9-9C9F-BD3F4EDECAA4}" srcOrd="1" destOrd="0" parTransId="{CCBB5C31-5FFA-4E91-88BB-E6F8F536D92A}" sibTransId="{7D4304FC-9A2D-4AC4-BC80-A7B8136CFA6F}"/>
    <dgm:cxn modelId="{0E550E28-E803-4D51-8034-CC99A062804A}" type="presOf" srcId="{0636189A-C74E-4F0E-88F1-751A39FB8BB9}" destId="{F62D11D2-2575-4036-AD8A-E6760F485CB1}" srcOrd="0" destOrd="0" presId="urn:microsoft.com/office/officeart/2005/8/layout/target3"/>
    <dgm:cxn modelId="{88AB2032-B271-4668-A10D-554700FBCFA0}" type="presOf" srcId="{98FEE7A9-D26E-47CA-995B-07213148EA10}" destId="{812A871F-5810-4303-8720-F90904C5A3FA}" srcOrd="1" destOrd="0" presId="urn:microsoft.com/office/officeart/2005/8/layout/target3"/>
    <dgm:cxn modelId="{2A27D438-BB51-427D-BBAC-865B38314302}" type="presOf" srcId="{8A3819AF-D80A-47F9-9C9F-BD3F4EDECAA4}" destId="{960A76B9-D699-46F6-B3D7-C8BE2FF33C46}" srcOrd="1" destOrd="0" presId="urn:microsoft.com/office/officeart/2005/8/layout/target3"/>
    <dgm:cxn modelId="{809DE53B-02FE-4FCF-A10C-EC34D2F0B7B5}" srcId="{0636189A-C74E-4F0E-88F1-751A39FB8BB9}" destId="{98FEE7A9-D26E-47CA-995B-07213148EA10}" srcOrd="0" destOrd="0" parTransId="{2DDC09A0-A8FD-41E8-B958-24AA401DBD16}" sibTransId="{28651534-462E-4E1A-99F5-14666901A7A8}"/>
    <dgm:cxn modelId="{CBFFA4C0-4C8D-411E-8537-8847C7B5BE8D}" type="presOf" srcId="{8A3819AF-D80A-47F9-9C9F-BD3F4EDECAA4}" destId="{F3B4DB4D-998E-4A59-B77A-07DBCDAD3A46}" srcOrd="0" destOrd="0" presId="urn:microsoft.com/office/officeart/2005/8/layout/target3"/>
    <dgm:cxn modelId="{DD329CF8-6A43-4B20-A2CB-5520B9636F65}" type="presOf" srcId="{98FEE7A9-D26E-47CA-995B-07213148EA10}" destId="{CBFB408D-95A8-40A6-B5B8-C666CB13D290}" srcOrd="0" destOrd="0" presId="urn:microsoft.com/office/officeart/2005/8/layout/target3"/>
    <dgm:cxn modelId="{0EF3E77F-969B-40C2-AB68-D5D74405EE46}" type="presParOf" srcId="{F62D11D2-2575-4036-AD8A-E6760F485CB1}" destId="{D34BAD6B-6E29-4940-9167-488AF809D76E}" srcOrd="0" destOrd="0" presId="urn:microsoft.com/office/officeart/2005/8/layout/target3"/>
    <dgm:cxn modelId="{6A275FB3-8A06-41EE-9037-EF172E1CD4BE}" type="presParOf" srcId="{F62D11D2-2575-4036-AD8A-E6760F485CB1}" destId="{357F2358-5441-4881-8427-F7DACF0554D2}" srcOrd="1" destOrd="0" presId="urn:microsoft.com/office/officeart/2005/8/layout/target3"/>
    <dgm:cxn modelId="{BB767991-EABE-48F0-8030-53330E917313}" type="presParOf" srcId="{F62D11D2-2575-4036-AD8A-E6760F485CB1}" destId="{CBFB408D-95A8-40A6-B5B8-C666CB13D290}" srcOrd="2" destOrd="0" presId="urn:microsoft.com/office/officeart/2005/8/layout/target3"/>
    <dgm:cxn modelId="{4710A477-3DD8-4D22-A16E-415C57C2C4C9}" type="presParOf" srcId="{F62D11D2-2575-4036-AD8A-E6760F485CB1}" destId="{7048289B-2547-4481-A2C2-8976451DD722}" srcOrd="3" destOrd="0" presId="urn:microsoft.com/office/officeart/2005/8/layout/target3"/>
    <dgm:cxn modelId="{2DDD4CF1-357A-42B3-A283-5C79BC899AFA}" type="presParOf" srcId="{F62D11D2-2575-4036-AD8A-E6760F485CB1}" destId="{6A76D17B-C339-462B-8C1E-BE5D20CE8452}" srcOrd="4" destOrd="0" presId="urn:microsoft.com/office/officeart/2005/8/layout/target3"/>
    <dgm:cxn modelId="{03938156-27F3-446C-A0D5-FBE3AE460134}" type="presParOf" srcId="{F62D11D2-2575-4036-AD8A-E6760F485CB1}" destId="{F3B4DB4D-998E-4A59-B77A-07DBCDAD3A46}" srcOrd="5" destOrd="0" presId="urn:microsoft.com/office/officeart/2005/8/layout/target3"/>
    <dgm:cxn modelId="{78E8C3BD-E45D-4899-A945-187F01D5CF8D}" type="presParOf" srcId="{F62D11D2-2575-4036-AD8A-E6760F485CB1}" destId="{812A871F-5810-4303-8720-F90904C5A3FA}" srcOrd="6" destOrd="0" presId="urn:microsoft.com/office/officeart/2005/8/layout/target3"/>
    <dgm:cxn modelId="{1DF8371A-5442-4266-834C-46ECC1F51FEF}" type="presParOf" srcId="{F62D11D2-2575-4036-AD8A-E6760F485CB1}" destId="{960A76B9-D699-46F6-B3D7-C8BE2FF33C46}"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636189A-C74E-4F0E-88F1-751A39FB8BB9}" type="doc">
      <dgm:prSet loTypeId="urn:microsoft.com/office/officeart/2005/8/layout/target3" loCatId="list" qsTypeId="urn:microsoft.com/office/officeart/2005/8/quickstyle/simple2" qsCatId="simple" csTypeId="urn:microsoft.com/office/officeart/2005/8/colors/accent1_2" csCatId="accent1" phldr="1"/>
      <dgm:spPr/>
      <dgm:t>
        <a:bodyPr/>
        <a:lstStyle/>
        <a:p>
          <a:endParaRPr lang="en-US"/>
        </a:p>
      </dgm:t>
    </dgm:pt>
    <dgm:pt modelId="{98FEE7A9-D26E-47CA-995B-07213148EA10}">
      <dgm:prSet/>
      <dgm:spPr/>
      <dgm:t>
        <a:bodyPr/>
        <a:lstStyle/>
        <a:p>
          <a:r>
            <a:rPr lang="en-US" b="1" dirty="0"/>
            <a:t>SOAP</a:t>
          </a:r>
          <a:r>
            <a:rPr lang="en-US" dirty="0"/>
            <a:t> notes are comprised of four parts:</a:t>
          </a:r>
        </a:p>
        <a:p>
          <a:r>
            <a:rPr lang="en-US" b="1" dirty="0"/>
            <a:t> S (subjective), O (objective), A (assessment) and P (plan) </a:t>
          </a:r>
        </a:p>
      </dgm:t>
    </dgm:pt>
    <dgm:pt modelId="{2DDC09A0-A8FD-41E8-B958-24AA401DBD16}" type="parTrans" cxnId="{809DE53B-02FE-4FCF-A10C-EC34D2F0B7B5}">
      <dgm:prSet/>
      <dgm:spPr/>
      <dgm:t>
        <a:bodyPr/>
        <a:lstStyle/>
        <a:p>
          <a:endParaRPr lang="en-US"/>
        </a:p>
      </dgm:t>
    </dgm:pt>
    <dgm:pt modelId="{28651534-462E-4E1A-99F5-14666901A7A8}" type="sibTrans" cxnId="{809DE53B-02FE-4FCF-A10C-EC34D2F0B7B5}">
      <dgm:prSet/>
      <dgm:spPr/>
      <dgm:t>
        <a:bodyPr/>
        <a:lstStyle/>
        <a:p>
          <a:endParaRPr lang="en-US"/>
        </a:p>
      </dgm:t>
    </dgm:pt>
    <dgm:pt modelId="{8A3819AF-D80A-47F9-9C9F-BD3F4EDECAA4}">
      <dgm:prSet/>
      <dgm:spPr/>
      <dgm:t>
        <a:bodyPr/>
        <a:lstStyle/>
        <a:p>
          <a:r>
            <a:rPr lang="en-US" b="1" dirty="0"/>
            <a:t>S, </a:t>
          </a:r>
          <a:r>
            <a:rPr lang="en-US" b="1" u="sng" dirty="0"/>
            <a:t>The subjective component</a:t>
          </a:r>
          <a:r>
            <a:rPr lang="en-US" dirty="0"/>
            <a:t>, represents the patient’s perspective about their problems. This includes information provided by the patient regarding their experience and perceptions, such as direct quotes, if applicable.  </a:t>
          </a:r>
        </a:p>
        <a:p>
          <a:r>
            <a:rPr lang="en-US" dirty="0"/>
            <a:t>For example:  “The patient reports feeling helpless,” or, The patient states that he is extremely worried about financial problems, or, the patient stated, "I feel like giving up.” </a:t>
          </a:r>
        </a:p>
      </dgm:t>
    </dgm:pt>
    <dgm:pt modelId="{CCBB5C31-5FFA-4E91-88BB-E6F8F536D92A}" type="parTrans" cxnId="{79A53515-2EE4-4C72-86D6-D7219FC1C072}">
      <dgm:prSet/>
      <dgm:spPr/>
      <dgm:t>
        <a:bodyPr/>
        <a:lstStyle/>
        <a:p>
          <a:endParaRPr lang="en-US"/>
        </a:p>
      </dgm:t>
    </dgm:pt>
    <dgm:pt modelId="{7D4304FC-9A2D-4AC4-BC80-A7B8136CFA6F}" type="sibTrans" cxnId="{79A53515-2EE4-4C72-86D6-D7219FC1C072}">
      <dgm:prSet/>
      <dgm:spPr/>
      <dgm:t>
        <a:bodyPr/>
        <a:lstStyle/>
        <a:p>
          <a:endParaRPr lang="en-US"/>
        </a:p>
      </dgm:t>
    </dgm:pt>
    <dgm:pt modelId="{F62D11D2-2575-4036-AD8A-E6760F485CB1}" type="pres">
      <dgm:prSet presAssocID="{0636189A-C74E-4F0E-88F1-751A39FB8BB9}" presName="Name0" presStyleCnt="0">
        <dgm:presLayoutVars>
          <dgm:chMax val="7"/>
          <dgm:dir/>
          <dgm:animLvl val="lvl"/>
          <dgm:resizeHandles val="exact"/>
        </dgm:presLayoutVars>
      </dgm:prSet>
      <dgm:spPr/>
    </dgm:pt>
    <dgm:pt modelId="{D34BAD6B-6E29-4940-9167-488AF809D76E}" type="pres">
      <dgm:prSet presAssocID="{98FEE7A9-D26E-47CA-995B-07213148EA10}" presName="circle1" presStyleLbl="node1" presStyleIdx="0" presStyleCnt="2"/>
      <dgm:spPr/>
    </dgm:pt>
    <dgm:pt modelId="{357F2358-5441-4881-8427-F7DACF0554D2}" type="pres">
      <dgm:prSet presAssocID="{98FEE7A9-D26E-47CA-995B-07213148EA10}" presName="space" presStyleCnt="0"/>
      <dgm:spPr/>
    </dgm:pt>
    <dgm:pt modelId="{CBFB408D-95A8-40A6-B5B8-C666CB13D290}" type="pres">
      <dgm:prSet presAssocID="{98FEE7A9-D26E-47CA-995B-07213148EA10}" presName="rect1" presStyleLbl="alignAcc1" presStyleIdx="0" presStyleCnt="2"/>
      <dgm:spPr/>
    </dgm:pt>
    <dgm:pt modelId="{7048289B-2547-4481-A2C2-8976451DD722}" type="pres">
      <dgm:prSet presAssocID="{8A3819AF-D80A-47F9-9C9F-BD3F4EDECAA4}" presName="vertSpace2" presStyleLbl="node1" presStyleIdx="0" presStyleCnt="2"/>
      <dgm:spPr/>
    </dgm:pt>
    <dgm:pt modelId="{6A76D17B-C339-462B-8C1E-BE5D20CE8452}" type="pres">
      <dgm:prSet presAssocID="{8A3819AF-D80A-47F9-9C9F-BD3F4EDECAA4}" presName="circle2" presStyleLbl="node1" presStyleIdx="1" presStyleCnt="2"/>
      <dgm:spPr/>
    </dgm:pt>
    <dgm:pt modelId="{F3B4DB4D-998E-4A59-B77A-07DBCDAD3A46}" type="pres">
      <dgm:prSet presAssocID="{8A3819AF-D80A-47F9-9C9F-BD3F4EDECAA4}" presName="rect2" presStyleLbl="alignAcc1" presStyleIdx="1" presStyleCnt="2"/>
      <dgm:spPr/>
    </dgm:pt>
    <dgm:pt modelId="{812A871F-5810-4303-8720-F90904C5A3FA}" type="pres">
      <dgm:prSet presAssocID="{98FEE7A9-D26E-47CA-995B-07213148EA10}" presName="rect1ParTxNoCh" presStyleLbl="alignAcc1" presStyleIdx="1" presStyleCnt="2">
        <dgm:presLayoutVars>
          <dgm:chMax val="1"/>
          <dgm:bulletEnabled val="1"/>
        </dgm:presLayoutVars>
      </dgm:prSet>
      <dgm:spPr/>
    </dgm:pt>
    <dgm:pt modelId="{960A76B9-D699-46F6-B3D7-C8BE2FF33C46}" type="pres">
      <dgm:prSet presAssocID="{8A3819AF-D80A-47F9-9C9F-BD3F4EDECAA4}" presName="rect2ParTxNoCh" presStyleLbl="alignAcc1" presStyleIdx="1" presStyleCnt="2">
        <dgm:presLayoutVars>
          <dgm:chMax val="1"/>
          <dgm:bulletEnabled val="1"/>
        </dgm:presLayoutVars>
      </dgm:prSet>
      <dgm:spPr/>
    </dgm:pt>
  </dgm:ptLst>
  <dgm:cxnLst>
    <dgm:cxn modelId="{79A53515-2EE4-4C72-86D6-D7219FC1C072}" srcId="{0636189A-C74E-4F0E-88F1-751A39FB8BB9}" destId="{8A3819AF-D80A-47F9-9C9F-BD3F4EDECAA4}" srcOrd="1" destOrd="0" parTransId="{CCBB5C31-5FFA-4E91-88BB-E6F8F536D92A}" sibTransId="{7D4304FC-9A2D-4AC4-BC80-A7B8136CFA6F}"/>
    <dgm:cxn modelId="{0E550E28-E803-4D51-8034-CC99A062804A}" type="presOf" srcId="{0636189A-C74E-4F0E-88F1-751A39FB8BB9}" destId="{F62D11D2-2575-4036-AD8A-E6760F485CB1}" srcOrd="0" destOrd="0" presId="urn:microsoft.com/office/officeart/2005/8/layout/target3"/>
    <dgm:cxn modelId="{88AB2032-B271-4668-A10D-554700FBCFA0}" type="presOf" srcId="{98FEE7A9-D26E-47CA-995B-07213148EA10}" destId="{812A871F-5810-4303-8720-F90904C5A3FA}" srcOrd="1" destOrd="0" presId="urn:microsoft.com/office/officeart/2005/8/layout/target3"/>
    <dgm:cxn modelId="{2A27D438-BB51-427D-BBAC-865B38314302}" type="presOf" srcId="{8A3819AF-D80A-47F9-9C9F-BD3F4EDECAA4}" destId="{960A76B9-D699-46F6-B3D7-C8BE2FF33C46}" srcOrd="1" destOrd="0" presId="urn:microsoft.com/office/officeart/2005/8/layout/target3"/>
    <dgm:cxn modelId="{809DE53B-02FE-4FCF-A10C-EC34D2F0B7B5}" srcId="{0636189A-C74E-4F0E-88F1-751A39FB8BB9}" destId="{98FEE7A9-D26E-47CA-995B-07213148EA10}" srcOrd="0" destOrd="0" parTransId="{2DDC09A0-A8FD-41E8-B958-24AA401DBD16}" sibTransId="{28651534-462E-4E1A-99F5-14666901A7A8}"/>
    <dgm:cxn modelId="{CBFFA4C0-4C8D-411E-8537-8847C7B5BE8D}" type="presOf" srcId="{8A3819AF-D80A-47F9-9C9F-BD3F4EDECAA4}" destId="{F3B4DB4D-998E-4A59-B77A-07DBCDAD3A46}" srcOrd="0" destOrd="0" presId="urn:microsoft.com/office/officeart/2005/8/layout/target3"/>
    <dgm:cxn modelId="{DD329CF8-6A43-4B20-A2CB-5520B9636F65}" type="presOf" srcId="{98FEE7A9-D26E-47CA-995B-07213148EA10}" destId="{CBFB408D-95A8-40A6-B5B8-C666CB13D290}" srcOrd="0" destOrd="0" presId="urn:microsoft.com/office/officeart/2005/8/layout/target3"/>
    <dgm:cxn modelId="{0EF3E77F-969B-40C2-AB68-D5D74405EE46}" type="presParOf" srcId="{F62D11D2-2575-4036-AD8A-E6760F485CB1}" destId="{D34BAD6B-6E29-4940-9167-488AF809D76E}" srcOrd="0" destOrd="0" presId="urn:microsoft.com/office/officeart/2005/8/layout/target3"/>
    <dgm:cxn modelId="{6A275FB3-8A06-41EE-9037-EF172E1CD4BE}" type="presParOf" srcId="{F62D11D2-2575-4036-AD8A-E6760F485CB1}" destId="{357F2358-5441-4881-8427-F7DACF0554D2}" srcOrd="1" destOrd="0" presId="urn:microsoft.com/office/officeart/2005/8/layout/target3"/>
    <dgm:cxn modelId="{BB767991-EABE-48F0-8030-53330E917313}" type="presParOf" srcId="{F62D11D2-2575-4036-AD8A-E6760F485CB1}" destId="{CBFB408D-95A8-40A6-B5B8-C666CB13D290}" srcOrd="2" destOrd="0" presId="urn:microsoft.com/office/officeart/2005/8/layout/target3"/>
    <dgm:cxn modelId="{4710A477-3DD8-4D22-A16E-415C57C2C4C9}" type="presParOf" srcId="{F62D11D2-2575-4036-AD8A-E6760F485CB1}" destId="{7048289B-2547-4481-A2C2-8976451DD722}" srcOrd="3" destOrd="0" presId="urn:microsoft.com/office/officeart/2005/8/layout/target3"/>
    <dgm:cxn modelId="{2DDD4CF1-357A-42B3-A283-5C79BC899AFA}" type="presParOf" srcId="{F62D11D2-2575-4036-AD8A-E6760F485CB1}" destId="{6A76D17B-C339-462B-8C1E-BE5D20CE8452}" srcOrd="4" destOrd="0" presId="urn:microsoft.com/office/officeart/2005/8/layout/target3"/>
    <dgm:cxn modelId="{03938156-27F3-446C-A0D5-FBE3AE460134}" type="presParOf" srcId="{F62D11D2-2575-4036-AD8A-E6760F485CB1}" destId="{F3B4DB4D-998E-4A59-B77A-07DBCDAD3A46}" srcOrd="5" destOrd="0" presId="urn:microsoft.com/office/officeart/2005/8/layout/target3"/>
    <dgm:cxn modelId="{78E8C3BD-E45D-4899-A945-187F01D5CF8D}" type="presParOf" srcId="{F62D11D2-2575-4036-AD8A-E6760F485CB1}" destId="{812A871F-5810-4303-8720-F90904C5A3FA}" srcOrd="6" destOrd="0" presId="urn:microsoft.com/office/officeart/2005/8/layout/target3"/>
    <dgm:cxn modelId="{1DF8371A-5442-4266-834C-46ECC1F51FEF}" type="presParOf" srcId="{F62D11D2-2575-4036-AD8A-E6760F485CB1}" destId="{960A76B9-D699-46F6-B3D7-C8BE2FF33C46}"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8BED57E-C297-4B47-BDF7-39A8976AD745}"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6AEBC3FC-0883-482A-9541-78E7258652B1}">
      <dgm:prSet/>
      <dgm:spPr/>
      <dgm:t>
        <a:bodyPr/>
        <a:lstStyle/>
        <a:p>
          <a:r>
            <a:rPr lang="en-US" b="1" dirty="0"/>
            <a:t>O, </a:t>
          </a:r>
          <a:r>
            <a:rPr lang="en-US" b="1" u="sng" dirty="0"/>
            <a:t>The objective component</a:t>
          </a:r>
          <a:r>
            <a:rPr lang="en-US" dirty="0"/>
            <a:t>, describes the therapist’s observations of the patient’s appearance, or behavior.  </a:t>
          </a:r>
        </a:p>
      </dgm:t>
    </dgm:pt>
    <dgm:pt modelId="{DA98C3F0-5976-4ECD-82CF-702E88F2B7BF}" type="parTrans" cxnId="{037C281A-2DDA-4AB2-81CC-6F8A4B471D5D}">
      <dgm:prSet/>
      <dgm:spPr/>
      <dgm:t>
        <a:bodyPr/>
        <a:lstStyle/>
        <a:p>
          <a:endParaRPr lang="en-US"/>
        </a:p>
      </dgm:t>
    </dgm:pt>
    <dgm:pt modelId="{FE58197F-153B-478E-80C4-B2E219301EAD}" type="sibTrans" cxnId="{037C281A-2DDA-4AB2-81CC-6F8A4B471D5D}">
      <dgm:prSet/>
      <dgm:spPr/>
      <dgm:t>
        <a:bodyPr/>
        <a:lstStyle/>
        <a:p>
          <a:endParaRPr lang="en-US"/>
        </a:p>
      </dgm:t>
    </dgm:pt>
    <dgm:pt modelId="{A80EC563-FD35-4FF1-8896-1FCEA2FA659B}">
      <dgm:prSet/>
      <dgm:spPr/>
      <dgm:t>
        <a:bodyPr/>
        <a:lstStyle/>
        <a:p>
          <a:r>
            <a:rPr lang="en-US" dirty="0"/>
            <a:t>For example: “Patient appears anxious, with pressured speech.” This section may also include relevant historical information, such as, “No prior history of treatment,” or other pertinent facts, such as, “Patient’s primary care physician prescribed anti-depressant medications but Pt. elected not to take them.” </a:t>
          </a:r>
        </a:p>
      </dgm:t>
    </dgm:pt>
    <dgm:pt modelId="{D7994B59-B234-4E0D-8EEF-002E82A2FDA8}" type="parTrans" cxnId="{2AAB0A14-1E8E-4D2B-96A5-693F82B8BDCA}">
      <dgm:prSet/>
      <dgm:spPr/>
      <dgm:t>
        <a:bodyPr/>
        <a:lstStyle/>
        <a:p>
          <a:endParaRPr lang="en-US"/>
        </a:p>
      </dgm:t>
    </dgm:pt>
    <dgm:pt modelId="{F85BF230-E774-48DB-B3EE-9259EC6D05FF}" type="sibTrans" cxnId="{2AAB0A14-1E8E-4D2B-96A5-693F82B8BDCA}">
      <dgm:prSet/>
      <dgm:spPr/>
      <dgm:t>
        <a:bodyPr/>
        <a:lstStyle/>
        <a:p>
          <a:endParaRPr lang="en-US"/>
        </a:p>
      </dgm:t>
    </dgm:pt>
    <dgm:pt modelId="{DEF6EA08-4CF8-4833-9441-1AED8AA38B9E}" type="pres">
      <dgm:prSet presAssocID="{A8BED57E-C297-4B47-BDF7-39A8976AD745}" presName="Name0" presStyleCnt="0">
        <dgm:presLayoutVars>
          <dgm:chMax val="7"/>
          <dgm:dir/>
          <dgm:animLvl val="lvl"/>
          <dgm:resizeHandles val="exact"/>
        </dgm:presLayoutVars>
      </dgm:prSet>
      <dgm:spPr/>
    </dgm:pt>
    <dgm:pt modelId="{C66731C7-2B69-44F8-800F-8A0C59987037}" type="pres">
      <dgm:prSet presAssocID="{6AEBC3FC-0883-482A-9541-78E7258652B1}" presName="circle1" presStyleLbl="node1" presStyleIdx="0" presStyleCnt="2"/>
      <dgm:spPr/>
    </dgm:pt>
    <dgm:pt modelId="{ED300358-04E3-443D-B500-463E90AEECF4}" type="pres">
      <dgm:prSet presAssocID="{6AEBC3FC-0883-482A-9541-78E7258652B1}" presName="space" presStyleCnt="0"/>
      <dgm:spPr/>
    </dgm:pt>
    <dgm:pt modelId="{1BB66983-E94A-4AD2-9306-3F6D4112724A}" type="pres">
      <dgm:prSet presAssocID="{6AEBC3FC-0883-482A-9541-78E7258652B1}" presName="rect1" presStyleLbl="alignAcc1" presStyleIdx="0" presStyleCnt="2"/>
      <dgm:spPr/>
    </dgm:pt>
    <dgm:pt modelId="{A8FE8BB9-B356-475B-BD5A-37CDF3995B69}" type="pres">
      <dgm:prSet presAssocID="{A80EC563-FD35-4FF1-8896-1FCEA2FA659B}" presName="vertSpace2" presStyleLbl="node1" presStyleIdx="0" presStyleCnt="2"/>
      <dgm:spPr/>
    </dgm:pt>
    <dgm:pt modelId="{D49F2B99-D4F8-47B1-8785-133276AD8AEC}" type="pres">
      <dgm:prSet presAssocID="{A80EC563-FD35-4FF1-8896-1FCEA2FA659B}" presName="circle2" presStyleLbl="node1" presStyleIdx="1" presStyleCnt="2"/>
      <dgm:spPr/>
    </dgm:pt>
    <dgm:pt modelId="{E80A4934-7681-42E9-89D6-994B050FFB1C}" type="pres">
      <dgm:prSet presAssocID="{A80EC563-FD35-4FF1-8896-1FCEA2FA659B}" presName="rect2" presStyleLbl="alignAcc1" presStyleIdx="1" presStyleCnt="2"/>
      <dgm:spPr/>
    </dgm:pt>
    <dgm:pt modelId="{BE08F966-AAEB-4236-85E4-75B07260839A}" type="pres">
      <dgm:prSet presAssocID="{6AEBC3FC-0883-482A-9541-78E7258652B1}" presName="rect1ParTxNoCh" presStyleLbl="alignAcc1" presStyleIdx="1" presStyleCnt="2">
        <dgm:presLayoutVars>
          <dgm:chMax val="1"/>
          <dgm:bulletEnabled val="1"/>
        </dgm:presLayoutVars>
      </dgm:prSet>
      <dgm:spPr/>
    </dgm:pt>
    <dgm:pt modelId="{A12BD6FF-8E87-4600-A237-08660FC02E48}" type="pres">
      <dgm:prSet presAssocID="{A80EC563-FD35-4FF1-8896-1FCEA2FA659B}" presName="rect2ParTxNoCh" presStyleLbl="alignAcc1" presStyleIdx="1" presStyleCnt="2">
        <dgm:presLayoutVars>
          <dgm:chMax val="1"/>
          <dgm:bulletEnabled val="1"/>
        </dgm:presLayoutVars>
      </dgm:prSet>
      <dgm:spPr/>
    </dgm:pt>
  </dgm:ptLst>
  <dgm:cxnLst>
    <dgm:cxn modelId="{2AAB0A14-1E8E-4D2B-96A5-693F82B8BDCA}" srcId="{A8BED57E-C297-4B47-BDF7-39A8976AD745}" destId="{A80EC563-FD35-4FF1-8896-1FCEA2FA659B}" srcOrd="1" destOrd="0" parTransId="{D7994B59-B234-4E0D-8EEF-002E82A2FDA8}" sibTransId="{F85BF230-E774-48DB-B3EE-9259EC6D05FF}"/>
    <dgm:cxn modelId="{A4FE9614-90FA-4991-9A15-9B7083F2BABD}" type="presOf" srcId="{A80EC563-FD35-4FF1-8896-1FCEA2FA659B}" destId="{E80A4934-7681-42E9-89D6-994B050FFB1C}" srcOrd="0" destOrd="0" presId="urn:microsoft.com/office/officeart/2005/8/layout/target3"/>
    <dgm:cxn modelId="{D8466816-5F0E-404A-B544-71BFAC659295}" type="presOf" srcId="{A80EC563-FD35-4FF1-8896-1FCEA2FA659B}" destId="{A12BD6FF-8E87-4600-A237-08660FC02E48}" srcOrd="1" destOrd="0" presId="urn:microsoft.com/office/officeart/2005/8/layout/target3"/>
    <dgm:cxn modelId="{037C281A-2DDA-4AB2-81CC-6F8A4B471D5D}" srcId="{A8BED57E-C297-4B47-BDF7-39A8976AD745}" destId="{6AEBC3FC-0883-482A-9541-78E7258652B1}" srcOrd="0" destOrd="0" parTransId="{DA98C3F0-5976-4ECD-82CF-702E88F2B7BF}" sibTransId="{FE58197F-153B-478E-80C4-B2E219301EAD}"/>
    <dgm:cxn modelId="{6D22549E-ABE2-43BD-8FAB-6FFEB9829B78}" type="presOf" srcId="{6AEBC3FC-0883-482A-9541-78E7258652B1}" destId="{BE08F966-AAEB-4236-85E4-75B07260839A}" srcOrd="1" destOrd="0" presId="urn:microsoft.com/office/officeart/2005/8/layout/target3"/>
    <dgm:cxn modelId="{53A1C9DD-D3D1-4085-BF7E-520FA3952C74}" type="presOf" srcId="{A8BED57E-C297-4B47-BDF7-39A8976AD745}" destId="{DEF6EA08-4CF8-4833-9441-1AED8AA38B9E}" srcOrd="0" destOrd="0" presId="urn:microsoft.com/office/officeart/2005/8/layout/target3"/>
    <dgm:cxn modelId="{BC76F2FD-32AC-4294-85C9-EA8BBFB5C306}" type="presOf" srcId="{6AEBC3FC-0883-482A-9541-78E7258652B1}" destId="{1BB66983-E94A-4AD2-9306-3F6D4112724A}" srcOrd="0" destOrd="0" presId="urn:microsoft.com/office/officeart/2005/8/layout/target3"/>
    <dgm:cxn modelId="{B1BA12CD-CCBD-4D7B-B7ED-34F6F8B9ED84}" type="presParOf" srcId="{DEF6EA08-4CF8-4833-9441-1AED8AA38B9E}" destId="{C66731C7-2B69-44F8-800F-8A0C59987037}" srcOrd="0" destOrd="0" presId="urn:microsoft.com/office/officeart/2005/8/layout/target3"/>
    <dgm:cxn modelId="{858FC611-1876-42BE-BC6F-FAA99F5C2558}" type="presParOf" srcId="{DEF6EA08-4CF8-4833-9441-1AED8AA38B9E}" destId="{ED300358-04E3-443D-B500-463E90AEECF4}" srcOrd="1" destOrd="0" presId="urn:microsoft.com/office/officeart/2005/8/layout/target3"/>
    <dgm:cxn modelId="{D32D5808-6012-4CED-9849-BDE06DE8DAFA}" type="presParOf" srcId="{DEF6EA08-4CF8-4833-9441-1AED8AA38B9E}" destId="{1BB66983-E94A-4AD2-9306-3F6D4112724A}" srcOrd="2" destOrd="0" presId="urn:microsoft.com/office/officeart/2005/8/layout/target3"/>
    <dgm:cxn modelId="{86600EF2-5406-4C63-A6C8-5135976AB182}" type="presParOf" srcId="{DEF6EA08-4CF8-4833-9441-1AED8AA38B9E}" destId="{A8FE8BB9-B356-475B-BD5A-37CDF3995B69}" srcOrd="3" destOrd="0" presId="urn:microsoft.com/office/officeart/2005/8/layout/target3"/>
    <dgm:cxn modelId="{952AA9DF-1CC0-4DAB-A8C0-202DF270E05A}" type="presParOf" srcId="{DEF6EA08-4CF8-4833-9441-1AED8AA38B9E}" destId="{D49F2B99-D4F8-47B1-8785-133276AD8AEC}" srcOrd="4" destOrd="0" presId="urn:microsoft.com/office/officeart/2005/8/layout/target3"/>
    <dgm:cxn modelId="{59741798-C583-4475-A0A6-F9FA900E7A88}" type="presParOf" srcId="{DEF6EA08-4CF8-4833-9441-1AED8AA38B9E}" destId="{E80A4934-7681-42E9-89D6-994B050FFB1C}" srcOrd="5" destOrd="0" presId="urn:microsoft.com/office/officeart/2005/8/layout/target3"/>
    <dgm:cxn modelId="{8375693B-800A-454B-9D7A-2449D5E75A9C}" type="presParOf" srcId="{DEF6EA08-4CF8-4833-9441-1AED8AA38B9E}" destId="{BE08F966-AAEB-4236-85E4-75B07260839A}" srcOrd="6" destOrd="0" presId="urn:microsoft.com/office/officeart/2005/8/layout/target3"/>
    <dgm:cxn modelId="{8254E0C1-D089-4886-AA6B-9640F5C61F40}" type="presParOf" srcId="{DEF6EA08-4CF8-4833-9441-1AED8AA38B9E}" destId="{A12BD6FF-8E87-4600-A237-08660FC02E48}"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ED36602-6568-40F0-BFBA-BCC414C1C83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9C3A60F6-2313-4871-BF55-78FA2010E638}">
      <dgm:prSet custT="1"/>
      <dgm:spPr/>
      <dgm:t>
        <a:bodyPr/>
        <a:lstStyle/>
        <a:p>
          <a:r>
            <a:rPr lang="en-US" sz="2000" b="1" dirty="0"/>
            <a:t>A, </a:t>
          </a:r>
          <a:r>
            <a:rPr lang="en-US" sz="2000" b="1" u="sng" dirty="0"/>
            <a:t>The assessment component</a:t>
          </a:r>
          <a:r>
            <a:rPr lang="en-US" sz="2000" b="1" dirty="0"/>
            <a:t>, </a:t>
          </a:r>
          <a:r>
            <a:rPr lang="en-US" sz="2000" b="0" dirty="0"/>
            <a:t>provides the therapist’s analysis of information contained in the subjective and objective sections of the progress note</a:t>
          </a:r>
        </a:p>
      </dgm:t>
    </dgm:pt>
    <dgm:pt modelId="{BD7CFB83-1260-42A1-B57F-28759B979D59}" type="parTrans" cxnId="{173369BF-FA71-42D3-A3D9-A0FF79A5C2E3}">
      <dgm:prSet/>
      <dgm:spPr/>
      <dgm:t>
        <a:bodyPr/>
        <a:lstStyle/>
        <a:p>
          <a:endParaRPr lang="en-US"/>
        </a:p>
      </dgm:t>
    </dgm:pt>
    <dgm:pt modelId="{8EBBB03D-C2D7-4A5D-9F87-03E37FC063EA}" type="sibTrans" cxnId="{173369BF-FA71-42D3-A3D9-A0FF79A5C2E3}">
      <dgm:prSet/>
      <dgm:spPr/>
      <dgm:t>
        <a:bodyPr/>
        <a:lstStyle/>
        <a:p>
          <a:endParaRPr lang="en-US"/>
        </a:p>
      </dgm:t>
    </dgm:pt>
    <dgm:pt modelId="{7947B23E-6C84-470B-8932-BA24D2B72537}">
      <dgm:prSet custT="1"/>
      <dgm:spPr/>
      <dgm:t>
        <a:bodyPr/>
        <a:lstStyle/>
        <a:p>
          <a:r>
            <a:rPr lang="en-US" sz="2000" b="0" dirty="0"/>
            <a:t>For example: “Patient reports signs and symptoms that are consistent with major depression.” Or: “Severity of Pt’s depression warrants further evaluation of possible suicide risk.” Or: “Pt. currently denies S.I. but severity of dep. symptoms warrants follow-up visit asap for further assessment of risk factors and consideration of safety plan or possible higher level of care.” </a:t>
          </a:r>
        </a:p>
        <a:p>
          <a:r>
            <a:rPr lang="en-US" sz="2000" b="0" dirty="0"/>
            <a:t>This section may also include comments on patient’s progress in Therapy. </a:t>
          </a:r>
        </a:p>
      </dgm:t>
    </dgm:pt>
    <dgm:pt modelId="{D885C58F-24D0-4E07-A38F-B7D1A4E80511}" type="parTrans" cxnId="{10F06948-6C73-42C4-A2F9-26887A9F97E0}">
      <dgm:prSet/>
      <dgm:spPr/>
      <dgm:t>
        <a:bodyPr/>
        <a:lstStyle/>
        <a:p>
          <a:endParaRPr lang="en-US"/>
        </a:p>
      </dgm:t>
    </dgm:pt>
    <dgm:pt modelId="{7CF78284-D5CD-40A0-AE32-F9611888D485}" type="sibTrans" cxnId="{10F06948-6C73-42C4-A2F9-26887A9F97E0}">
      <dgm:prSet/>
      <dgm:spPr/>
      <dgm:t>
        <a:bodyPr/>
        <a:lstStyle/>
        <a:p>
          <a:endParaRPr lang="en-US"/>
        </a:p>
      </dgm:t>
    </dgm:pt>
    <dgm:pt modelId="{60579BAD-0B98-4D68-8350-D5F1F60B1D43}" type="pres">
      <dgm:prSet presAssocID="{9ED36602-6568-40F0-BFBA-BCC414C1C832}" presName="Name0" presStyleCnt="0">
        <dgm:presLayoutVars>
          <dgm:chMax val="7"/>
          <dgm:dir/>
          <dgm:animLvl val="lvl"/>
          <dgm:resizeHandles val="exact"/>
        </dgm:presLayoutVars>
      </dgm:prSet>
      <dgm:spPr/>
    </dgm:pt>
    <dgm:pt modelId="{57F04CA0-D943-4295-932E-7ED82C908052}" type="pres">
      <dgm:prSet presAssocID="{9C3A60F6-2313-4871-BF55-78FA2010E638}" presName="circle1" presStyleLbl="node1" presStyleIdx="0" presStyleCnt="2"/>
      <dgm:spPr/>
    </dgm:pt>
    <dgm:pt modelId="{0BB5CE1A-9597-4ED3-A1D7-973E596CF6FD}" type="pres">
      <dgm:prSet presAssocID="{9C3A60F6-2313-4871-BF55-78FA2010E638}" presName="space" presStyleCnt="0"/>
      <dgm:spPr/>
    </dgm:pt>
    <dgm:pt modelId="{DE3DC374-2880-48C2-AB69-B76A5F70E3CE}" type="pres">
      <dgm:prSet presAssocID="{9C3A60F6-2313-4871-BF55-78FA2010E638}" presName="rect1" presStyleLbl="alignAcc1" presStyleIdx="0" presStyleCnt="2"/>
      <dgm:spPr/>
    </dgm:pt>
    <dgm:pt modelId="{374C5FDC-64B0-4D2D-AD14-BDEC9A24C71D}" type="pres">
      <dgm:prSet presAssocID="{7947B23E-6C84-470B-8932-BA24D2B72537}" presName="vertSpace2" presStyleLbl="node1" presStyleIdx="0" presStyleCnt="2"/>
      <dgm:spPr/>
    </dgm:pt>
    <dgm:pt modelId="{857D7B5C-18BC-4E00-9598-B02CA96ECACD}" type="pres">
      <dgm:prSet presAssocID="{7947B23E-6C84-470B-8932-BA24D2B72537}" presName="circle2" presStyleLbl="node1" presStyleIdx="1" presStyleCnt="2"/>
      <dgm:spPr/>
    </dgm:pt>
    <dgm:pt modelId="{06602ACE-F3F3-469C-A350-A31D2AB18411}" type="pres">
      <dgm:prSet presAssocID="{7947B23E-6C84-470B-8932-BA24D2B72537}" presName="rect2" presStyleLbl="alignAcc1" presStyleIdx="1" presStyleCnt="2"/>
      <dgm:spPr/>
    </dgm:pt>
    <dgm:pt modelId="{C0C50A5E-709E-4D2B-8ACE-20F3AD5DB6FC}" type="pres">
      <dgm:prSet presAssocID="{9C3A60F6-2313-4871-BF55-78FA2010E638}" presName="rect1ParTxNoCh" presStyleLbl="alignAcc1" presStyleIdx="1" presStyleCnt="2">
        <dgm:presLayoutVars>
          <dgm:chMax val="1"/>
          <dgm:bulletEnabled val="1"/>
        </dgm:presLayoutVars>
      </dgm:prSet>
      <dgm:spPr/>
    </dgm:pt>
    <dgm:pt modelId="{743D169B-2CC4-40A7-92D7-43E5F5BCFAC9}" type="pres">
      <dgm:prSet presAssocID="{7947B23E-6C84-470B-8932-BA24D2B72537}" presName="rect2ParTxNoCh" presStyleLbl="alignAcc1" presStyleIdx="1" presStyleCnt="2">
        <dgm:presLayoutVars>
          <dgm:chMax val="1"/>
          <dgm:bulletEnabled val="1"/>
        </dgm:presLayoutVars>
      </dgm:prSet>
      <dgm:spPr/>
    </dgm:pt>
  </dgm:ptLst>
  <dgm:cxnLst>
    <dgm:cxn modelId="{48560834-8931-4A12-B127-3338E08CB4A0}" type="presOf" srcId="{9C3A60F6-2313-4871-BF55-78FA2010E638}" destId="{C0C50A5E-709E-4D2B-8ACE-20F3AD5DB6FC}" srcOrd="1" destOrd="0" presId="urn:microsoft.com/office/officeart/2005/8/layout/target3"/>
    <dgm:cxn modelId="{F6C34865-C0CA-451D-84F8-7B4F146B1645}" type="presOf" srcId="{7947B23E-6C84-470B-8932-BA24D2B72537}" destId="{743D169B-2CC4-40A7-92D7-43E5F5BCFAC9}" srcOrd="1" destOrd="0" presId="urn:microsoft.com/office/officeart/2005/8/layout/target3"/>
    <dgm:cxn modelId="{10F06948-6C73-42C4-A2F9-26887A9F97E0}" srcId="{9ED36602-6568-40F0-BFBA-BCC414C1C832}" destId="{7947B23E-6C84-470B-8932-BA24D2B72537}" srcOrd="1" destOrd="0" parTransId="{D885C58F-24D0-4E07-A38F-B7D1A4E80511}" sibTransId="{7CF78284-D5CD-40A0-AE32-F9611888D485}"/>
    <dgm:cxn modelId="{DCDCFE90-7C5E-44A8-998E-6C8912FF897D}" type="presOf" srcId="{9C3A60F6-2313-4871-BF55-78FA2010E638}" destId="{DE3DC374-2880-48C2-AB69-B76A5F70E3CE}" srcOrd="0" destOrd="0" presId="urn:microsoft.com/office/officeart/2005/8/layout/target3"/>
    <dgm:cxn modelId="{BFC848A5-24C9-4DCD-B893-58611FB31584}" type="presOf" srcId="{9ED36602-6568-40F0-BFBA-BCC414C1C832}" destId="{60579BAD-0B98-4D68-8350-D5F1F60B1D43}" srcOrd="0" destOrd="0" presId="urn:microsoft.com/office/officeart/2005/8/layout/target3"/>
    <dgm:cxn modelId="{3D5767A9-8511-4A46-8089-5E2CAB7A8B4D}" type="presOf" srcId="{7947B23E-6C84-470B-8932-BA24D2B72537}" destId="{06602ACE-F3F3-469C-A350-A31D2AB18411}" srcOrd="0" destOrd="0" presId="urn:microsoft.com/office/officeart/2005/8/layout/target3"/>
    <dgm:cxn modelId="{173369BF-FA71-42D3-A3D9-A0FF79A5C2E3}" srcId="{9ED36602-6568-40F0-BFBA-BCC414C1C832}" destId="{9C3A60F6-2313-4871-BF55-78FA2010E638}" srcOrd="0" destOrd="0" parTransId="{BD7CFB83-1260-42A1-B57F-28759B979D59}" sibTransId="{8EBBB03D-C2D7-4A5D-9F87-03E37FC063EA}"/>
    <dgm:cxn modelId="{5B7B7E91-7C05-43B3-9B15-997C4CFFBFF9}" type="presParOf" srcId="{60579BAD-0B98-4D68-8350-D5F1F60B1D43}" destId="{57F04CA0-D943-4295-932E-7ED82C908052}" srcOrd="0" destOrd="0" presId="urn:microsoft.com/office/officeart/2005/8/layout/target3"/>
    <dgm:cxn modelId="{9C457382-517E-441C-84D3-3B78BE2C6DF4}" type="presParOf" srcId="{60579BAD-0B98-4D68-8350-D5F1F60B1D43}" destId="{0BB5CE1A-9597-4ED3-A1D7-973E596CF6FD}" srcOrd="1" destOrd="0" presId="urn:microsoft.com/office/officeart/2005/8/layout/target3"/>
    <dgm:cxn modelId="{D3BF5FCF-2481-4380-B848-573CCC5BD344}" type="presParOf" srcId="{60579BAD-0B98-4D68-8350-D5F1F60B1D43}" destId="{DE3DC374-2880-48C2-AB69-B76A5F70E3CE}" srcOrd="2" destOrd="0" presId="urn:microsoft.com/office/officeart/2005/8/layout/target3"/>
    <dgm:cxn modelId="{CD68C4C6-9421-42EE-B29C-BDBDDC46834C}" type="presParOf" srcId="{60579BAD-0B98-4D68-8350-D5F1F60B1D43}" destId="{374C5FDC-64B0-4D2D-AD14-BDEC9A24C71D}" srcOrd="3" destOrd="0" presId="urn:microsoft.com/office/officeart/2005/8/layout/target3"/>
    <dgm:cxn modelId="{C22CF38A-45A6-440A-A690-1A3B2D77A913}" type="presParOf" srcId="{60579BAD-0B98-4D68-8350-D5F1F60B1D43}" destId="{857D7B5C-18BC-4E00-9598-B02CA96ECACD}" srcOrd="4" destOrd="0" presId="urn:microsoft.com/office/officeart/2005/8/layout/target3"/>
    <dgm:cxn modelId="{1BD15FF1-B4F2-4BC2-9154-B5AE6BC46C43}" type="presParOf" srcId="{60579BAD-0B98-4D68-8350-D5F1F60B1D43}" destId="{06602ACE-F3F3-469C-A350-A31D2AB18411}" srcOrd="5" destOrd="0" presId="urn:microsoft.com/office/officeart/2005/8/layout/target3"/>
    <dgm:cxn modelId="{E2A21ACA-D2F1-4AE3-8F0A-807DA79DC6DF}" type="presParOf" srcId="{60579BAD-0B98-4D68-8350-D5F1F60B1D43}" destId="{C0C50A5E-709E-4D2B-8ACE-20F3AD5DB6FC}" srcOrd="6" destOrd="0" presId="urn:microsoft.com/office/officeart/2005/8/layout/target3"/>
    <dgm:cxn modelId="{FE2D515E-EC89-4628-9E09-EE4B5EA69B2F}" type="presParOf" srcId="{60579BAD-0B98-4D68-8350-D5F1F60B1D43}" destId="{743D169B-2CC4-40A7-92D7-43E5F5BCFAC9}"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E6B05A7-9A0F-489E-A8D9-52A6D416A48C}"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en-US"/>
        </a:p>
      </dgm:t>
    </dgm:pt>
    <dgm:pt modelId="{208FBE92-C483-41D6-8AD0-F6FB523BDBF7}">
      <dgm:prSet/>
      <dgm:spPr/>
      <dgm:t>
        <a:bodyPr/>
        <a:lstStyle/>
        <a:p>
          <a:r>
            <a:rPr lang="en-US" b="1" dirty="0"/>
            <a:t>P, </a:t>
          </a:r>
          <a:r>
            <a:rPr lang="en-US" b="1" u="sng" dirty="0"/>
            <a:t>The plan component</a:t>
          </a:r>
          <a:r>
            <a:rPr lang="en-US" dirty="0"/>
            <a:t>, describes the treatment plan, including the planned frequency of visits, etc., any recommendations made, and when appropriate, the patient’s prognosis. </a:t>
          </a:r>
        </a:p>
      </dgm:t>
    </dgm:pt>
    <dgm:pt modelId="{3331A80A-4993-4EC0-9B25-A2A540BC8085}" type="parTrans" cxnId="{AF104A52-C547-48AC-BD33-2C635CFF3A08}">
      <dgm:prSet/>
      <dgm:spPr/>
      <dgm:t>
        <a:bodyPr/>
        <a:lstStyle/>
        <a:p>
          <a:endParaRPr lang="en-US"/>
        </a:p>
      </dgm:t>
    </dgm:pt>
    <dgm:pt modelId="{6E7E0BD4-1B73-49A0-9CE4-96280272ACD8}" type="sibTrans" cxnId="{AF104A52-C547-48AC-BD33-2C635CFF3A08}">
      <dgm:prSet/>
      <dgm:spPr/>
      <dgm:t>
        <a:bodyPr/>
        <a:lstStyle/>
        <a:p>
          <a:endParaRPr lang="en-US"/>
        </a:p>
      </dgm:t>
    </dgm:pt>
    <dgm:pt modelId="{ACEEC149-9DC0-4BC5-AF26-11E2FB5707D3}">
      <dgm:prSet/>
      <dgm:spPr/>
      <dgm:t>
        <a:bodyPr/>
        <a:lstStyle/>
        <a:p>
          <a:r>
            <a:rPr lang="en-US" dirty="0"/>
            <a:t>For example, “Based on assessment of pt., plan at this time is: </a:t>
          </a:r>
          <a:r>
            <a:rPr lang="en-US" dirty="0" err="1"/>
            <a:t>Indiv</a:t>
          </a:r>
          <a:r>
            <a:rPr lang="en-US" dirty="0"/>
            <a:t>. TX, w/pt. 1x per week, to assist pt. in coping with recent losses; Need to evaluate sources of support; Will consider CBT to address depression and possible referral for medication evaluation if depression worsens/fails to improve. </a:t>
          </a:r>
        </a:p>
      </dgm:t>
    </dgm:pt>
    <dgm:pt modelId="{946B5AB5-5407-47CE-932F-F6513161E867}" type="parTrans" cxnId="{CACF5F1C-AF8A-470F-AF8B-2032D2EE0F3E}">
      <dgm:prSet/>
      <dgm:spPr/>
      <dgm:t>
        <a:bodyPr/>
        <a:lstStyle/>
        <a:p>
          <a:endParaRPr lang="en-US"/>
        </a:p>
      </dgm:t>
    </dgm:pt>
    <dgm:pt modelId="{E605D8A7-2095-47C9-B956-D5848CCB6E3C}" type="sibTrans" cxnId="{CACF5F1C-AF8A-470F-AF8B-2032D2EE0F3E}">
      <dgm:prSet/>
      <dgm:spPr/>
      <dgm:t>
        <a:bodyPr/>
        <a:lstStyle/>
        <a:p>
          <a:endParaRPr lang="en-US"/>
        </a:p>
      </dgm:t>
    </dgm:pt>
    <dgm:pt modelId="{7C2A4772-B19F-4280-AEDD-EAEED02EC794}" type="pres">
      <dgm:prSet presAssocID="{EE6B05A7-9A0F-489E-A8D9-52A6D416A48C}" presName="Name0" presStyleCnt="0">
        <dgm:presLayoutVars>
          <dgm:chMax val="7"/>
          <dgm:dir/>
          <dgm:animLvl val="lvl"/>
          <dgm:resizeHandles val="exact"/>
        </dgm:presLayoutVars>
      </dgm:prSet>
      <dgm:spPr/>
    </dgm:pt>
    <dgm:pt modelId="{C6FF0D80-2F5E-4E37-9ACE-C256E55F19C1}" type="pres">
      <dgm:prSet presAssocID="{208FBE92-C483-41D6-8AD0-F6FB523BDBF7}" presName="circle1" presStyleLbl="node1" presStyleIdx="0" presStyleCnt="2"/>
      <dgm:spPr/>
    </dgm:pt>
    <dgm:pt modelId="{37A4FC1C-E43E-4B0D-A98A-D59EE42DE22D}" type="pres">
      <dgm:prSet presAssocID="{208FBE92-C483-41D6-8AD0-F6FB523BDBF7}" presName="space" presStyleCnt="0"/>
      <dgm:spPr/>
    </dgm:pt>
    <dgm:pt modelId="{331EF9C0-12EB-4AA2-83A0-F3AA5E42BA0A}" type="pres">
      <dgm:prSet presAssocID="{208FBE92-C483-41D6-8AD0-F6FB523BDBF7}" presName="rect1" presStyleLbl="alignAcc1" presStyleIdx="0" presStyleCnt="2"/>
      <dgm:spPr/>
    </dgm:pt>
    <dgm:pt modelId="{6EDE73B2-4E57-4B68-B782-A5E38D01660C}" type="pres">
      <dgm:prSet presAssocID="{ACEEC149-9DC0-4BC5-AF26-11E2FB5707D3}" presName="vertSpace2" presStyleLbl="node1" presStyleIdx="0" presStyleCnt="2"/>
      <dgm:spPr/>
    </dgm:pt>
    <dgm:pt modelId="{3BCFB6FA-95F7-43AF-8026-07C62AE638D1}" type="pres">
      <dgm:prSet presAssocID="{ACEEC149-9DC0-4BC5-AF26-11E2FB5707D3}" presName="circle2" presStyleLbl="node1" presStyleIdx="1" presStyleCnt="2"/>
      <dgm:spPr/>
    </dgm:pt>
    <dgm:pt modelId="{B983D03A-3EAA-4C35-AECB-8DBADD48E3C3}" type="pres">
      <dgm:prSet presAssocID="{ACEEC149-9DC0-4BC5-AF26-11E2FB5707D3}" presName="rect2" presStyleLbl="alignAcc1" presStyleIdx="1" presStyleCnt="2"/>
      <dgm:spPr/>
    </dgm:pt>
    <dgm:pt modelId="{A249DD2F-531A-4AFD-B7F6-89940058ED9F}" type="pres">
      <dgm:prSet presAssocID="{208FBE92-C483-41D6-8AD0-F6FB523BDBF7}" presName="rect1ParTxNoCh" presStyleLbl="alignAcc1" presStyleIdx="1" presStyleCnt="2">
        <dgm:presLayoutVars>
          <dgm:chMax val="1"/>
          <dgm:bulletEnabled val="1"/>
        </dgm:presLayoutVars>
      </dgm:prSet>
      <dgm:spPr/>
    </dgm:pt>
    <dgm:pt modelId="{C8BB5FB2-F61A-4524-8D9E-8E4B939D41A7}" type="pres">
      <dgm:prSet presAssocID="{ACEEC149-9DC0-4BC5-AF26-11E2FB5707D3}" presName="rect2ParTxNoCh" presStyleLbl="alignAcc1" presStyleIdx="1" presStyleCnt="2">
        <dgm:presLayoutVars>
          <dgm:chMax val="1"/>
          <dgm:bulletEnabled val="1"/>
        </dgm:presLayoutVars>
      </dgm:prSet>
      <dgm:spPr/>
    </dgm:pt>
  </dgm:ptLst>
  <dgm:cxnLst>
    <dgm:cxn modelId="{44350701-D3F9-44C1-97A9-A61609D55EEF}" type="presOf" srcId="{208FBE92-C483-41D6-8AD0-F6FB523BDBF7}" destId="{A249DD2F-531A-4AFD-B7F6-89940058ED9F}" srcOrd="1" destOrd="0" presId="urn:microsoft.com/office/officeart/2005/8/layout/target3"/>
    <dgm:cxn modelId="{CACF5F1C-AF8A-470F-AF8B-2032D2EE0F3E}" srcId="{EE6B05A7-9A0F-489E-A8D9-52A6D416A48C}" destId="{ACEEC149-9DC0-4BC5-AF26-11E2FB5707D3}" srcOrd="1" destOrd="0" parTransId="{946B5AB5-5407-47CE-932F-F6513161E867}" sibTransId="{E605D8A7-2095-47C9-B956-D5848CCB6E3C}"/>
    <dgm:cxn modelId="{73855866-1250-4417-885E-409FBC3A02DA}" type="presOf" srcId="{EE6B05A7-9A0F-489E-A8D9-52A6D416A48C}" destId="{7C2A4772-B19F-4280-AEDD-EAEED02EC794}" srcOrd="0" destOrd="0" presId="urn:microsoft.com/office/officeart/2005/8/layout/target3"/>
    <dgm:cxn modelId="{D41EA169-3220-4AAE-B75A-1E78A4B71ED9}" type="presOf" srcId="{ACEEC149-9DC0-4BC5-AF26-11E2FB5707D3}" destId="{C8BB5FB2-F61A-4524-8D9E-8E4B939D41A7}" srcOrd="1" destOrd="0" presId="urn:microsoft.com/office/officeart/2005/8/layout/target3"/>
    <dgm:cxn modelId="{AF104A52-C547-48AC-BD33-2C635CFF3A08}" srcId="{EE6B05A7-9A0F-489E-A8D9-52A6D416A48C}" destId="{208FBE92-C483-41D6-8AD0-F6FB523BDBF7}" srcOrd="0" destOrd="0" parTransId="{3331A80A-4993-4EC0-9B25-A2A540BC8085}" sibTransId="{6E7E0BD4-1B73-49A0-9CE4-96280272ACD8}"/>
    <dgm:cxn modelId="{5F88B354-940F-404E-966F-0C801FB16137}" type="presOf" srcId="{208FBE92-C483-41D6-8AD0-F6FB523BDBF7}" destId="{331EF9C0-12EB-4AA2-83A0-F3AA5E42BA0A}" srcOrd="0" destOrd="0" presId="urn:microsoft.com/office/officeart/2005/8/layout/target3"/>
    <dgm:cxn modelId="{5ACA8AD4-F189-49DA-B8BB-902616F09ECD}" type="presOf" srcId="{ACEEC149-9DC0-4BC5-AF26-11E2FB5707D3}" destId="{B983D03A-3EAA-4C35-AECB-8DBADD48E3C3}" srcOrd="0" destOrd="0" presId="urn:microsoft.com/office/officeart/2005/8/layout/target3"/>
    <dgm:cxn modelId="{3DE3A813-3788-45C7-AE5F-4D1AA0699755}" type="presParOf" srcId="{7C2A4772-B19F-4280-AEDD-EAEED02EC794}" destId="{C6FF0D80-2F5E-4E37-9ACE-C256E55F19C1}" srcOrd="0" destOrd="0" presId="urn:microsoft.com/office/officeart/2005/8/layout/target3"/>
    <dgm:cxn modelId="{C0ACDAE3-5B03-4757-9C65-E0EFA855DA04}" type="presParOf" srcId="{7C2A4772-B19F-4280-AEDD-EAEED02EC794}" destId="{37A4FC1C-E43E-4B0D-A98A-D59EE42DE22D}" srcOrd="1" destOrd="0" presId="urn:microsoft.com/office/officeart/2005/8/layout/target3"/>
    <dgm:cxn modelId="{B578570B-2881-47EA-947E-AFCA4C316CDF}" type="presParOf" srcId="{7C2A4772-B19F-4280-AEDD-EAEED02EC794}" destId="{331EF9C0-12EB-4AA2-83A0-F3AA5E42BA0A}" srcOrd="2" destOrd="0" presId="urn:microsoft.com/office/officeart/2005/8/layout/target3"/>
    <dgm:cxn modelId="{0094D6AE-F48C-4A96-9D9B-D10E3270D3AE}" type="presParOf" srcId="{7C2A4772-B19F-4280-AEDD-EAEED02EC794}" destId="{6EDE73B2-4E57-4B68-B782-A5E38D01660C}" srcOrd="3" destOrd="0" presId="urn:microsoft.com/office/officeart/2005/8/layout/target3"/>
    <dgm:cxn modelId="{DE92334B-EB11-423D-886F-2ADFBE22FB60}" type="presParOf" srcId="{7C2A4772-B19F-4280-AEDD-EAEED02EC794}" destId="{3BCFB6FA-95F7-43AF-8026-07C62AE638D1}" srcOrd="4" destOrd="0" presId="urn:microsoft.com/office/officeart/2005/8/layout/target3"/>
    <dgm:cxn modelId="{2AD41ED5-A503-4E34-AE31-0E4A557BB825}" type="presParOf" srcId="{7C2A4772-B19F-4280-AEDD-EAEED02EC794}" destId="{B983D03A-3EAA-4C35-AECB-8DBADD48E3C3}" srcOrd="5" destOrd="0" presId="urn:microsoft.com/office/officeart/2005/8/layout/target3"/>
    <dgm:cxn modelId="{46BACA13-DEA9-48C5-8DE2-7044FB9F2C6D}" type="presParOf" srcId="{7C2A4772-B19F-4280-AEDD-EAEED02EC794}" destId="{A249DD2F-531A-4AFD-B7F6-89940058ED9F}" srcOrd="6" destOrd="0" presId="urn:microsoft.com/office/officeart/2005/8/layout/target3"/>
    <dgm:cxn modelId="{F77EDE23-DAAA-4139-87F3-92E647B4DB43}" type="presParOf" srcId="{7C2A4772-B19F-4280-AEDD-EAEED02EC794}" destId="{C8BB5FB2-F61A-4524-8D9E-8E4B939D41A7}"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659BF31-E6FC-4ACA-9155-F27B355196B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983FFA7-8909-48BE-83A5-F160CBAB4268}">
      <dgm:prSet custT="1"/>
      <dgm:spPr/>
      <dgm:t>
        <a:bodyPr/>
        <a:lstStyle/>
        <a:p>
          <a:r>
            <a:rPr lang="en-US" sz="2200" dirty="0"/>
            <a:t>ONC Website: </a:t>
          </a:r>
          <a:r>
            <a:rPr lang="en-US" sz="2200" i="0" dirty="0">
              <a:hlinkClick xmlns:r="http://schemas.openxmlformats.org/officeDocument/2006/relationships" r:id="rId1"/>
            </a:rPr>
            <a:t>https://www.healthit.gov/topic/information-blocking</a:t>
          </a:r>
          <a:endParaRPr lang="en-US" sz="2200" dirty="0"/>
        </a:p>
      </dgm:t>
    </dgm:pt>
    <dgm:pt modelId="{60CF5FD6-89B6-464C-A5A3-6BEDBB31BCD8}" type="parTrans" cxnId="{904FCD6D-BECF-43D1-8BFC-3CF3ACB3B134}">
      <dgm:prSet/>
      <dgm:spPr/>
      <dgm:t>
        <a:bodyPr/>
        <a:lstStyle/>
        <a:p>
          <a:endParaRPr lang="en-US"/>
        </a:p>
      </dgm:t>
    </dgm:pt>
    <dgm:pt modelId="{7BC7B6EC-7840-47AD-9008-C1DEBEE8B264}" type="sibTrans" cxnId="{904FCD6D-BECF-43D1-8BFC-3CF3ACB3B134}">
      <dgm:prSet/>
      <dgm:spPr/>
      <dgm:t>
        <a:bodyPr/>
        <a:lstStyle/>
        <a:p>
          <a:endParaRPr lang="en-US"/>
        </a:p>
      </dgm:t>
    </dgm:pt>
    <dgm:pt modelId="{22A25CDC-38CC-45D4-B047-73F5AE037756}">
      <dgm:prSet custT="1"/>
      <dgm:spPr/>
      <dgm:t>
        <a:bodyPr/>
        <a:lstStyle/>
        <a:p>
          <a:r>
            <a:rPr lang="en-US" sz="2200" dirty="0"/>
            <a:t>Fact Sheets: </a:t>
          </a:r>
          <a:r>
            <a:rPr lang="en-US" sz="2200" dirty="0">
              <a:hlinkClick xmlns:r="http://schemas.openxmlformats.org/officeDocument/2006/relationships" r:id="rId2"/>
            </a:rPr>
            <a:t>https://www.healthit.gov/curesrule/resources/fact-sheets</a:t>
          </a:r>
          <a:r>
            <a:rPr lang="en-US" sz="2200" dirty="0"/>
            <a:t> </a:t>
          </a:r>
        </a:p>
      </dgm:t>
    </dgm:pt>
    <dgm:pt modelId="{9F0C33CD-AB20-4988-89C6-B43432E2CD39}" type="parTrans" cxnId="{CCE75CF7-7B78-4C21-B6CE-996E9336EE23}">
      <dgm:prSet/>
      <dgm:spPr/>
      <dgm:t>
        <a:bodyPr/>
        <a:lstStyle/>
        <a:p>
          <a:endParaRPr lang="en-US"/>
        </a:p>
      </dgm:t>
    </dgm:pt>
    <dgm:pt modelId="{28EB516C-9C04-43DA-8252-749B6817AE59}" type="sibTrans" cxnId="{CCE75CF7-7B78-4C21-B6CE-996E9336EE23}">
      <dgm:prSet/>
      <dgm:spPr/>
      <dgm:t>
        <a:bodyPr/>
        <a:lstStyle/>
        <a:p>
          <a:endParaRPr lang="en-US"/>
        </a:p>
      </dgm:t>
    </dgm:pt>
    <dgm:pt modelId="{293DACC5-F886-4264-9827-03B29620AA47}">
      <dgm:prSet custT="1"/>
      <dgm:spPr/>
      <dgm:t>
        <a:bodyPr/>
        <a:lstStyle/>
        <a:p>
          <a:r>
            <a:rPr lang="en-US" sz="2200" dirty="0"/>
            <a:t>FAQs: </a:t>
          </a:r>
          <a:r>
            <a:rPr lang="en-US" sz="2200" dirty="0">
              <a:hlinkClick xmlns:r="http://schemas.openxmlformats.org/officeDocument/2006/relationships" r:id="rId3"/>
            </a:rPr>
            <a:t>https://www.healthit.gov/curesrule/resources/information-blocking-faqs</a:t>
          </a:r>
          <a:r>
            <a:rPr lang="en-US" sz="2200" dirty="0"/>
            <a:t> </a:t>
          </a:r>
        </a:p>
      </dgm:t>
    </dgm:pt>
    <dgm:pt modelId="{C1361997-A379-40A2-8991-2C6BA26AF890}" type="parTrans" cxnId="{DF4C1B5E-4295-42BC-BF8D-F3B1BF59906A}">
      <dgm:prSet/>
      <dgm:spPr/>
      <dgm:t>
        <a:bodyPr/>
        <a:lstStyle/>
        <a:p>
          <a:endParaRPr lang="en-US"/>
        </a:p>
      </dgm:t>
    </dgm:pt>
    <dgm:pt modelId="{A98D680B-600C-4458-A375-957EDB54468A}" type="sibTrans" cxnId="{DF4C1B5E-4295-42BC-BF8D-F3B1BF59906A}">
      <dgm:prSet/>
      <dgm:spPr/>
      <dgm:t>
        <a:bodyPr/>
        <a:lstStyle/>
        <a:p>
          <a:endParaRPr lang="en-US"/>
        </a:p>
      </dgm:t>
    </dgm:pt>
    <dgm:pt modelId="{0211FA53-F973-4D56-B91B-78C7702F5130}" type="pres">
      <dgm:prSet presAssocID="{D659BF31-E6FC-4ACA-9155-F27B355196B1}" presName="linear" presStyleCnt="0">
        <dgm:presLayoutVars>
          <dgm:animLvl val="lvl"/>
          <dgm:resizeHandles val="exact"/>
        </dgm:presLayoutVars>
      </dgm:prSet>
      <dgm:spPr/>
    </dgm:pt>
    <dgm:pt modelId="{CB851817-67FC-4BDD-A516-5FCFACFD8302}" type="pres">
      <dgm:prSet presAssocID="{0983FFA7-8909-48BE-83A5-F160CBAB4268}" presName="parentText" presStyleLbl="node1" presStyleIdx="0" presStyleCnt="3">
        <dgm:presLayoutVars>
          <dgm:chMax val="0"/>
          <dgm:bulletEnabled val="1"/>
        </dgm:presLayoutVars>
      </dgm:prSet>
      <dgm:spPr/>
    </dgm:pt>
    <dgm:pt modelId="{F184C5A2-BD38-437E-95C4-D992579AF20B}" type="pres">
      <dgm:prSet presAssocID="{7BC7B6EC-7840-47AD-9008-C1DEBEE8B264}" presName="spacer" presStyleCnt="0"/>
      <dgm:spPr/>
    </dgm:pt>
    <dgm:pt modelId="{EEAA66BB-E957-4D3D-A3D2-D10E6329644A}" type="pres">
      <dgm:prSet presAssocID="{22A25CDC-38CC-45D4-B047-73F5AE037756}" presName="parentText" presStyleLbl="node1" presStyleIdx="1" presStyleCnt="3">
        <dgm:presLayoutVars>
          <dgm:chMax val="0"/>
          <dgm:bulletEnabled val="1"/>
        </dgm:presLayoutVars>
      </dgm:prSet>
      <dgm:spPr/>
    </dgm:pt>
    <dgm:pt modelId="{960BB806-F07C-4E62-BD72-3E9E3C463046}" type="pres">
      <dgm:prSet presAssocID="{28EB516C-9C04-43DA-8252-749B6817AE59}" presName="spacer" presStyleCnt="0"/>
      <dgm:spPr/>
    </dgm:pt>
    <dgm:pt modelId="{92E3DA21-4916-46EC-A15B-633329716650}" type="pres">
      <dgm:prSet presAssocID="{293DACC5-F886-4264-9827-03B29620AA47}" presName="parentText" presStyleLbl="node1" presStyleIdx="2" presStyleCnt="3">
        <dgm:presLayoutVars>
          <dgm:chMax val="0"/>
          <dgm:bulletEnabled val="1"/>
        </dgm:presLayoutVars>
      </dgm:prSet>
      <dgm:spPr/>
    </dgm:pt>
  </dgm:ptLst>
  <dgm:cxnLst>
    <dgm:cxn modelId="{92B00025-D8A3-4470-9022-68028F523A38}" type="presOf" srcId="{D659BF31-E6FC-4ACA-9155-F27B355196B1}" destId="{0211FA53-F973-4D56-B91B-78C7702F5130}" srcOrd="0" destOrd="0" presId="urn:microsoft.com/office/officeart/2005/8/layout/vList2"/>
    <dgm:cxn modelId="{DF4C1B5E-4295-42BC-BF8D-F3B1BF59906A}" srcId="{D659BF31-E6FC-4ACA-9155-F27B355196B1}" destId="{293DACC5-F886-4264-9827-03B29620AA47}" srcOrd="2" destOrd="0" parTransId="{C1361997-A379-40A2-8991-2C6BA26AF890}" sibTransId="{A98D680B-600C-4458-A375-957EDB54468A}"/>
    <dgm:cxn modelId="{904FCD6D-BECF-43D1-8BFC-3CF3ACB3B134}" srcId="{D659BF31-E6FC-4ACA-9155-F27B355196B1}" destId="{0983FFA7-8909-48BE-83A5-F160CBAB4268}" srcOrd="0" destOrd="0" parTransId="{60CF5FD6-89B6-464C-A5A3-6BEDBB31BCD8}" sibTransId="{7BC7B6EC-7840-47AD-9008-C1DEBEE8B264}"/>
    <dgm:cxn modelId="{E23FFB7F-7EA1-41DB-8048-EC8E2D90ADCF}" type="presOf" srcId="{22A25CDC-38CC-45D4-B047-73F5AE037756}" destId="{EEAA66BB-E957-4D3D-A3D2-D10E6329644A}" srcOrd="0" destOrd="0" presId="urn:microsoft.com/office/officeart/2005/8/layout/vList2"/>
    <dgm:cxn modelId="{BE51E997-ED2D-41F0-99F5-7787E7DC4693}" type="presOf" srcId="{0983FFA7-8909-48BE-83A5-F160CBAB4268}" destId="{CB851817-67FC-4BDD-A516-5FCFACFD8302}" srcOrd="0" destOrd="0" presId="urn:microsoft.com/office/officeart/2005/8/layout/vList2"/>
    <dgm:cxn modelId="{CCE75CF7-7B78-4C21-B6CE-996E9336EE23}" srcId="{D659BF31-E6FC-4ACA-9155-F27B355196B1}" destId="{22A25CDC-38CC-45D4-B047-73F5AE037756}" srcOrd="1" destOrd="0" parTransId="{9F0C33CD-AB20-4988-89C6-B43432E2CD39}" sibTransId="{28EB516C-9C04-43DA-8252-749B6817AE59}"/>
    <dgm:cxn modelId="{9D3B0EFE-EA21-49E3-AE56-D67161841C23}" type="presOf" srcId="{293DACC5-F886-4264-9827-03B29620AA47}" destId="{92E3DA21-4916-46EC-A15B-633329716650}" srcOrd="0" destOrd="0" presId="urn:microsoft.com/office/officeart/2005/8/layout/vList2"/>
    <dgm:cxn modelId="{A46878BF-C308-46A3-8C96-7B26C26D8321}" type="presParOf" srcId="{0211FA53-F973-4D56-B91B-78C7702F5130}" destId="{CB851817-67FC-4BDD-A516-5FCFACFD8302}" srcOrd="0" destOrd="0" presId="urn:microsoft.com/office/officeart/2005/8/layout/vList2"/>
    <dgm:cxn modelId="{2CE2C601-53AF-4469-9672-736C9C6FB97D}" type="presParOf" srcId="{0211FA53-F973-4D56-B91B-78C7702F5130}" destId="{F184C5A2-BD38-437E-95C4-D992579AF20B}" srcOrd="1" destOrd="0" presId="urn:microsoft.com/office/officeart/2005/8/layout/vList2"/>
    <dgm:cxn modelId="{C1E25C46-1E80-4993-B74E-4E543688C688}" type="presParOf" srcId="{0211FA53-F973-4D56-B91B-78C7702F5130}" destId="{EEAA66BB-E957-4D3D-A3D2-D10E6329644A}" srcOrd="2" destOrd="0" presId="urn:microsoft.com/office/officeart/2005/8/layout/vList2"/>
    <dgm:cxn modelId="{D724076C-7B29-458F-808D-14FA2C93AB6A}" type="presParOf" srcId="{0211FA53-F973-4D56-B91B-78C7702F5130}" destId="{960BB806-F07C-4E62-BD72-3E9E3C463046}" srcOrd="3" destOrd="0" presId="urn:microsoft.com/office/officeart/2005/8/layout/vList2"/>
    <dgm:cxn modelId="{F1D8FAF5-F062-4523-A39A-35EB1F5AFB89}" type="presParOf" srcId="{0211FA53-F973-4D56-B91B-78C7702F5130}" destId="{92E3DA21-4916-46EC-A15B-63332971665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003C514-BBFC-46B1-A5D6-B0AB5C5E31E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7991C09-F619-4723-88C5-7C491AF373EC}">
      <dgm:prSet custT="1"/>
      <dgm:spPr/>
      <dgm:t>
        <a:bodyPr/>
        <a:lstStyle/>
        <a:p>
          <a:r>
            <a:rPr lang="en-US" sz="2200" dirty="0"/>
            <a:t>If you are a member of CAMFT and have questions regarding this workshop and/or legal and ethical issues related to your psychotherapy practice, we invite you to contact the CAMFT Legal Department at 858.292.2638. </a:t>
          </a:r>
        </a:p>
      </dgm:t>
    </dgm:pt>
    <dgm:pt modelId="{4DADB83A-231C-4DB6-8D59-C8E9CBD8A2A3}" type="parTrans" cxnId="{6613863D-EEB7-4C5E-B68C-9CA5D183D291}">
      <dgm:prSet/>
      <dgm:spPr/>
      <dgm:t>
        <a:bodyPr/>
        <a:lstStyle/>
        <a:p>
          <a:endParaRPr lang="en-US"/>
        </a:p>
      </dgm:t>
    </dgm:pt>
    <dgm:pt modelId="{9B8B2737-DD00-4115-B207-4A2C35DAFB6F}" type="sibTrans" cxnId="{6613863D-EEB7-4C5E-B68C-9CA5D183D291}">
      <dgm:prSet/>
      <dgm:spPr/>
      <dgm:t>
        <a:bodyPr/>
        <a:lstStyle/>
        <a:p>
          <a:endParaRPr lang="en-US"/>
        </a:p>
      </dgm:t>
    </dgm:pt>
    <dgm:pt modelId="{5AC037E2-202C-4485-B64D-B3047CB15A99}">
      <dgm:prSet custT="1"/>
      <dgm:spPr/>
      <dgm:t>
        <a:bodyPr/>
        <a:lstStyle/>
        <a:p>
          <a:r>
            <a:rPr lang="en-US" sz="2200" dirty="0"/>
            <a:t>Visit our website for many relevant and helpful resources: </a:t>
          </a:r>
          <a:r>
            <a:rPr lang="en-US" sz="2200" dirty="0">
              <a:hlinkClick xmlns:r="http://schemas.openxmlformats.org/officeDocument/2006/relationships" r:id="rId1"/>
            </a:rPr>
            <a:t>www.camft.org</a:t>
          </a:r>
          <a:r>
            <a:rPr lang="en-US" sz="2200" dirty="0"/>
            <a:t>. </a:t>
          </a:r>
        </a:p>
      </dgm:t>
    </dgm:pt>
    <dgm:pt modelId="{624F6A5E-5652-4EE5-974F-416333C6E0C9}" type="parTrans" cxnId="{EB7076D5-1822-43F1-A0A5-34870D397D16}">
      <dgm:prSet/>
      <dgm:spPr/>
      <dgm:t>
        <a:bodyPr/>
        <a:lstStyle/>
        <a:p>
          <a:endParaRPr lang="en-US"/>
        </a:p>
      </dgm:t>
    </dgm:pt>
    <dgm:pt modelId="{60D0468D-9CB5-4AFB-B410-49DAB654778F}" type="sibTrans" cxnId="{EB7076D5-1822-43F1-A0A5-34870D397D16}">
      <dgm:prSet/>
      <dgm:spPr/>
      <dgm:t>
        <a:bodyPr/>
        <a:lstStyle/>
        <a:p>
          <a:endParaRPr lang="en-US"/>
        </a:p>
      </dgm:t>
    </dgm:pt>
    <dgm:pt modelId="{AAA53DEE-46FB-423C-9350-4B3D98F7EDBF}" type="pres">
      <dgm:prSet presAssocID="{B003C514-BBFC-46B1-A5D6-B0AB5C5E31EF}" presName="linear" presStyleCnt="0">
        <dgm:presLayoutVars>
          <dgm:animLvl val="lvl"/>
          <dgm:resizeHandles val="exact"/>
        </dgm:presLayoutVars>
      </dgm:prSet>
      <dgm:spPr/>
    </dgm:pt>
    <dgm:pt modelId="{9B273915-FBF1-4D7E-BFAE-82D22332528B}" type="pres">
      <dgm:prSet presAssocID="{57991C09-F619-4723-88C5-7C491AF373EC}" presName="parentText" presStyleLbl="node1" presStyleIdx="0" presStyleCnt="2">
        <dgm:presLayoutVars>
          <dgm:chMax val="0"/>
          <dgm:bulletEnabled val="1"/>
        </dgm:presLayoutVars>
      </dgm:prSet>
      <dgm:spPr/>
    </dgm:pt>
    <dgm:pt modelId="{0E3746B7-3950-4D2E-A206-725FE22DCA08}" type="pres">
      <dgm:prSet presAssocID="{9B8B2737-DD00-4115-B207-4A2C35DAFB6F}" presName="spacer" presStyleCnt="0"/>
      <dgm:spPr/>
    </dgm:pt>
    <dgm:pt modelId="{97C7FE33-4BFD-4E8E-A3A5-74E4B2F791C3}" type="pres">
      <dgm:prSet presAssocID="{5AC037E2-202C-4485-B64D-B3047CB15A99}" presName="parentText" presStyleLbl="node1" presStyleIdx="1" presStyleCnt="2" custLinFactNeighborX="-2003" custLinFactNeighborY="-16465">
        <dgm:presLayoutVars>
          <dgm:chMax val="0"/>
          <dgm:bulletEnabled val="1"/>
        </dgm:presLayoutVars>
      </dgm:prSet>
      <dgm:spPr/>
    </dgm:pt>
  </dgm:ptLst>
  <dgm:cxnLst>
    <dgm:cxn modelId="{6613863D-EEB7-4C5E-B68C-9CA5D183D291}" srcId="{B003C514-BBFC-46B1-A5D6-B0AB5C5E31EF}" destId="{57991C09-F619-4723-88C5-7C491AF373EC}" srcOrd="0" destOrd="0" parTransId="{4DADB83A-231C-4DB6-8D59-C8E9CBD8A2A3}" sibTransId="{9B8B2737-DD00-4115-B207-4A2C35DAFB6F}"/>
    <dgm:cxn modelId="{8BB70188-41A9-4DF3-A175-B447E89C4497}" type="presOf" srcId="{57991C09-F619-4723-88C5-7C491AF373EC}" destId="{9B273915-FBF1-4D7E-BFAE-82D22332528B}" srcOrd="0" destOrd="0" presId="urn:microsoft.com/office/officeart/2005/8/layout/vList2"/>
    <dgm:cxn modelId="{FDCD4193-A0BC-4D2B-BAA0-ABDF1DA333D4}" type="presOf" srcId="{B003C514-BBFC-46B1-A5D6-B0AB5C5E31EF}" destId="{AAA53DEE-46FB-423C-9350-4B3D98F7EDBF}" srcOrd="0" destOrd="0" presId="urn:microsoft.com/office/officeart/2005/8/layout/vList2"/>
    <dgm:cxn modelId="{EB7076D5-1822-43F1-A0A5-34870D397D16}" srcId="{B003C514-BBFC-46B1-A5D6-B0AB5C5E31EF}" destId="{5AC037E2-202C-4485-B64D-B3047CB15A99}" srcOrd="1" destOrd="0" parTransId="{624F6A5E-5652-4EE5-974F-416333C6E0C9}" sibTransId="{60D0468D-9CB5-4AFB-B410-49DAB654778F}"/>
    <dgm:cxn modelId="{4820B8EF-0375-4EE9-96A2-2D5AC0F347BB}" type="presOf" srcId="{5AC037E2-202C-4485-B64D-B3047CB15A99}" destId="{97C7FE33-4BFD-4E8E-A3A5-74E4B2F791C3}" srcOrd="0" destOrd="0" presId="urn:microsoft.com/office/officeart/2005/8/layout/vList2"/>
    <dgm:cxn modelId="{76290C9B-F11C-4275-A4FD-136FD20B7525}" type="presParOf" srcId="{AAA53DEE-46FB-423C-9350-4B3D98F7EDBF}" destId="{9B273915-FBF1-4D7E-BFAE-82D22332528B}" srcOrd="0" destOrd="0" presId="urn:microsoft.com/office/officeart/2005/8/layout/vList2"/>
    <dgm:cxn modelId="{41340340-100E-49AB-85B6-0F2395A7D32A}" type="presParOf" srcId="{AAA53DEE-46FB-423C-9350-4B3D98F7EDBF}" destId="{0E3746B7-3950-4D2E-A206-725FE22DCA08}" srcOrd="1" destOrd="0" presId="urn:microsoft.com/office/officeart/2005/8/layout/vList2"/>
    <dgm:cxn modelId="{334E0F93-6250-4999-BCB8-9193FB7056A2}" type="presParOf" srcId="{AAA53DEE-46FB-423C-9350-4B3D98F7EDBF}" destId="{97C7FE33-4BFD-4E8E-A3A5-74E4B2F791C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8CCBAC-40F1-4A7C-8618-197975AC535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B1B0AAE-1C61-43E0-96EC-C5FF24FA7B6A}">
      <dgm:prSet custT="1"/>
      <dgm:spPr/>
      <dgm:t>
        <a:bodyPr/>
        <a:lstStyle/>
        <a:p>
          <a:r>
            <a:rPr lang="en-US" sz="2800" dirty="0"/>
            <a:t>Information Blocking is a practice: </a:t>
          </a:r>
        </a:p>
      </dgm:t>
    </dgm:pt>
    <dgm:pt modelId="{1B7BE41E-85A5-4246-A62C-5E52952EACFF}" type="parTrans" cxnId="{E54B9FAC-222D-48DA-BFFE-86738374D7B7}">
      <dgm:prSet/>
      <dgm:spPr/>
      <dgm:t>
        <a:bodyPr/>
        <a:lstStyle/>
        <a:p>
          <a:endParaRPr lang="en-US"/>
        </a:p>
      </dgm:t>
    </dgm:pt>
    <dgm:pt modelId="{E81DDE0B-DDA1-4668-9185-8599397FD0C1}" type="sibTrans" cxnId="{E54B9FAC-222D-48DA-BFFE-86738374D7B7}">
      <dgm:prSet/>
      <dgm:spPr/>
      <dgm:t>
        <a:bodyPr/>
        <a:lstStyle/>
        <a:p>
          <a:endParaRPr lang="en-US"/>
        </a:p>
      </dgm:t>
    </dgm:pt>
    <dgm:pt modelId="{D7E0CC6B-326E-4FCC-B7D8-FC0AD7A31B08}">
      <dgm:prSet custT="1"/>
      <dgm:spPr/>
      <dgm:t>
        <a:bodyPr/>
        <a:lstStyle/>
        <a:p>
          <a:pPr>
            <a:buFont typeface="Wingdings" panose="05000000000000000000" pitchFamily="2" charset="2"/>
            <a:buChar char="§"/>
          </a:pPr>
          <a:r>
            <a:rPr lang="en-US" sz="2200" b="0" i="0" dirty="0"/>
            <a:t>By an Actor that is likely to </a:t>
          </a:r>
          <a:r>
            <a:rPr lang="en-US" sz="2200" b="0" i="1" dirty="0"/>
            <a:t>interfere with access, exchange, or use of electronic health information</a:t>
          </a:r>
          <a:endParaRPr lang="en-US" sz="2200" dirty="0"/>
        </a:p>
      </dgm:t>
    </dgm:pt>
    <dgm:pt modelId="{907B968A-0A2D-48BC-85CE-CB5711F76CED}" type="parTrans" cxnId="{6CA695FF-F55A-4220-B8CB-6D834CF12673}">
      <dgm:prSet/>
      <dgm:spPr/>
      <dgm:t>
        <a:bodyPr/>
        <a:lstStyle/>
        <a:p>
          <a:endParaRPr lang="en-US"/>
        </a:p>
      </dgm:t>
    </dgm:pt>
    <dgm:pt modelId="{54E64724-765E-4FB1-9BCE-268D4C525B1E}" type="sibTrans" cxnId="{6CA695FF-F55A-4220-B8CB-6D834CF12673}">
      <dgm:prSet/>
      <dgm:spPr/>
      <dgm:t>
        <a:bodyPr/>
        <a:lstStyle/>
        <a:p>
          <a:endParaRPr lang="en-US"/>
        </a:p>
      </dgm:t>
    </dgm:pt>
    <dgm:pt modelId="{1CB1BBC0-EAC5-476A-BBF4-999192C0C5F0}">
      <dgm:prSet custT="1"/>
      <dgm:spPr/>
      <dgm:t>
        <a:bodyPr/>
        <a:lstStyle/>
        <a:p>
          <a:pPr>
            <a:buFont typeface="Wingdings" panose="05000000000000000000" pitchFamily="2" charset="2"/>
            <a:buChar char="§"/>
          </a:pPr>
          <a:r>
            <a:rPr lang="en-US" sz="2200" b="0" i="0" dirty="0"/>
            <a:t>Except as required by law (unless a denial is required by law, e.g., federal regulations that prevent the disclosure of substance use disorder records) and u</a:t>
          </a:r>
          <a:r>
            <a:rPr lang="en-US" sz="2200" dirty="0"/>
            <a:t>nless an exception applies (will be discussed)</a:t>
          </a:r>
        </a:p>
      </dgm:t>
    </dgm:pt>
    <dgm:pt modelId="{60DCECBB-8DE9-4486-AF72-E0047CBA3EAE}" type="parTrans" cxnId="{B05A1D2F-39BB-4350-ACAC-939E66DA917A}">
      <dgm:prSet/>
      <dgm:spPr/>
    </dgm:pt>
    <dgm:pt modelId="{04A759F5-EC87-4B0A-B3C4-1281C7EB2951}" type="sibTrans" cxnId="{B05A1D2F-39BB-4350-ACAC-939E66DA917A}">
      <dgm:prSet/>
      <dgm:spPr/>
    </dgm:pt>
    <dgm:pt modelId="{ABEC0C35-874D-4C08-9167-B44E2DC42785}">
      <dgm:prSet custT="1"/>
      <dgm:spPr/>
      <dgm:t>
        <a:bodyPr/>
        <a:lstStyle/>
        <a:p>
          <a:endParaRPr lang="en-US" sz="2600" dirty="0"/>
        </a:p>
      </dgm:t>
    </dgm:pt>
    <dgm:pt modelId="{02D472BE-A51D-4F8E-8BF6-795923C93C89}" type="parTrans" cxnId="{016B9D42-49C4-475B-8F14-0376805567EB}">
      <dgm:prSet/>
      <dgm:spPr/>
    </dgm:pt>
    <dgm:pt modelId="{1A6505D6-93B1-4BB2-998C-7C9899A35B0E}" type="sibTrans" cxnId="{016B9D42-49C4-475B-8F14-0376805567EB}">
      <dgm:prSet/>
      <dgm:spPr/>
    </dgm:pt>
    <dgm:pt modelId="{ACDB5C55-B7CF-4681-AC6B-B72D713BC9AE}">
      <dgm:prSet custT="1"/>
      <dgm:spPr/>
      <dgm:t>
        <a:bodyPr/>
        <a:lstStyle/>
        <a:p>
          <a:pPr>
            <a:buFont typeface="Wingdings" panose="05000000000000000000" pitchFamily="2" charset="2"/>
            <a:buChar char="§"/>
          </a:pPr>
          <a:r>
            <a:rPr lang="en-US" sz="2200" b="0" i="1" dirty="0">
              <a:solidFill>
                <a:schemeClr val="tx1"/>
              </a:solidFill>
              <a:effectLst/>
              <a:latin typeface="+mj-lt"/>
            </a:rPr>
            <a:t>Interfere with</a:t>
          </a:r>
          <a:r>
            <a:rPr lang="en-US" sz="2200" b="0" i="0" dirty="0">
              <a:solidFill>
                <a:schemeClr val="tx1"/>
              </a:solidFill>
              <a:effectLst/>
              <a:latin typeface="+mj-lt"/>
            </a:rPr>
            <a:t> or </a:t>
          </a:r>
          <a:r>
            <a:rPr lang="en-US" sz="2200" b="0" i="1" dirty="0">
              <a:solidFill>
                <a:schemeClr val="tx1"/>
              </a:solidFill>
              <a:effectLst/>
              <a:latin typeface="+mj-lt"/>
            </a:rPr>
            <a:t>interference</a:t>
          </a:r>
          <a:r>
            <a:rPr lang="en-US" sz="2200" b="0" i="0" dirty="0">
              <a:solidFill>
                <a:schemeClr val="tx1"/>
              </a:solidFill>
              <a:effectLst/>
              <a:latin typeface="+mj-lt"/>
            </a:rPr>
            <a:t> means to prevent, materially discourage, or otherwise inhibit</a:t>
          </a:r>
          <a:endParaRPr lang="en-US" sz="2200" dirty="0"/>
        </a:p>
      </dgm:t>
    </dgm:pt>
    <dgm:pt modelId="{42AAE3AB-5084-4426-B9D6-19FB82877090}" type="parTrans" cxnId="{9FCC5D67-5F2D-40D9-B49D-988CEF3962D2}">
      <dgm:prSet/>
      <dgm:spPr/>
    </dgm:pt>
    <dgm:pt modelId="{7977885B-9E51-46FB-8913-EB931620C5A6}" type="sibTrans" cxnId="{9FCC5D67-5F2D-40D9-B49D-988CEF3962D2}">
      <dgm:prSet/>
      <dgm:spPr/>
    </dgm:pt>
    <dgm:pt modelId="{A160B667-A81B-444E-9146-48CE78D8CFA1}" type="pres">
      <dgm:prSet presAssocID="{FF8CCBAC-40F1-4A7C-8618-197975AC5355}" presName="linear" presStyleCnt="0">
        <dgm:presLayoutVars>
          <dgm:animLvl val="lvl"/>
          <dgm:resizeHandles val="exact"/>
        </dgm:presLayoutVars>
      </dgm:prSet>
      <dgm:spPr/>
    </dgm:pt>
    <dgm:pt modelId="{3B081CBC-1054-4673-A438-92E357B3EF0E}" type="pres">
      <dgm:prSet presAssocID="{8B1B0AAE-1C61-43E0-96EC-C5FF24FA7B6A}" presName="parentText" presStyleLbl="node1" presStyleIdx="0" presStyleCnt="1" custScaleY="154448">
        <dgm:presLayoutVars>
          <dgm:chMax val="0"/>
          <dgm:bulletEnabled val="1"/>
        </dgm:presLayoutVars>
      </dgm:prSet>
      <dgm:spPr/>
    </dgm:pt>
    <dgm:pt modelId="{389DBCE6-1779-4730-A619-FD5C6D76A10D}" type="pres">
      <dgm:prSet presAssocID="{8B1B0AAE-1C61-43E0-96EC-C5FF24FA7B6A}" presName="childText" presStyleLbl="revTx" presStyleIdx="0" presStyleCnt="1">
        <dgm:presLayoutVars>
          <dgm:bulletEnabled val="1"/>
        </dgm:presLayoutVars>
      </dgm:prSet>
      <dgm:spPr/>
    </dgm:pt>
  </dgm:ptLst>
  <dgm:cxnLst>
    <dgm:cxn modelId="{498BD312-C3D7-4F43-BA53-AE2FBCC731CF}" type="presOf" srcId="{ABEC0C35-874D-4C08-9167-B44E2DC42785}" destId="{389DBCE6-1779-4730-A619-FD5C6D76A10D}" srcOrd="0" destOrd="3" presId="urn:microsoft.com/office/officeart/2005/8/layout/vList2"/>
    <dgm:cxn modelId="{B05A1D2F-39BB-4350-ACAC-939E66DA917A}" srcId="{8B1B0AAE-1C61-43E0-96EC-C5FF24FA7B6A}" destId="{1CB1BBC0-EAC5-476A-BBF4-999192C0C5F0}" srcOrd="1" destOrd="0" parTransId="{60DCECBB-8DE9-4486-AF72-E0047CBA3EAE}" sibTransId="{04A759F5-EC87-4B0A-B3C4-1281C7EB2951}"/>
    <dgm:cxn modelId="{016B9D42-49C4-475B-8F14-0376805567EB}" srcId="{8B1B0AAE-1C61-43E0-96EC-C5FF24FA7B6A}" destId="{ABEC0C35-874D-4C08-9167-B44E2DC42785}" srcOrd="2" destOrd="0" parTransId="{02D472BE-A51D-4F8E-8BF6-795923C93C89}" sibTransId="{1A6505D6-93B1-4BB2-998C-7C9899A35B0E}"/>
    <dgm:cxn modelId="{9FCC5D67-5F2D-40D9-B49D-988CEF3962D2}" srcId="{D7E0CC6B-326E-4FCC-B7D8-FC0AD7A31B08}" destId="{ACDB5C55-B7CF-4681-AC6B-B72D713BC9AE}" srcOrd="0" destOrd="0" parTransId="{42AAE3AB-5084-4426-B9D6-19FB82877090}" sibTransId="{7977885B-9E51-46FB-8913-EB931620C5A6}"/>
    <dgm:cxn modelId="{13F9F66B-2752-40C9-9426-27B93F82B735}" type="presOf" srcId="{8B1B0AAE-1C61-43E0-96EC-C5FF24FA7B6A}" destId="{3B081CBC-1054-4673-A438-92E357B3EF0E}" srcOrd="0" destOrd="0" presId="urn:microsoft.com/office/officeart/2005/8/layout/vList2"/>
    <dgm:cxn modelId="{84E3FBA4-C10A-4726-BFAA-C569362DE7AE}" type="presOf" srcId="{ACDB5C55-B7CF-4681-AC6B-B72D713BC9AE}" destId="{389DBCE6-1779-4730-A619-FD5C6D76A10D}" srcOrd="0" destOrd="1" presId="urn:microsoft.com/office/officeart/2005/8/layout/vList2"/>
    <dgm:cxn modelId="{E54B9FAC-222D-48DA-BFFE-86738374D7B7}" srcId="{FF8CCBAC-40F1-4A7C-8618-197975AC5355}" destId="{8B1B0AAE-1C61-43E0-96EC-C5FF24FA7B6A}" srcOrd="0" destOrd="0" parTransId="{1B7BE41E-85A5-4246-A62C-5E52952EACFF}" sibTransId="{E81DDE0B-DDA1-4668-9185-8599397FD0C1}"/>
    <dgm:cxn modelId="{7A79A8AC-AF12-4E44-BD50-F5FC342822BF}" type="presOf" srcId="{FF8CCBAC-40F1-4A7C-8618-197975AC5355}" destId="{A160B667-A81B-444E-9146-48CE78D8CFA1}" srcOrd="0" destOrd="0" presId="urn:microsoft.com/office/officeart/2005/8/layout/vList2"/>
    <dgm:cxn modelId="{651F2AB2-C360-43B9-9038-3A60A142438C}" type="presOf" srcId="{1CB1BBC0-EAC5-476A-BBF4-999192C0C5F0}" destId="{389DBCE6-1779-4730-A619-FD5C6D76A10D}" srcOrd="0" destOrd="2" presId="urn:microsoft.com/office/officeart/2005/8/layout/vList2"/>
    <dgm:cxn modelId="{B77F68DC-41ED-4699-8429-6A7DE16E426B}" type="presOf" srcId="{D7E0CC6B-326E-4FCC-B7D8-FC0AD7A31B08}" destId="{389DBCE6-1779-4730-A619-FD5C6D76A10D}" srcOrd="0" destOrd="0" presId="urn:microsoft.com/office/officeart/2005/8/layout/vList2"/>
    <dgm:cxn modelId="{6CA695FF-F55A-4220-B8CB-6D834CF12673}" srcId="{8B1B0AAE-1C61-43E0-96EC-C5FF24FA7B6A}" destId="{D7E0CC6B-326E-4FCC-B7D8-FC0AD7A31B08}" srcOrd="0" destOrd="0" parTransId="{907B968A-0A2D-48BC-85CE-CB5711F76CED}" sibTransId="{54E64724-765E-4FB1-9BCE-268D4C525B1E}"/>
    <dgm:cxn modelId="{3D0B2D15-E848-43D8-A67C-91B2352539A0}" type="presParOf" srcId="{A160B667-A81B-444E-9146-48CE78D8CFA1}" destId="{3B081CBC-1054-4673-A438-92E357B3EF0E}" srcOrd="0" destOrd="0" presId="urn:microsoft.com/office/officeart/2005/8/layout/vList2"/>
    <dgm:cxn modelId="{F56C31B5-5299-4D32-B0BA-55C3C5E15FB8}" type="presParOf" srcId="{A160B667-A81B-444E-9146-48CE78D8CFA1}" destId="{389DBCE6-1779-4730-A619-FD5C6D76A10D}"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8CCBAC-40F1-4A7C-8618-197975AC535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B1B0AAE-1C61-43E0-96EC-C5FF24FA7B6A}">
      <dgm:prSet custT="1"/>
      <dgm:spPr/>
      <dgm:t>
        <a:bodyPr/>
        <a:lstStyle/>
        <a:p>
          <a:r>
            <a:rPr lang="en-US" sz="2800" dirty="0"/>
            <a:t>What is “access,” “exchange,” or “use”?</a:t>
          </a:r>
        </a:p>
      </dgm:t>
    </dgm:pt>
    <dgm:pt modelId="{1B7BE41E-85A5-4246-A62C-5E52952EACFF}" type="parTrans" cxnId="{E54B9FAC-222D-48DA-BFFE-86738374D7B7}">
      <dgm:prSet/>
      <dgm:spPr/>
      <dgm:t>
        <a:bodyPr/>
        <a:lstStyle/>
        <a:p>
          <a:endParaRPr lang="en-US"/>
        </a:p>
      </dgm:t>
    </dgm:pt>
    <dgm:pt modelId="{E81DDE0B-DDA1-4668-9185-8599397FD0C1}" type="sibTrans" cxnId="{E54B9FAC-222D-48DA-BFFE-86738374D7B7}">
      <dgm:prSet/>
      <dgm:spPr/>
      <dgm:t>
        <a:bodyPr/>
        <a:lstStyle/>
        <a:p>
          <a:endParaRPr lang="en-US"/>
        </a:p>
      </dgm:t>
    </dgm:pt>
    <dgm:pt modelId="{D7E0CC6B-326E-4FCC-B7D8-FC0AD7A31B08}">
      <dgm:prSet custT="1"/>
      <dgm:spPr/>
      <dgm:t>
        <a:bodyPr/>
        <a:lstStyle/>
        <a:p>
          <a:endParaRPr lang="en-US" sz="2400" dirty="0"/>
        </a:p>
      </dgm:t>
    </dgm:pt>
    <dgm:pt modelId="{907B968A-0A2D-48BC-85CE-CB5711F76CED}" type="parTrans" cxnId="{6CA695FF-F55A-4220-B8CB-6D834CF12673}">
      <dgm:prSet/>
      <dgm:spPr/>
      <dgm:t>
        <a:bodyPr/>
        <a:lstStyle/>
        <a:p>
          <a:endParaRPr lang="en-US"/>
        </a:p>
      </dgm:t>
    </dgm:pt>
    <dgm:pt modelId="{54E64724-765E-4FB1-9BCE-268D4C525B1E}" type="sibTrans" cxnId="{6CA695FF-F55A-4220-B8CB-6D834CF12673}">
      <dgm:prSet/>
      <dgm:spPr/>
      <dgm:t>
        <a:bodyPr/>
        <a:lstStyle/>
        <a:p>
          <a:endParaRPr lang="en-US"/>
        </a:p>
      </dgm:t>
    </dgm:pt>
    <dgm:pt modelId="{1E0D0825-8642-4F21-B48B-2BE2FC54F186}">
      <dgm:prSet custT="1"/>
      <dgm:spPr/>
      <dgm:t>
        <a:bodyPr/>
        <a:lstStyle/>
        <a:p>
          <a:r>
            <a:rPr lang="en-US" sz="2400" dirty="0"/>
            <a:t>“Access” is the ability or means necessary to make EHI available for exchange, use, or both. </a:t>
          </a:r>
        </a:p>
      </dgm:t>
    </dgm:pt>
    <dgm:pt modelId="{131EB80C-EAF1-476F-BCF0-7C8F6F847B08}" type="parTrans" cxnId="{D449B19C-965B-417F-87CE-9EDD97BD8414}">
      <dgm:prSet/>
      <dgm:spPr/>
      <dgm:t>
        <a:bodyPr/>
        <a:lstStyle/>
        <a:p>
          <a:endParaRPr lang="en-US"/>
        </a:p>
      </dgm:t>
    </dgm:pt>
    <dgm:pt modelId="{50DBD739-F801-4504-806D-498791C79B1D}" type="sibTrans" cxnId="{D449B19C-965B-417F-87CE-9EDD97BD8414}">
      <dgm:prSet/>
      <dgm:spPr/>
      <dgm:t>
        <a:bodyPr/>
        <a:lstStyle/>
        <a:p>
          <a:endParaRPr lang="en-US"/>
        </a:p>
      </dgm:t>
    </dgm:pt>
    <dgm:pt modelId="{13C0AED3-0263-450A-A092-C6D5DACEBF07}">
      <dgm:prSet custT="1"/>
      <dgm:spPr/>
      <dgm:t>
        <a:bodyPr/>
        <a:lstStyle/>
        <a:p>
          <a:r>
            <a:rPr lang="en-US" sz="2400" dirty="0"/>
            <a:t>“Exchange” is the ability for EHI to be transmitted between and among different technologies, systems, platforms.</a:t>
          </a:r>
        </a:p>
      </dgm:t>
    </dgm:pt>
    <dgm:pt modelId="{734D77E7-16AD-4952-A217-07FC29F6B610}" type="parTrans" cxnId="{2BB13C83-48E8-45DA-90A1-399E4AD461A2}">
      <dgm:prSet/>
      <dgm:spPr/>
      <dgm:t>
        <a:bodyPr/>
        <a:lstStyle/>
        <a:p>
          <a:endParaRPr lang="en-US"/>
        </a:p>
      </dgm:t>
    </dgm:pt>
    <dgm:pt modelId="{9A29D808-273D-4C7E-BE79-29054A99535B}" type="sibTrans" cxnId="{2BB13C83-48E8-45DA-90A1-399E4AD461A2}">
      <dgm:prSet/>
      <dgm:spPr/>
      <dgm:t>
        <a:bodyPr/>
        <a:lstStyle/>
        <a:p>
          <a:endParaRPr lang="en-US"/>
        </a:p>
      </dgm:t>
    </dgm:pt>
    <dgm:pt modelId="{827BEAAC-C1A4-4F22-B763-4453EC827191}">
      <dgm:prSet custT="1"/>
      <dgm:spPr/>
      <dgm:t>
        <a:bodyPr/>
        <a:lstStyle/>
        <a:p>
          <a:r>
            <a:rPr lang="en-US" sz="2400" dirty="0"/>
            <a:t>“Use” is the ability for EHI to be understood and acted upon once accessed or exchanged. Acted upon includes the ability to read and write. </a:t>
          </a:r>
        </a:p>
      </dgm:t>
    </dgm:pt>
    <dgm:pt modelId="{50D18A71-8808-4777-95B0-68865BC4E87C}" type="parTrans" cxnId="{A906A1A6-4EF1-40E1-BB38-573AE3908B08}">
      <dgm:prSet/>
      <dgm:spPr/>
      <dgm:t>
        <a:bodyPr/>
        <a:lstStyle/>
        <a:p>
          <a:endParaRPr lang="en-US"/>
        </a:p>
      </dgm:t>
    </dgm:pt>
    <dgm:pt modelId="{52139CB5-B39B-4F7B-B936-04D0994852AA}" type="sibTrans" cxnId="{A906A1A6-4EF1-40E1-BB38-573AE3908B08}">
      <dgm:prSet/>
      <dgm:spPr/>
      <dgm:t>
        <a:bodyPr/>
        <a:lstStyle/>
        <a:p>
          <a:endParaRPr lang="en-US"/>
        </a:p>
      </dgm:t>
    </dgm:pt>
    <dgm:pt modelId="{A160B667-A81B-444E-9146-48CE78D8CFA1}" type="pres">
      <dgm:prSet presAssocID="{FF8CCBAC-40F1-4A7C-8618-197975AC5355}" presName="linear" presStyleCnt="0">
        <dgm:presLayoutVars>
          <dgm:animLvl val="lvl"/>
          <dgm:resizeHandles val="exact"/>
        </dgm:presLayoutVars>
      </dgm:prSet>
      <dgm:spPr/>
    </dgm:pt>
    <dgm:pt modelId="{3B081CBC-1054-4673-A438-92E357B3EF0E}" type="pres">
      <dgm:prSet presAssocID="{8B1B0AAE-1C61-43E0-96EC-C5FF24FA7B6A}" presName="parentText" presStyleLbl="node1" presStyleIdx="0" presStyleCnt="1" custScaleY="55361">
        <dgm:presLayoutVars>
          <dgm:chMax val="0"/>
          <dgm:bulletEnabled val="1"/>
        </dgm:presLayoutVars>
      </dgm:prSet>
      <dgm:spPr/>
    </dgm:pt>
    <dgm:pt modelId="{389DBCE6-1779-4730-A619-FD5C6D76A10D}" type="pres">
      <dgm:prSet presAssocID="{8B1B0AAE-1C61-43E0-96EC-C5FF24FA7B6A}" presName="childText" presStyleLbl="revTx" presStyleIdx="0" presStyleCnt="1">
        <dgm:presLayoutVars>
          <dgm:bulletEnabled val="1"/>
        </dgm:presLayoutVars>
      </dgm:prSet>
      <dgm:spPr/>
    </dgm:pt>
  </dgm:ptLst>
  <dgm:cxnLst>
    <dgm:cxn modelId="{42A51B18-A041-4881-81D7-E186A27B0EB2}" type="presOf" srcId="{827BEAAC-C1A4-4F22-B763-4453EC827191}" destId="{389DBCE6-1779-4730-A619-FD5C6D76A10D}" srcOrd="0" destOrd="3" presId="urn:microsoft.com/office/officeart/2005/8/layout/vList2"/>
    <dgm:cxn modelId="{13F9F66B-2752-40C9-9426-27B93F82B735}" type="presOf" srcId="{8B1B0AAE-1C61-43E0-96EC-C5FF24FA7B6A}" destId="{3B081CBC-1054-4673-A438-92E357B3EF0E}" srcOrd="0" destOrd="0" presId="urn:microsoft.com/office/officeart/2005/8/layout/vList2"/>
    <dgm:cxn modelId="{2BB13C83-48E8-45DA-90A1-399E4AD461A2}" srcId="{8B1B0AAE-1C61-43E0-96EC-C5FF24FA7B6A}" destId="{13C0AED3-0263-450A-A092-C6D5DACEBF07}" srcOrd="2" destOrd="0" parTransId="{734D77E7-16AD-4952-A217-07FC29F6B610}" sibTransId="{9A29D808-273D-4C7E-BE79-29054A99535B}"/>
    <dgm:cxn modelId="{D449B19C-965B-417F-87CE-9EDD97BD8414}" srcId="{8B1B0AAE-1C61-43E0-96EC-C5FF24FA7B6A}" destId="{1E0D0825-8642-4F21-B48B-2BE2FC54F186}" srcOrd="1" destOrd="0" parTransId="{131EB80C-EAF1-476F-BCF0-7C8F6F847B08}" sibTransId="{50DBD739-F801-4504-806D-498791C79B1D}"/>
    <dgm:cxn modelId="{D900D5A0-7C4C-411E-B7A5-EAB061138F5A}" type="presOf" srcId="{1E0D0825-8642-4F21-B48B-2BE2FC54F186}" destId="{389DBCE6-1779-4730-A619-FD5C6D76A10D}" srcOrd="0" destOrd="1" presId="urn:microsoft.com/office/officeart/2005/8/layout/vList2"/>
    <dgm:cxn modelId="{713ADEA5-96D9-48BE-8A19-374F8CC71902}" type="presOf" srcId="{13C0AED3-0263-450A-A092-C6D5DACEBF07}" destId="{389DBCE6-1779-4730-A619-FD5C6D76A10D}" srcOrd="0" destOrd="2" presId="urn:microsoft.com/office/officeart/2005/8/layout/vList2"/>
    <dgm:cxn modelId="{A906A1A6-4EF1-40E1-BB38-573AE3908B08}" srcId="{8B1B0AAE-1C61-43E0-96EC-C5FF24FA7B6A}" destId="{827BEAAC-C1A4-4F22-B763-4453EC827191}" srcOrd="3" destOrd="0" parTransId="{50D18A71-8808-4777-95B0-68865BC4E87C}" sibTransId="{52139CB5-B39B-4F7B-B936-04D0994852AA}"/>
    <dgm:cxn modelId="{E54B9FAC-222D-48DA-BFFE-86738374D7B7}" srcId="{FF8CCBAC-40F1-4A7C-8618-197975AC5355}" destId="{8B1B0AAE-1C61-43E0-96EC-C5FF24FA7B6A}" srcOrd="0" destOrd="0" parTransId="{1B7BE41E-85A5-4246-A62C-5E52952EACFF}" sibTransId="{E81DDE0B-DDA1-4668-9185-8599397FD0C1}"/>
    <dgm:cxn modelId="{7A79A8AC-AF12-4E44-BD50-F5FC342822BF}" type="presOf" srcId="{FF8CCBAC-40F1-4A7C-8618-197975AC5355}" destId="{A160B667-A81B-444E-9146-48CE78D8CFA1}" srcOrd="0" destOrd="0" presId="urn:microsoft.com/office/officeart/2005/8/layout/vList2"/>
    <dgm:cxn modelId="{B77F68DC-41ED-4699-8429-6A7DE16E426B}" type="presOf" srcId="{D7E0CC6B-326E-4FCC-B7D8-FC0AD7A31B08}" destId="{389DBCE6-1779-4730-A619-FD5C6D76A10D}" srcOrd="0" destOrd="0" presId="urn:microsoft.com/office/officeart/2005/8/layout/vList2"/>
    <dgm:cxn modelId="{6CA695FF-F55A-4220-B8CB-6D834CF12673}" srcId="{8B1B0AAE-1C61-43E0-96EC-C5FF24FA7B6A}" destId="{D7E0CC6B-326E-4FCC-B7D8-FC0AD7A31B08}" srcOrd="0" destOrd="0" parTransId="{907B968A-0A2D-48BC-85CE-CB5711F76CED}" sibTransId="{54E64724-765E-4FB1-9BCE-268D4C525B1E}"/>
    <dgm:cxn modelId="{3D0B2D15-E848-43D8-A67C-91B2352539A0}" type="presParOf" srcId="{A160B667-A81B-444E-9146-48CE78D8CFA1}" destId="{3B081CBC-1054-4673-A438-92E357B3EF0E}" srcOrd="0" destOrd="0" presId="urn:microsoft.com/office/officeart/2005/8/layout/vList2"/>
    <dgm:cxn modelId="{F56C31B5-5299-4D32-B0BA-55C3C5E15FB8}" type="presParOf" srcId="{A160B667-A81B-444E-9146-48CE78D8CFA1}" destId="{389DBCE6-1779-4730-A619-FD5C6D76A10D}"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8CCBAC-40F1-4A7C-8618-197975AC535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B1B0AAE-1C61-43E0-96EC-C5FF24FA7B6A}">
      <dgm:prSet custT="1"/>
      <dgm:spPr/>
      <dgm:t>
        <a:bodyPr/>
        <a:lstStyle/>
        <a:p>
          <a:r>
            <a:rPr lang="en-US" sz="2800" dirty="0"/>
            <a:t>Information Blocking Examples:</a:t>
          </a:r>
        </a:p>
      </dgm:t>
    </dgm:pt>
    <dgm:pt modelId="{1B7BE41E-85A5-4246-A62C-5E52952EACFF}" type="parTrans" cxnId="{E54B9FAC-222D-48DA-BFFE-86738374D7B7}">
      <dgm:prSet/>
      <dgm:spPr/>
      <dgm:t>
        <a:bodyPr/>
        <a:lstStyle/>
        <a:p>
          <a:endParaRPr lang="en-US"/>
        </a:p>
      </dgm:t>
    </dgm:pt>
    <dgm:pt modelId="{E81DDE0B-DDA1-4668-9185-8599397FD0C1}" type="sibTrans" cxnId="{E54B9FAC-222D-48DA-BFFE-86738374D7B7}">
      <dgm:prSet/>
      <dgm:spPr/>
      <dgm:t>
        <a:bodyPr/>
        <a:lstStyle/>
        <a:p>
          <a:endParaRPr lang="en-US"/>
        </a:p>
      </dgm:t>
    </dgm:pt>
    <dgm:pt modelId="{D7E0CC6B-326E-4FCC-B7D8-FC0AD7A31B08}">
      <dgm:prSet custT="1"/>
      <dgm:spPr/>
      <dgm:t>
        <a:bodyPr/>
        <a:lstStyle/>
        <a:p>
          <a:endParaRPr lang="en-US" sz="2300" dirty="0">
            <a:latin typeface="+mn-lt"/>
          </a:endParaRPr>
        </a:p>
      </dgm:t>
    </dgm:pt>
    <dgm:pt modelId="{907B968A-0A2D-48BC-85CE-CB5711F76CED}" type="parTrans" cxnId="{6CA695FF-F55A-4220-B8CB-6D834CF12673}">
      <dgm:prSet/>
      <dgm:spPr/>
      <dgm:t>
        <a:bodyPr/>
        <a:lstStyle/>
        <a:p>
          <a:endParaRPr lang="en-US"/>
        </a:p>
      </dgm:t>
    </dgm:pt>
    <dgm:pt modelId="{54E64724-765E-4FB1-9BCE-268D4C525B1E}" type="sibTrans" cxnId="{6CA695FF-F55A-4220-B8CB-6D834CF12673}">
      <dgm:prSet/>
      <dgm:spPr/>
      <dgm:t>
        <a:bodyPr/>
        <a:lstStyle/>
        <a:p>
          <a:endParaRPr lang="en-US"/>
        </a:p>
      </dgm:t>
    </dgm:pt>
    <dgm:pt modelId="{E76BD44E-27F9-45E6-A714-AF56D6F3F079}">
      <dgm:prSet custT="1"/>
      <dgm:spPr/>
      <dgm:t>
        <a:bodyPr/>
        <a:lstStyle/>
        <a:p>
          <a:pPr>
            <a:buFont typeface="Wingdings" panose="05000000000000000000" pitchFamily="2" charset="2"/>
            <a:buChar char="§"/>
          </a:pPr>
          <a:r>
            <a:rPr lang="en-US" sz="2300" dirty="0">
              <a:latin typeface="+mn-lt"/>
            </a:rPr>
            <a:t>Healthcare providers discouraging or limiting the sharing of electronic health information with other healthcare providers (no exception applies)</a:t>
          </a:r>
        </a:p>
      </dgm:t>
    </dgm:pt>
    <dgm:pt modelId="{AB01400A-EDE0-449D-A709-8988F7BA8526}" type="parTrans" cxnId="{3A1715F8-1185-4CB9-BD59-3E85A32435E9}">
      <dgm:prSet/>
      <dgm:spPr/>
      <dgm:t>
        <a:bodyPr/>
        <a:lstStyle/>
        <a:p>
          <a:endParaRPr lang="en-US"/>
        </a:p>
      </dgm:t>
    </dgm:pt>
    <dgm:pt modelId="{B829BC62-58A1-43A7-A8AC-5EFC9A9F166E}" type="sibTrans" cxnId="{3A1715F8-1185-4CB9-BD59-3E85A32435E9}">
      <dgm:prSet/>
      <dgm:spPr/>
      <dgm:t>
        <a:bodyPr/>
        <a:lstStyle/>
        <a:p>
          <a:endParaRPr lang="en-US"/>
        </a:p>
      </dgm:t>
    </dgm:pt>
    <dgm:pt modelId="{B5D50452-C762-4DE4-BF52-682E4DA67159}">
      <dgm:prSet custT="1"/>
      <dgm:spPr/>
      <dgm:t>
        <a:bodyPr/>
        <a:lstStyle/>
        <a:p>
          <a:pPr>
            <a:buFont typeface="Wingdings" panose="05000000000000000000" pitchFamily="2" charset="2"/>
            <a:buNone/>
          </a:pPr>
          <a:endParaRPr lang="en-US" sz="2300" dirty="0">
            <a:latin typeface="+mn-lt"/>
          </a:endParaRPr>
        </a:p>
      </dgm:t>
    </dgm:pt>
    <dgm:pt modelId="{9E8405DF-82B3-4135-B15C-5C6CDF808505}" type="parTrans" cxnId="{D3A6BA19-878E-4A21-9E5A-30F1F95AC670}">
      <dgm:prSet/>
      <dgm:spPr/>
      <dgm:t>
        <a:bodyPr/>
        <a:lstStyle/>
        <a:p>
          <a:endParaRPr lang="en-US"/>
        </a:p>
      </dgm:t>
    </dgm:pt>
    <dgm:pt modelId="{44BF1ACC-C22B-4D89-B7E3-CAC50AE29077}" type="sibTrans" cxnId="{D3A6BA19-878E-4A21-9E5A-30F1F95AC670}">
      <dgm:prSet/>
      <dgm:spPr/>
      <dgm:t>
        <a:bodyPr/>
        <a:lstStyle/>
        <a:p>
          <a:endParaRPr lang="en-US"/>
        </a:p>
      </dgm:t>
    </dgm:pt>
    <dgm:pt modelId="{2C3E1C18-978E-410F-886A-914E81D55EB8}">
      <dgm:prSet custT="1"/>
      <dgm:spPr/>
      <dgm:t>
        <a:bodyPr/>
        <a:lstStyle/>
        <a:p>
          <a:pPr>
            <a:buFont typeface="Wingdings" panose="05000000000000000000" pitchFamily="2" charset="2"/>
            <a:buChar char="§"/>
          </a:pPr>
          <a:r>
            <a:rPr lang="en-US" sz="2300" dirty="0">
              <a:latin typeface="+mn-lt"/>
            </a:rPr>
            <a:t>An organization’s policies unreasonably limiting how electronic health information is shared with patients or other healthcare providers (no exception applies)</a:t>
          </a:r>
        </a:p>
      </dgm:t>
    </dgm:pt>
    <dgm:pt modelId="{6DB31CEE-4F3D-4100-A765-10B7F7F1BE3B}" type="parTrans" cxnId="{EF142BD9-C40E-4E7B-9C9C-FAD319743210}">
      <dgm:prSet/>
      <dgm:spPr/>
      <dgm:t>
        <a:bodyPr/>
        <a:lstStyle/>
        <a:p>
          <a:endParaRPr lang="en-US"/>
        </a:p>
      </dgm:t>
    </dgm:pt>
    <dgm:pt modelId="{A7E43207-24E2-4DD5-A254-F9C9D604A906}" type="sibTrans" cxnId="{EF142BD9-C40E-4E7B-9C9C-FAD319743210}">
      <dgm:prSet/>
      <dgm:spPr/>
      <dgm:t>
        <a:bodyPr/>
        <a:lstStyle/>
        <a:p>
          <a:endParaRPr lang="en-US"/>
        </a:p>
      </dgm:t>
    </dgm:pt>
    <dgm:pt modelId="{A160B667-A81B-444E-9146-48CE78D8CFA1}" type="pres">
      <dgm:prSet presAssocID="{FF8CCBAC-40F1-4A7C-8618-197975AC5355}" presName="linear" presStyleCnt="0">
        <dgm:presLayoutVars>
          <dgm:animLvl val="lvl"/>
          <dgm:resizeHandles val="exact"/>
        </dgm:presLayoutVars>
      </dgm:prSet>
      <dgm:spPr/>
    </dgm:pt>
    <dgm:pt modelId="{3B081CBC-1054-4673-A438-92E357B3EF0E}" type="pres">
      <dgm:prSet presAssocID="{8B1B0AAE-1C61-43E0-96EC-C5FF24FA7B6A}" presName="parentText" presStyleLbl="node1" presStyleIdx="0" presStyleCnt="1" custScaleY="75482">
        <dgm:presLayoutVars>
          <dgm:chMax val="0"/>
          <dgm:bulletEnabled val="1"/>
        </dgm:presLayoutVars>
      </dgm:prSet>
      <dgm:spPr/>
    </dgm:pt>
    <dgm:pt modelId="{389DBCE6-1779-4730-A619-FD5C6D76A10D}" type="pres">
      <dgm:prSet presAssocID="{8B1B0AAE-1C61-43E0-96EC-C5FF24FA7B6A}" presName="childText" presStyleLbl="revTx" presStyleIdx="0" presStyleCnt="1">
        <dgm:presLayoutVars>
          <dgm:bulletEnabled val="1"/>
        </dgm:presLayoutVars>
      </dgm:prSet>
      <dgm:spPr/>
    </dgm:pt>
  </dgm:ptLst>
  <dgm:cxnLst>
    <dgm:cxn modelId="{D3A6BA19-878E-4A21-9E5A-30F1F95AC670}" srcId="{8B1B0AAE-1C61-43E0-96EC-C5FF24FA7B6A}" destId="{B5D50452-C762-4DE4-BF52-682E4DA67159}" srcOrd="3" destOrd="0" parTransId="{9E8405DF-82B3-4135-B15C-5C6CDF808505}" sibTransId="{44BF1ACC-C22B-4D89-B7E3-CAC50AE29077}"/>
    <dgm:cxn modelId="{13F9F66B-2752-40C9-9426-27B93F82B735}" type="presOf" srcId="{8B1B0AAE-1C61-43E0-96EC-C5FF24FA7B6A}" destId="{3B081CBC-1054-4673-A438-92E357B3EF0E}" srcOrd="0" destOrd="0" presId="urn:microsoft.com/office/officeart/2005/8/layout/vList2"/>
    <dgm:cxn modelId="{6A7C1C8C-7302-4C6C-8CEA-48A9739EFBBB}" type="presOf" srcId="{B5D50452-C762-4DE4-BF52-682E4DA67159}" destId="{389DBCE6-1779-4730-A619-FD5C6D76A10D}" srcOrd="0" destOrd="3" presId="urn:microsoft.com/office/officeart/2005/8/layout/vList2"/>
    <dgm:cxn modelId="{76AF93AC-77DB-49DF-B7AC-D5B462E3146A}" type="presOf" srcId="{2C3E1C18-978E-410F-886A-914E81D55EB8}" destId="{389DBCE6-1779-4730-A619-FD5C6D76A10D}" srcOrd="0" destOrd="2" presId="urn:microsoft.com/office/officeart/2005/8/layout/vList2"/>
    <dgm:cxn modelId="{E54B9FAC-222D-48DA-BFFE-86738374D7B7}" srcId="{FF8CCBAC-40F1-4A7C-8618-197975AC5355}" destId="{8B1B0AAE-1C61-43E0-96EC-C5FF24FA7B6A}" srcOrd="0" destOrd="0" parTransId="{1B7BE41E-85A5-4246-A62C-5E52952EACFF}" sibTransId="{E81DDE0B-DDA1-4668-9185-8599397FD0C1}"/>
    <dgm:cxn modelId="{7A79A8AC-AF12-4E44-BD50-F5FC342822BF}" type="presOf" srcId="{FF8CCBAC-40F1-4A7C-8618-197975AC5355}" destId="{A160B667-A81B-444E-9146-48CE78D8CFA1}" srcOrd="0" destOrd="0" presId="urn:microsoft.com/office/officeart/2005/8/layout/vList2"/>
    <dgm:cxn modelId="{EF142BD9-C40E-4E7B-9C9C-FAD319743210}" srcId="{8B1B0AAE-1C61-43E0-96EC-C5FF24FA7B6A}" destId="{2C3E1C18-978E-410F-886A-914E81D55EB8}" srcOrd="2" destOrd="0" parTransId="{6DB31CEE-4F3D-4100-A765-10B7F7F1BE3B}" sibTransId="{A7E43207-24E2-4DD5-A254-F9C9D604A906}"/>
    <dgm:cxn modelId="{B77F68DC-41ED-4699-8429-6A7DE16E426B}" type="presOf" srcId="{D7E0CC6B-326E-4FCC-B7D8-FC0AD7A31B08}" destId="{389DBCE6-1779-4730-A619-FD5C6D76A10D}" srcOrd="0" destOrd="0" presId="urn:microsoft.com/office/officeart/2005/8/layout/vList2"/>
    <dgm:cxn modelId="{3A1715F8-1185-4CB9-BD59-3E85A32435E9}" srcId="{8B1B0AAE-1C61-43E0-96EC-C5FF24FA7B6A}" destId="{E76BD44E-27F9-45E6-A714-AF56D6F3F079}" srcOrd="1" destOrd="0" parTransId="{AB01400A-EDE0-449D-A709-8988F7BA8526}" sibTransId="{B829BC62-58A1-43A7-A8AC-5EFC9A9F166E}"/>
    <dgm:cxn modelId="{C7AF9FFB-0202-43FB-89A6-5F830F13315C}" type="presOf" srcId="{E76BD44E-27F9-45E6-A714-AF56D6F3F079}" destId="{389DBCE6-1779-4730-A619-FD5C6D76A10D}" srcOrd="0" destOrd="1" presId="urn:microsoft.com/office/officeart/2005/8/layout/vList2"/>
    <dgm:cxn modelId="{6CA695FF-F55A-4220-B8CB-6D834CF12673}" srcId="{8B1B0AAE-1C61-43E0-96EC-C5FF24FA7B6A}" destId="{D7E0CC6B-326E-4FCC-B7D8-FC0AD7A31B08}" srcOrd="0" destOrd="0" parTransId="{907B968A-0A2D-48BC-85CE-CB5711F76CED}" sibTransId="{54E64724-765E-4FB1-9BCE-268D4C525B1E}"/>
    <dgm:cxn modelId="{3D0B2D15-E848-43D8-A67C-91B2352539A0}" type="presParOf" srcId="{A160B667-A81B-444E-9146-48CE78D8CFA1}" destId="{3B081CBC-1054-4673-A438-92E357B3EF0E}" srcOrd="0" destOrd="0" presId="urn:microsoft.com/office/officeart/2005/8/layout/vList2"/>
    <dgm:cxn modelId="{F56C31B5-5299-4D32-B0BA-55C3C5E15FB8}" type="presParOf" srcId="{A160B667-A81B-444E-9146-48CE78D8CFA1}" destId="{389DBCE6-1779-4730-A619-FD5C6D76A10D}"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144732-6D42-4DAB-897F-A1BC0D93892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D3BB6B37-842B-4DBB-ABC6-0A056496C527}">
      <dgm:prSet/>
      <dgm:spPr/>
      <dgm:t>
        <a:bodyPr/>
        <a:lstStyle/>
        <a:p>
          <a:r>
            <a:rPr lang="en-US" dirty="0"/>
            <a:t>“Actors”</a:t>
          </a:r>
        </a:p>
      </dgm:t>
    </dgm:pt>
    <dgm:pt modelId="{ED02AA2E-FAF3-4C6C-910B-57FF8E8983FE}" type="parTrans" cxnId="{DB3740B5-7E66-486E-B6CD-06C25E7E6EC0}">
      <dgm:prSet/>
      <dgm:spPr/>
      <dgm:t>
        <a:bodyPr/>
        <a:lstStyle/>
        <a:p>
          <a:endParaRPr lang="en-US"/>
        </a:p>
      </dgm:t>
    </dgm:pt>
    <dgm:pt modelId="{1BDE7F61-D3AB-40EB-9F7C-560231BE468D}" type="sibTrans" cxnId="{DB3740B5-7E66-486E-B6CD-06C25E7E6EC0}">
      <dgm:prSet/>
      <dgm:spPr/>
      <dgm:t>
        <a:bodyPr/>
        <a:lstStyle/>
        <a:p>
          <a:endParaRPr lang="en-US"/>
        </a:p>
      </dgm:t>
    </dgm:pt>
    <dgm:pt modelId="{1F028017-EB08-4BB7-AE1E-59D5528679AB}">
      <dgm:prSet/>
      <dgm:spPr/>
      <dgm:t>
        <a:bodyPr/>
        <a:lstStyle/>
        <a:p>
          <a:r>
            <a:rPr lang="en-US" b="0" i="0" dirty="0"/>
            <a:t>Healthcare providers specifically mentioned in the Rule who maintain EHI</a:t>
          </a:r>
          <a:endParaRPr lang="en-US" dirty="0"/>
        </a:p>
      </dgm:t>
    </dgm:pt>
    <dgm:pt modelId="{E4CEE4CC-3C40-4E6C-B17B-CDF1CFBDD441}" type="parTrans" cxnId="{6A9AFE24-A550-4574-B8A6-9D431C6B4F71}">
      <dgm:prSet/>
      <dgm:spPr/>
      <dgm:t>
        <a:bodyPr/>
        <a:lstStyle/>
        <a:p>
          <a:endParaRPr lang="en-US"/>
        </a:p>
      </dgm:t>
    </dgm:pt>
    <dgm:pt modelId="{7839C19D-887B-473B-9D8B-DAE9055096DD}" type="sibTrans" cxnId="{6A9AFE24-A550-4574-B8A6-9D431C6B4F71}">
      <dgm:prSet/>
      <dgm:spPr/>
      <dgm:t>
        <a:bodyPr/>
        <a:lstStyle/>
        <a:p>
          <a:endParaRPr lang="en-US"/>
        </a:p>
      </dgm:t>
    </dgm:pt>
    <dgm:pt modelId="{3352B96D-6964-417A-BDE7-BCEC4F4BDBE4}">
      <dgm:prSet/>
      <dgm:spPr/>
      <dgm:t>
        <a:bodyPr/>
        <a:lstStyle/>
        <a:p>
          <a:r>
            <a:rPr lang="en-US" b="0" i="0"/>
            <a:t>Health information networks or health information exchanges</a:t>
          </a:r>
          <a:endParaRPr lang="en-US"/>
        </a:p>
      </dgm:t>
    </dgm:pt>
    <dgm:pt modelId="{05FEB0FA-6261-436F-95EC-518C6FBF663F}" type="parTrans" cxnId="{76B4AB06-5D4B-4EA6-8DF0-0C8349626734}">
      <dgm:prSet/>
      <dgm:spPr/>
      <dgm:t>
        <a:bodyPr/>
        <a:lstStyle/>
        <a:p>
          <a:endParaRPr lang="en-US"/>
        </a:p>
      </dgm:t>
    </dgm:pt>
    <dgm:pt modelId="{A8B0161C-82CA-44C8-9FDE-634410380DBB}" type="sibTrans" cxnId="{76B4AB06-5D4B-4EA6-8DF0-0C8349626734}">
      <dgm:prSet/>
      <dgm:spPr/>
      <dgm:t>
        <a:bodyPr/>
        <a:lstStyle/>
        <a:p>
          <a:endParaRPr lang="en-US"/>
        </a:p>
      </dgm:t>
    </dgm:pt>
    <dgm:pt modelId="{104C5F3D-3AE9-4BD6-A467-B3D28CA700FE}">
      <dgm:prSet/>
      <dgm:spPr/>
      <dgm:t>
        <a:bodyPr/>
        <a:lstStyle/>
        <a:p>
          <a:r>
            <a:rPr lang="en-US" b="0" i="0"/>
            <a:t>Health IT developers of certified health information technology</a:t>
          </a:r>
          <a:endParaRPr lang="en-US"/>
        </a:p>
      </dgm:t>
    </dgm:pt>
    <dgm:pt modelId="{2A2F233B-938C-4C75-A4EE-28D662009B61}" type="parTrans" cxnId="{FB4AD02F-8B3E-496F-B291-116166E272F0}">
      <dgm:prSet/>
      <dgm:spPr/>
      <dgm:t>
        <a:bodyPr/>
        <a:lstStyle/>
        <a:p>
          <a:endParaRPr lang="en-US"/>
        </a:p>
      </dgm:t>
    </dgm:pt>
    <dgm:pt modelId="{BB802B2A-2C22-4657-88B3-F945EEC6082F}" type="sibTrans" cxnId="{FB4AD02F-8B3E-496F-B291-116166E272F0}">
      <dgm:prSet/>
      <dgm:spPr/>
      <dgm:t>
        <a:bodyPr/>
        <a:lstStyle/>
        <a:p>
          <a:endParaRPr lang="en-US"/>
        </a:p>
      </dgm:t>
    </dgm:pt>
    <dgm:pt modelId="{4A1FE33B-CCB2-481F-9D6C-11AE26065998}" type="pres">
      <dgm:prSet presAssocID="{46144732-6D42-4DAB-897F-A1BC0D938922}" presName="hierChild1" presStyleCnt="0">
        <dgm:presLayoutVars>
          <dgm:orgChart val="1"/>
          <dgm:chPref val="1"/>
          <dgm:dir/>
          <dgm:animOne val="branch"/>
          <dgm:animLvl val="lvl"/>
          <dgm:resizeHandles/>
        </dgm:presLayoutVars>
      </dgm:prSet>
      <dgm:spPr/>
    </dgm:pt>
    <dgm:pt modelId="{21FF07AC-1C02-44FD-ADDC-68A6DDB6D995}" type="pres">
      <dgm:prSet presAssocID="{D3BB6B37-842B-4DBB-ABC6-0A056496C527}" presName="hierRoot1" presStyleCnt="0">
        <dgm:presLayoutVars>
          <dgm:hierBranch val="init"/>
        </dgm:presLayoutVars>
      </dgm:prSet>
      <dgm:spPr/>
    </dgm:pt>
    <dgm:pt modelId="{D4DE08CC-AD2C-4224-A058-71947E485D3A}" type="pres">
      <dgm:prSet presAssocID="{D3BB6B37-842B-4DBB-ABC6-0A056496C527}" presName="rootComposite1" presStyleCnt="0"/>
      <dgm:spPr/>
    </dgm:pt>
    <dgm:pt modelId="{F83FC1A4-5BF7-4227-8DE0-62CE3CBB29DB}" type="pres">
      <dgm:prSet presAssocID="{D3BB6B37-842B-4DBB-ABC6-0A056496C527}" presName="rootText1" presStyleLbl="node0" presStyleIdx="0" presStyleCnt="1">
        <dgm:presLayoutVars>
          <dgm:chPref val="3"/>
        </dgm:presLayoutVars>
      </dgm:prSet>
      <dgm:spPr/>
    </dgm:pt>
    <dgm:pt modelId="{9CB0F9BC-4514-4E06-99CD-47951F28823F}" type="pres">
      <dgm:prSet presAssocID="{D3BB6B37-842B-4DBB-ABC6-0A056496C527}" presName="rootConnector1" presStyleLbl="node1" presStyleIdx="0" presStyleCnt="0"/>
      <dgm:spPr/>
    </dgm:pt>
    <dgm:pt modelId="{644CC764-23DA-4CDF-B4D2-7C19CC178123}" type="pres">
      <dgm:prSet presAssocID="{D3BB6B37-842B-4DBB-ABC6-0A056496C527}" presName="hierChild2" presStyleCnt="0"/>
      <dgm:spPr/>
    </dgm:pt>
    <dgm:pt modelId="{27473935-5801-42B8-A2E3-14E645A055EB}" type="pres">
      <dgm:prSet presAssocID="{E4CEE4CC-3C40-4E6C-B17B-CDF1CFBDD441}" presName="Name37" presStyleLbl="parChTrans1D2" presStyleIdx="0" presStyleCnt="3"/>
      <dgm:spPr/>
    </dgm:pt>
    <dgm:pt modelId="{041684C0-F7CA-4CD5-B2AB-AD9F10186187}" type="pres">
      <dgm:prSet presAssocID="{1F028017-EB08-4BB7-AE1E-59D5528679AB}" presName="hierRoot2" presStyleCnt="0">
        <dgm:presLayoutVars>
          <dgm:hierBranch val="init"/>
        </dgm:presLayoutVars>
      </dgm:prSet>
      <dgm:spPr/>
    </dgm:pt>
    <dgm:pt modelId="{54A669A2-5A33-4D06-B01E-690AA727993C}" type="pres">
      <dgm:prSet presAssocID="{1F028017-EB08-4BB7-AE1E-59D5528679AB}" presName="rootComposite" presStyleCnt="0"/>
      <dgm:spPr/>
    </dgm:pt>
    <dgm:pt modelId="{E9084C9F-1B1B-45E5-96BE-0532C58A5B97}" type="pres">
      <dgm:prSet presAssocID="{1F028017-EB08-4BB7-AE1E-59D5528679AB}" presName="rootText" presStyleLbl="node2" presStyleIdx="0" presStyleCnt="3">
        <dgm:presLayoutVars>
          <dgm:chPref val="3"/>
        </dgm:presLayoutVars>
      </dgm:prSet>
      <dgm:spPr/>
    </dgm:pt>
    <dgm:pt modelId="{BB19725C-3E33-4FB3-9C20-6A4940C763C6}" type="pres">
      <dgm:prSet presAssocID="{1F028017-EB08-4BB7-AE1E-59D5528679AB}" presName="rootConnector" presStyleLbl="node2" presStyleIdx="0" presStyleCnt="3"/>
      <dgm:spPr/>
    </dgm:pt>
    <dgm:pt modelId="{4761092E-5356-46D5-9146-101FFA4C0AC0}" type="pres">
      <dgm:prSet presAssocID="{1F028017-EB08-4BB7-AE1E-59D5528679AB}" presName="hierChild4" presStyleCnt="0"/>
      <dgm:spPr/>
    </dgm:pt>
    <dgm:pt modelId="{203AD708-D053-4022-BB69-DA6A4093EA60}" type="pres">
      <dgm:prSet presAssocID="{1F028017-EB08-4BB7-AE1E-59D5528679AB}" presName="hierChild5" presStyleCnt="0"/>
      <dgm:spPr/>
    </dgm:pt>
    <dgm:pt modelId="{CE79CE36-A854-4B60-91F2-2C1D5DFB1402}" type="pres">
      <dgm:prSet presAssocID="{05FEB0FA-6261-436F-95EC-518C6FBF663F}" presName="Name37" presStyleLbl="parChTrans1D2" presStyleIdx="1" presStyleCnt="3"/>
      <dgm:spPr/>
    </dgm:pt>
    <dgm:pt modelId="{40300BC1-1015-4532-BBB2-9DD1AD1D4E41}" type="pres">
      <dgm:prSet presAssocID="{3352B96D-6964-417A-BDE7-BCEC4F4BDBE4}" presName="hierRoot2" presStyleCnt="0">
        <dgm:presLayoutVars>
          <dgm:hierBranch val="init"/>
        </dgm:presLayoutVars>
      </dgm:prSet>
      <dgm:spPr/>
    </dgm:pt>
    <dgm:pt modelId="{EE43BD6D-9337-46AB-987D-019D3CB1225F}" type="pres">
      <dgm:prSet presAssocID="{3352B96D-6964-417A-BDE7-BCEC4F4BDBE4}" presName="rootComposite" presStyleCnt="0"/>
      <dgm:spPr/>
    </dgm:pt>
    <dgm:pt modelId="{D2006AEE-BFF8-43E5-AEF7-7396A99320DC}" type="pres">
      <dgm:prSet presAssocID="{3352B96D-6964-417A-BDE7-BCEC4F4BDBE4}" presName="rootText" presStyleLbl="node2" presStyleIdx="1" presStyleCnt="3">
        <dgm:presLayoutVars>
          <dgm:chPref val="3"/>
        </dgm:presLayoutVars>
      </dgm:prSet>
      <dgm:spPr/>
    </dgm:pt>
    <dgm:pt modelId="{2BE97A59-EF51-48AE-AB51-1EF6436970DF}" type="pres">
      <dgm:prSet presAssocID="{3352B96D-6964-417A-BDE7-BCEC4F4BDBE4}" presName="rootConnector" presStyleLbl="node2" presStyleIdx="1" presStyleCnt="3"/>
      <dgm:spPr/>
    </dgm:pt>
    <dgm:pt modelId="{FAA62468-6A76-401F-83ED-C08AB3F43BE8}" type="pres">
      <dgm:prSet presAssocID="{3352B96D-6964-417A-BDE7-BCEC4F4BDBE4}" presName="hierChild4" presStyleCnt="0"/>
      <dgm:spPr/>
    </dgm:pt>
    <dgm:pt modelId="{B7FBCFCF-A8D8-4ED6-AEC5-59E1199321E5}" type="pres">
      <dgm:prSet presAssocID="{3352B96D-6964-417A-BDE7-BCEC4F4BDBE4}" presName="hierChild5" presStyleCnt="0"/>
      <dgm:spPr/>
    </dgm:pt>
    <dgm:pt modelId="{1C4592F6-4105-432A-8200-1A1A7B453CC8}" type="pres">
      <dgm:prSet presAssocID="{2A2F233B-938C-4C75-A4EE-28D662009B61}" presName="Name37" presStyleLbl="parChTrans1D2" presStyleIdx="2" presStyleCnt="3"/>
      <dgm:spPr/>
    </dgm:pt>
    <dgm:pt modelId="{621B5656-AE7B-4419-9307-98028A630E06}" type="pres">
      <dgm:prSet presAssocID="{104C5F3D-3AE9-4BD6-A467-B3D28CA700FE}" presName="hierRoot2" presStyleCnt="0">
        <dgm:presLayoutVars>
          <dgm:hierBranch val="init"/>
        </dgm:presLayoutVars>
      </dgm:prSet>
      <dgm:spPr/>
    </dgm:pt>
    <dgm:pt modelId="{53834105-7485-44F8-B4DC-F4149D1E7AE1}" type="pres">
      <dgm:prSet presAssocID="{104C5F3D-3AE9-4BD6-A467-B3D28CA700FE}" presName="rootComposite" presStyleCnt="0"/>
      <dgm:spPr/>
    </dgm:pt>
    <dgm:pt modelId="{F26A1071-550D-4C02-A4A2-7426876D0D34}" type="pres">
      <dgm:prSet presAssocID="{104C5F3D-3AE9-4BD6-A467-B3D28CA700FE}" presName="rootText" presStyleLbl="node2" presStyleIdx="2" presStyleCnt="3">
        <dgm:presLayoutVars>
          <dgm:chPref val="3"/>
        </dgm:presLayoutVars>
      </dgm:prSet>
      <dgm:spPr/>
    </dgm:pt>
    <dgm:pt modelId="{04E90B83-2D91-45F4-A610-EA31617408FE}" type="pres">
      <dgm:prSet presAssocID="{104C5F3D-3AE9-4BD6-A467-B3D28CA700FE}" presName="rootConnector" presStyleLbl="node2" presStyleIdx="2" presStyleCnt="3"/>
      <dgm:spPr/>
    </dgm:pt>
    <dgm:pt modelId="{1FA10657-1DD4-4126-93FA-0A6A5C1563DE}" type="pres">
      <dgm:prSet presAssocID="{104C5F3D-3AE9-4BD6-A467-B3D28CA700FE}" presName="hierChild4" presStyleCnt="0"/>
      <dgm:spPr/>
    </dgm:pt>
    <dgm:pt modelId="{A53562D1-D61D-4792-A006-4B98AF85C7D8}" type="pres">
      <dgm:prSet presAssocID="{104C5F3D-3AE9-4BD6-A467-B3D28CA700FE}" presName="hierChild5" presStyleCnt="0"/>
      <dgm:spPr/>
    </dgm:pt>
    <dgm:pt modelId="{0A3630EF-3198-4E87-B528-93F165ED02FD}" type="pres">
      <dgm:prSet presAssocID="{D3BB6B37-842B-4DBB-ABC6-0A056496C527}" presName="hierChild3" presStyleCnt="0"/>
      <dgm:spPr/>
    </dgm:pt>
  </dgm:ptLst>
  <dgm:cxnLst>
    <dgm:cxn modelId="{76B4AB06-5D4B-4EA6-8DF0-0C8349626734}" srcId="{D3BB6B37-842B-4DBB-ABC6-0A056496C527}" destId="{3352B96D-6964-417A-BDE7-BCEC4F4BDBE4}" srcOrd="1" destOrd="0" parTransId="{05FEB0FA-6261-436F-95EC-518C6FBF663F}" sibTransId="{A8B0161C-82CA-44C8-9FDE-634410380DBB}"/>
    <dgm:cxn modelId="{AD85C217-0A4E-4D51-BA5C-FA7082823B95}" type="presOf" srcId="{104C5F3D-3AE9-4BD6-A467-B3D28CA700FE}" destId="{04E90B83-2D91-45F4-A610-EA31617408FE}" srcOrd="1" destOrd="0" presId="urn:microsoft.com/office/officeart/2005/8/layout/orgChart1"/>
    <dgm:cxn modelId="{CE97B522-2007-4680-BA8B-9F0784A36AD9}" type="presOf" srcId="{E4CEE4CC-3C40-4E6C-B17B-CDF1CFBDD441}" destId="{27473935-5801-42B8-A2E3-14E645A055EB}" srcOrd="0" destOrd="0" presId="urn:microsoft.com/office/officeart/2005/8/layout/orgChart1"/>
    <dgm:cxn modelId="{6A9AFE24-A550-4574-B8A6-9D431C6B4F71}" srcId="{D3BB6B37-842B-4DBB-ABC6-0A056496C527}" destId="{1F028017-EB08-4BB7-AE1E-59D5528679AB}" srcOrd="0" destOrd="0" parTransId="{E4CEE4CC-3C40-4E6C-B17B-CDF1CFBDD441}" sibTransId="{7839C19D-887B-473B-9D8B-DAE9055096DD}"/>
    <dgm:cxn modelId="{931E5627-B7F8-487B-9146-EE1A01016B58}" type="presOf" srcId="{05FEB0FA-6261-436F-95EC-518C6FBF663F}" destId="{CE79CE36-A854-4B60-91F2-2C1D5DFB1402}" srcOrd="0" destOrd="0" presId="urn:microsoft.com/office/officeart/2005/8/layout/orgChart1"/>
    <dgm:cxn modelId="{FB4AD02F-8B3E-496F-B291-116166E272F0}" srcId="{D3BB6B37-842B-4DBB-ABC6-0A056496C527}" destId="{104C5F3D-3AE9-4BD6-A467-B3D28CA700FE}" srcOrd="2" destOrd="0" parTransId="{2A2F233B-938C-4C75-A4EE-28D662009B61}" sibTransId="{BB802B2A-2C22-4657-88B3-F945EEC6082F}"/>
    <dgm:cxn modelId="{D8C72638-6A2B-45FA-87F4-8CF4B7A08183}" type="presOf" srcId="{D3BB6B37-842B-4DBB-ABC6-0A056496C527}" destId="{9CB0F9BC-4514-4E06-99CD-47951F28823F}" srcOrd="1" destOrd="0" presId="urn:microsoft.com/office/officeart/2005/8/layout/orgChart1"/>
    <dgm:cxn modelId="{1E8DBA4D-C48A-49E5-B9BF-65549F602F57}" type="presOf" srcId="{3352B96D-6964-417A-BDE7-BCEC4F4BDBE4}" destId="{D2006AEE-BFF8-43E5-AEF7-7396A99320DC}" srcOrd="0" destOrd="0" presId="urn:microsoft.com/office/officeart/2005/8/layout/orgChart1"/>
    <dgm:cxn modelId="{966CF44D-A0FF-4B55-BAD4-E7A15A63FEA0}" type="presOf" srcId="{2A2F233B-938C-4C75-A4EE-28D662009B61}" destId="{1C4592F6-4105-432A-8200-1A1A7B453CC8}" srcOrd="0" destOrd="0" presId="urn:microsoft.com/office/officeart/2005/8/layout/orgChart1"/>
    <dgm:cxn modelId="{9C437597-F06E-44B9-9949-5121FCEA52B4}" type="presOf" srcId="{104C5F3D-3AE9-4BD6-A467-B3D28CA700FE}" destId="{F26A1071-550D-4C02-A4A2-7426876D0D34}" srcOrd="0" destOrd="0" presId="urn:microsoft.com/office/officeart/2005/8/layout/orgChart1"/>
    <dgm:cxn modelId="{89860F9B-0208-4A6E-B747-A93FC0DE23FF}" type="presOf" srcId="{46144732-6D42-4DAB-897F-A1BC0D938922}" destId="{4A1FE33B-CCB2-481F-9D6C-11AE26065998}" srcOrd="0" destOrd="0" presId="urn:microsoft.com/office/officeart/2005/8/layout/orgChart1"/>
    <dgm:cxn modelId="{D3350EB0-FAE9-4812-9A4E-C3C98A1A9BFF}" type="presOf" srcId="{D3BB6B37-842B-4DBB-ABC6-0A056496C527}" destId="{F83FC1A4-5BF7-4227-8DE0-62CE3CBB29DB}" srcOrd="0" destOrd="0" presId="urn:microsoft.com/office/officeart/2005/8/layout/orgChart1"/>
    <dgm:cxn modelId="{DB3740B5-7E66-486E-B6CD-06C25E7E6EC0}" srcId="{46144732-6D42-4DAB-897F-A1BC0D938922}" destId="{D3BB6B37-842B-4DBB-ABC6-0A056496C527}" srcOrd="0" destOrd="0" parTransId="{ED02AA2E-FAF3-4C6C-910B-57FF8E8983FE}" sibTransId="{1BDE7F61-D3AB-40EB-9F7C-560231BE468D}"/>
    <dgm:cxn modelId="{B7CD4AC2-601B-4B66-9915-A9F7D4A65236}" type="presOf" srcId="{1F028017-EB08-4BB7-AE1E-59D5528679AB}" destId="{BB19725C-3E33-4FB3-9C20-6A4940C763C6}" srcOrd="1" destOrd="0" presId="urn:microsoft.com/office/officeart/2005/8/layout/orgChart1"/>
    <dgm:cxn modelId="{962BC0E9-D5F6-4816-A230-63EF4C2E12AD}" type="presOf" srcId="{3352B96D-6964-417A-BDE7-BCEC4F4BDBE4}" destId="{2BE97A59-EF51-48AE-AB51-1EF6436970DF}" srcOrd="1" destOrd="0" presId="urn:microsoft.com/office/officeart/2005/8/layout/orgChart1"/>
    <dgm:cxn modelId="{4E8695F4-CA5D-4FDA-9AE5-A70FD4D7C0BA}" type="presOf" srcId="{1F028017-EB08-4BB7-AE1E-59D5528679AB}" destId="{E9084C9F-1B1B-45E5-96BE-0532C58A5B97}" srcOrd="0" destOrd="0" presId="urn:microsoft.com/office/officeart/2005/8/layout/orgChart1"/>
    <dgm:cxn modelId="{683BF845-06D2-499D-AA21-6B556F64ED1D}" type="presParOf" srcId="{4A1FE33B-CCB2-481F-9D6C-11AE26065998}" destId="{21FF07AC-1C02-44FD-ADDC-68A6DDB6D995}" srcOrd="0" destOrd="0" presId="urn:microsoft.com/office/officeart/2005/8/layout/orgChart1"/>
    <dgm:cxn modelId="{9E59AF12-8AA9-4815-86C2-8A38DDF9F84E}" type="presParOf" srcId="{21FF07AC-1C02-44FD-ADDC-68A6DDB6D995}" destId="{D4DE08CC-AD2C-4224-A058-71947E485D3A}" srcOrd="0" destOrd="0" presId="urn:microsoft.com/office/officeart/2005/8/layout/orgChart1"/>
    <dgm:cxn modelId="{04C47348-4F1B-44AE-B488-9F1A0AFE70E1}" type="presParOf" srcId="{D4DE08CC-AD2C-4224-A058-71947E485D3A}" destId="{F83FC1A4-5BF7-4227-8DE0-62CE3CBB29DB}" srcOrd="0" destOrd="0" presId="urn:microsoft.com/office/officeart/2005/8/layout/orgChart1"/>
    <dgm:cxn modelId="{666D06F0-6ACD-4DF2-A069-D3D8E9336A7A}" type="presParOf" srcId="{D4DE08CC-AD2C-4224-A058-71947E485D3A}" destId="{9CB0F9BC-4514-4E06-99CD-47951F28823F}" srcOrd="1" destOrd="0" presId="urn:microsoft.com/office/officeart/2005/8/layout/orgChart1"/>
    <dgm:cxn modelId="{DF30433A-98E9-4ACE-9DB4-F9608A4BF577}" type="presParOf" srcId="{21FF07AC-1C02-44FD-ADDC-68A6DDB6D995}" destId="{644CC764-23DA-4CDF-B4D2-7C19CC178123}" srcOrd="1" destOrd="0" presId="urn:microsoft.com/office/officeart/2005/8/layout/orgChart1"/>
    <dgm:cxn modelId="{95998118-2123-4351-BCF7-614D5CCF0D50}" type="presParOf" srcId="{644CC764-23DA-4CDF-B4D2-7C19CC178123}" destId="{27473935-5801-42B8-A2E3-14E645A055EB}" srcOrd="0" destOrd="0" presId="urn:microsoft.com/office/officeart/2005/8/layout/orgChart1"/>
    <dgm:cxn modelId="{584A1033-D470-4299-BBFB-8FE9BA4A1F9B}" type="presParOf" srcId="{644CC764-23DA-4CDF-B4D2-7C19CC178123}" destId="{041684C0-F7CA-4CD5-B2AB-AD9F10186187}" srcOrd="1" destOrd="0" presId="urn:microsoft.com/office/officeart/2005/8/layout/orgChart1"/>
    <dgm:cxn modelId="{CEA1CB8A-A216-4C33-8540-58ACFCC60934}" type="presParOf" srcId="{041684C0-F7CA-4CD5-B2AB-AD9F10186187}" destId="{54A669A2-5A33-4D06-B01E-690AA727993C}" srcOrd="0" destOrd="0" presId="urn:microsoft.com/office/officeart/2005/8/layout/orgChart1"/>
    <dgm:cxn modelId="{B25CC1CA-CA5C-45A5-AD08-24DA5A009FE6}" type="presParOf" srcId="{54A669A2-5A33-4D06-B01E-690AA727993C}" destId="{E9084C9F-1B1B-45E5-96BE-0532C58A5B97}" srcOrd="0" destOrd="0" presId="urn:microsoft.com/office/officeart/2005/8/layout/orgChart1"/>
    <dgm:cxn modelId="{B9E1E51D-53D4-4D65-B3BD-519C5A2FA73D}" type="presParOf" srcId="{54A669A2-5A33-4D06-B01E-690AA727993C}" destId="{BB19725C-3E33-4FB3-9C20-6A4940C763C6}" srcOrd="1" destOrd="0" presId="urn:microsoft.com/office/officeart/2005/8/layout/orgChart1"/>
    <dgm:cxn modelId="{FC0BB35B-962B-4E32-BEC9-D2F9D75DC6F5}" type="presParOf" srcId="{041684C0-F7CA-4CD5-B2AB-AD9F10186187}" destId="{4761092E-5356-46D5-9146-101FFA4C0AC0}" srcOrd="1" destOrd="0" presId="urn:microsoft.com/office/officeart/2005/8/layout/orgChart1"/>
    <dgm:cxn modelId="{EAEB06CC-9B57-4B37-A097-B3EC71780637}" type="presParOf" srcId="{041684C0-F7CA-4CD5-B2AB-AD9F10186187}" destId="{203AD708-D053-4022-BB69-DA6A4093EA60}" srcOrd="2" destOrd="0" presId="urn:microsoft.com/office/officeart/2005/8/layout/orgChart1"/>
    <dgm:cxn modelId="{43385FC8-595D-417A-910C-3B31548460FF}" type="presParOf" srcId="{644CC764-23DA-4CDF-B4D2-7C19CC178123}" destId="{CE79CE36-A854-4B60-91F2-2C1D5DFB1402}" srcOrd="2" destOrd="0" presId="urn:microsoft.com/office/officeart/2005/8/layout/orgChart1"/>
    <dgm:cxn modelId="{C53FCD09-92C1-4C0E-AF50-CDE1D6DEB717}" type="presParOf" srcId="{644CC764-23DA-4CDF-B4D2-7C19CC178123}" destId="{40300BC1-1015-4532-BBB2-9DD1AD1D4E41}" srcOrd="3" destOrd="0" presId="urn:microsoft.com/office/officeart/2005/8/layout/orgChart1"/>
    <dgm:cxn modelId="{B7DCCCCB-0C74-4C65-B712-706DC5AF38D0}" type="presParOf" srcId="{40300BC1-1015-4532-BBB2-9DD1AD1D4E41}" destId="{EE43BD6D-9337-46AB-987D-019D3CB1225F}" srcOrd="0" destOrd="0" presId="urn:microsoft.com/office/officeart/2005/8/layout/orgChart1"/>
    <dgm:cxn modelId="{D72ABA11-CE47-417D-BB05-E49BED92B124}" type="presParOf" srcId="{EE43BD6D-9337-46AB-987D-019D3CB1225F}" destId="{D2006AEE-BFF8-43E5-AEF7-7396A99320DC}" srcOrd="0" destOrd="0" presId="urn:microsoft.com/office/officeart/2005/8/layout/orgChart1"/>
    <dgm:cxn modelId="{356D83C7-F704-4D32-93F9-B69975D6863A}" type="presParOf" srcId="{EE43BD6D-9337-46AB-987D-019D3CB1225F}" destId="{2BE97A59-EF51-48AE-AB51-1EF6436970DF}" srcOrd="1" destOrd="0" presId="urn:microsoft.com/office/officeart/2005/8/layout/orgChart1"/>
    <dgm:cxn modelId="{20180C40-4D18-41AD-B9E7-8C5862CA8FA1}" type="presParOf" srcId="{40300BC1-1015-4532-BBB2-9DD1AD1D4E41}" destId="{FAA62468-6A76-401F-83ED-C08AB3F43BE8}" srcOrd="1" destOrd="0" presId="urn:microsoft.com/office/officeart/2005/8/layout/orgChart1"/>
    <dgm:cxn modelId="{8DCC0FF3-9F73-48EA-B7C9-F9F9A75AD596}" type="presParOf" srcId="{40300BC1-1015-4532-BBB2-9DD1AD1D4E41}" destId="{B7FBCFCF-A8D8-4ED6-AEC5-59E1199321E5}" srcOrd="2" destOrd="0" presId="urn:microsoft.com/office/officeart/2005/8/layout/orgChart1"/>
    <dgm:cxn modelId="{8D6E5D32-2251-4C53-A050-F6B81AA0D9BD}" type="presParOf" srcId="{644CC764-23DA-4CDF-B4D2-7C19CC178123}" destId="{1C4592F6-4105-432A-8200-1A1A7B453CC8}" srcOrd="4" destOrd="0" presId="urn:microsoft.com/office/officeart/2005/8/layout/orgChart1"/>
    <dgm:cxn modelId="{5FB64FCF-8E2C-445F-B954-E3503E9B5812}" type="presParOf" srcId="{644CC764-23DA-4CDF-B4D2-7C19CC178123}" destId="{621B5656-AE7B-4419-9307-98028A630E06}" srcOrd="5" destOrd="0" presId="urn:microsoft.com/office/officeart/2005/8/layout/orgChart1"/>
    <dgm:cxn modelId="{70D22353-F5BE-4E60-BCD2-CCBC87BFC5A4}" type="presParOf" srcId="{621B5656-AE7B-4419-9307-98028A630E06}" destId="{53834105-7485-44F8-B4DC-F4149D1E7AE1}" srcOrd="0" destOrd="0" presId="urn:microsoft.com/office/officeart/2005/8/layout/orgChart1"/>
    <dgm:cxn modelId="{C4282DA7-9069-4D82-BA07-65DC282DE541}" type="presParOf" srcId="{53834105-7485-44F8-B4DC-F4149D1E7AE1}" destId="{F26A1071-550D-4C02-A4A2-7426876D0D34}" srcOrd="0" destOrd="0" presId="urn:microsoft.com/office/officeart/2005/8/layout/orgChart1"/>
    <dgm:cxn modelId="{91DF8A18-D02E-4437-BBF0-E9ADA871200B}" type="presParOf" srcId="{53834105-7485-44F8-B4DC-F4149D1E7AE1}" destId="{04E90B83-2D91-45F4-A610-EA31617408FE}" srcOrd="1" destOrd="0" presId="urn:microsoft.com/office/officeart/2005/8/layout/orgChart1"/>
    <dgm:cxn modelId="{0B0273C5-1070-48B0-A00E-B96C4C3CFC16}" type="presParOf" srcId="{621B5656-AE7B-4419-9307-98028A630E06}" destId="{1FA10657-1DD4-4126-93FA-0A6A5C1563DE}" srcOrd="1" destOrd="0" presId="urn:microsoft.com/office/officeart/2005/8/layout/orgChart1"/>
    <dgm:cxn modelId="{341904AA-DEC3-491C-91F9-B7038710785C}" type="presParOf" srcId="{621B5656-AE7B-4419-9307-98028A630E06}" destId="{A53562D1-D61D-4792-A006-4B98AF85C7D8}" srcOrd="2" destOrd="0" presId="urn:microsoft.com/office/officeart/2005/8/layout/orgChart1"/>
    <dgm:cxn modelId="{46968B75-4ADE-4456-AEE1-5285CC7C29FE}" type="presParOf" srcId="{21FF07AC-1C02-44FD-ADDC-68A6DDB6D995}" destId="{0A3630EF-3198-4E87-B528-93F165ED02F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3CD155-6388-44DB-8D70-7441CBAED41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B404B2D-1D8C-4244-917C-5E796F5D6F3F}">
      <dgm:prSet/>
      <dgm:spPr/>
      <dgm:t>
        <a:bodyPr/>
        <a:lstStyle/>
        <a:p>
          <a:r>
            <a:rPr lang="en-US" b="0" i="0" dirty="0"/>
            <a:t>From now until October 6, 2022: </a:t>
          </a:r>
        </a:p>
        <a:p>
          <a:r>
            <a:rPr lang="en-US" b="0" i="0" dirty="0"/>
            <a:t>The types of clinical information that are subject to the information-blocking regulations are limited to just the EHI identified by the data elements represented in the U.S. Core Data for Interoperability (USCDI)</a:t>
          </a:r>
          <a:endParaRPr lang="en-US" dirty="0"/>
        </a:p>
      </dgm:t>
    </dgm:pt>
    <dgm:pt modelId="{3D02A501-DBD4-46C8-85B7-19EC8484A5B5}" type="parTrans" cxnId="{FEA2F73C-1F57-4BFB-B68B-38DD748EBE62}">
      <dgm:prSet/>
      <dgm:spPr/>
      <dgm:t>
        <a:bodyPr/>
        <a:lstStyle/>
        <a:p>
          <a:endParaRPr lang="en-US"/>
        </a:p>
      </dgm:t>
    </dgm:pt>
    <dgm:pt modelId="{9CBFF673-D909-49C1-94F9-BD9DCA371BF8}" type="sibTrans" cxnId="{FEA2F73C-1F57-4BFB-B68B-38DD748EBE62}">
      <dgm:prSet/>
      <dgm:spPr/>
      <dgm:t>
        <a:bodyPr/>
        <a:lstStyle/>
        <a:p>
          <a:endParaRPr lang="en-US"/>
        </a:p>
      </dgm:t>
    </dgm:pt>
    <dgm:pt modelId="{BDC56D55-8F39-4C1A-AF24-EA16DED89F79}">
      <dgm:prSet/>
      <dgm:spPr/>
      <dgm:t>
        <a:bodyPr/>
        <a:lstStyle/>
        <a:p>
          <a:r>
            <a:rPr lang="en-US" b="0" i="0" dirty="0"/>
            <a:t>Consultation notes  </a:t>
          </a:r>
          <a:endParaRPr lang="en-US" dirty="0"/>
        </a:p>
      </dgm:t>
    </dgm:pt>
    <dgm:pt modelId="{E8C692C4-A2B0-4926-8641-E729D8059338}" type="parTrans" cxnId="{C3FF06DD-265D-4F50-AFED-6DDB3221C622}">
      <dgm:prSet/>
      <dgm:spPr/>
      <dgm:t>
        <a:bodyPr/>
        <a:lstStyle/>
        <a:p>
          <a:endParaRPr lang="en-US"/>
        </a:p>
      </dgm:t>
    </dgm:pt>
    <dgm:pt modelId="{E19B7D91-A15D-41D8-8A86-9B4518AAE00C}" type="sibTrans" cxnId="{C3FF06DD-265D-4F50-AFED-6DDB3221C622}">
      <dgm:prSet/>
      <dgm:spPr/>
      <dgm:t>
        <a:bodyPr/>
        <a:lstStyle/>
        <a:p>
          <a:endParaRPr lang="en-US"/>
        </a:p>
      </dgm:t>
    </dgm:pt>
    <dgm:pt modelId="{750E8711-1FDD-45B9-A8FD-68EC7C6A5713}">
      <dgm:prSet/>
      <dgm:spPr/>
      <dgm:t>
        <a:bodyPr/>
        <a:lstStyle/>
        <a:p>
          <a:r>
            <a:rPr lang="en-US" b="0" i="0" dirty="0"/>
            <a:t>Discharge summary notes</a:t>
          </a:r>
          <a:endParaRPr lang="en-US" dirty="0"/>
        </a:p>
      </dgm:t>
    </dgm:pt>
    <dgm:pt modelId="{02965CEA-580B-4D6F-AD1B-ADEAB1DE2A9C}" type="parTrans" cxnId="{4DC96E8E-3FDD-4D9D-B381-945225ABD8AC}">
      <dgm:prSet/>
      <dgm:spPr/>
      <dgm:t>
        <a:bodyPr/>
        <a:lstStyle/>
        <a:p>
          <a:endParaRPr lang="en-US"/>
        </a:p>
      </dgm:t>
    </dgm:pt>
    <dgm:pt modelId="{47216597-CDD3-48AD-B829-EFD3F2670D39}" type="sibTrans" cxnId="{4DC96E8E-3FDD-4D9D-B381-945225ABD8AC}">
      <dgm:prSet/>
      <dgm:spPr/>
      <dgm:t>
        <a:bodyPr/>
        <a:lstStyle/>
        <a:p>
          <a:endParaRPr lang="en-US"/>
        </a:p>
      </dgm:t>
    </dgm:pt>
    <dgm:pt modelId="{DCF1F08E-2741-425A-9C0E-1E4A8370EA0A}">
      <dgm:prSet/>
      <dgm:spPr/>
      <dgm:t>
        <a:bodyPr/>
        <a:lstStyle/>
        <a:p>
          <a:r>
            <a:rPr lang="en-US" b="0" i="0" dirty="0"/>
            <a:t>History and physical notes</a:t>
          </a:r>
          <a:endParaRPr lang="en-US" dirty="0"/>
        </a:p>
      </dgm:t>
    </dgm:pt>
    <dgm:pt modelId="{982B5222-C194-4703-8676-7876AA80426D}" type="parTrans" cxnId="{95278CEA-D60F-4984-86E1-BE5026354D20}">
      <dgm:prSet/>
      <dgm:spPr/>
      <dgm:t>
        <a:bodyPr/>
        <a:lstStyle/>
        <a:p>
          <a:endParaRPr lang="en-US"/>
        </a:p>
      </dgm:t>
    </dgm:pt>
    <dgm:pt modelId="{20838A9A-BE67-4A3C-86D1-481155350FEF}" type="sibTrans" cxnId="{95278CEA-D60F-4984-86E1-BE5026354D20}">
      <dgm:prSet/>
      <dgm:spPr/>
      <dgm:t>
        <a:bodyPr/>
        <a:lstStyle/>
        <a:p>
          <a:endParaRPr lang="en-US"/>
        </a:p>
      </dgm:t>
    </dgm:pt>
    <dgm:pt modelId="{AC6C35A3-0F99-4DF1-B648-26EEF0D516FB}">
      <dgm:prSet/>
      <dgm:spPr/>
      <dgm:t>
        <a:bodyPr/>
        <a:lstStyle/>
        <a:p>
          <a:r>
            <a:rPr lang="en-US" b="0" i="0"/>
            <a:t>Imaging narrative</a:t>
          </a:r>
          <a:endParaRPr lang="en-US"/>
        </a:p>
      </dgm:t>
    </dgm:pt>
    <dgm:pt modelId="{D464CABA-FCEC-44DD-B600-94491FE4AAAB}" type="parTrans" cxnId="{2D300CE5-EF3E-4A56-8886-ADBCD2542FFD}">
      <dgm:prSet/>
      <dgm:spPr/>
      <dgm:t>
        <a:bodyPr/>
        <a:lstStyle/>
        <a:p>
          <a:endParaRPr lang="en-US"/>
        </a:p>
      </dgm:t>
    </dgm:pt>
    <dgm:pt modelId="{EF5A01BF-3579-480D-BE6E-812BBF13B7C9}" type="sibTrans" cxnId="{2D300CE5-EF3E-4A56-8886-ADBCD2542FFD}">
      <dgm:prSet/>
      <dgm:spPr/>
      <dgm:t>
        <a:bodyPr/>
        <a:lstStyle/>
        <a:p>
          <a:endParaRPr lang="en-US"/>
        </a:p>
      </dgm:t>
    </dgm:pt>
    <dgm:pt modelId="{4665DF38-B6A1-47FA-87E7-0EA7A46AD560}">
      <dgm:prSet/>
      <dgm:spPr/>
      <dgm:t>
        <a:bodyPr/>
        <a:lstStyle/>
        <a:p>
          <a:r>
            <a:rPr lang="en-US" b="0" i="0" dirty="0"/>
            <a:t>Laboratory report narrative</a:t>
          </a:r>
          <a:endParaRPr lang="en-US" dirty="0"/>
        </a:p>
      </dgm:t>
    </dgm:pt>
    <dgm:pt modelId="{3127EA72-C924-4031-8F65-5D6BA64D5628}" type="parTrans" cxnId="{2F2AFAD9-3234-44E7-8402-6971923AA160}">
      <dgm:prSet/>
      <dgm:spPr/>
      <dgm:t>
        <a:bodyPr/>
        <a:lstStyle/>
        <a:p>
          <a:endParaRPr lang="en-US"/>
        </a:p>
      </dgm:t>
    </dgm:pt>
    <dgm:pt modelId="{3B9669CE-9CDE-49C9-BDE7-7A17E6509ADD}" type="sibTrans" cxnId="{2F2AFAD9-3234-44E7-8402-6971923AA160}">
      <dgm:prSet/>
      <dgm:spPr/>
      <dgm:t>
        <a:bodyPr/>
        <a:lstStyle/>
        <a:p>
          <a:endParaRPr lang="en-US"/>
        </a:p>
      </dgm:t>
    </dgm:pt>
    <dgm:pt modelId="{ADC40DFE-AA31-442F-B393-0D5DEDF81E55}">
      <dgm:prSet/>
      <dgm:spPr/>
      <dgm:t>
        <a:bodyPr/>
        <a:lstStyle/>
        <a:p>
          <a:r>
            <a:rPr lang="en-US" b="0" i="0" dirty="0"/>
            <a:t>Pathology report narrative</a:t>
          </a:r>
          <a:endParaRPr lang="en-US" dirty="0"/>
        </a:p>
      </dgm:t>
    </dgm:pt>
    <dgm:pt modelId="{53420010-1D6F-43CC-AF01-3126A64008F9}" type="parTrans" cxnId="{E0E2C84C-1AA6-4A58-8ACD-96B8337D854A}">
      <dgm:prSet/>
      <dgm:spPr/>
      <dgm:t>
        <a:bodyPr/>
        <a:lstStyle/>
        <a:p>
          <a:endParaRPr lang="en-US"/>
        </a:p>
      </dgm:t>
    </dgm:pt>
    <dgm:pt modelId="{32865BF5-E203-4270-8F1B-751715E48F42}" type="sibTrans" cxnId="{E0E2C84C-1AA6-4A58-8ACD-96B8337D854A}">
      <dgm:prSet/>
      <dgm:spPr/>
      <dgm:t>
        <a:bodyPr/>
        <a:lstStyle/>
        <a:p>
          <a:endParaRPr lang="en-US"/>
        </a:p>
      </dgm:t>
    </dgm:pt>
    <dgm:pt modelId="{A37D0013-49DA-43E8-B8E9-201469E58F22}">
      <dgm:prSet/>
      <dgm:spPr/>
      <dgm:t>
        <a:bodyPr/>
        <a:lstStyle/>
        <a:p>
          <a:r>
            <a:rPr lang="en-US" b="0" i="0" dirty="0"/>
            <a:t>Procedure notes</a:t>
          </a:r>
          <a:endParaRPr lang="en-US" dirty="0"/>
        </a:p>
      </dgm:t>
    </dgm:pt>
    <dgm:pt modelId="{F9206C80-B87C-4DB9-B1F1-E3349E788E8D}" type="parTrans" cxnId="{5DCB09D1-AE4C-435D-8A13-04046E3845D2}">
      <dgm:prSet/>
      <dgm:spPr/>
      <dgm:t>
        <a:bodyPr/>
        <a:lstStyle/>
        <a:p>
          <a:endParaRPr lang="en-US"/>
        </a:p>
      </dgm:t>
    </dgm:pt>
    <dgm:pt modelId="{44281180-5721-43C9-8422-2166E8E658B9}" type="sibTrans" cxnId="{5DCB09D1-AE4C-435D-8A13-04046E3845D2}">
      <dgm:prSet/>
      <dgm:spPr/>
      <dgm:t>
        <a:bodyPr/>
        <a:lstStyle/>
        <a:p>
          <a:endParaRPr lang="en-US"/>
        </a:p>
      </dgm:t>
    </dgm:pt>
    <dgm:pt modelId="{98889C90-F220-4493-BFB1-0F7730D55685}">
      <dgm:prSet/>
      <dgm:spPr/>
      <dgm:t>
        <a:bodyPr/>
        <a:lstStyle/>
        <a:p>
          <a:r>
            <a:rPr lang="en-US" b="0" i="0" dirty="0"/>
            <a:t>Progress notes</a:t>
          </a:r>
          <a:endParaRPr lang="en-US" dirty="0"/>
        </a:p>
      </dgm:t>
    </dgm:pt>
    <dgm:pt modelId="{3C5CEC5A-2046-40A8-B93A-D954F74A3B40}" type="parTrans" cxnId="{1FC8AF69-EC8B-473B-B18E-68A47DFA7896}">
      <dgm:prSet/>
      <dgm:spPr/>
      <dgm:t>
        <a:bodyPr/>
        <a:lstStyle/>
        <a:p>
          <a:endParaRPr lang="en-US"/>
        </a:p>
      </dgm:t>
    </dgm:pt>
    <dgm:pt modelId="{47530C38-35B8-4FDE-94AB-E12ED85E9318}" type="sibTrans" cxnId="{1FC8AF69-EC8B-473B-B18E-68A47DFA7896}">
      <dgm:prSet/>
      <dgm:spPr/>
      <dgm:t>
        <a:bodyPr/>
        <a:lstStyle/>
        <a:p>
          <a:endParaRPr lang="en-US"/>
        </a:p>
      </dgm:t>
    </dgm:pt>
    <dgm:pt modelId="{E5FC6F88-C2A0-4CCE-A6D6-812F58A624A4}" type="pres">
      <dgm:prSet presAssocID="{253CD155-6388-44DB-8D70-7441CBAED41A}" presName="Name0" presStyleCnt="0">
        <dgm:presLayoutVars>
          <dgm:dir/>
          <dgm:animLvl val="lvl"/>
          <dgm:resizeHandles val="exact"/>
        </dgm:presLayoutVars>
      </dgm:prSet>
      <dgm:spPr/>
    </dgm:pt>
    <dgm:pt modelId="{ECC5D838-6228-4AC8-BE0D-F7BF86E8A3BC}" type="pres">
      <dgm:prSet presAssocID="{2B404B2D-1D8C-4244-917C-5E796F5D6F3F}" presName="composite" presStyleCnt="0"/>
      <dgm:spPr/>
    </dgm:pt>
    <dgm:pt modelId="{D53DC50E-66EB-4B20-84C4-67579E0FB135}" type="pres">
      <dgm:prSet presAssocID="{2B404B2D-1D8C-4244-917C-5E796F5D6F3F}" presName="parTx" presStyleLbl="alignNode1" presStyleIdx="0" presStyleCnt="1">
        <dgm:presLayoutVars>
          <dgm:chMax val="0"/>
          <dgm:chPref val="0"/>
          <dgm:bulletEnabled val="1"/>
        </dgm:presLayoutVars>
      </dgm:prSet>
      <dgm:spPr/>
    </dgm:pt>
    <dgm:pt modelId="{E70FDABD-D252-4FBC-BE75-E118393B476E}" type="pres">
      <dgm:prSet presAssocID="{2B404B2D-1D8C-4244-917C-5E796F5D6F3F}" presName="desTx" presStyleLbl="alignAccFollowNode1" presStyleIdx="0" presStyleCnt="1">
        <dgm:presLayoutVars>
          <dgm:bulletEnabled val="1"/>
        </dgm:presLayoutVars>
      </dgm:prSet>
      <dgm:spPr/>
    </dgm:pt>
  </dgm:ptLst>
  <dgm:cxnLst>
    <dgm:cxn modelId="{1CE6130E-2ECB-4567-B7F6-9352B77F2C87}" type="presOf" srcId="{4665DF38-B6A1-47FA-87E7-0EA7A46AD560}" destId="{E70FDABD-D252-4FBC-BE75-E118393B476E}" srcOrd="0" destOrd="4" presId="urn:microsoft.com/office/officeart/2005/8/layout/hList1"/>
    <dgm:cxn modelId="{C0100013-EC74-45C8-AE5B-467A4DA3016D}" type="presOf" srcId="{AC6C35A3-0F99-4DF1-B648-26EEF0D516FB}" destId="{E70FDABD-D252-4FBC-BE75-E118393B476E}" srcOrd="0" destOrd="3" presId="urn:microsoft.com/office/officeart/2005/8/layout/hList1"/>
    <dgm:cxn modelId="{8EDE5313-7040-4666-98F0-21C2C8409E44}" type="presOf" srcId="{98889C90-F220-4493-BFB1-0F7730D55685}" destId="{E70FDABD-D252-4FBC-BE75-E118393B476E}" srcOrd="0" destOrd="7" presId="urn:microsoft.com/office/officeart/2005/8/layout/hList1"/>
    <dgm:cxn modelId="{4AC26F23-B472-4DCC-8667-C17362E25076}" type="presOf" srcId="{A37D0013-49DA-43E8-B8E9-201469E58F22}" destId="{E70FDABD-D252-4FBC-BE75-E118393B476E}" srcOrd="0" destOrd="6" presId="urn:microsoft.com/office/officeart/2005/8/layout/hList1"/>
    <dgm:cxn modelId="{FEA2F73C-1F57-4BFB-B68B-38DD748EBE62}" srcId="{253CD155-6388-44DB-8D70-7441CBAED41A}" destId="{2B404B2D-1D8C-4244-917C-5E796F5D6F3F}" srcOrd="0" destOrd="0" parTransId="{3D02A501-DBD4-46C8-85B7-19EC8484A5B5}" sibTransId="{9CBFF673-D909-49C1-94F9-BD9DCA371BF8}"/>
    <dgm:cxn modelId="{1FC8AF69-EC8B-473B-B18E-68A47DFA7896}" srcId="{2B404B2D-1D8C-4244-917C-5E796F5D6F3F}" destId="{98889C90-F220-4493-BFB1-0F7730D55685}" srcOrd="7" destOrd="0" parTransId="{3C5CEC5A-2046-40A8-B93A-D954F74A3B40}" sibTransId="{47530C38-35B8-4FDE-94AB-E12ED85E9318}"/>
    <dgm:cxn modelId="{E0E2C84C-1AA6-4A58-8ACD-96B8337D854A}" srcId="{2B404B2D-1D8C-4244-917C-5E796F5D6F3F}" destId="{ADC40DFE-AA31-442F-B393-0D5DEDF81E55}" srcOrd="5" destOrd="0" parTransId="{53420010-1D6F-43CC-AF01-3126A64008F9}" sibTransId="{32865BF5-E203-4270-8F1B-751715E48F42}"/>
    <dgm:cxn modelId="{0B0A1D4E-1F6C-42D6-BA4F-C67AC76C1D5F}" type="presOf" srcId="{BDC56D55-8F39-4C1A-AF24-EA16DED89F79}" destId="{E70FDABD-D252-4FBC-BE75-E118393B476E}" srcOrd="0" destOrd="0" presId="urn:microsoft.com/office/officeart/2005/8/layout/hList1"/>
    <dgm:cxn modelId="{A7123A54-43F2-4AC5-8D58-898B2B19DBB4}" type="presOf" srcId="{ADC40DFE-AA31-442F-B393-0D5DEDF81E55}" destId="{E70FDABD-D252-4FBC-BE75-E118393B476E}" srcOrd="0" destOrd="5" presId="urn:microsoft.com/office/officeart/2005/8/layout/hList1"/>
    <dgm:cxn modelId="{82955656-B2A3-48D0-A9EB-684FA73E9A8F}" type="presOf" srcId="{750E8711-1FDD-45B9-A8FD-68EC7C6A5713}" destId="{E70FDABD-D252-4FBC-BE75-E118393B476E}" srcOrd="0" destOrd="1" presId="urn:microsoft.com/office/officeart/2005/8/layout/hList1"/>
    <dgm:cxn modelId="{64B0958D-E0C3-4BD3-9BD0-25027CFBA8E1}" type="presOf" srcId="{2B404B2D-1D8C-4244-917C-5E796F5D6F3F}" destId="{D53DC50E-66EB-4B20-84C4-67579E0FB135}" srcOrd="0" destOrd="0" presId="urn:microsoft.com/office/officeart/2005/8/layout/hList1"/>
    <dgm:cxn modelId="{4DC96E8E-3FDD-4D9D-B381-945225ABD8AC}" srcId="{2B404B2D-1D8C-4244-917C-5E796F5D6F3F}" destId="{750E8711-1FDD-45B9-A8FD-68EC7C6A5713}" srcOrd="1" destOrd="0" parTransId="{02965CEA-580B-4D6F-AD1B-ADEAB1DE2A9C}" sibTransId="{47216597-CDD3-48AD-B829-EFD3F2670D39}"/>
    <dgm:cxn modelId="{FC1424B6-69D7-4716-B392-6C9055D733CF}" type="presOf" srcId="{DCF1F08E-2741-425A-9C0E-1E4A8370EA0A}" destId="{E70FDABD-D252-4FBC-BE75-E118393B476E}" srcOrd="0" destOrd="2" presId="urn:microsoft.com/office/officeart/2005/8/layout/hList1"/>
    <dgm:cxn modelId="{5DCB09D1-AE4C-435D-8A13-04046E3845D2}" srcId="{2B404B2D-1D8C-4244-917C-5E796F5D6F3F}" destId="{A37D0013-49DA-43E8-B8E9-201469E58F22}" srcOrd="6" destOrd="0" parTransId="{F9206C80-B87C-4DB9-B1F1-E3349E788E8D}" sibTransId="{44281180-5721-43C9-8422-2166E8E658B9}"/>
    <dgm:cxn modelId="{2F2AFAD9-3234-44E7-8402-6971923AA160}" srcId="{2B404B2D-1D8C-4244-917C-5E796F5D6F3F}" destId="{4665DF38-B6A1-47FA-87E7-0EA7A46AD560}" srcOrd="4" destOrd="0" parTransId="{3127EA72-C924-4031-8F65-5D6BA64D5628}" sibTransId="{3B9669CE-9CDE-49C9-BDE7-7A17E6509ADD}"/>
    <dgm:cxn modelId="{C3FF06DD-265D-4F50-AFED-6DDB3221C622}" srcId="{2B404B2D-1D8C-4244-917C-5E796F5D6F3F}" destId="{BDC56D55-8F39-4C1A-AF24-EA16DED89F79}" srcOrd="0" destOrd="0" parTransId="{E8C692C4-A2B0-4926-8641-E729D8059338}" sibTransId="{E19B7D91-A15D-41D8-8A86-9B4518AAE00C}"/>
    <dgm:cxn modelId="{512753E3-A8A3-4660-B3C6-82D39163CB4B}" type="presOf" srcId="{253CD155-6388-44DB-8D70-7441CBAED41A}" destId="{E5FC6F88-C2A0-4CCE-A6D6-812F58A624A4}" srcOrd="0" destOrd="0" presId="urn:microsoft.com/office/officeart/2005/8/layout/hList1"/>
    <dgm:cxn modelId="{2D300CE5-EF3E-4A56-8886-ADBCD2542FFD}" srcId="{2B404B2D-1D8C-4244-917C-5E796F5D6F3F}" destId="{AC6C35A3-0F99-4DF1-B648-26EEF0D516FB}" srcOrd="3" destOrd="0" parTransId="{D464CABA-FCEC-44DD-B600-94491FE4AAAB}" sibTransId="{EF5A01BF-3579-480D-BE6E-812BBF13B7C9}"/>
    <dgm:cxn modelId="{95278CEA-D60F-4984-86E1-BE5026354D20}" srcId="{2B404B2D-1D8C-4244-917C-5E796F5D6F3F}" destId="{DCF1F08E-2741-425A-9C0E-1E4A8370EA0A}" srcOrd="2" destOrd="0" parTransId="{982B5222-C194-4703-8676-7876AA80426D}" sibTransId="{20838A9A-BE67-4A3C-86D1-481155350FEF}"/>
    <dgm:cxn modelId="{C8DCCE06-ABB3-49AF-B847-171B9C807921}" type="presParOf" srcId="{E5FC6F88-C2A0-4CCE-A6D6-812F58A624A4}" destId="{ECC5D838-6228-4AC8-BE0D-F7BF86E8A3BC}" srcOrd="0" destOrd="0" presId="urn:microsoft.com/office/officeart/2005/8/layout/hList1"/>
    <dgm:cxn modelId="{3E432B15-DB6D-4E94-A334-D3D10366B6A5}" type="presParOf" srcId="{ECC5D838-6228-4AC8-BE0D-F7BF86E8A3BC}" destId="{D53DC50E-66EB-4B20-84C4-67579E0FB135}" srcOrd="0" destOrd="0" presId="urn:microsoft.com/office/officeart/2005/8/layout/hList1"/>
    <dgm:cxn modelId="{022C5044-A1C9-43E2-A682-A023A98F1210}" type="presParOf" srcId="{ECC5D838-6228-4AC8-BE0D-F7BF86E8A3BC}" destId="{E70FDABD-D252-4FBC-BE75-E118393B476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B0F3346-FEB8-433C-B77A-10A52D997323}"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721A40B8-8CB0-4437-9CB7-6994CC42F4B9}">
      <dgm:prSet/>
      <dgm:spPr/>
      <dgm:t>
        <a:bodyPr/>
        <a:lstStyle/>
        <a:p>
          <a:r>
            <a:rPr lang="en-US" b="1"/>
            <a:t>The 8 Exceptions are divided into two categories</a:t>
          </a:r>
          <a:endParaRPr lang="en-US"/>
        </a:p>
      </dgm:t>
    </dgm:pt>
    <dgm:pt modelId="{705D4A90-70C4-4F4F-85E6-183941D9F23F}" type="parTrans" cxnId="{1B16ED82-9D09-4C53-BEEB-C141C4AA29B3}">
      <dgm:prSet/>
      <dgm:spPr/>
      <dgm:t>
        <a:bodyPr/>
        <a:lstStyle/>
        <a:p>
          <a:endParaRPr lang="en-US"/>
        </a:p>
      </dgm:t>
    </dgm:pt>
    <dgm:pt modelId="{2FA7AA6F-9733-4AE4-B754-9D98BF75854B}" type="sibTrans" cxnId="{1B16ED82-9D09-4C53-BEEB-C141C4AA29B3}">
      <dgm:prSet/>
      <dgm:spPr/>
      <dgm:t>
        <a:bodyPr/>
        <a:lstStyle/>
        <a:p>
          <a:endParaRPr lang="en-US"/>
        </a:p>
      </dgm:t>
    </dgm:pt>
    <dgm:pt modelId="{1A18F8C0-7805-47E3-996D-C07C1BEBB21F}">
      <dgm:prSet/>
      <dgm:spPr/>
      <dgm:t>
        <a:bodyPr/>
        <a:lstStyle/>
        <a:p>
          <a:pPr>
            <a:buFont typeface="Wingdings" panose="05000000000000000000" pitchFamily="2" charset="2"/>
            <a:buNone/>
          </a:pPr>
          <a:r>
            <a:rPr lang="en-US" b="1" dirty="0"/>
            <a:t>Exceptions involving not fulfilling the request: </a:t>
          </a:r>
          <a:endParaRPr lang="en-US" dirty="0"/>
        </a:p>
      </dgm:t>
    </dgm:pt>
    <dgm:pt modelId="{24EC19ED-A42E-4895-9B83-782F08409128}" type="parTrans" cxnId="{D545C907-E258-4E94-B744-378F9F02125A}">
      <dgm:prSet/>
      <dgm:spPr/>
      <dgm:t>
        <a:bodyPr/>
        <a:lstStyle/>
        <a:p>
          <a:endParaRPr lang="en-US"/>
        </a:p>
      </dgm:t>
    </dgm:pt>
    <dgm:pt modelId="{6F398E6A-E825-4A1A-ACE0-3F47D994D65E}" type="sibTrans" cxnId="{D545C907-E258-4E94-B744-378F9F02125A}">
      <dgm:prSet/>
      <dgm:spPr/>
      <dgm:t>
        <a:bodyPr/>
        <a:lstStyle/>
        <a:p>
          <a:endParaRPr lang="en-US"/>
        </a:p>
      </dgm:t>
    </dgm:pt>
    <dgm:pt modelId="{EEBE3E48-D740-4136-B95B-213DC02F7C33}">
      <dgm:prSet/>
      <dgm:spPr/>
      <dgm:t>
        <a:bodyPr/>
        <a:lstStyle/>
        <a:p>
          <a:pPr>
            <a:buFont typeface="+mj-lt"/>
            <a:buAutoNum type="arabicPeriod"/>
          </a:pPr>
          <a:r>
            <a:rPr lang="en-US" dirty="0"/>
            <a:t>Preventing Harm </a:t>
          </a:r>
        </a:p>
      </dgm:t>
    </dgm:pt>
    <dgm:pt modelId="{1D3B2762-CCBC-4465-A4EF-AD70DD8CF886}" type="parTrans" cxnId="{2B7EF266-47BE-4E0B-8535-51C408A7A572}">
      <dgm:prSet/>
      <dgm:spPr/>
      <dgm:t>
        <a:bodyPr/>
        <a:lstStyle/>
        <a:p>
          <a:endParaRPr lang="en-US"/>
        </a:p>
      </dgm:t>
    </dgm:pt>
    <dgm:pt modelId="{E15A4AEF-32A6-4DAC-90F0-92795F552413}" type="sibTrans" cxnId="{2B7EF266-47BE-4E0B-8535-51C408A7A572}">
      <dgm:prSet/>
      <dgm:spPr/>
      <dgm:t>
        <a:bodyPr/>
        <a:lstStyle/>
        <a:p>
          <a:endParaRPr lang="en-US"/>
        </a:p>
      </dgm:t>
    </dgm:pt>
    <dgm:pt modelId="{5561D037-6DE6-47CE-937B-6701CBA0B9A5}">
      <dgm:prSet/>
      <dgm:spPr/>
      <dgm:t>
        <a:bodyPr/>
        <a:lstStyle/>
        <a:p>
          <a:pPr>
            <a:buFont typeface="+mj-lt"/>
            <a:buAutoNum type="arabicPeriod"/>
          </a:pPr>
          <a:r>
            <a:rPr lang="en-US"/>
            <a:t>Privacy</a:t>
          </a:r>
        </a:p>
      </dgm:t>
    </dgm:pt>
    <dgm:pt modelId="{6E3C0339-8F23-44A6-9E43-2A091DE79119}" type="parTrans" cxnId="{91CE31BA-32FC-4EA0-B9AB-4E67BB0260DE}">
      <dgm:prSet/>
      <dgm:spPr/>
      <dgm:t>
        <a:bodyPr/>
        <a:lstStyle/>
        <a:p>
          <a:endParaRPr lang="en-US"/>
        </a:p>
      </dgm:t>
    </dgm:pt>
    <dgm:pt modelId="{B807515F-5E0A-4EB5-942A-03086B07792A}" type="sibTrans" cxnId="{91CE31BA-32FC-4EA0-B9AB-4E67BB0260DE}">
      <dgm:prSet/>
      <dgm:spPr/>
      <dgm:t>
        <a:bodyPr/>
        <a:lstStyle/>
        <a:p>
          <a:endParaRPr lang="en-US"/>
        </a:p>
      </dgm:t>
    </dgm:pt>
    <dgm:pt modelId="{4C7DDEBE-C369-454B-A057-4E98B2E691E9}">
      <dgm:prSet/>
      <dgm:spPr/>
      <dgm:t>
        <a:bodyPr/>
        <a:lstStyle/>
        <a:p>
          <a:pPr>
            <a:buFont typeface="+mj-lt"/>
            <a:buAutoNum type="arabicPeriod"/>
          </a:pPr>
          <a:r>
            <a:rPr lang="en-US" dirty="0"/>
            <a:t>Security </a:t>
          </a:r>
        </a:p>
      </dgm:t>
    </dgm:pt>
    <dgm:pt modelId="{2AB2B76A-D498-4831-8A0C-8500E67DD91E}" type="parTrans" cxnId="{8F8B09C4-B45F-4B1F-9548-6CFBE5539844}">
      <dgm:prSet/>
      <dgm:spPr/>
      <dgm:t>
        <a:bodyPr/>
        <a:lstStyle/>
        <a:p>
          <a:endParaRPr lang="en-US"/>
        </a:p>
      </dgm:t>
    </dgm:pt>
    <dgm:pt modelId="{C2240D3C-A2D0-4E57-A02A-C3C6824FEAC1}" type="sibTrans" cxnId="{8F8B09C4-B45F-4B1F-9548-6CFBE5539844}">
      <dgm:prSet/>
      <dgm:spPr/>
      <dgm:t>
        <a:bodyPr/>
        <a:lstStyle/>
        <a:p>
          <a:endParaRPr lang="en-US"/>
        </a:p>
      </dgm:t>
    </dgm:pt>
    <dgm:pt modelId="{F99E5360-3188-45C3-B030-9EBF8C9E5765}">
      <dgm:prSet/>
      <dgm:spPr/>
      <dgm:t>
        <a:bodyPr/>
        <a:lstStyle/>
        <a:p>
          <a:pPr>
            <a:buFont typeface="+mj-lt"/>
            <a:buAutoNum type="arabicPeriod"/>
          </a:pPr>
          <a:r>
            <a:rPr lang="en-US" dirty="0"/>
            <a:t>Infeasibility </a:t>
          </a:r>
        </a:p>
      </dgm:t>
    </dgm:pt>
    <dgm:pt modelId="{77391AC6-6783-467E-A019-B68AAC63FA7C}" type="parTrans" cxnId="{B6421FC3-5115-49CC-9886-BD458CC131C8}">
      <dgm:prSet/>
      <dgm:spPr/>
      <dgm:t>
        <a:bodyPr/>
        <a:lstStyle/>
        <a:p>
          <a:endParaRPr lang="en-US"/>
        </a:p>
      </dgm:t>
    </dgm:pt>
    <dgm:pt modelId="{9265201D-E3B8-4C5B-AA64-2935D59AF4E5}" type="sibTrans" cxnId="{B6421FC3-5115-49CC-9886-BD458CC131C8}">
      <dgm:prSet/>
      <dgm:spPr/>
      <dgm:t>
        <a:bodyPr/>
        <a:lstStyle/>
        <a:p>
          <a:endParaRPr lang="en-US"/>
        </a:p>
      </dgm:t>
    </dgm:pt>
    <dgm:pt modelId="{4838057F-C3BF-4D3F-BB83-D2BF53836A08}">
      <dgm:prSet/>
      <dgm:spPr/>
      <dgm:t>
        <a:bodyPr/>
        <a:lstStyle/>
        <a:p>
          <a:pPr>
            <a:buFont typeface="+mj-lt"/>
            <a:buAutoNum type="arabicPeriod"/>
          </a:pPr>
          <a:r>
            <a:rPr lang="en-US" dirty="0"/>
            <a:t>Health IT Performance</a:t>
          </a:r>
        </a:p>
      </dgm:t>
    </dgm:pt>
    <dgm:pt modelId="{FA05F7C4-64C0-435D-8C35-BA8A744ADBE2}" type="parTrans" cxnId="{1FF195B2-F9C6-4861-9BC7-02F4BE4BC550}">
      <dgm:prSet/>
      <dgm:spPr/>
      <dgm:t>
        <a:bodyPr/>
        <a:lstStyle/>
        <a:p>
          <a:endParaRPr lang="en-US"/>
        </a:p>
      </dgm:t>
    </dgm:pt>
    <dgm:pt modelId="{BECE8D29-BE1C-4439-9A8F-F54D04EB8394}" type="sibTrans" cxnId="{1FF195B2-F9C6-4861-9BC7-02F4BE4BC550}">
      <dgm:prSet/>
      <dgm:spPr/>
      <dgm:t>
        <a:bodyPr/>
        <a:lstStyle/>
        <a:p>
          <a:endParaRPr lang="en-US"/>
        </a:p>
      </dgm:t>
    </dgm:pt>
    <dgm:pt modelId="{982303A9-3864-47A6-8DD1-8153CB728F19}">
      <dgm:prSet/>
      <dgm:spPr/>
      <dgm:t>
        <a:bodyPr/>
        <a:lstStyle/>
        <a:p>
          <a:pPr>
            <a:buFont typeface="Wingdings" panose="05000000000000000000" pitchFamily="2" charset="2"/>
            <a:buNone/>
          </a:pPr>
          <a:r>
            <a:rPr lang="en-US" b="1" dirty="0"/>
            <a:t>Exceptions involving procedures in fulfilling the request: </a:t>
          </a:r>
          <a:endParaRPr lang="en-US" dirty="0"/>
        </a:p>
      </dgm:t>
    </dgm:pt>
    <dgm:pt modelId="{23767EF8-7D83-43A0-B0BC-840A560FCB2B}" type="parTrans" cxnId="{4EB9F45E-A74B-465A-8E79-0C373694D398}">
      <dgm:prSet/>
      <dgm:spPr/>
      <dgm:t>
        <a:bodyPr/>
        <a:lstStyle/>
        <a:p>
          <a:endParaRPr lang="en-US"/>
        </a:p>
      </dgm:t>
    </dgm:pt>
    <dgm:pt modelId="{4B8A625D-01E2-4B90-99AB-80F34B3758D1}" type="sibTrans" cxnId="{4EB9F45E-A74B-465A-8E79-0C373694D398}">
      <dgm:prSet/>
      <dgm:spPr/>
      <dgm:t>
        <a:bodyPr/>
        <a:lstStyle/>
        <a:p>
          <a:endParaRPr lang="en-US"/>
        </a:p>
      </dgm:t>
    </dgm:pt>
    <dgm:pt modelId="{A50E246B-EDB1-4681-8481-F17C3AAB96D8}">
      <dgm:prSet/>
      <dgm:spPr/>
      <dgm:t>
        <a:bodyPr/>
        <a:lstStyle/>
        <a:p>
          <a:pPr>
            <a:buFont typeface="+mj-lt"/>
            <a:buAutoNum type="arabicPeriod" startAt="6"/>
          </a:pPr>
          <a:r>
            <a:rPr lang="en-US" dirty="0"/>
            <a:t>Content &amp; Manner</a:t>
          </a:r>
        </a:p>
      </dgm:t>
    </dgm:pt>
    <dgm:pt modelId="{9FA7D8C6-4BE5-4E23-A0D3-2433FACD65AF}" type="parTrans" cxnId="{6392CBE2-ABE5-4D22-BCB4-C96E7F32696B}">
      <dgm:prSet/>
      <dgm:spPr/>
      <dgm:t>
        <a:bodyPr/>
        <a:lstStyle/>
        <a:p>
          <a:endParaRPr lang="en-US"/>
        </a:p>
      </dgm:t>
    </dgm:pt>
    <dgm:pt modelId="{B3D28F07-407C-4A4A-B9E3-3EAFB01F30AF}" type="sibTrans" cxnId="{6392CBE2-ABE5-4D22-BCB4-C96E7F32696B}">
      <dgm:prSet/>
      <dgm:spPr/>
      <dgm:t>
        <a:bodyPr/>
        <a:lstStyle/>
        <a:p>
          <a:endParaRPr lang="en-US"/>
        </a:p>
      </dgm:t>
    </dgm:pt>
    <dgm:pt modelId="{FB07C384-CAD8-4449-9998-5526692037EC}">
      <dgm:prSet/>
      <dgm:spPr/>
      <dgm:t>
        <a:bodyPr/>
        <a:lstStyle/>
        <a:p>
          <a:pPr>
            <a:buFont typeface="+mj-lt"/>
            <a:buAutoNum type="arabicPeriod" startAt="6"/>
          </a:pPr>
          <a:r>
            <a:rPr lang="en-US" dirty="0"/>
            <a:t>Fees</a:t>
          </a:r>
        </a:p>
      </dgm:t>
    </dgm:pt>
    <dgm:pt modelId="{1FE3BE49-929B-47FC-8700-7A06ACCF92FC}" type="parTrans" cxnId="{3148C1DD-AE19-453D-84D6-95DD11B4EAE9}">
      <dgm:prSet/>
      <dgm:spPr/>
      <dgm:t>
        <a:bodyPr/>
        <a:lstStyle/>
        <a:p>
          <a:endParaRPr lang="en-US"/>
        </a:p>
      </dgm:t>
    </dgm:pt>
    <dgm:pt modelId="{86199407-AA53-4B7B-B462-776B33B45F31}" type="sibTrans" cxnId="{3148C1DD-AE19-453D-84D6-95DD11B4EAE9}">
      <dgm:prSet/>
      <dgm:spPr/>
      <dgm:t>
        <a:bodyPr/>
        <a:lstStyle/>
        <a:p>
          <a:endParaRPr lang="en-US"/>
        </a:p>
      </dgm:t>
    </dgm:pt>
    <dgm:pt modelId="{BA3BD6D0-2F42-4403-AF19-E3712A817F9D}">
      <dgm:prSet/>
      <dgm:spPr/>
      <dgm:t>
        <a:bodyPr/>
        <a:lstStyle/>
        <a:p>
          <a:pPr>
            <a:buFont typeface="+mj-lt"/>
            <a:buAutoNum type="arabicPeriod" startAt="6"/>
          </a:pPr>
          <a:r>
            <a:rPr lang="en-US" dirty="0"/>
            <a:t>Licensing</a:t>
          </a:r>
        </a:p>
      </dgm:t>
    </dgm:pt>
    <dgm:pt modelId="{4A207F02-47F2-4D7F-B7E8-88AA0D0A732E}" type="parTrans" cxnId="{DAB02CDE-7AA7-4FF6-9643-FCB8548D3C0C}">
      <dgm:prSet/>
      <dgm:spPr/>
      <dgm:t>
        <a:bodyPr/>
        <a:lstStyle/>
        <a:p>
          <a:endParaRPr lang="en-US"/>
        </a:p>
      </dgm:t>
    </dgm:pt>
    <dgm:pt modelId="{D1EA7DB3-405B-4D83-914A-CB4205449B52}" type="sibTrans" cxnId="{DAB02CDE-7AA7-4FF6-9643-FCB8548D3C0C}">
      <dgm:prSet/>
      <dgm:spPr/>
      <dgm:t>
        <a:bodyPr/>
        <a:lstStyle/>
        <a:p>
          <a:endParaRPr lang="en-US"/>
        </a:p>
      </dgm:t>
    </dgm:pt>
    <dgm:pt modelId="{81A659F4-5BAA-47E1-8616-71DA1BA4F33B}">
      <dgm:prSet/>
      <dgm:spPr/>
      <dgm:t>
        <a:bodyPr/>
        <a:lstStyle/>
        <a:p>
          <a:pPr>
            <a:buFont typeface="+mj-lt"/>
            <a:buAutoNum type="arabicPeriod"/>
          </a:pPr>
          <a:endParaRPr lang="en-US" dirty="0"/>
        </a:p>
      </dgm:t>
    </dgm:pt>
    <dgm:pt modelId="{92680658-CFF9-482B-8544-1B6C5FBAC36C}" type="parTrans" cxnId="{26CBE190-747A-4B59-B825-080110300B37}">
      <dgm:prSet/>
      <dgm:spPr/>
      <dgm:t>
        <a:bodyPr/>
        <a:lstStyle/>
        <a:p>
          <a:endParaRPr lang="en-US"/>
        </a:p>
      </dgm:t>
    </dgm:pt>
    <dgm:pt modelId="{F70C1543-22AB-4399-9EC4-7F3B206A7478}" type="sibTrans" cxnId="{26CBE190-747A-4B59-B825-080110300B37}">
      <dgm:prSet/>
      <dgm:spPr/>
      <dgm:t>
        <a:bodyPr/>
        <a:lstStyle/>
        <a:p>
          <a:endParaRPr lang="en-US"/>
        </a:p>
      </dgm:t>
    </dgm:pt>
    <dgm:pt modelId="{D4171CBA-C4B1-4AE3-B2EA-9A8502D5513C}" type="pres">
      <dgm:prSet presAssocID="{9B0F3346-FEB8-433C-B77A-10A52D997323}" presName="Name0" presStyleCnt="0">
        <dgm:presLayoutVars>
          <dgm:dir/>
          <dgm:animLvl val="lvl"/>
          <dgm:resizeHandles val="exact"/>
        </dgm:presLayoutVars>
      </dgm:prSet>
      <dgm:spPr/>
    </dgm:pt>
    <dgm:pt modelId="{4E3804C6-18E8-4657-9772-7AF8533EDDEE}" type="pres">
      <dgm:prSet presAssocID="{721A40B8-8CB0-4437-9CB7-6994CC42F4B9}" presName="linNode" presStyleCnt="0"/>
      <dgm:spPr/>
    </dgm:pt>
    <dgm:pt modelId="{7712FFCF-531C-4B29-BBFF-D3E05C766223}" type="pres">
      <dgm:prSet presAssocID="{721A40B8-8CB0-4437-9CB7-6994CC42F4B9}" presName="parTx" presStyleLbl="revTx" presStyleIdx="0" presStyleCnt="1">
        <dgm:presLayoutVars>
          <dgm:chMax val="1"/>
          <dgm:bulletEnabled val="1"/>
        </dgm:presLayoutVars>
      </dgm:prSet>
      <dgm:spPr/>
    </dgm:pt>
    <dgm:pt modelId="{92C5960A-CA49-437F-A4C0-642A5AD2973C}" type="pres">
      <dgm:prSet presAssocID="{721A40B8-8CB0-4437-9CB7-6994CC42F4B9}" presName="bracket" presStyleLbl="parChTrans1D1" presStyleIdx="0" presStyleCnt="1"/>
      <dgm:spPr/>
    </dgm:pt>
    <dgm:pt modelId="{3933D821-0E31-44DE-89C9-0573CA1EF151}" type="pres">
      <dgm:prSet presAssocID="{721A40B8-8CB0-4437-9CB7-6994CC42F4B9}" presName="spH" presStyleCnt="0"/>
      <dgm:spPr/>
    </dgm:pt>
    <dgm:pt modelId="{AE719A4F-B257-461F-B9AB-C87B9E38208B}" type="pres">
      <dgm:prSet presAssocID="{721A40B8-8CB0-4437-9CB7-6994CC42F4B9}" presName="desTx" presStyleLbl="node1" presStyleIdx="0" presStyleCnt="1" custScaleX="115554">
        <dgm:presLayoutVars>
          <dgm:bulletEnabled val="1"/>
        </dgm:presLayoutVars>
      </dgm:prSet>
      <dgm:spPr/>
    </dgm:pt>
  </dgm:ptLst>
  <dgm:cxnLst>
    <dgm:cxn modelId="{D545C907-E258-4E94-B744-378F9F02125A}" srcId="{721A40B8-8CB0-4437-9CB7-6994CC42F4B9}" destId="{1A18F8C0-7805-47E3-996D-C07C1BEBB21F}" srcOrd="0" destOrd="0" parTransId="{24EC19ED-A42E-4895-9B83-782F08409128}" sibTransId="{6F398E6A-E825-4A1A-ACE0-3F47D994D65E}"/>
    <dgm:cxn modelId="{64EA6F08-FED1-4AE6-A8CD-F4B32A3751BB}" type="presOf" srcId="{A50E246B-EDB1-4681-8481-F17C3AAB96D8}" destId="{AE719A4F-B257-461F-B9AB-C87B9E38208B}" srcOrd="0" destOrd="8" presId="urn:diagrams.loki3.com/BracketList"/>
    <dgm:cxn modelId="{62343028-F4F1-4568-BE7A-BB5070D1A5B2}" type="presOf" srcId="{5561D037-6DE6-47CE-937B-6701CBA0B9A5}" destId="{AE719A4F-B257-461F-B9AB-C87B9E38208B}" srcOrd="0" destOrd="2" presId="urn:diagrams.loki3.com/BracketList"/>
    <dgm:cxn modelId="{6EC3A138-2DC2-48C0-A63A-61E326CF6216}" type="presOf" srcId="{9B0F3346-FEB8-433C-B77A-10A52D997323}" destId="{D4171CBA-C4B1-4AE3-B2EA-9A8502D5513C}" srcOrd="0" destOrd="0" presId="urn:diagrams.loki3.com/BracketList"/>
    <dgm:cxn modelId="{DEF6403A-CAD4-405C-8386-1270C1505DA5}" type="presOf" srcId="{721A40B8-8CB0-4437-9CB7-6994CC42F4B9}" destId="{7712FFCF-531C-4B29-BBFF-D3E05C766223}" srcOrd="0" destOrd="0" presId="urn:diagrams.loki3.com/BracketList"/>
    <dgm:cxn modelId="{9E81AF5C-A871-4C89-9187-B0E8A011CA85}" type="presOf" srcId="{FB07C384-CAD8-4449-9998-5526692037EC}" destId="{AE719A4F-B257-461F-B9AB-C87B9E38208B}" srcOrd="0" destOrd="9" presId="urn:diagrams.loki3.com/BracketList"/>
    <dgm:cxn modelId="{4EB9F45E-A74B-465A-8E79-0C373694D398}" srcId="{721A40B8-8CB0-4437-9CB7-6994CC42F4B9}" destId="{982303A9-3864-47A6-8DD1-8153CB728F19}" srcOrd="1" destOrd="0" parTransId="{23767EF8-7D83-43A0-B0BC-840A560FCB2B}" sibTransId="{4B8A625D-01E2-4B90-99AB-80F34B3758D1}"/>
    <dgm:cxn modelId="{FC215262-6765-4E22-84DD-C26953C10D12}" type="presOf" srcId="{F99E5360-3188-45C3-B030-9EBF8C9E5765}" destId="{AE719A4F-B257-461F-B9AB-C87B9E38208B}" srcOrd="0" destOrd="4" presId="urn:diagrams.loki3.com/BracketList"/>
    <dgm:cxn modelId="{2B7EF266-47BE-4E0B-8535-51C408A7A572}" srcId="{1A18F8C0-7805-47E3-996D-C07C1BEBB21F}" destId="{EEBE3E48-D740-4136-B95B-213DC02F7C33}" srcOrd="0" destOrd="0" parTransId="{1D3B2762-CCBC-4465-A4EF-AD70DD8CF886}" sibTransId="{E15A4AEF-32A6-4DAC-90F0-92795F552413}"/>
    <dgm:cxn modelId="{1B16ED82-9D09-4C53-BEEB-C141C4AA29B3}" srcId="{9B0F3346-FEB8-433C-B77A-10A52D997323}" destId="{721A40B8-8CB0-4437-9CB7-6994CC42F4B9}" srcOrd="0" destOrd="0" parTransId="{705D4A90-70C4-4F4F-85E6-183941D9F23F}" sibTransId="{2FA7AA6F-9733-4AE4-B754-9D98BF75854B}"/>
    <dgm:cxn modelId="{62010183-1AFE-48E8-809C-F3ED0479EDA7}" type="presOf" srcId="{4838057F-C3BF-4D3F-BB83-D2BF53836A08}" destId="{AE719A4F-B257-461F-B9AB-C87B9E38208B}" srcOrd="0" destOrd="5" presId="urn:diagrams.loki3.com/BracketList"/>
    <dgm:cxn modelId="{EC73C483-A253-4575-A540-F1CFA27446D2}" type="presOf" srcId="{982303A9-3864-47A6-8DD1-8153CB728F19}" destId="{AE719A4F-B257-461F-B9AB-C87B9E38208B}" srcOrd="0" destOrd="7" presId="urn:diagrams.loki3.com/BracketList"/>
    <dgm:cxn modelId="{26CBE190-747A-4B59-B825-080110300B37}" srcId="{1A18F8C0-7805-47E3-996D-C07C1BEBB21F}" destId="{81A659F4-5BAA-47E1-8616-71DA1BA4F33B}" srcOrd="5" destOrd="0" parTransId="{92680658-CFF9-482B-8544-1B6C5FBAC36C}" sibTransId="{F70C1543-22AB-4399-9EC4-7F3B206A7478}"/>
    <dgm:cxn modelId="{6C2AAFAF-E541-475B-B463-737C1A4FAE8C}" type="presOf" srcId="{1A18F8C0-7805-47E3-996D-C07C1BEBB21F}" destId="{AE719A4F-B257-461F-B9AB-C87B9E38208B}" srcOrd="0" destOrd="0" presId="urn:diagrams.loki3.com/BracketList"/>
    <dgm:cxn modelId="{1FF195B2-F9C6-4861-9BC7-02F4BE4BC550}" srcId="{1A18F8C0-7805-47E3-996D-C07C1BEBB21F}" destId="{4838057F-C3BF-4D3F-BB83-D2BF53836A08}" srcOrd="4" destOrd="0" parTransId="{FA05F7C4-64C0-435D-8C35-BA8A744ADBE2}" sibTransId="{BECE8D29-BE1C-4439-9A8F-F54D04EB8394}"/>
    <dgm:cxn modelId="{91CE31BA-32FC-4EA0-B9AB-4E67BB0260DE}" srcId="{1A18F8C0-7805-47E3-996D-C07C1BEBB21F}" destId="{5561D037-6DE6-47CE-937B-6701CBA0B9A5}" srcOrd="1" destOrd="0" parTransId="{6E3C0339-8F23-44A6-9E43-2A091DE79119}" sibTransId="{B807515F-5E0A-4EB5-942A-03086B07792A}"/>
    <dgm:cxn modelId="{B6421FC3-5115-49CC-9886-BD458CC131C8}" srcId="{1A18F8C0-7805-47E3-996D-C07C1BEBB21F}" destId="{F99E5360-3188-45C3-B030-9EBF8C9E5765}" srcOrd="3" destOrd="0" parTransId="{77391AC6-6783-467E-A019-B68AAC63FA7C}" sibTransId="{9265201D-E3B8-4C5B-AA64-2935D59AF4E5}"/>
    <dgm:cxn modelId="{8F8B09C4-B45F-4B1F-9548-6CFBE5539844}" srcId="{1A18F8C0-7805-47E3-996D-C07C1BEBB21F}" destId="{4C7DDEBE-C369-454B-A057-4E98B2E691E9}" srcOrd="2" destOrd="0" parTransId="{2AB2B76A-D498-4831-8A0C-8500E67DD91E}" sibTransId="{C2240D3C-A2D0-4E57-A02A-C3C6824FEAC1}"/>
    <dgm:cxn modelId="{0B3764C7-89D4-41F0-880F-5A5D30756EB0}" type="presOf" srcId="{BA3BD6D0-2F42-4403-AF19-E3712A817F9D}" destId="{AE719A4F-B257-461F-B9AB-C87B9E38208B}" srcOrd="0" destOrd="10" presId="urn:diagrams.loki3.com/BracketList"/>
    <dgm:cxn modelId="{A3A7DFDA-C66E-4C8C-BC65-342206BB9EDD}" type="presOf" srcId="{EEBE3E48-D740-4136-B95B-213DC02F7C33}" destId="{AE719A4F-B257-461F-B9AB-C87B9E38208B}" srcOrd="0" destOrd="1" presId="urn:diagrams.loki3.com/BracketList"/>
    <dgm:cxn modelId="{3148C1DD-AE19-453D-84D6-95DD11B4EAE9}" srcId="{982303A9-3864-47A6-8DD1-8153CB728F19}" destId="{FB07C384-CAD8-4449-9998-5526692037EC}" srcOrd="1" destOrd="0" parTransId="{1FE3BE49-929B-47FC-8700-7A06ACCF92FC}" sibTransId="{86199407-AA53-4B7B-B462-776B33B45F31}"/>
    <dgm:cxn modelId="{DAB02CDE-7AA7-4FF6-9643-FCB8548D3C0C}" srcId="{982303A9-3864-47A6-8DD1-8153CB728F19}" destId="{BA3BD6D0-2F42-4403-AF19-E3712A817F9D}" srcOrd="2" destOrd="0" parTransId="{4A207F02-47F2-4D7F-B7E8-88AA0D0A732E}" sibTransId="{D1EA7DB3-405B-4D83-914A-CB4205449B52}"/>
    <dgm:cxn modelId="{6392CBE2-ABE5-4D22-BCB4-C96E7F32696B}" srcId="{982303A9-3864-47A6-8DD1-8153CB728F19}" destId="{A50E246B-EDB1-4681-8481-F17C3AAB96D8}" srcOrd="0" destOrd="0" parTransId="{9FA7D8C6-4BE5-4E23-A0D3-2433FACD65AF}" sibTransId="{B3D28F07-407C-4A4A-B9E3-3EAFB01F30AF}"/>
    <dgm:cxn modelId="{46FF71F4-36A6-4F66-B6AC-F5E596E6736E}" type="presOf" srcId="{81A659F4-5BAA-47E1-8616-71DA1BA4F33B}" destId="{AE719A4F-B257-461F-B9AB-C87B9E38208B}" srcOrd="0" destOrd="6" presId="urn:diagrams.loki3.com/BracketList"/>
    <dgm:cxn modelId="{B97127F9-BE3F-415F-BE30-15C5F70917A4}" type="presOf" srcId="{4C7DDEBE-C369-454B-A057-4E98B2E691E9}" destId="{AE719A4F-B257-461F-B9AB-C87B9E38208B}" srcOrd="0" destOrd="3" presId="urn:diagrams.loki3.com/BracketList"/>
    <dgm:cxn modelId="{33E40672-EC4E-430E-9524-32A0017BE0DE}" type="presParOf" srcId="{D4171CBA-C4B1-4AE3-B2EA-9A8502D5513C}" destId="{4E3804C6-18E8-4657-9772-7AF8533EDDEE}" srcOrd="0" destOrd="0" presId="urn:diagrams.loki3.com/BracketList"/>
    <dgm:cxn modelId="{FB946855-423D-4062-B1AA-05FF1BF9F67F}" type="presParOf" srcId="{4E3804C6-18E8-4657-9772-7AF8533EDDEE}" destId="{7712FFCF-531C-4B29-BBFF-D3E05C766223}" srcOrd="0" destOrd="0" presId="urn:diagrams.loki3.com/BracketList"/>
    <dgm:cxn modelId="{5D3B7369-41E0-47CB-B8EA-A781A2543488}" type="presParOf" srcId="{4E3804C6-18E8-4657-9772-7AF8533EDDEE}" destId="{92C5960A-CA49-437F-A4C0-642A5AD2973C}" srcOrd="1" destOrd="0" presId="urn:diagrams.loki3.com/BracketList"/>
    <dgm:cxn modelId="{E95A3A42-3985-42E9-83FF-559BE6A0DDF2}" type="presParOf" srcId="{4E3804C6-18E8-4657-9772-7AF8533EDDEE}" destId="{3933D821-0E31-44DE-89C9-0573CA1EF151}" srcOrd="2" destOrd="0" presId="urn:diagrams.loki3.com/BracketList"/>
    <dgm:cxn modelId="{2A8B5417-BBAB-425B-A60A-2B77231492E2}" type="presParOf" srcId="{4E3804C6-18E8-4657-9772-7AF8533EDDEE}" destId="{AE719A4F-B257-461F-B9AB-C87B9E38208B}"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813A2BE-7F1E-4B79-897D-09986EA7271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BE4EDEE4-1C92-4673-BE04-932AEE9C2ECB}">
      <dgm:prSet/>
      <dgm:spPr/>
      <dgm:t>
        <a:bodyPr/>
        <a:lstStyle/>
        <a:p>
          <a:r>
            <a:rPr lang="en-US" b="0" i="0" dirty="0">
              <a:solidFill>
                <a:schemeClr val="bg1"/>
              </a:solidFill>
            </a:rPr>
            <a:t>For more detailed information about all the exceptions: </a:t>
          </a:r>
          <a:r>
            <a:rPr lang="en-US" b="0" i="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https://www.healthit.gov/cures/sites/default/files/cures/2020-03/InformationBlockingExceptions.pdf</a:t>
          </a:r>
          <a:r>
            <a:rPr lang="en-US" b="0" i="0" dirty="0">
              <a:solidFill>
                <a:schemeClr val="bg1"/>
              </a:solidFill>
            </a:rPr>
            <a:t> </a:t>
          </a:r>
          <a:endParaRPr lang="en-US" dirty="0">
            <a:solidFill>
              <a:schemeClr val="bg1"/>
            </a:solidFill>
          </a:endParaRPr>
        </a:p>
      </dgm:t>
    </dgm:pt>
    <dgm:pt modelId="{4D1D0FA4-09B3-41BD-9261-28ED8294647E}" type="parTrans" cxnId="{392EEF3C-3C86-4022-A68A-90284E9E81EA}">
      <dgm:prSet/>
      <dgm:spPr/>
      <dgm:t>
        <a:bodyPr/>
        <a:lstStyle/>
        <a:p>
          <a:endParaRPr lang="en-US"/>
        </a:p>
      </dgm:t>
    </dgm:pt>
    <dgm:pt modelId="{BA32414C-4877-4304-82A1-B52C8F8997D3}" type="sibTrans" cxnId="{392EEF3C-3C86-4022-A68A-90284E9E81EA}">
      <dgm:prSet/>
      <dgm:spPr/>
      <dgm:t>
        <a:bodyPr/>
        <a:lstStyle/>
        <a:p>
          <a:endParaRPr lang="en-US"/>
        </a:p>
      </dgm:t>
    </dgm:pt>
    <dgm:pt modelId="{2D55D001-4CD4-4C2E-B425-309F087AE386}" type="pres">
      <dgm:prSet presAssocID="{8813A2BE-7F1E-4B79-897D-09986EA72713}" presName="hierChild1" presStyleCnt="0">
        <dgm:presLayoutVars>
          <dgm:orgChart val="1"/>
          <dgm:chPref val="1"/>
          <dgm:dir/>
          <dgm:animOne val="branch"/>
          <dgm:animLvl val="lvl"/>
          <dgm:resizeHandles/>
        </dgm:presLayoutVars>
      </dgm:prSet>
      <dgm:spPr/>
    </dgm:pt>
    <dgm:pt modelId="{B4AF6E17-BCAD-46D6-B965-6832159B7BFC}" type="pres">
      <dgm:prSet presAssocID="{BE4EDEE4-1C92-4673-BE04-932AEE9C2ECB}" presName="hierRoot1" presStyleCnt="0">
        <dgm:presLayoutVars>
          <dgm:hierBranch val="init"/>
        </dgm:presLayoutVars>
      </dgm:prSet>
      <dgm:spPr/>
    </dgm:pt>
    <dgm:pt modelId="{3DD76C04-7A71-4475-A9EC-98F3D593EB78}" type="pres">
      <dgm:prSet presAssocID="{BE4EDEE4-1C92-4673-BE04-932AEE9C2ECB}" presName="rootComposite1" presStyleCnt="0"/>
      <dgm:spPr/>
    </dgm:pt>
    <dgm:pt modelId="{6CC811FD-8A3A-42DB-9637-286ECCECC922}" type="pres">
      <dgm:prSet presAssocID="{BE4EDEE4-1C92-4673-BE04-932AEE9C2ECB}" presName="rootText1" presStyleLbl="node0" presStyleIdx="0" presStyleCnt="1" custScaleX="30440" custScaleY="39206" custLinFactNeighborX="-27103" custLinFactNeighborY="262">
        <dgm:presLayoutVars>
          <dgm:chPref val="3"/>
        </dgm:presLayoutVars>
      </dgm:prSet>
      <dgm:spPr/>
    </dgm:pt>
    <dgm:pt modelId="{4912F890-F4B6-4B9B-847C-1554F09DDBDF}" type="pres">
      <dgm:prSet presAssocID="{BE4EDEE4-1C92-4673-BE04-932AEE9C2ECB}" presName="rootConnector1" presStyleLbl="node1" presStyleIdx="0" presStyleCnt="0"/>
      <dgm:spPr/>
    </dgm:pt>
    <dgm:pt modelId="{2CA9B5A1-911B-4ED4-8E9A-8C205385310A}" type="pres">
      <dgm:prSet presAssocID="{BE4EDEE4-1C92-4673-BE04-932AEE9C2ECB}" presName="hierChild2" presStyleCnt="0"/>
      <dgm:spPr/>
    </dgm:pt>
    <dgm:pt modelId="{F105AF01-F422-4535-9990-EDDE0E6221BA}" type="pres">
      <dgm:prSet presAssocID="{BE4EDEE4-1C92-4673-BE04-932AEE9C2ECB}" presName="hierChild3" presStyleCnt="0"/>
      <dgm:spPr/>
    </dgm:pt>
  </dgm:ptLst>
  <dgm:cxnLst>
    <dgm:cxn modelId="{392EEF3C-3C86-4022-A68A-90284E9E81EA}" srcId="{8813A2BE-7F1E-4B79-897D-09986EA72713}" destId="{BE4EDEE4-1C92-4673-BE04-932AEE9C2ECB}" srcOrd="0" destOrd="0" parTransId="{4D1D0FA4-09B3-41BD-9261-28ED8294647E}" sibTransId="{BA32414C-4877-4304-82A1-B52C8F8997D3}"/>
    <dgm:cxn modelId="{50A25C5C-093B-43DB-8D1D-FAD1309C01F5}" type="presOf" srcId="{BE4EDEE4-1C92-4673-BE04-932AEE9C2ECB}" destId="{4912F890-F4B6-4B9B-847C-1554F09DDBDF}" srcOrd="1" destOrd="0" presId="urn:microsoft.com/office/officeart/2005/8/layout/orgChart1"/>
    <dgm:cxn modelId="{900CF759-782E-4B04-BE16-629E7B52CEFD}" type="presOf" srcId="{BE4EDEE4-1C92-4673-BE04-932AEE9C2ECB}" destId="{6CC811FD-8A3A-42DB-9637-286ECCECC922}" srcOrd="0" destOrd="0" presId="urn:microsoft.com/office/officeart/2005/8/layout/orgChart1"/>
    <dgm:cxn modelId="{63E838CE-5692-4AFD-B359-D9914D66192C}" type="presOf" srcId="{8813A2BE-7F1E-4B79-897D-09986EA72713}" destId="{2D55D001-4CD4-4C2E-B425-309F087AE386}" srcOrd="0" destOrd="0" presId="urn:microsoft.com/office/officeart/2005/8/layout/orgChart1"/>
    <dgm:cxn modelId="{5A29E73D-9CD6-47D4-87E1-B1AB9042D207}" type="presParOf" srcId="{2D55D001-4CD4-4C2E-B425-309F087AE386}" destId="{B4AF6E17-BCAD-46D6-B965-6832159B7BFC}" srcOrd="0" destOrd="0" presId="urn:microsoft.com/office/officeart/2005/8/layout/orgChart1"/>
    <dgm:cxn modelId="{AD9FF275-82D7-4EBF-9684-0FBBD9550B81}" type="presParOf" srcId="{B4AF6E17-BCAD-46D6-B965-6832159B7BFC}" destId="{3DD76C04-7A71-4475-A9EC-98F3D593EB78}" srcOrd="0" destOrd="0" presId="urn:microsoft.com/office/officeart/2005/8/layout/orgChart1"/>
    <dgm:cxn modelId="{0974AE85-5BE8-457B-B9D4-91480E0047B0}" type="presParOf" srcId="{3DD76C04-7A71-4475-A9EC-98F3D593EB78}" destId="{6CC811FD-8A3A-42DB-9637-286ECCECC922}" srcOrd="0" destOrd="0" presId="urn:microsoft.com/office/officeart/2005/8/layout/orgChart1"/>
    <dgm:cxn modelId="{28F1359E-1290-4A36-B322-469DBAF75B84}" type="presParOf" srcId="{3DD76C04-7A71-4475-A9EC-98F3D593EB78}" destId="{4912F890-F4B6-4B9B-847C-1554F09DDBDF}" srcOrd="1" destOrd="0" presId="urn:microsoft.com/office/officeart/2005/8/layout/orgChart1"/>
    <dgm:cxn modelId="{AE8E9EBC-7E70-4855-9DA9-82A07E73E353}" type="presParOf" srcId="{B4AF6E17-BCAD-46D6-B965-6832159B7BFC}" destId="{2CA9B5A1-911B-4ED4-8E9A-8C205385310A}" srcOrd="1" destOrd="0" presId="urn:microsoft.com/office/officeart/2005/8/layout/orgChart1"/>
    <dgm:cxn modelId="{9489475D-0D6B-4F72-8513-92F0BAA6E34B}" type="presParOf" srcId="{B4AF6E17-BCAD-46D6-B965-6832159B7BFC}" destId="{F105AF01-F422-4535-9990-EDDE0E6221B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351684B-7640-4C08-B3A5-54FCF16E30E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16EC52F-CA9B-4DEE-81AB-1C2E43D33415}">
      <dgm:prSet custT="1"/>
      <dgm:spPr/>
      <dgm:t>
        <a:bodyPr/>
        <a:lstStyle/>
        <a:p>
          <a:r>
            <a:rPr lang="en-US" sz="1800" dirty="0"/>
            <a:t>Health &amp; Safety §124260</a:t>
          </a:r>
        </a:p>
      </dgm:t>
    </dgm:pt>
    <dgm:pt modelId="{8CCE24D8-A8B4-444D-A8A4-5F4A97447CB3}" type="parTrans" cxnId="{893DBE1D-6659-44E7-AE4A-E4DEF7FF7B6C}">
      <dgm:prSet/>
      <dgm:spPr/>
      <dgm:t>
        <a:bodyPr/>
        <a:lstStyle/>
        <a:p>
          <a:endParaRPr lang="en-US"/>
        </a:p>
      </dgm:t>
    </dgm:pt>
    <dgm:pt modelId="{4E365C8B-5FC9-4360-8051-2130CB4BC091}" type="sibTrans" cxnId="{893DBE1D-6659-44E7-AE4A-E4DEF7FF7B6C}">
      <dgm:prSet/>
      <dgm:spPr/>
      <dgm:t>
        <a:bodyPr/>
        <a:lstStyle/>
        <a:p>
          <a:endParaRPr lang="en-US"/>
        </a:p>
      </dgm:t>
    </dgm:pt>
    <dgm:pt modelId="{873C7FDF-A7FC-4127-8DCE-B26E0B210F3B}">
      <dgm:prSet custT="1"/>
      <dgm:spPr/>
      <dgm:t>
        <a:bodyPr/>
        <a:lstStyle/>
        <a:p>
          <a:endParaRPr lang="en-US" sz="1200" baseline="0" dirty="0"/>
        </a:p>
      </dgm:t>
    </dgm:pt>
    <dgm:pt modelId="{6D6E162D-CE01-4889-9953-B48DE775C092}" type="parTrans" cxnId="{512D6DFE-ACAA-4717-8AD0-075465C3A159}">
      <dgm:prSet/>
      <dgm:spPr/>
      <dgm:t>
        <a:bodyPr/>
        <a:lstStyle/>
        <a:p>
          <a:endParaRPr lang="en-US"/>
        </a:p>
      </dgm:t>
    </dgm:pt>
    <dgm:pt modelId="{66319E61-05BD-432D-8C14-88D25022E99E}" type="sibTrans" cxnId="{512D6DFE-ACAA-4717-8AD0-075465C3A159}">
      <dgm:prSet/>
      <dgm:spPr/>
      <dgm:t>
        <a:bodyPr/>
        <a:lstStyle/>
        <a:p>
          <a:endParaRPr lang="en-US"/>
        </a:p>
      </dgm:t>
    </dgm:pt>
    <dgm:pt modelId="{73300061-C43B-4DF7-BD4E-A0FC02385B8C}">
      <dgm:prSet custT="1"/>
      <dgm:spPr/>
      <dgm:t>
        <a:bodyPr/>
        <a:lstStyle/>
        <a:p>
          <a:r>
            <a:rPr lang="en-US" sz="1500" baseline="0" dirty="0"/>
            <a:t>12 years or older</a:t>
          </a:r>
        </a:p>
      </dgm:t>
    </dgm:pt>
    <dgm:pt modelId="{4567C886-4F42-4A5D-BEF0-841D23AEE8FD}" type="parTrans" cxnId="{ED89584B-6C9C-40A2-96AF-DE971D735C02}">
      <dgm:prSet/>
      <dgm:spPr/>
      <dgm:t>
        <a:bodyPr/>
        <a:lstStyle/>
        <a:p>
          <a:endParaRPr lang="en-US"/>
        </a:p>
      </dgm:t>
    </dgm:pt>
    <dgm:pt modelId="{0FF5767F-1D82-4EF4-938E-F4177C6B95CC}" type="sibTrans" cxnId="{ED89584B-6C9C-40A2-96AF-DE971D735C02}">
      <dgm:prSet/>
      <dgm:spPr/>
      <dgm:t>
        <a:bodyPr/>
        <a:lstStyle/>
        <a:p>
          <a:endParaRPr lang="en-US"/>
        </a:p>
      </dgm:t>
    </dgm:pt>
    <dgm:pt modelId="{BD705B9B-327D-4900-A5A2-D6961E25177E}">
      <dgm:prSet custT="1"/>
      <dgm:spPr/>
      <dgm:t>
        <a:bodyPr/>
        <a:lstStyle/>
        <a:p>
          <a:r>
            <a:rPr lang="en-US" sz="1500" baseline="0" dirty="0"/>
            <a:t>Must involve parents unless after consulting with the minor patient, involvement would be inappropriate. </a:t>
          </a:r>
        </a:p>
      </dgm:t>
    </dgm:pt>
    <dgm:pt modelId="{4984B400-1B61-4FF4-9FF3-53E557A74A37}" type="parTrans" cxnId="{9063E87C-4A0C-4369-AFD8-A1FDF0B81FE3}">
      <dgm:prSet/>
      <dgm:spPr/>
      <dgm:t>
        <a:bodyPr/>
        <a:lstStyle/>
        <a:p>
          <a:endParaRPr lang="en-US"/>
        </a:p>
      </dgm:t>
    </dgm:pt>
    <dgm:pt modelId="{5EE4A0E9-6E10-482C-85E1-D43722174B57}" type="sibTrans" cxnId="{9063E87C-4A0C-4369-AFD8-A1FDF0B81FE3}">
      <dgm:prSet/>
      <dgm:spPr/>
      <dgm:t>
        <a:bodyPr/>
        <a:lstStyle/>
        <a:p>
          <a:endParaRPr lang="en-US"/>
        </a:p>
      </dgm:t>
    </dgm:pt>
    <dgm:pt modelId="{EE9E95F0-051C-4FA7-9C39-8C8DE8890FAE}">
      <dgm:prSet/>
      <dgm:spPr/>
      <dgm:t>
        <a:bodyPr/>
        <a:lstStyle/>
        <a:p>
          <a:endParaRPr lang="en-US" sz="800" dirty="0"/>
        </a:p>
      </dgm:t>
    </dgm:pt>
    <dgm:pt modelId="{2E4D7F61-1120-4B99-8E2A-D3424E8CF443}" type="parTrans" cxnId="{D08BBC39-2559-40D0-9DDE-9DBC5796C82B}">
      <dgm:prSet/>
      <dgm:spPr/>
      <dgm:t>
        <a:bodyPr/>
        <a:lstStyle/>
        <a:p>
          <a:endParaRPr lang="en-US"/>
        </a:p>
      </dgm:t>
    </dgm:pt>
    <dgm:pt modelId="{2D9A3994-1370-4A1C-BBBB-57CE8BEF6743}" type="sibTrans" cxnId="{D08BBC39-2559-40D0-9DDE-9DBC5796C82B}">
      <dgm:prSet/>
      <dgm:spPr/>
      <dgm:t>
        <a:bodyPr/>
        <a:lstStyle/>
        <a:p>
          <a:endParaRPr lang="en-US"/>
        </a:p>
      </dgm:t>
    </dgm:pt>
    <dgm:pt modelId="{519C5576-62FC-4DDD-AA34-5446D52F3854}">
      <dgm:prSet custT="1"/>
      <dgm:spPr/>
      <dgm:t>
        <a:bodyPr/>
        <a:lstStyle/>
        <a:p>
          <a:r>
            <a:rPr lang="en-US" sz="1800" dirty="0"/>
            <a:t>Family Code §6924</a:t>
          </a:r>
        </a:p>
      </dgm:t>
    </dgm:pt>
    <dgm:pt modelId="{C43019D8-4CE1-4329-913D-638D0E36E489}" type="parTrans" cxnId="{4F4A5626-3EB5-40E7-8338-5BEF044F2D16}">
      <dgm:prSet/>
      <dgm:spPr/>
      <dgm:t>
        <a:bodyPr/>
        <a:lstStyle/>
        <a:p>
          <a:endParaRPr lang="en-US"/>
        </a:p>
      </dgm:t>
    </dgm:pt>
    <dgm:pt modelId="{8C82BF74-4E6D-429B-9BDC-D845C3DA364E}" type="sibTrans" cxnId="{4F4A5626-3EB5-40E7-8338-5BEF044F2D16}">
      <dgm:prSet/>
      <dgm:spPr/>
      <dgm:t>
        <a:bodyPr/>
        <a:lstStyle/>
        <a:p>
          <a:endParaRPr lang="en-US"/>
        </a:p>
      </dgm:t>
    </dgm:pt>
    <dgm:pt modelId="{3BF48966-5690-45CF-84E6-C64D0F2967A5}">
      <dgm:prSet custT="1"/>
      <dgm:spPr/>
      <dgm:t>
        <a:bodyPr/>
        <a:lstStyle/>
        <a:p>
          <a:r>
            <a:rPr lang="en-US" sz="1800" dirty="0"/>
            <a:t>Other Laws</a:t>
          </a:r>
        </a:p>
      </dgm:t>
    </dgm:pt>
    <dgm:pt modelId="{277B63F5-5F8E-46D2-B75D-70344FB105FF}" type="parTrans" cxnId="{96F35267-D426-4721-B9D1-6127047ADFD0}">
      <dgm:prSet/>
      <dgm:spPr/>
      <dgm:t>
        <a:bodyPr/>
        <a:lstStyle/>
        <a:p>
          <a:endParaRPr lang="en-US"/>
        </a:p>
      </dgm:t>
    </dgm:pt>
    <dgm:pt modelId="{81BF70DF-71B5-4A52-9CD9-98032B950081}" type="sibTrans" cxnId="{96F35267-D426-4721-B9D1-6127047ADFD0}">
      <dgm:prSet/>
      <dgm:spPr/>
      <dgm:t>
        <a:bodyPr/>
        <a:lstStyle/>
        <a:p>
          <a:endParaRPr lang="en-US"/>
        </a:p>
      </dgm:t>
    </dgm:pt>
    <dgm:pt modelId="{06FA3D5E-0E1D-44B7-8DD0-694CC88F5F74}">
      <dgm:prSet/>
      <dgm:spPr/>
      <dgm:t>
        <a:bodyPr/>
        <a:lstStyle/>
        <a:p>
          <a:endParaRPr lang="en-US" sz="1400" dirty="0"/>
        </a:p>
      </dgm:t>
    </dgm:pt>
    <dgm:pt modelId="{B74ED8E5-375D-4B10-A9E4-F4ACFE340022}" type="parTrans" cxnId="{6D86572D-828E-49AC-8A96-2A14F5CD4208}">
      <dgm:prSet/>
      <dgm:spPr/>
      <dgm:t>
        <a:bodyPr/>
        <a:lstStyle/>
        <a:p>
          <a:endParaRPr lang="en-US"/>
        </a:p>
      </dgm:t>
    </dgm:pt>
    <dgm:pt modelId="{6F4AE11E-8214-46BD-BF34-1C1D543E5818}" type="sibTrans" cxnId="{6D86572D-828E-49AC-8A96-2A14F5CD4208}">
      <dgm:prSet/>
      <dgm:spPr/>
      <dgm:t>
        <a:bodyPr/>
        <a:lstStyle/>
        <a:p>
          <a:endParaRPr lang="en-US"/>
        </a:p>
      </dgm:t>
    </dgm:pt>
    <dgm:pt modelId="{EB009BBD-340B-4E33-A9E5-D113453C0142}">
      <dgm:prSet custT="1"/>
      <dgm:spPr/>
      <dgm:t>
        <a:bodyPr/>
        <a:lstStyle/>
        <a:p>
          <a:r>
            <a:rPr lang="en-US" sz="1500" baseline="0" dirty="0"/>
            <a:t>12 years or older</a:t>
          </a:r>
          <a:endParaRPr lang="en-US" sz="1500" dirty="0"/>
        </a:p>
      </dgm:t>
    </dgm:pt>
    <dgm:pt modelId="{94B3D2A6-9D85-4917-95DF-8FF3AA0A3C7A}" type="parTrans" cxnId="{2F2DD2F9-3E16-448A-9844-34383882707A}">
      <dgm:prSet/>
      <dgm:spPr/>
      <dgm:t>
        <a:bodyPr/>
        <a:lstStyle/>
        <a:p>
          <a:endParaRPr lang="en-US"/>
        </a:p>
      </dgm:t>
    </dgm:pt>
    <dgm:pt modelId="{3B8FC914-DDF8-41EF-AA86-C125E104C561}" type="sibTrans" cxnId="{2F2DD2F9-3E16-448A-9844-34383882707A}">
      <dgm:prSet/>
      <dgm:spPr/>
      <dgm:t>
        <a:bodyPr/>
        <a:lstStyle/>
        <a:p>
          <a:endParaRPr lang="en-US"/>
        </a:p>
      </dgm:t>
    </dgm:pt>
    <dgm:pt modelId="{56CEEAC5-A51A-48F5-BD35-B578F3A059B9}">
      <dgm:prSet custT="1"/>
      <dgm:spPr/>
      <dgm:t>
        <a:bodyPr/>
        <a:lstStyle/>
        <a:p>
          <a:r>
            <a:rPr lang="en-US" sz="1500" dirty="0"/>
            <a:t>The minor (A) would present a danger of serious physical or mental harm to self or to others without the mental health treatment or counseling or residential shelter services, or (B) is the alleged victim of incest or child abuse. </a:t>
          </a:r>
        </a:p>
      </dgm:t>
    </dgm:pt>
    <dgm:pt modelId="{FA878FEE-30AE-4604-B739-BBC942604915}" type="parTrans" cxnId="{18D05555-ED55-4762-8FCA-92680F6464A0}">
      <dgm:prSet/>
      <dgm:spPr/>
      <dgm:t>
        <a:bodyPr/>
        <a:lstStyle/>
        <a:p>
          <a:endParaRPr lang="en-US"/>
        </a:p>
      </dgm:t>
    </dgm:pt>
    <dgm:pt modelId="{93E3F82B-8C24-4A7B-8E7C-6F2DB311872C}" type="sibTrans" cxnId="{18D05555-ED55-4762-8FCA-92680F6464A0}">
      <dgm:prSet/>
      <dgm:spPr/>
      <dgm:t>
        <a:bodyPr/>
        <a:lstStyle/>
        <a:p>
          <a:endParaRPr lang="en-US"/>
        </a:p>
      </dgm:t>
    </dgm:pt>
    <dgm:pt modelId="{C3B22649-8F84-4789-910C-5ACC3D95FF35}">
      <dgm:prSet/>
      <dgm:spPr/>
      <dgm:t>
        <a:bodyPr/>
        <a:lstStyle/>
        <a:p>
          <a:pPr>
            <a:buFont typeface="Arial" panose="020B0604020202020204" pitchFamily="34" charset="0"/>
            <a:buNone/>
          </a:pPr>
          <a:r>
            <a:rPr lang="en-US" b="1" dirty="0"/>
            <a:t>Emancipated Minors</a:t>
          </a:r>
          <a:r>
            <a:rPr lang="en-US" dirty="0"/>
            <a:t>: Minors under the age of 18 who are or have been validly married, on active duty in the U.S. military, or have received a “Declaration of Emancipation” by a court. (Family Code §§ 7002, 7050, 7120)</a:t>
          </a:r>
        </a:p>
      </dgm:t>
    </dgm:pt>
    <dgm:pt modelId="{6F41E1FA-6686-459A-B382-EAAB82385E49}" type="parTrans" cxnId="{DD38047B-3355-4044-887D-F4971862FC45}">
      <dgm:prSet/>
      <dgm:spPr/>
      <dgm:t>
        <a:bodyPr/>
        <a:lstStyle/>
        <a:p>
          <a:endParaRPr lang="en-US"/>
        </a:p>
      </dgm:t>
    </dgm:pt>
    <dgm:pt modelId="{FAF7F84C-F7B1-4030-BF18-E12608172606}" type="sibTrans" cxnId="{DD38047B-3355-4044-887D-F4971862FC45}">
      <dgm:prSet/>
      <dgm:spPr/>
      <dgm:t>
        <a:bodyPr/>
        <a:lstStyle/>
        <a:p>
          <a:endParaRPr lang="en-US"/>
        </a:p>
      </dgm:t>
    </dgm:pt>
    <dgm:pt modelId="{7055CE1F-8A9D-4965-8D9E-41B0F220F256}">
      <dgm:prSet/>
      <dgm:spPr/>
      <dgm:t>
        <a:bodyPr/>
        <a:lstStyle/>
        <a:p>
          <a:pPr>
            <a:buFont typeface="Arial" panose="020B0604020202020204" pitchFamily="34" charset="0"/>
            <a:buNone/>
          </a:pPr>
          <a:r>
            <a:rPr lang="en-US" b="1" dirty="0"/>
            <a:t>Minors Living Separate and Apart of Parents: </a:t>
          </a:r>
          <a:r>
            <a:rPr lang="en-US" dirty="0"/>
            <a:t>Minors may be deemed self-sufficient if they are 15 years-old or older; living separate and apart from their parents; and managing their own financial affairs. (Family Code §6922)</a:t>
          </a:r>
        </a:p>
        <a:p>
          <a:endParaRPr lang="en-US" dirty="0"/>
        </a:p>
      </dgm:t>
    </dgm:pt>
    <dgm:pt modelId="{C960848B-2DE0-43DD-B13C-D77075DE71AA}" type="sibTrans" cxnId="{7EEBA19E-F011-4D6F-96E0-DB67BB9E3170}">
      <dgm:prSet/>
      <dgm:spPr/>
      <dgm:t>
        <a:bodyPr/>
        <a:lstStyle/>
        <a:p>
          <a:endParaRPr lang="en-US"/>
        </a:p>
      </dgm:t>
    </dgm:pt>
    <dgm:pt modelId="{BEC381A5-7759-47EB-AE62-2F299ADFC577}" type="parTrans" cxnId="{7EEBA19E-F011-4D6F-96E0-DB67BB9E3170}">
      <dgm:prSet/>
      <dgm:spPr/>
      <dgm:t>
        <a:bodyPr/>
        <a:lstStyle/>
        <a:p>
          <a:endParaRPr lang="en-US"/>
        </a:p>
      </dgm:t>
    </dgm:pt>
    <dgm:pt modelId="{2D31DBE1-55BD-4862-B1BD-FE2C4D1673AB}">
      <dgm:prSet custT="1"/>
      <dgm:spPr/>
      <dgm:t>
        <a:bodyPr/>
        <a:lstStyle/>
        <a:p>
          <a:r>
            <a:rPr lang="en-US" sz="1500" baseline="0" dirty="0"/>
            <a:t>Mature enough to participate intelligently in the mental health treatment or counseling services.</a:t>
          </a:r>
        </a:p>
      </dgm:t>
    </dgm:pt>
    <dgm:pt modelId="{1B9885A7-FB3B-4727-9EC3-589616DFF055}" type="parTrans" cxnId="{00961168-92E1-4340-992F-3A9D733D9CA9}">
      <dgm:prSet/>
      <dgm:spPr/>
      <dgm:t>
        <a:bodyPr/>
        <a:lstStyle/>
        <a:p>
          <a:endParaRPr lang="en-US"/>
        </a:p>
      </dgm:t>
    </dgm:pt>
    <dgm:pt modelId="{002480AF-CBE8-494C-9358-49DCBBBC9065}" type="sibTrans" cxnId="{00961168-92E1-4340-992F-3A9D733D9CA9}">
      <dgm:prSet/>
      <dgm:spPr/>
      <dgm:t>
        <a:bodyPr/>
        <a:lstStyle/>
        <a:p>
          <a:endParaRPr lang="en-US"/>
        </a:p>
      </dgm:t>
    </dgm:pt>
    <dgm:pt modelId="{22EEF443-A01D-4AEA-B831-FC72359EB78E}">
      <dgm:prSet custT="1"/>
      <dgm:spPr/>
      <dgm:t>
        <a:bodyPr/>
        <a:lstStyle/>
        <a:p>
          <a:r>
            <a:rPr lang="en-US" sz="1500" baseline="0" dirty="0"/>
            <a:t>Mature enough to participate intelligently in the mental health treatment or counseling services AND</a:t>
          </a:r>
        </a:p>
      </dgm:t>
    </dgm:pt>
    <dgm:pt modelId="{8A6D0D0D-887C-4187-B61E-AE902C693B7B}" type="parTrans" cxnId="{7D696DB3-1F44-4B75-A454-F20B43D64593}">
      <dgm:prSet/>
      <dgm:spPr/>
      <dgm:t>
        <a:bodyPr/>
        <a:lstStyle/>
        <a:p>
          <a:endParaRPr lang="en-US"/>
        </a:p>
      </dgm:t>
    </dgm:pt>
    <dgm:pt modelId="{2B4B0719-C76F-4194-888E-00FAC213D818}" type="sibTrans" cxnId="{7D696DB3-1F44-4B75-A454-F20B43D64593}">
      <dgm:prSet/>
      <dgm:spPr/>
      <dgm:t>
        <a:bodyPr/>
        <a:lstStyle/>
        <a:p>
          <a:endParaRPr lang="en-US"/>
        </a:p>
      </dgm:t>
    </dgm:pt>
    <dgm:pt modelId="{E73E9283-7DCA-4826-9CC7-4B8641EF2722}">
      <dgm:prSet/>
      <dgm:spPr/>
      <dgm:t>
        <a:bodyPr/>
        <a:lstStyle/>
        <a:p>
          <a:endParaRPr lang="en-US" dirty="0"/>
        </a:p>
      </dgm:t>
    </dgm:pt>
    <dgm:pt modelId="{3D86370B-6B61-444E-A273-4BC02A47F4AC}" type="parTrans" cxnId="{BD85759E-4AFA-4F25-B35A-D31C21E1A31B}">
      <dgm:prSet/>
      <dgm:spPr/>
    </dgm:pt>
    <dgm:pt modelId="{018F3A33-4F9E-48F6-AE5B-EEDCBB4E13B5}" type="sibTrans" cxnId="{BD85759E-4AFA-4F25-B35A-D31C21E1A31B}">
      <dgm:prSet/>
      <dgm:spPr/>
    </dgm:pt>
    <dgm:pt modelId="{2E419C73-7021-4327-87AA-6B4E77709F34}" type="pres">
      <dgm:prSet presAssocID="{D351684B-7640-4C08-B3A5-54FCF16E30EF}" presName="Name0" presStyleCnt="0">
        <dgm:presLayoutVars>
          <dgm:dir/>
          <dgm:animLvl val="lvl"/>
          <dgm:resizeHandles val="exact"/>
        </dgm:presLayoutVars>
      </dgm:prSet>
      <dgm:spPr/>
    </dgm:pt>
    <dgm:pt modelId="{022FEA39-5E0D-4613-B262-8530090376BB}" type="pres">
      <dgm:prSet presAssocID="{616EC52F-CA9B-4DEE-81AB-1C2E43D33415}" presName="composite" presStyleCnt="0"/>
      <dgm:spPr/>
    </dgm:pt>
    <dgm:pt modelId="{EEA86393-C221-4642-B159-763B2FD3AC10}" type="pres">
      <dgm:prSet presAssocID="{616EC52F-CA9B-4DEE-81AB-1C2E43D33415}" presName="parTx" presStyleLbl="alignNode1" presStyleIdx="0" presStyleCnt="3">
        <dgm:presLayoutVars>
          <dgm:chMax val="0"/>
          <dgm:chPref val="0"/>
          <dgm:bulletEnabled val="1"/>
        </dgm:presLayoutVars>
      </dgm:prSet>
      <dgm:spPr/>
    </dgm:pt>
    <dgm:pt modelId="{4EE8F162-E643-4578-973F-D48FF317C841}" type="pres">
      <dgm:prSet presAssocID="{616EC52F-CA9B-4DEE-81AB-1C2E43D33415}" presName="desTx" presStyleLbl="alignAccFollowNode1" presStyleIdx="0" presStyleCnt="3">
        <dgm:presLayoutVars>
          <dgm:bulletEnabled val="1"/>
        </dgm:presLayoutVars>
      </dgm:prSet>
      <dgm:spPr/>
    </dgm:pt>
    <dgm:pt modelId="{A07CC2B6-1B7D-48F7-8C17-E24FFE68108A}" type="pres">
      <dgm:prSet presAssocID="{4E365C8B-5FC9-4360-8051-2130CB4BC091}" presName="space" presStyleCnt="0"/>
      <dgm:spPr/>
    </dgm:pt>
    <dgm:pt modelId="{9249B392-F779-4DBE-96D2-8155BDEDFDF3}" type="pres">
      <dgm:prSet presAssocID="{519C5576-62FC-4DDD-AA34-5446D52F3854}" presName="composite" presStyleCnt="0"/>
      <dgm:spPr/>
    </dgm:pt>
    <dgm:pt modelId="{40035599-1E1B-4D88-ABBA-DD652B420DE6}" type="pres">
      <dgm:prSet presAssocID="{519C5576-62FC-4DDD-AA34-5446D52F3854}" presName="parTx" presStyleLbl="alignNode1" presStyleIdx="1" presStyleCnt="3">
        <dgm:presLayoutVars>
          <dgm:chMax val="0"/>
          <dgm:chPref val="0"/>
          <dgm:bulletEnabled val="1"/>
        </dgm:presLayoutVars>
      </dgm:prSet>
      <dgm:spPr/>
    </dgm:pt>
    <dgm:pt modelId="{3FA21C30-0B74-45A5-9756-81E7AF3E7462}" type="pres">
      <dgm:prSet presAssocID="{519C5576-62FC-4DDD-AA34-5446D52F3854}" presName="desTx" presStyleLbl="alignAccFollowNode1" presStyleIdx="1" presStyleCnt="3">
        <dgm:presLayoutVars>
          <dgm:bulletEnabled val="1"/>
        </dgm:presLayoutVars>
      </dgm:prSet>
      <dgm:spPr/>
    </dgm:pt>
    <dgm:pt modelId="{54C07FBC-6B1B-45A0-8FA6-51B854AE977E}" type="pres">
      <dgm:prSet presAssocID="{8C82BF74-4E6D-429B-9BDC-D845C3DA364E}" presName="space" presStyleCnt="0"/>
      <dgm:spPr/>
    </dgm:pt>
    <dgm:pt modelId="{31DF804C-C5D4-4FA5-AFA6-55472FE412C8}" type="pres">
      <dgm:prSet presAssocID="{3BF48966-5690-45CF-84E6-C64D0F2967A5}" presName="composite" presStyleCnt="0"/>
      <dgm:spPr/>
    </dgm:pt>
    <dgm:pt modelId="{E2388553-A28C-4D81-89D2-9F5E196DF387}" type="pres">
      <dgm:prSet presAssocID="{3BF48966-5690-45CF-84E6-C64D0F2967A5}" presName="parTx" presStyleLbl="alignNode1" presStyleIdx="2" presStyleCnt="3">
        <dgm:presLayoutVars>
          <dgm:chMax val="0"/>
          <dgm:chPref val="0"/>
          <dgm:bulletEnabled val="1"/>
        </dgm:presLayoutVars>
      </dgm:prSet>
      <dgm:spPr/>
    </dgm:pt>
    <dgm:pt modelId="{36F52379-FF7D-4E1A-B104-FE9DD91BB735}" type="pres">
      <dgm:prSet presAssocID="{3BF48966-5690-45CF-84E6-C64D0F2967A5}" presName="desTx" presStyleLbl="alignAccFollowNode1" presStyleIdx="2" presStyleCnt="3">
        <dgm:presLayoutVars>
          <dgm:bulletEnabled val="1"/>
        </dgm:presLayoutVars>
      </dgm:prSet>
      <dgm:spPr/>
    </dgm:pt>
  </dgm:ptLst>
  <dgm:cxnLst>
    <dgm:cxn modelId="{B4864E0A-4BF4-46E4-81AB-12FFD13F21FD}" type="presOf" srcId="{E73E9283-7DCA-4826-9CC7-4B8641EF2722}" destId="{36F52379-FF7D-4E1A-B104-FE9DD91BB735}" srcOrd="0" destOrd="1" presId="urn:microsoft.com/office/officeart/2005/8/layout/hList1"/>
    <dgm:cxn modelId="{28C3470E-29E2-4BD2-B19D-CFACFA18382F}" type="presOf" srcId="{C3B22649-8F84-4789-910C-5ACC3D95FF35}" destId="{36F52379-FF7D-4E1A-B104-FE9DD91BB735}" srcOrd="0" destOrd="0" presId="urn:microsoft.com/office/officeart/2005/8/layout/hList1"/>
    <dgm:cxn modelId="{93303B1B-A75F-469D-8C40-9EE965566FCE}" type="presOf" srcId="{56CEEAC5-A51A-48F5-BD35-B578F3A059B9}" destId="{3FA21C30-0B74-45A5-9756-81E7AF3E7462}" srcOrd="0" destOrd="3" presId="urn:microsoft.com/office/officeart/2005/8/layout/hList1"/>
    <dgm:cxn modelId="{893DBE1D-6659-44E7-AE4A-E4DEF7FF7B6C}" srcId="{D351684B-7640-4C08-B3A5-54FCF16E30EF}" destId="{616EC52F-CA9B-4DEE-81AB-1C2E43D33415}" srcOrd="0" destOrd="0" parTransId="{8CCE24D8-A8B4-444D-A8A4-5F4A97447CB3}" sibTransId="{4E365C8B-5FC9-4360-8051-2130CB4BC091}"/>
    <dgm:cxn modelId="{4F4A5626-3EB5-40E7-8338-5BEF044F2D16}" srcId="{D351684B-7640-4C08-B3A5-54FCF16E30EF}" destId="{519C5576-62FC-4DDD-AA34-5446D52F3854}" srcOrd="1" destOrd="0" parTransId="{C43019D8-4CE1-4329-913D-638D0E36E489}" sibTransId="{8C82BF74-4E6D-429B-9BDC-D845C3DA364E}"/>
    <dgm:cxn modelId="{F5A1332B-2A13-43F0-B6EE-42DE344A410C}" type="presOf" srcId="{EE9E95F0-051C-4FA7-9C39-8C8DE8890FAE}" destId="{4EE8F162-E643-4578-973F-D48FF317C841}" srcOrd="0" destOrd="4" presId="urn:microsoft.com/office/officeart/2005/8/layout/hList1"/>
    <dgm:cxn modelId="{6D86572D-828E-49AC-8A96-2A14F5CD4208}" srcId="{519C5576-62FC-4DDD-AA34-5446D52F3854}" destId="{06FA3D5E-0E1D-44B7-8DD0-694CC88F5F74}" srcOrd="0" destOrd="0" parTransId="{B74ED8E5-375D-4B10-A9E4-F4ACFE340022}" sibTransId="{6F4AE11E-8214-46BD-BF34-1C1D543E5818}"/>
    <dgm:cxn modelId="{D08BBC39-2559-40D0-9DDE-9DBC5796C82B}" srcId="{616EC52F-CA9B-4DEE-81AB-1C2E43D33415}" destId="{EE9E95F0-051C-4FA7-9C39-8C8DE8890FAE}" srcOrd="1" destOrd="0" parTransId="{2E4D7F61-1120-4B99-8E2A-D3424E8CF443}" sibTransId="{2D9A3994-1370-4A1C-BBBB-57CE8BEF6743}"/>
    <dgm:cxn modelId="{14FA2B44-20E3-4272-A967-0944AD4D8E83}" type="presOf" srcId="{BD705B9B-327D-4900-A5A2-D6961E25177E}" destId="{4EE8F162-E643-4578-973F-D48FF317C841}" srcOrd="0" destOrd="3" presId="urn:microsoft.com/office/officeart/2005/8/layout/hList1"/>
    <dgm:cxn modelId="{B310AF45-8D39-472D-8F9F-873A1AD9BA96}" type="presOf" srcId="{06FA3D5E-0E1D-44B7-8DD0-694CC88F5F74}" destId="{3FA21C30-0B74-45A5-9756-81E7AF3E7462}" srcOrd="0" destOrd="0" presId="urn:microsoft.com/office/officeart/2005/8/layout/hList1"/>
    <dgm:cxn modelId="{96F35267-D426-4721-B9D1-6127047ADFD0}" srcId="{D351684B-7640-4C08-B3A5-54FCF16E30EF}" destId="{3BF48966-5690-45CF-84E6-C64D0F2967A5}" srcOrd="2" destOrd="0" parTransId="{277B63F5-5F8E-46D2-B75D-70344FB105FF}" sibTransId="{81BF70DF-71B5-4A52-9CD9-98032B950081}"/>
    <dgm:cxn modelId="{00961168-92E1-4340-992F-3A9D733D9CA9}" srcId="{873C7FDF-A7FC-4127-8DCE-B26E0B210F3B}" destId="{2D31DBE1-55BD-4862-B1BD-FE2C4D1673AB}" srcOrd="1" destOrd="0" parTransId="{1B9885A7-FB3B-4727-9EC3-589616DFF055}" sibTransId="{002480AF-CBE8-494C-9358-49DCBBBC9065}"/>
    <dgm:cxn modelId="{ED89584B-6C9C-40A2-96AF-DE971D735C02}" srcId="{873C7FDF-A7FC-4127-8DCE-B26E0B210F3B}" destId="{73300061-C43B-4DF7-BD4E-A0FC02385B8C}" srcOrd="0" destOrd="0" parTransId="{4567C886-4F42-4A5D-BEF0-841D23AEE8FD}" sibTransId="{0FF5767F-1D82-4EF4-938E-F4177C6B95CC}"/>
    <dgm:cxn modelId="{3B1FD14E-D9D0-4AD2-8F2A-BBB6F8CDEB0B}" type="presOf" srcId="{519C5576-62FC-4DDD-AA34-5446D52F3854}" destId="{40035599-1E1B-4D88-ABBA-DD652B420DE6}" srcOrd="0" destOrd="0" presId="urn:microsoft.com/office/officeart/2005/8/layout/hList1"/>
    <dgm:cxn modelId="{160B866F-D562-4383-A5AD-E6C99BD20A31}" type="presOf" srcId="{22EEF443-A01D-4AEA-B831-FC72359EB78E}" destId="{3FA21C30-0B74-45A5-9756-81E7AF3E7462}" srcOrd="0" destOrd="2" presId="urn:microsoft.com/office/officeart/2005/8/layout/hList1"/>
    <dgm:cxn modelId="{18D05555-ED55-4762-8FCA-92680F6464A0}" srcId="{06FA3D5E-0E1D-44B7-8DD0-694CC88F5F74}" destId="{56CEEAC5-A51A-48F5-BD35-B578F3A059B9}" srcOrd="2" destOrd="0" parTransId="{FA878FEE-30AE-4604-B739-BBC942604915}" sibTransId="{93E3F82B-8C24-4A7B-8E7C-6F2DB311872C}"/>
    <dgm:cxn modelId="{7CFD2978-5469-435D-B8E8-2D3AE18C51B5}" type="presOf" srcId="{EB009BBD-340B-4E33-A9E5-D113453C0142}" destId="{3FA21C30-0B74-45A5-9756-81E7AF3E7462}" srcOrd="0" destOrd="1" presId="urn:microsoft.com/office/officeart/2005/8/layout/hList1"/>
    <dgm:cxn modelId="{DD38047B-3355-4044-887D-F4971862FC45}" srcId="{3BF48966-5690-45CF-84E6-C64D0F2967A5}" destId="{C3B22649-8F84-4789-910C-5ACC3D95FF35}" srcOrd="0" destOrd="0" parTransId="{6F41E1FA-6686-459A-B382-EAAB82385E49}" sibTransId="{FAF7F84C-F7B1-4030-BF18-E12608172606}"/>
    <dgm:cxn modelId="{9063E87C-4A0C-4369-AFD8-A1FDF0B81FE3}" srcId="{873C7FDF-A7FC-4127-8DCE-B26E0B210F3B}" destId="{BD705B9B-327D-4900-A5A2-D6961E25177E}" srcOrd="2" destOrd="0" parTransId="{4984B400-1B61-4FF4-9FF3-53E557A74A37}" sibTransId="{5EE4A0E9-6E10-482C-85E1-D43722174B57}"/>
    <dgm:cxn modelId="{9C3CA984-AEA0-4B08-9941-9ABE6D2EAC91}" type="presOf" srcId="{7055CE1F-8A9D-4965-8D9E-41B0F220F256}" destId="{36F52379-FF7D-4E1A-B104-FE9DD91BB735}" srcOrd="0" destOrd="2" presId="urn:microsoft.com/office/officeart/2005/8/layout/hList1"/>
    <dgm:cxn modelId="{6AA44B92-182C-4BF5-80BC-9CA10885D260}" type="presOf" srcId="{616EC52F-CA9B-4DEE-81AB-1C2E43D33415}" destId="{EEA86393-C221-4642-B159-763B2FD3AC10}" srcOrd="0" destOrd="0" presId="urn:microsoft.com/office/officeart/2005/8/layout/hList1"/>
    <dgm:cxn modelId="{0174DF98-9B1D-4451-AACB-FE996597E1B9}" type="presOf" srcId="{2D31DBE1-55BD-4862-B1BD-FE2C4D1673AB}" destId="{4EE8F162-E643-4578-973F-D48FF317C841}" srcOrd="0" destOrd="2" presId="urn:microsoft.com/office/officeart/2005/8/layout/hList1"/>
    <dgm:cxn modelId="{BD85759E-4AFA-4F25-B35A-D31C21E1A31B}" srcId="{3BF48966-5690-45CF-84E6-C64D0F2967A5}" destId="{E73E9283-7DCA-4826-9CC7-4B8641EF2722}" srcOrd="1" destOrd="0" parTransId="{3D86370B-6B61-444E-A273-4BC02A47F4AC}" sibTransId="{018F3A33-4F9E-48F6-AE5B-EEDCBB4E13B5}"/>
    <dgm:cxn modelId="{7EEBA19E-F011-4D6F-96E0-DB67BB9E3170}" srcId="{3BF48966-5690-45CF-84E6-C64D0F2967A5}" destId="{7055CE1F-8A9D-4965-8D9E-41B0F220F256}" srcOrd="2" destOrd="0" parTransId="{BEC381A5-7759-47EB-AE62-2F299ADFC577}" sibTransId="{C960848B-2DE0-43DD-B13C-D77075DE71AA}"/>
    <dgm:cxn modelId="{7D696DB3-1F44-4B75-A454-F20B43D64593}" srcId="{06FA3D5E-0E1D-44B7-8DD0-694CC88F5F74}" destId="{22EEF443-A01D-4AEA-B831-FC72359EB78E}" srcOrd="1" destOrd="0" parTransId="{8A6D0D0D-887C-4187-B61E-AE902C693B7B}" sibTransId="{2B4B0719-C76F-4194-888E-00FAC213D818}"/>
    <dgm:cxn modelId="{9EEF2AB5-9113-46AE-A00C-2A4DAB360B38}" type="presOf" srcId="{D351684B-7640-4C08-B3A5-54FCF16E30EF}" destId="{2E419C73-7021-4327-87AA-6B4E77709F34}" srcOrd="0" destOrd="0" presId="urn:microsoft.com/office/officeart/2005/8/layout/hList1"/>
    <dgm:cxn modelId="{A16A2FC6-8508-4ABE-AABB-DA3E3605CF7C}" type="presOf" srcId="{73300061-C43B-4DF7-BD4E-A0FC02385B8C}" destId="{4EE8F162-E643-4578-973F-D48FF317C841}" srcOrd="0" destOrd="1" presId="urn:microsoft.com/office/officeart/2005/8/layout/hList1"/>
    <dgm:cxn modelId="{BDA3D3DB-967A-474E-8205-F7B31B56E9B3}" type="presOf" srcId="{873C7FDF-A7FC-4127-8DCE-B26E0B210F3B}" destId="{4EE8F162-E643-4578-973F-D48FF317C841}" srcOrd="0" destOrd="0" presId="urn:microsoft.com/office/officeart/2005/8/layout/hList1"/>
    <dgm:cxn modelId="{F90152F9-79F1-4C46-8B8E-C115CB1DFCC4}" type="presOf" srcId="{3BF48966-5690-45CF-84E6-C64D0F2967A5}" destId="{E2388553-A28C-4D81-89D2-9F5E196DF387}" srcOrd="0" destOrd="0" presId="urn:microsoft.com/office/officeart/2005/8/layout/hList1"/>
    <dgm:cxn modelId="{2F2DD2F9-3E16-448A-9844-34383882707A}" srcId="{06FA3D5E-0E1D-44B7-8DD0-694CC88F5F74}" destId="{EB009BBD-340B-4E33-A9E5-D113453C0142}" srcOrd="0" destOrd="0" parTransId="{94B3D2A6-9D85-4917-95DF-8FF3AA0A3C7A}" sibTransId="{3B8FC914-DDF8-41EF-AA86-C125E104C561}"/>
    <dgm:cxn modelId="{512D6DFE-ACAA-4717-8AD0-075465C3A159}" srcId="{616EC52F-CA9B-4DEE-81AB-1C2E43D33415}" destId="{873C7FDF-A7FC-4127-8DCE-B26E0B210F3B}" srcOrd="0" destOrd="0" parTransId="{6D6E162D-CE01-4889-9953-B48DE775C092}" sibTransId="{66319E61-05BD-432D-8C14-88D25022E99E}"/>
    <dgm:cxn modelId="{881FBE11-F5C9-4D22-B57F-C58A71C6EC0C}" type="presParOf" srcId="{2E419C73-7021-4327-87AA-6B4E77709F34}" destId="{022FEA39-5E0D-4613-B262-8530090376BB}" srcOrd="0" destOrd="0" presId="urn:microsoft.com/office/officeart/2005/8/layout/hList1"/>
    <dgm:cxn modelId="{8F2753FB-1487-435D-AC80-6D506D040BE9}" type="presParOf" srcId="{022FEA39-5E0D-4613-B262-8530090376BB}" destId="{EEA86393-C221-4642-B159-763B2FD3AC10}" srcOrd="0" destOrd="0" presId="urn:microsoft.com/office/officeart/2005/8/layout/hList1"/>
    <dgm:cxn modelId="{EB54556C-E334-4A9C-AAA6-14F1F8C3EA3B}" type="presParOf" srcId="{022FEA39-5E0D-4613-B262-8530090376BB}" destId="{4EE8F162-E643-4578-973F-D48FF317C841}" srcOrd="1" destOrd="0" presId="urn:microsoft.com/office/officeart/2005/8/layout/hList1"/>
    <dgm:cxn modelId="{DF805E6A-A096-4AD7-AF2B-75BEC603D181}" type="presParOf" srcId="{2E419C73-7021-4327-87AA-6B4E77709F34}" destId="{A07CC2B6-1B7D-48F7-8C17-E24FFE68108A}" srcOrd="1" destOrd="0" presId="urn:microsoft.com/office/officeart/2005/8/layout/hList1"/>
    <dgm:cxn modelId="{DE8E7E8A-D52B-42CA-9A10-68C49F3E6310}" type="presParOf" srcId="{2E419C73-7021-4327-87AA-6B4E77709F34}" destId="{9249B392-F779-4DBE-96D2-8155BDEDFDF3}" srcOrd="2" destOrd="0" presId="urn:microsoft.com/office/officeart/2005/8/layout/hList1"/>
    <dgm:cxn modelId="{399A97B7-77FA-4239-8354-77742AB93BE0}" type="presParOf" srcId="{9249B392-F779-4DBE-96D2-8155BDEDFDF3}" destId="{40035599-1E1B-4D88-ABBA-DD652B420DE6}" srcOrd="0" destOrd="0" presId="urn:microsoft.com/office/officeart/2005/8/layout/hList1"/>
    <dgm:cxn modelId="{40E09948-339A-4D5E-A003-05A24A410CEF}" type="presParOf" srcId="{9249B392-F779-4DBE-96D2-8155BDEDFDF3}" destId="{3FA21C30-0B74-45A5-9756-81E7AF3E7462}" srcOrd="1" destOrd="0" presId="urn:microsoft.com/office/officeart/2005/8/layout/hList1"/>
    <dgm:cxn modelId="{B8C5358D-2F93-43C0-8B63-5B807933B0E6}" type="presParOf" srcId="{2E419C73-7021-4327-87AA-6B4E77709F34}" destId="{54C07FBC-6B1B-45A0-8FA6-51B854AE977E}" srcOrd="3" destOrd="0" presId="urn:microsoft.com/office/officeart/2005/8/layout/hList1"/>
    <dgm:cxn modelId="{C35B89FD-7DAF-45D3-AFED-03BD31B65496}" type="presParOf" srcId="{2E419C73-7021-4327-87AA-6B4E77709F34}" destId="{31DF804C-C5D4-4FA5-AFA6-55472FE412C8}" srcOrd="4" destOrd="0" presId="urn:microsoft.com/office/officeart/2005/8/layout/hList1"/>
    <dgm:cxn modelId="{E89E2D49-E26F-4F4E-9AEF-06A6532290D5}" type="presParOf" srcId="{31DF804C-C5D4-4FA5-AFA6-55472FE412C8}" destId="{E2388553-A28C-4D81-89D2-9F5E196DF387}" srcOrd="0" destOrd="0" presId="urn:microsoft.com/office/officeart/2005/8/layout/hList1"/>
    <dgm:cxn modelId="{9DD14AA2-A2B9-43DF-9516-38B0ECC51D38}" type="presParOf" srcId="{31DF804C-C5D4-4FA5-AFA6-55472FE412C8}" destId="{36F52379-FF7D-4E1A-B104-FE9DD91BB73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0F6962-CFAE-46BD-A2BE-CE219156E445}">
      <dsp:nvSpPr>
        <dsp:cNvPr id="0" name=""/>
        <dsp:cNvSpPr/>
      </dsp:nvSpPr>
      <dsp:spPr>
        <a:xfrm rot="5400000">
          <a:off x="6724704" y="-2637589"/>
          <a:ext cx="1435400" cy="7058953"/>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What is “information blocking”</a:t>
          </a:r>
        </a:p>
        <a:p>
          <a:pPr marL="171450" lvl="1" indent="-171450" algn="l" defTabSz="844550">
            <a:lnSpc>
              <a:spcPct val="90000"/>
            </a:lnSpc>
            <a:spcBef>
              <a:spcPct val="0"/>
            </a:spcBef>
            <a:spcAft>
              <a:spcPct val="15000"/>
            </a:spcAft>
            <a:buChar char="•"/>
          </a:pPr>
          <a:r>
            <a:rPr lang="en-US" sz="1900" kern="1200" dirty="0"/>
            <a:t>Who does it apply to?</a:t>
          </a:r>
        </a:p>
        <a:p>
          <a:pPr marL="171450" lvl="1" indent="-171450" algn="l" defTabSz="844550">
            <a:lnSpc>
              <a:spcPct val="90000"/>
            </a:lnSpc>
            <a:spcBef>
              <a:spcPct val="0"/>
            </a:spcBef>
            <a:spcAft>
              <a:spcPct val="15000"/>
            </a:spcAft>
            <a:buChar char="•"/>
          </a:pPr>
          <a:r>
            <a:rPr lang="en-US" sz="1900" kern="1200" dirty="0"/>
            <a:t>What does it mean for psychotherapists?</a:t>
          </a:r>
        </a:p>
        <a:p>
          <a:pPr marL="171450" lvl="1" indent="-171450" algn="l" defTabSz="844550">
            <a:lnSpc>
              <a:spcPct val="90000"/>
            </a:lnSpc>
            <a:spcBef>
              <a:spcPct val="0"/>
            </a:spcBef>
            <a:spcAft>
              <a:spcPct val="15000"/>
            </a:spcAft>
            <a:buChar char="•"/>
          </a:pPr>
          <a:r>
            <a:rPr lang="en-US" sz="1900" kern="1200" dirty="0"/>
            <a:t>What are the exceptions to information blocking? </a:t>
          </a:r>
        </a:p>
        <a:p>
          <a:pPr marL="171450" lvl="1" indent="-171450" algn="l" defTabSz="844550">
            <a:lnSpc>
              <a:spcPct val="90000"/>
            </a:lnSpc>
            <a:spcBef>
              <a:spcPct val="0"/>
            </a:spcBef>
            <a:spcAft>
              <a:spcPct val="15000"/>
            </a:spcAft>
            <a:buChar char="•"/>
          </a:pPr>
          <a:r>
            <a:rPr lang="en-US" sz="1900" kern="1200" dirty="0"/>
            <a:t>Minors’ records/access  </a:t>
          </a:r>
        </a:p>
      </dsp:txBody>
      <dsp:txXfrm rot="-5400000">
        <a:off x="3912928" y="244257"/>
        <a:ext cx="6988883" cy="1295260"/>
      </dsp:txXfrm>
    </dsp:sp>
    <dsp:sp modelId="{9C347FAD-B696-4743-B326-F86E6188699C}">
      <dsp:nvSpPr>
        <dsp:cNvPr id="0" name=""/>
        <dsp:cNvSpPr/>
      </dsp:nvSpPr>
      <dsp:spPr>
        <a:xfrm>
          <a:off x="0" y="0"/>
          <a:ext cx="3970661" cy="179425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General Overview of the Cures Act: Information Blocking Regulations </a:t>
          </a:r>
        </a:p>
      </dsp:txBody>
      <dsp:txXfrm>
        <a:off x="87588" y="87588"/>
        <a:ext cx="3795485" cy="1619074"/>
      </dsp:txXfrm>
    </dsp:sp>
    <dsp:sp modelId="{08757A7F-BEE8-4281-A8DD-8EE9BB4E7B3B}">
      <dsp:nvSpPr>
        <dsp:cNvPr id="0" name=""/>
        <dsp:cNvSpPr/>
      </dsp:nvSpPr>
      <dsp:spPr>
        <a:xfrm rot="5400000">
          <a:off x="6782438" y="-748343"/>
          <a:ext cx="1435400" cy="7058953"/>
        </a:xfrm>
        <a:prstGeom prst="round2Same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What is in a clinical treatment record?</a:t>
          </a:r>
        </a:p>
        <a:p>
          <a:pPr marL="228600" lvl="1" indent="-228600" algn="l" defTabSz="889000">
            <a:lnSpc>
              <a:spcPct val="90000"/>
            </a:lnSpc>
            <a:spcBef>
              <a:spcPct val="0"/>
            </a:spcBef>
            <a:spcAft>
              <a:spcPct val="15000"/>
            </a:spcAft>
            <a:buChar char="•"/>
          </a:pPr>
          <a:r>
            <a:rPr lang="en-US" sz="2000" kern="1200" dirty="0"/>
            <a:t>Documentation of clinical notes  </a:t>
          </a:r>
        </a:p>
        <a:p>
          <a:pPr marL="228600" lvl="1" indent="-228600" algn="l" defTabSz="889000">
            <a:lnSpc>
              <a:spcPct val="90000"/>
            </a:lnSpc>
            <a:spcBef>
              <a:spcPct val="0"/>
            </a:spcBef>
            <a:spcAft>
              <a:spcPct val="15000"/>
            </a:spcAft>
            <a:buChar char="•"/>
          </a:pPr>
          <a:r>
            <a:rPr lang="en-US" sz="2000" kern="1200" dirty="0"/>
            <a:t>Best practices and tips</a:t>
          </a:r>
        </a:p>
      </dsp:txBody>
      <dsp:txXfrm rot="-5400000">
        <a:off x="3970662" y="2133503"/>
        <a:ext cx="6988883" cy="1295260"/>
      </dsp:txXfrm>
    </dsp:sp>
    <dsp:sp modelId="{38D77C0E-17E8-4F6C-A67E-2A8F16F02D1D}">
      <dsp:nvSpPr>
        <dsp:cNvPr id="0" name=""/>
        <dsp:cNvSpPr/>
      </dsp:nvSpPr>
      <dsp:spPr>
        <a:xfrm>
          <a:off x="0" y="1884007"/>
          <a:ext cx="3970661" cy="179425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Records and Documentation</a:t>
          </a:r>
          <a:r>
            <a:rPr lang="en-US" sz="1800" kern="1200" dirty="0"/>
            <a:t>  </a:t>
          </a:r>
        </a:p>
      </dsp:txBody>
      <dsp:txXfrm>
        <a:off x="87588" y="1971595"/>
        <a:ext cx="3795485" cy="161907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AB7A4A-DE51-4454-B212-B05C55B7CF8E}">
      <dsp:nvSpPr>
        <dsp:cNvPr id="0" name=""/>
        <dsp:cNvSpPr/>
      </dsp:nvSpPr>
      <dsp:spPr>
        <a:xfrm>
          <a:off x="990941" y="1331"/>
          <a:ext cx="2827415" cy="1696449"/>
        </a:xfrm>
        <a:prstGeom prst="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Relevant state or federal laws?</a:t>
          </a:r>
        </a:p>
      </dsp:txBody>
      <dsp:txXfrm>
        <a:off x="990941" y="1331"/>
        <a:ext cx="2827415" cy="1696449"/>
      </dsp:txXfrm>
    </dsp:sp>
    <dsp:sp modelId="{1B682169-3DF5-4E36-A0F7-D5A6228F605B}">
      <dsp:nvSpPr>
        <dsp:cNvPr id="0" name=""/>
        <dsp:cNvSpPr/>
      </dsp:nvSpPr>
      <dsp:spPr>
        <a:xfrm>
          <a:off x="4101099" y="1331"/>
          <a:ext cx="2827415" cy="1696449"/>
        </a:xfrm>
        <a:prstGeom prst="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Code of Ethics?</a:t>
          </a:r>
        </a:p>
      </dsp:txBody>
      <dsp:txXfrm>
        <a:off x="4101099" y="1331"/>
        <a:ext cx="2827415" cy="1696449"/>
      </dsp:txXfrm>
    </dsp:sp>
    <dsp:sp modelId="{12CE68DD-9E99-47A5-9FF7-A0A76CD68658}">
      <dsp:nvSpPr>
        <dsp:cNvPr id="0" name=""/>
        <dsp:cNvSpPr/>
      </dsp:nvSpPr>
      <dsp:spPr>
        <a:xfrm>
          <a:off x="7211257" y="1331"/>
          <a:ext cx="2827415" cy="1696449"/>
        </a:xfrm>
        <a:prstGeom prst="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Organizational policies?</a:t>
          </a:r>
        </a:p>
      </dsp:txBody>
      <dsp:txXfrm>
        <a:off x="7211257" y="1331"/>
        <a:ext cx="2827415" cy="1696449"/>
      </dsp:txXfrm>
    </dsp:sp>
    <dsp:sp modelId="{E7DD6A4B-ED2F-4FDC-B846-D68CACE88CD1}">
      <dsp:nvSpPr>
        <dsp:cNvPr id="0" name=""/>
        <dsp:cNvSpPr/>
      </dsp:nvSpPr>
      <dsp:spPr>
        <a:xfrm>
          <a:off x="990941" y="1980522"/>
          <a:ext cx="2827415" cy="1696449"/>
        </a:xfrm>
        <a:prstGeom prst="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Supervisor/Employer?</a:t>
          </a:r>
        </a:p>
      </dsp:txBody>
      <dsp:txXfrm>
        <a:off x="990941" y="1980522"/>
        <a:ext cx="2827415" cy="1696449"/>
      </dsp:txXfrm>
    </dsp:sp>
    <dsp:sp modelId="{87D6C097-4828-4B7C-8E33-215490DB18BF}">
      <dsp:nvSpPr>
        <dsp:cNvPr id="0" name=""/>
        <dsp:cNvSpPr/>
      </dsp:nvSpPr>
      <dsp:spPr>
        <a:xfrm>
          <a:off x="4101099" y="1980522"/>
          <a:ext cx="2827415" cy="1696449"/>
        </a:xfrm>
        <a:prstGeom prst="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Managed Care/Medi-Cal?</a:t>
          </a:r>
        </a:p>
      </dsp:txBody>
      <dsp:txXfrm>
        <a:off x="4101099" y="1980522"/>
        <a:ext cx="2827415" cy="1696449"/>
      </dsp:txXfrm>
    </dsp:sp>
    <dsp:sp modelId="{502FDF50-B7B5-4BD8-9E57-096C6C6396A6}">
      <dsp:nvSpPr>
        <dsp:cNvPr id="0" name=""/>
        <dsp:cNvSpPr/>
      </dsp:nvSpPr>
      <dsp:spPr>
        <a:xfrm>
          <a:off x="7211257" y="1980522"/>
          <a:ext cx="2827415" cy="1696449"/>
        </a:xfrm>
        <a:prstGeom prst="rect">
          <a:avLst/>
        </a:prstGeom>
        <a:gradFill rotWithShape="0">
          <a:gsLst>
            <a:gs pos="0">
              <a:schemeClr val="accent1">
                <a:hueOff val="0"/>
                <a:satOff val="0"/>
                <a:lumOff val="0"/>
                <a:alphaOff val="0"/>
                <a:tint val="68000"/>
                <a:alpha val="90000"/>
                <a:lumMod val="100000"/>
              </a:schemeClr>
            </a:gs>
            <a:gs pos="100000">
              <a:schemeClr val="accent1">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Personal preferences</a:t>
          </a:r>
        </a:p>
      </dsp:txBody>
      <dsp:txXfrm>
        <a:off x="7211257" y="1980522"/>
        <a:ext cx="2827415" cy="169644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BAD6B-6E29-4940-9167-488AF809D76E}">
      <dsp:nvSpPr>
        <dsp:cNvPr id="0" name=""/>
        <dsp:cNvSpPr/>
      </dsp:nvSpPr>
      <dsp:spPr>
        <a:xfrm>
          <a:off x="0" y="0"/>
          <a:ext cx="3678303" cy="3678303"/>
        </a:xfrm>
        <a:prstGeom prst="pie">
          <a:avLst>
            <a:gd name="adj1" fmla="val 5400000"/>
            <a:gd name="adj2" fmla="val 1620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BFB408D-95A8-40A6-B5B8-C666CB13D290}">
      <dsp:nvSpPr>
        <dsp:cNvPr id="0" name=""/>
        <dsp:cNvSpPr/>
      </dsp:nvSpPr>
      <dsp:spPr>
        <a:xfrm>
          <a:off x="1839151" y="0"/>
          <a:ext cx="9190463" cy="3678303"/>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SOAP</a:t>
          </a:r>
          <a:r>
            <a:rPr lang="en-US" sz="1900" kern="1200" dirty="0"/>
            <a:t> notes are comprised of four parts:</a:t>
          </a:r>
        </a:p>
        <a:p>
          <a:pPr marL="0" lvl="0" indent="0" algn="ctr" defTabSz="844550">
            <a:lnSpc>
              <a:spcPct val="90000"/>
            </a:lnSpc>
            <a:spcBef>
              <a:spcPct val="0"/>
            </a:spcBef>
            <a:spcAft>
              <a:spcPct val="35000"/>
            </a:spcAft>
            <a:buNone/>
          </a:pPr>
          <a:r>
            <a:rPr lang="en-US" sz="1900" b="1" kern="1200" dirty="0"/>
            <a:t> S (subjective), O (objective), A (assessment) and P (plan) </a:t>
          </a:r>
        </a:p>
      </dsp:txBody>
      <dsp:txXfrm>
        <a:off x="1839151" y="0"/>
        <a:ext cx="9190463" cy="1747193"/>
      </dsp:txXfrm>
    </dsp:sp>
    <dsp:sp modelId="{6A76D17B-C339-462B-8C1E-BE5D20CE8452}">
      <dsp:nvSpPr>
        <dsp:cNvPr id="0" name=""/>
        <dsp:cNvSpPr/>
      </dsp:nvSpPr>
      <dsp:spPr>
        <a:xfrm>
          <a:off x="965554" y="1747193"/>
          <a:ext cx="1747193" cy="1747193"/>
        </a:xfrm>
        <a:prstGeom prst="pie">
          <a:avLst>
            <a:gd name="adj1" fmla="val 5400000"/>
            <a:gd name="adj2" fmla="val 1620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F3B4DB4D-998E-4A59-B77A-07DBCDAD3A46}">
      <dsp:nvSpPr>
        <dsp:cNvPr id="0" name=""/>
        <dsp:cNvSpPr/>
      </dsp:nvSpPr>
      <dsp:spPr>
        <a:xfrm>
          <a:off x="1839151" y="1747193"/>
          <a:ext cx="9190463" cy="1747193"/>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S, </a:t>
          </a:r>
          <a:r>
            <a:rPr lang="en-US" sz="1900" b="1" u="sng" kern="1200" dirty="0"/>
            <a:t>The subjective component</a:t>
          </a:r>
          <a:r>
            <a:rPr lang="en-US" sz="1900" kern="1200" dirty="0"/>
            <a:t>, represents the patient’s perspective about their problems. This includes information provided by the patient regarding their experience and perceptions, such as direct quotes, if applicable.  </a:t>
          </a:r>
        </a:p>
        <a:p>
          <a:pPr marL="0" lvl="0" indent="0" algn="ctr" defTabSz="844550">
            <a:lnSpc>
              <a:spcPct val="90000"/>
            </a:lnSpc>
            <a:spcBef>
              <a:spcPct val="0"/>
            </a:spcBef>
            <a:spcAft>
              <a:spcPct val="35000"/>
            </a:spcAft>
            <a:buNone/>
          </a:pPr>
          <a:r>
            <a:rPr lang="en-US" sz="1900" kern="1200" dirty="0"/>
            <a:t>For example:  “The patient reports feeling helpless,” or, The patient states that he is extremely worried about financial problems, or, the patient stated, "I feel like giving up.” </a:t>
          </a:r>
        </a:p>
      </dsp:txBody>
      <dsp:txXfrm>
        <a:off x="1839151" y="1747193"/>
        <a:ext cx="9190463" cy="174719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BAD6B-6E29-4940-9167-488AF809D76E}">
      <dsp:nvSpPr>
        <dsp:cNvPr id="0" name=""/>
        <dsp:cNvSpPr/>
      </dsp:nvSpPr>
      <dsp:spPr>
        <a:xfrm>
          <a:off x="0" y="0"/>
          <a:ext cx="3678303" cy="3678303"/>
        </a:xfrm>
        <a:prstGeom prst="pie">
          <a:avLst>
            <a:gd name="adj1" fmla="val 5400000"/>
            <a:gd name="adj2" fmla="val 1620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BFB408D-95A8-40A6-B5B8-C666CB13D290}">
      <dsp:nvSpPr>
        <dsp:cNvPr id="0" name=""/>
        <dsp:cNvSpPr/>
      </dsp:nvSpPr>
      <dsp:spPr>
        <a:xfrm>
          <a:off x="1839151" y="0"/>
          <a:ext cx="9190463" cy="3678303"/>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SOAP</a:t>
          </a:r>
          <a:r>
            <a:rPr lang="en-US" sz="1900" kern="1200" dirty="0"/>
            <a:t> notes are comprised of four parts:</a:t>
          </a:r>
        </a:p>
        <a:p>
          <a:pPr marL="0" lvl="0" indent="0" algn="ctr" defTabSz="844550">
            <a:lnSpc>
              <a:spcPct val="90000"/>
            </a:lnSpc>
            <a:spcBef>
              <a:spcPct val="0"/>
            </a:spcBef>
            <a:spcAft>
              <a:spcPct val="35000"/>
            </a:spcAft>
            <a:buNone/>
          </a:pPr>
          <a:r>
            <a:rPr lang="en-US" sz="1900" b="1" kern="1200" dirty="0"/>
            <a:t> S (subjective), O (objective), A (assessment) and P (plan) </a:t>
          </a:r>
        </a:p>
      </dsp:txBody>
      <dsp:txXfrm>
        <a:off x="1839151" y="0"/>
        <a:ext cx="9190463" cy="1747193"/>
      </dsp:txXfrm>
    </dsp:sp>
    <dsp:sp modelId="{6A76D17B-C339-462B-8C1E-BE5D20CE8452}">
      <dsp:nvSpPr>
        <dsp:cNvPr id="0" name=""/>
        <dsp:cNvSpPr/>
      </dsp:nvSpPr>
      <dsp:spPr>
        <a:xfrm>
          <a:off x="965554" y="1747193"/>
          <a:ext cx="1747193" cy="1747193"/>
        </a:xfrm>
        <a:prstGeom prst="pie">
          <a:avLst>
            <a:gd name="adj1" fmla="val 5400000"/>
            <a:gd name="adj2" fmla="val 16200000"/>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F3B4DB4D-998E-4A59-B77A-07DBCDAD3A46}">
      <dsp:nvSpPr>
        <dsp:cNvPr id="0" name=""/>
        <dsp:cNvSpPr/>
      </dsp:nvSpPr>
      <dsp:spPr>
        <a:xfrm>
          <a:off x="1839151" y="1747193"/>
          <a:ext cx="9190463" cy="1747193"/>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S, </a:t>
          </a:r>
          <a:r>
            <a:rPr lang="en-US" sz="1900" b="1" u="sng" kern="1200" dirty="0"/>
            <a:t>The subjective component</a:t>
          </a:r>
          <a:r>
            <a:rPr lang="en-US" sz="1900" kern="1200" dirty="0"/>
            <a:t>, represents the patient’s perspective about their problems. This includes information provided by the patient regarding their experience and perceptions, such as direct quotes, if applicable.  </a:t>
          </a:r>
        </a:p>
        <a:p>
          <a:pPr marL="0" lvl="0" indent="0" algn="ctr" defTabSz="844550">
            <a:lnSpc>
              <a:spcPct val="90000"/>
            </a:lnSpc>
            <a:spcBef>
              <a:spcPct val="0"/>
            </a:spcBef>
            <a:spcAft>
              <a:spcPct val="35000"/>
            </a:spcAft>
            <a:buNone/>
          </a:pPr>
          <a:r>
            <a:rPr lang="en-US" sz="1900" kern="1200" dirty="0"/>
            <a:t>For example:  “The patient reports feeling helpless,” or, The patient states that he is extremely worried about financial problems, or, the patient stated, "I feel like giving up.” </a:t>
          </a:r>
        </a:p>
      </dsp:txBody>
      <dsp:txXfrm>
        <a:off x="1839151" y="1747193"/>
        <a:ext cx="9190463" cy="174719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731C7-2B69-44F8-800F-8A0C59987037}">
      <dsp:nvSpPr>
        <dsp:cNvPr id="0" name=""/>
        <dsp:cNvSpPr/>
      </dsp:nvSpPr>
      <dsp:spPr>
        <a:xfrm>
          <a:off x="0" y="0"/>
          <a:ext cx="3678303" cy="3678303"/>
        </a:xfrm>
        <a:prstGeom prst="pie">
          <a:avLst>
            <a:gd name="adj1" fmla="val 5400000"/>
            <a:gd name="adj2" fmla="val 1620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B66983-E94A-4AD2-9306-3F6D4112724A}">
      <dsp:nvSpPr>
        <dsp:cNvPr id="0" name=""/>
        <dsp:cNvSpPr/>
      </dsp:nvSpPr>
      <dsp:spPr>
        <a:xfrm>
          <a:off x="1839151" y="0"/>
          <a:ext cx="9190463" cy="3678303"/>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a:t>O, </a:t>
          </a:r>
          <a:r>
            <a:rPr lang="en-US" sz="2200" b="1" u="sng" kern="1200" dirty="0"/>
            <a:t>The objective component</a:t>
          </a:r>
          <a:r>
            <a:rPr lang="en-US" sz="2200" kern="1200" dirty="0"/>
            <a:t>, describes the therapist’s observations of the patient’s appearance, or behavior.  </a:t>
          </a:r>
        </a:p>
      </dsp:txBody>
      <dsp:txXfrm>
        <a:off x="1839151" y="0"/>
        <a:ext cx="9190463" cy="1747193"/>
      </dsp:txXfrm>
    </dsp:sp>
    <dsp:sp modelId="{D49F2B99-D4F8-47B1-8785-133276AD8AEC}">
      <dsp:nvSpPr>
        <dsp:cNvPr id="0" name=""/>
        <dsp:cNvSpPr/>
      </dsp:nvSpPr>
      <dsp:spPr>
        <a:xfrm>
          <a:off x="965554" y="1747193"/>
          <a:ext cx="1747193" cy="1747193"/>
        </a:xfrm>
        <a:prstGeom prst="pie">
          <a:avLst>
            <a:gd name="adj1" fmla="val 5400000"/>
            <a:gd name="adj2" fmla="val 1620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0A4934-7681-42E9-89D6-994B050FFB1C}">
      <dsp:nvSpPr>
        <dsp:cNvPr id="0" name=""/>
        <dsp:cNvSpPr/>
      </dsp:nvSpPr>
      <dsp:spPr>
        <a:xfrm>
          <a:off x="1839151" y="1747193"/>
          <a:ext cx="9190463" cy="1747193"/>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For example: “Patient appears anxious, with pressured speech.” This section may also include relevant historical information, such as, “No prior history of treatment,” or other pertinent facts, such as, “Patient’s primary care physician prescribed anti-depressant medications but Pt. elected not to take them.” </a:t>
          </a:r>
        </a:p>
      </dsp:txBody>
      <dsp:txXfrm>
        <a:off x="1839151" y="1747193"/>
        <a:ext cx="9190463" cy="174719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F04CA0-D943-4295-932E-7ED82C908052}">
      <dsp:nvSpPr>
        <dsp:cNvPr id="0" name=""/>
        <dsp:cNvSpPr/>
      </dsp:nvSpPr>
      <dsp:spPr>
        <a:xfrm>
          <a:off x="0" y="0"/>
          <a:ext cx="3678303" cy="3678303"/>
        </a:xfrm>
        <a:prstGeom prst="pie">
          <a:avLst>
            <a:gd name="adj1" fmla="val 5400000"/>
            <a:gd name="adj2" fmla="val 1620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3DC374-2880-48C2-AB69-B76A5F70E3CE}">
      <dsp:nvSpPr>
        <dsp:cNvPr id="0" name=""/>
        <dsp:cNvSpPr/>
      </dsp:nvSpPr>
      <dsp:spPr>
        <a:xfrm>
          <a:off x="1839151" y="0"/>
          <a:ext cx="9190463" cy="3678303"/>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A, </a:t>
          </a:r>
          <a:r>
            <a:rPr lang="en-US" sz="2000" b="1" u="sng" kern="1200" dirty="0"/>
            <a:t>The assessment component</a:t>
          </a:r>
          <a:r>
            <a:rPr lang="en-US" sz="2000" b="1" kern="1200" dirty="0"/>
            <a:t>, </a:t>
          </a:r>
          <a:r>
            <a:rPr lang="en-US" sz="2000" b="0" kern="1200" dirty="0"/>
            <a:t>provides the therapist’s analysis of information contained in the subjective and objective sections of the progress note</a:t>
          </a:r>
        </a:p>
      </dsp:txBody>
      <dsp:txXfrm>
        <a:off x="1839151" y="0"/>
        <a:ext cx="9190463" cy="1747193"/>
      </dsp:txXfrm>
    </dsp:sp>
    <dsp:sp modelId="{857D7B5C-18BC-4E00-9598-B02CA96ECACD}">
      <dsp:nvSpPr>
        <dsp:cNvPr id="0" name=""/>
        <dsp:cNvSpPr/>
      </dsp:nvSpPr>
      <dsp:spPr>
        <a:xfrm>
          <a:off x="965554" y="1747193"/>
          <a:ext cx="1747193" cy="1747193"/>
        </a:xfrm>
        <a:prstGeom prst="pie">
          <a:avLst>
            <a:gd name="adj1" fmla="val 5400000"/>
            <a:gd name="adj2" fmla="val 1620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602ACE-F3F3-469C-A350-A31D2AB18411}">
      <dsp:nvSpPr>
        <dsp:cNvPr id="0" name=""/>
        <dsp:cNvSpPr/>
      </dsp:nvSpPr>
      <dsp:spPr>
        <a:xfrm>
          <a:off x="1839151" y="1747193"/>
          <a:ext cx="9190463" cy="1747193"/>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kern="1200" dirty="0"/>
            <a:t>For example: “Patient reports signs and symptoms that are consistent with major depression.” Or: “Severity of Pt’s depression warrants further evaluation of possible suicide risk.” Or: “Pt. currently denies S.I. but severity of dep. symptoms warrants follow-up visit asap for further assessment of risk factors and consideration of safety plan or possible higher level of care.” </a:t>
          </a:r>
        </a:p>
        <a:p>
          <a:pPr marL="0" lvl="0" indent="0" algn="ctr" defTabSz="889000">
            <a:lnSpc>
              <a:spcPct val="90000"/>
            </a:lnSpc>
            <a:spcBef>
              <a:spcPct val="0"/>
            </a:spcBef>
            <a:spcAft>
              <a:spcPct val="35000"/>
            </a:spcAft>
            <a:buNone/>
          </a:pPr>
          <a:r>
            <a:rPr lang="en-US" sz="2000" b="0" kern="1200" dirty="0"/>
            <a:t>This section may also include comments on patient’s progress in Therapy. </a:t>
          </a:r>
        </a:p>
      </dsp:txBody>
      <dsp:txXfrm>
        <a:off x="1839151" y="1747193"/>
        <a:ext cx="9190463" cy="174719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FF0D80-2F5E-4E37-9ACE-C256E55F19C1}">
      <dsp:nvSpPr>
        <dsp:cNvPr id="0" name=""/>
        <dsp:cNvSpPr/>
      </dsp:nvSpPr>
      <dsp:spPr>
        <a:xfrm>
          <a:off x="0" y="0"/>
          <a:ext cx="3678303" cy="3678303"/>
        </a:xfrm>
        <a:prstGeom prst="pie">
          <a:avLst>
            <a:gd name="adj1" fmla="val 5400000"/>
            <a:gd name="adj2" fmla="val 1620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1EF9C0-12EB-4AA2-83A0-F3AA5E42BA0A}">
      <dsp:nvSpPr>
        <dsp:cNvPr id="0" name=""/>
        <dsp:cNvSpPr/>
      </dsp:nvSpPr>
      <dsp:spPr>
        <a:xfrm>
          <a:off x="1839151" y="0"/>
          <a:ext cx="9190463" cy="3678303"/>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a:t>P, </a:t>
          </a:r>
          <a:r>
            <a:rPr lang="en-US" sz="2200" b="1" u="sng" kern="1200" dirty="0"/>
            <a:t>The plan component</a:t>
          </a:r>
          <a:r>
            <a:rPr lang="en-US" sz="2200" kern="1200" dirty="0"/>
            <a:t>, describes the treatment plan, including the planned frequency of visits, etc., any recommendations made, and when appropriate, the patient’s prognosis. </a:t>
          </a:r>
        </a:p>
      </dsp:txBody>
      <dsp:txXfrm>
        <a:off x="1839151" y="0"/>
        <a:ext cx="9190463" cy="1747193"/>
      </dsp:txXfrm>
    </dsp:sp>
    <dsp:sp modelId="{3BCFB6FA-95F7-43AF-8026-07C62AE638D1}">
      <dsp:nvSpPr>
        <dsp:cNvPr id="0" name=""/>
        <dsp:cNvSpPr/>
      </dsp:nvSpPr>
      <dsp:spPr>
        <a:xfrm>
          <a:off x="965554" y="1747193"/>
          <a:ext cx="1747193" cy="1747193"/>
        </a:xfrm>
        <a:prstGeom prst="pie">
          <a:avLst>
            <a:gd name="adj1" fmla="val 5400000"/>
            <a:gd name="adj2" fmla="val 1620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83D03A-3EAA-4C35-AECB-8DBADD48E3C3}">
      <dsp:nvSpPr>
        <dsp:cNvPr id="0" name=""/>
        <dsp:cNvSpPr/>
      </dsp:nvSpPr>
      <dsp:spPr>
        <a:xfrm>
          <a:off x="1839151" y="1747193"/>
          <a:ext cx="9190463" cy="1747193"/>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For example, “Based on assessment of pt., plan at this time is: </a:t>
          </a:r>
          <a:r>
            <a:rPr lang="en-US" sz="2200" kern="1200" dirty="0" err="1"/>
            <a:t>Indiv</a:t>
          </a:r>
          <a:r>
            <a:rPr lang="en-US" sz="2200" kern="1200" dirty="0"/>
            <a:t>. TX, w/pt. 1x per week, to assist pt. in coping with recent losses; Need to evaluate sources of support; Will consider CBT to address depression and possible referral for medication evaluation if depression worsens/fails to improve. </a:t>
          </a:r>
        </a:p>
      </dsp:txBody>
      <dsp:txXfrm>
        <a:off x="1839151" y="1747193"/>
        <a:ext cx="9190463" cy="174719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851817-67FC-4BDD-A516-5FCFACFD8302}">
      <dsp:nvSpPr>
        <dsp:cNvPr id="0" name=""/>
        <dsp:cNvSpPr/>
      </dsp:nvSpPr>
      <dsp:spPr>
        <a:xfrm>
          <a:off x="0" y="12511"/>
          <a:ext cx="11029615" cy="110448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ONC Website: </a:t>
          </a:r>
          <a:r>
            <a:rPr lang="en-US" sz="2200" i="0" kern="1200" dirty="0">
              <a:hlinkClick xmlns:r="http://schemas.openxmlformats.org/officeDocument/2006/relationships" r:id="rId1"/>
            </a:rPr>
            <a:t>https://www.healthit.gov/topic/information-blocking</a:t>
          </a:r>
          <a:endParaRPr lang="en-US" sz="2200" kern="1200" dirty="0"/>
        </a:p>
      </dsp:txBody>
      <dsp:txXfrm>
        <a:off x="53916" y="66427"/>
        <a:ext cx="10921783" cy="996648"/>
      </dsp:txXfrm>
    </dsp:sp>
    <dsp:sp modelId="{EEAA66BB-E957-4D3D-A3D2-D10E6329644A}">
      <dsp:nvSpPr>
        <dsp:cNvPr id="0" name=""/>
        <dsp:cNvSpPr/>
      </dsp:nvSpPr>
      <dsp:spPr>
        <a:xfrm>
          <a:off x="0" y="1286911"/>
          <a:ext cx="11029615" cy="110448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Fact Sheets: </a:t>
          </a:r>
          <a:r>
            <a:rPr lang="en-US" sz="2200" kern="1200" dirty="0">
              <a:hlinkClick xmlns:r="http://schemas.openxmlformats.org/officeDocument/2006/relationships" r:id="rId2"/>
            </a:rPr>
            <a:t>https://www.healthit.gov/curesrule/resources/fact-sheets</a:t>
          </a:r>
          <a:r>
            <a:rPr lang="en-US" sz="2200" kern="1200" dirty="0"/>
            <a:t> </a:t>
          </a:r>
        </a:p>
      </dsp:txBody>
      <dsp:txXfrm>
        <a:off x="53916" y="1340827"/>
        <a:ext cx="10921783" cy="996648"/>
      </dsp:txXfrm>
    </dsp:sp>
    <dsp:sp modelId="{92E3DA21-4916-46EC-A15B-633329716650}">
      <dsp:nvSpPr>
        <dsp:cNvPr id="0" name=""/>
        <dsp:cNvSpPr/>
      </dsp:nvSpPr>
      <dsp:spPr>
        <a:xfrm>
          <a:off x="0" y="2561311"/>
          <a:ext cx="11029615" cy="110448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FAQs: </a:t>
          </a:r>
          <a:r>
            <a:rPr lang="en-US" sz="2200" kern="1200" dirty="0">
              <a:hlinkClick xmlns:r="http://schemas.openxmlformats.org/officeDocument/2006/relationships" r:id="rId3"/>
            </a:rPr>
            <a:t>https://www.healthit.gov/curesrule/resources/information-blocking-faqs</a:t>
          </a:r>
          <a:r>
            <a:rPr lang="en-US" sz="2200" kern="1200" dirty="0"/>
            <a:t> </a:t>
          </a:r>
        </a:p>
      </dsp:txBody>
      <dsp:txXfrm>
        <a:off x="53916" y="2615227"/>
        <a:ext cx="10921783" cy="99664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273915-FBF1-4D7E-BFAE-82D22332528B}">
      <dsp:nvSpPr>
        <dsp:cNvPr id="0" name=""/>
        <dsp:cNvSpPr/>
      </dsp:nvSpPr>
      <dsp:spPr>
        <a:xfrm>
          <a:off x="0" y="528751"/>
          <a:ext cx="11029615" cy="121680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If you are a member of CAMFT and have questions regarding this workshop and/or legal and ethical issues related to your psychotherapy practice, we invite you to contact the CAMFT Legal Department at 858.292.2638. </a:t>
          </a:r>
        </a:p>
      </dsp:txBody>
      <dsp:txXfrm>
        <a:off x="59399" y="588150"/>
        <a:ext cx="10910817" cy="1098002"/>
      </dsp:txXfrm>
    </dsp:sp>
    <dsp:sp modelId="{97C7FE33-4BFD-4E8E-A3A5-74E4B2F791C3}">
      <dsp:nvSpPr>
        <dsp:cNvPr id="0" name=""/>
        <dsp:cNvSpPr/>
      </dsp:nvSpPr>
      <dsp:spPr>
        <a:xfrm>
          <a:off x="0" y="1901929"/>
          <a:ext cx="11029615" cy="121680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Visit our website for many relevant and helpful resources: </a:t>
          </a:r>
          <a:r>
            <a:rPr lang="en-US" sz="2200" kern="1200" dirty="0">
              <a:hlinkClick xmlns:r="http://schemas.openxmlformats.org/officeDocument/2006/relationships" r:id="rId1"/>
            </a:rPr>
            <a:t>www.camft.org</a:t>
          </a:r>
          <a:r>
            <a:rPr lang="en-US" sz="2200" kern="1200" dirty="0"/>
            <a:t>. </a:t>
          </a:r>
        </a:p>
      </dsp:txBody>
      <dsp:txXfrm>
        <a:off x="59399" y="1961328"/>
        <a:ext cx="10910817"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81CBC-1054-4673-A438-92E357B3EF0E}">
      <dsp:nvSpPr>
        <dsp:cNvPr id="0" name=""/>
        <dsp:cNvSpPr/>
      </dsp:nvSpPr>
      <dsp:spPr>
        <a:xfrm>
          <a:off x="0" y="3622"/>
          <a:ext cx="11029615" cy="995934"/>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Information Blocking is a practice: </a:t>
          </a:r>
        </a:p>
      </dsp:txBody>
      <dsp:txXfrm>
        <a:off x="48617" y="52239"/>
        <a:ext cx="10932381" cy="898700"/>
      </dsp:txXfrm>
    </dsp:sp>
    <dsp:sp modelId="{389DBCE6-1779-4730-A619-FD5C6D76A10D}">
      <dsp:nvSpPr>
        <dsp:cNvPr id="0" name=""/>
        <dsp:cNvSpPr/>
      </dsp:nvSpPr>
      <dsp:spPr>
        <a:xfrm>
          <a:off x="0" y="999556"/>
          <a:ext cx="11029615" cy="2675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190" tIns="27940" rIns="156464" bIns="27940" numCol="1" spcCol="1270" anchor="t" anchorCtr="0">
          <a:noAutofit/>
        </a:bodyPr>
        <a:lstStyle/>
        <a:p>
          <a:pPr marL="228600" lvl="1" indent="-228600" algn="l" defTabSz="977900">
            <a:lnSpc>
              <a:spcPct val="90000"/>
            </a:lnSpc>
            <a:spcBef>
              <a:spcPct val="0"/>
            </a:spcBef>
            <a:spcAft>
              <a:spcPct val="20000"/>
            </a:spcAft>
            <a:buFont typeface="Wingdings" panose="05000000000000000000" pitchFamily="2" charset="2"/>
            <a:buChar char="§"/>
          </a:pPr>
          <a:r>
            <a:rPr lang="en-US" sz="2200" b="0" i="0" kern="1200" dirty="0"/>
            <a:t>By an Actor that is likely to </a:t>
          </a:r>
          <a:r>
            <a:rPr lang="en-US" sz="2200" b="0" i="1" kern="1200" dirty="0"/>
            <a:t>interfere with access, exchange, or use of electronic health information</a:t>
          </a:r>
          <a:endParaRPr lang="en-US" sz="2200" kern="1200" dirty="0"/>
        </a:p>
        <a:p>
          <a:pPr marL="457200" lvl="2" indent="-228600" algn="l" defTabSz="977900">
            <a:lnSpc>
              <a:spcPct val="90000"/>
            </a:lnSpc>
            <a:spcBef>
              <a:spcPct val="0"/>
            </a:spcBef>
            <a:spcAft>
              <a:spcPct val="20000"/>
            </a:spcAft>
            <a:buFont typeface="Wingdings" panose="05000000000000000000" pitchFamily="2" charset="2"/>
            <a:buChar char="§"/>
          </a:pPr>
          <a:r>
            <a:rPr lang="en-US" sz="2200" b="0" i="1" kern="1200" dirty="0">
              <a:solidFill>
                <a:schemeClr val="tx1"/>
              </a:solidFill>
              <a:effectLst/>
              <a:latin typeface="+mj-lt"/>
            </a:rPr>
            <a:t>Interfere with</a:t>
          </a:r>
          <a:r>
            <a:rPr lang="en-US" sz="2200" b="0" i="0" kern="1200" dirty="0">
              <a:solidFill>
                <a:schemeClr val="tx1"/>
              </a:solidFill>
              <a:effectLst/>
              <a:latin typeface="+mj-lt"/>
            </a:rPr>
            <a:t> or </a:t>
          </a:r>
          <a:r>
            <a:rPr lang="en-US" sz="2200" b="0" i="1" kern="1200" dirty="0">
              <a:solidFill>
                <a:schemeClr val="tx1"/>
              </a:solidFill>
              <a:effectLst/>
              <a:latin typeface="+mj-lt"/>
            </a:rPr>
            <a:t>interference</a:t>
          </a:r>
          <a:r>
            <a:rPr lang="en-US" sz="2200" b="0" i="0" kern="1200" dirty="0">
              <a:solidFill>
                <a:schemeClr val="tx1"/>
              </a:solidFill>
              <a:effectLst/>
              <a:latin typeface="+mj-lt"/>
            </a:rPr>
            <a:t> means to prevent, materially discourage, or otherwise inhibit</a:t>
          </a:r>
          <a:endParaRPr lang="en-US" sz="2200" kern="1200" dirty="0"/>
        </a:p>
        <a:p>
          <a:pPr marL="228600" lvl="1" indent="-228600" algn="l" defTabSz="977900">
            <a:lnSpc>
              <a:spcPct val="90000"/>
            </a:lnSpc>
            <a:spcBef>
              <a:spcPct val="0"/>
            </a:spcBef>
            <a:spcAft>
              <a:spcPct val="20000"/>
            </a:spcAft>
            <a:buFont typeface="Wingdings" panose="05000000000000000000" pitchFamily="2" charset="2"/>
            <a:buChar char="§"/>
          </a:pPr>
          <a:r>
            <a:rPr lang="en-US" sz="2200" b="0" i="0" kern="1200" dirty="0"/>
            <a:t>Except as required by law (unless a denial is required by law, e.g., federal regulations that prevent the disclosure of substance use disorder records) and u</a:t>
          </a:r>
          <a:r>
            <a:rPr lang="en-US" sz="2200" kern="1200" dirty="0"/>
            <a:t>nless an exception applies (will be discussed)</a:t>
          </a:r>
        </a:p>
        <a:p>
          <a:pPr marL="228600" lvl="1" indent="-228600" algn="l" defTabSz="1155700">
            <a:lnSpc>
              <a:spcPct val="90000"/>
            </a:lnSpc>
            <a:spcBef>
              <a:spcPct val="0"/>
            </a:spcBef>
            <a:spcAft>
              <a:spcPct val="20000"/>
            </a:spcAft>
            <a:buChar char="•"/>
          </a:pPr>
          <a:endParaRPr lang="en-US" sz="2600" kern="1200" dirty="0"/>
        </a:p>
      </dsp:txBody>
      <dsp:txXfrm>
        <a:off x="0" y="999556"/>
        <a:ext cx="11029615" cy="26751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81CBC-1054-4673-A438-92E357B3EF0E}">
      <dsp:nvSpPr>
        <dsp:cNvPr id="0" name=""/>
        <dsp:cNvSpPr/>
      </dsp:nvSpPr>
      <dsp:spPr>
        <a:xfrm>
          <a:off x="0" y="404023"/>
          <a:ext cx="11029615" cy="673632"/>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What is “access,” “exchange,” or “use”?</a:t>
          </a:r>
        </a:p>
      </dsp:txBody>
      <dsp:txXfrm>
        <a:off x="32884" y="436907"/>
        <a:ext cx="10963847" cy="607864"/>
      </dsp:txXfrm>
    </dsp:sp>
    <dsp:sp modelId="{389DBCE6-1779-4730-A619-FD5C6D76A10D}">
      <dsp:nvSpPr>
        <dsp:cNvPr id="0" name=""/>
        <dsp:cNvSpPr/>
      </dsp:nvSpPr>
      <dsp:spPr>
        <a:xfrm>
          <a:off x="0" y="1077655"/>
          <a:ext cx="11029615" cy="269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190" tIns="30480" rIns="170688" bIns="30480" numCol="1" spcCol="1270" anchor="t" anchorCtr="0">
          <a:noAutofit/>
        </a:bodyPr>
        <a:lstStyle/>
        <a:p>
          <a:pPr marL="228600" lvl="1" indent="-228600" algn="l" defTabSz="1066800">
            <a:lnSpc>
              <a:spcPct val="90000"/>
            </a:lnSpc>
            <a:spcBef>
              <a:spcPct val="0"/>
            </a:spcBef>
            <a:spcAft>
              <a:spcPct val="20000"/>
            </a:spcAft>
            <a:buChar char="•"/>
          </a:pPr>
          <a:endParaRPr lang="en-US" sz="2400" kern="1200" dirty="0"/>
        </a:p>
        <a:p>
          <a:pPr marL="228600" lvl="1" indent="-228600" algn="l" defTabSz="1066800">
            <a:lnSpc>
              <a:spcPct val="90000"/>
            </a:lnSpc>
            <a:spcBef>
              <a:spcPct val="0"/>
            </a:spcBef>
            <a:spcAft>
              <a:spcPct val="20000"/>
            </a:spcAft>
            <a:buChar char="•"/>
          </a:pPr>
          <a:r>
            <a:rPr lang="en-US" sz="2400" kern="1200" dirty="0"/>
            <a:t>“Access” is the ability or means necessary to make EHI available for exchange, use, or both. </a:t>
          </a:r>
        </a:p>
        <a:p>
          <a:pPr marL="228600" lvl="1" indent="-228600" algn="l" defTabSz="1066800">
            <a:lnSpc>
              <a:spcPct val="90000"/>
            </a:lnSpc>
            <a:spcBef>
              <a:spcPct val="0"/>
            </a:spcBef>
            <a:spcAft>
              <a:spcPct val="20000"/>
            </a:spcAft>
            <a:buChar char="•"/>
          </a:pPr>
          <a:r>
            <a:rPr lang="en-US" sz="2400" kern="1200" dirty="0"/>
            <a:t>“Exchange” is the ability for EHI to be transmitted between and among different technologies, systems, platforms.</a:t>
          </a:r>
        </a:p>
        <a:p>
          <a:pPr marL="228600" lvl="1" indent="-228600" algn="l" defTabSz="1066800">
            <a:lnSpc>
              <a:spcPct val="90000"/>
            </a:lnSpc>
            <a:spcBef>
              <a:spcPct val="0"/>
            </a:spcBef>
            <a:spcAft>
              <a:spcPct val="20000"/>
            </a:spcAft>
            <a:buChar char="•"/>
          </a:pPr>
          <a:r>
            <a:rPr lang="en-US" sz="2400" kern="1200" dirty="0"/>
            <a:t>“Use” is the ability for EHI to be understood and acted upon once accessed or exchanged. Acted upon includes the ability to read and write. </a:t>
          </a:r>
        </a:p>
      </dsp:txBody>
      <dsp:txXfrm>
        <a:off x="0" y="1077655"/>
        <a:ext cx="11029615" cy="2691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81CBC-1054-4673-A438-92E357B3EF0E}">
      <dsp:nvSpPr>
        <dsp:cNvPr id="0" name=""/>
        <dsp:cNvSpPr/>
      </dsp:nvSpPr>
      <dsp:spPr>
        <a:xfrm>
          <a:off x="0" y="269881"/>
          <a:ext cx="11029615" cy="918464"/>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Information Blocking Examples:</a:t>
          </a:r>
        </a:p>
      </dsp:txBody>
      <dsp:txXfrm>
        <a:off x="44836" y="314717"/>
        <a:ext cx="10939943" cy="828792"/>
      </dsp:txXfrm>
    </dsp:sp>
    <dsp:sp modelId="{389DBCE6-1779-4730-A619-FD5C6D76A10D}">
      <dsp:nvSpPr>
        <dsp:cNvPr id="0" name=""/>
        <dsp:cNvSpPr/>
      </dsp:nvSpPr>
      <dsp:spPr>
        <a:xfrm>
          <a:off x="0" y="1188346"/>
          <a:ext cx="11029615" cy="222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190" tIns="29210" rIns="163576" bIns="29210" numCol="1" spcCol="1270" anchor="t" anchorCtr="0">
          <a:noAutofit/>
        </a:bodyPr>
        <a:lstStyle/>
        <a:p>
          <a:pPr marL="228600" lvl="1" indent="-228600" algn="l" defTabSz="1022350">
            <a:lnSpc>
              <a:spcPct val="90000"/>
            </a:lnSpc>
            <a:spcBef>
              <a:spcPct val="0"/>
            </a:spcBef>
            <a:spcAft>
              <a:spcPct val="20000"/>
            </a:spcAft>
            <a:buChar char="•"/>
          </a:pPr>
          <a:endParaRPr lang="en-US" sz="2300" kern="1200" dirty="0">
            <a:latin typeface="+mn-lt"/>
          </a:endParaRPr>
        </a:p>
        <a:p>
          <a:pPr marL="228600" lvl="1" indent="-228600" algn="l" defTabSz="1022350">
            <a:lnSpc>
              <a:spcPct val="90000"/>
            </a:lnSpc>
            <a:spcBef>
              <a:spcPct val="0"/>
            </a:spcBef>
            <a:spcAft>
              <a:spcPct val="20000"/>
            </a:spcAft>
            <a:buFont typeface="Wingdings" panose="05000000000000000000" pitchFamily="2" charset="2"/>
            <a:buChar char="§"/>
          </a:pPr>
          <a:r>
            <a:rPr lang="en-US" sz="2300" kern="1200" dirty="0">
              <a:latin typeface="+mn-lt"/>
            </a:rPr>
            <a:t>Healthcare providers discouraging or limiting the sharing of electronic health information with other healthcare providers (no exception applies)</a:t>
          </a:r>
        </a:p>
        <a:p>
          <a:pPr marL="228600" lvl="1" indent="-228600" algn="l" defTabSz="1022350">
            <a:lnSpc>
              <a:spcPct val="90000"/>
            </a:lnSpc>
            <a:spcBef>
              <a:spcPct val="0"/>
            </a:spcBef>
            <a:spcAft>
              <a:spcPct val="20000"/>
            </a:spcAft>
            <a:buFont typeface="Wingdings" panose="05000000000000000000" pitchFamily="2" charset="2"/>
            <a:buChar char="§"/>
          </a:pPr>
          <a:r>
            <a:rPr lang="en-US" sz="2300" kern="1200" dirty="0">
              <a:latin typeface="+mn-lt"/>
            </a:rPr>
            <a:t>An organization’s policies unreasonably limiting how electronic health information is shared with patients or other healthcare providers (no exception applies)</a:t>
          </a:r>
        </a:p>
        <a:p>
          <a:pPr marL="228600" lvl="1" indent="-228600" algn="l" defTabSz="1022350">
            <a:lnSpc>
              <a:spcPct val="90000"/>
            </a:lnSpc>
            <a:spcBef>
              <a:spcPct val="0"/>
            </a:spcBef>
            <a:spcAft>
              <a:spcPct val="20000"/>
            </a:spcAft>
            <a:buFont typeface="Wingdings" panose="05000000000000000000" pitchFamily="2" charset="2"/>
            <a:buNone/>
          </a:pPr>
          <a:endParaRPr lang="en-US" sz="2300" kern="1200" dirty="0">
            <a:latin typeface="+mn-lt"/>
          </a:endParaRPr>
        </a:p>
      </dsp:txBody>
      <dsp:txXfrm>
        <a:off x="0" y="1188346"/>
        <a:ext cx="11029615" cy="22200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4592F6-4105-432A-8200-1A1A7B453CC8}">
      <dsp:nvSpPr>
        <dsp:cNvPr id="0" name=""/>
        <dsp:cNvSpPr/>
      </dsp:nvSpPr>
      <dsp:spPr>
        <a:xfrm>
          <a:off x="5514807" y="1520006"/>
          <a:ext cx="3677761" cy="638289"/>
        </a:xfrm>
        <a:custGeom>
          <a:avLst/>
          <a:gdLst/>
          <a:ahLst/>
          <a:cxnLst/>
          <a:rect l="0" t="0" r="0" b="0"/>
          <a:pathLst>
            <a:path>
              <a:moveTo>
                <a:pt x="0" y="0"/>
              </a:moveTo>
              <a:lnTo>
                <a:pt x="0" y="319144"/>
              </a:lnTo>
              <a:lnTo>
                <a:pt x="3677761" y="319144"/>
              </a:lnTo>
              <a:lnTo>
                <a:pt x="3677761" y="638289"/>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79CE36-A854-4B60-91F2-2C1D5DFB1402}">
      <dsp:nvSpPr>
        <dsp:cNvPr id="0" name=""/>
        <dsp:cNvSpPr/>
      </dsp:nvSpPr>
      <dsp:spPr>
        <a:xfrm>
          <a:off x="5469087" y="1520006"/>
          <a:ext cx="91440" cy="638289"/>
        </a:xfrm>
        <a:custGeom>
          <a:avLst/>
          <a:gdLst/>
          <a:ahLst/>
          <a:cxnLst/>
          <a:rect l="0" t="0" r="0" b="0"/>
          <a:pathLst>
            <a:path>
              <a:moveTo>
                <a:pt x="45720" y="0"/>
              </a:moveTo>
              <a:lnTo>
                <a:pt x="45720" y="638289"/>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473935-5801-42B8-A2E3-14E645A055EB}">
      <dsp:nvSpPr>
        <dsp:cNvPr id="0" name=""/>
        <dsp:cNvSpPr/>
      </dsp:nvSpPr>
      <dsp:spPr>
        <a:xfrm>
          <a:off x="1837046" y="1520006"/>
          <a:ext cx="3677761" cy="638289"/>
        </a:xfrm>
        <a:custGeom>
          <a:avLst/>
          <a:gdLst/>
          <a:ahLst/>
          <a:cxnLst/>
          <a:rect l="0" t="0" r="0" b="0"/>
          <a:pathLst>
            <a:path>
              <a:moveTo>
                <a:pt x="3677761" y="0"/>
              </a:moveTo>
              <a:lnTo>
                <a:pt x="3677761" y="319144"/>
              </a:lnTo>
              <a:lnTo>
                <a:pt x="0" y="319144"/>
              </a:lnTo>
              <a:lnTo>
                <a:pt x="0" y="638289"/>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3FC1A4-5BF7-4227-8DE0-62CE3CBB29DB}">
      <dsp:nvSpPr>
        <dsp:cNvPr id="0" name=""/>
        <dsp:cNvSpPr/>
      </dsp:nvSpPr>
      <dsp:spPr>
        <a:xfrm>
          <a:off x="3995071" y="270"/>
          <a:ext cx="3039472" cy="151973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“Actors”</a:t>
          </a:r>
        </a:p>
      </dsp:txBody>
      <dsp:txXfrm>
        <a:off x="3995071" y="270"/>
        <a:ext cx="3039472" cy="1519736"/>
      </dsp:txXfrm>
    </dsp:sp>
    <dsp:sp modelId="{E9084C9F-1B1B-45E5-96BE-0532C58A5B97}">
      <dsp:nvSpPr>
        <dsp:cNvPr id="0" name=""/>
        <dsp:cNvSpPr/>
      </dsp:nvSpPr>
      <dsp:spPr>
        <a:xfrm>
          <a:off x="317310" y="2158296"/>
          <a:ext cx="3039472" cy="151973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b="0" i="0" kern="1200" dirty="0"/>
            <a:t>Healthcare providers specifically mentioned in the Rule who maintain EHI</a:t>
          </a:r>
          <a:endParaRPr lang="en-US" sz="2600" kern="1200" dirty="0"/>
        </a:p>
      </dsp:txBody>
      <dsp:txXfrm>
        <a:off x="317310" y="2158296"/>
        <a:ext cx="3039472" cy="1519736"/>
      </dsp:txXfrm>
    </dsp:sp>
    <dsp:sp modelId="{D2006AEE-BFF8-43E5-AEF7-7396A99320DC}">
      <dsp:nvSpPr>
        <dsp:cNvPr id="0" name=""/>
        <dsp:cNvSpPr/>
      </dsp:nvSpPr>
      <dsp:spPr>
        <a:xfrm>
          <a:off x="3995071" y="2158296"/>
          <a:ext cx="3039472" cy="151973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b="0" i="0" kern="1200"/>
            <a:t>Health information networks or health information exchanges</a:t>
          </a:r>
          <a:endParaRPr lang="en-US" sz="2600" kern="1200"/>
        </a:p>
      </dsp:txBody>
      <dsp:txXfrm>
        <a:off x="3995071" y="2158296"/>
        <a:ext cx="3039472" cy="1519736"/>
      </dsp:txXfrm>
    </dsp:sp>
    <dsp:sp modelId="{F26A1071-550D-4C02-A4A2-7426876D0D34}">
      <dsp:nvSpPr>
        <dsp:cNvPr id="0" name=""/>
        <dsp:cNvSpPr/>
      </dsp:nvSpPr>
      <dsp:spPr>
        <a:xfrm>
          <a:off x="7672832" y="2158296"/>
          <a:ext cx="3039472" cy="151973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b="0" i="0" kern="1200"/>
            <a:t>Health IT developers of certified health information technology</a:t>
          </a:r>
          <a:endParaRPr lang="en-US" sz="2600" kern="1200"/>
        </a:p>
      </dsp:txBody>
      <dsp:txXfrm>
        <a:off x="7672832" y="2158296"/>
        <a:ext cx="3039472" cy="151973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DC50E-66EB-4B20-84C4-67579E0FB135}">
      <dsp:nvSpPr>
        <dsp:cNvPr id="0" name=""/>
        <dsp:cNvSpPr/>
      </dsp:nvSpPr>
      <dsp:spPr>
        <a:xfrm>
          <a:off x="0" y="155479"/>
          <a:ext cx="11029615" cy="115105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0" i="0" kern="1200" dirty="0"/>
            <a:t>From now until October 6, 2022: </a:t>
          </a:r>
        </a:p>
        <a:p>
          <a:pPr marL="0" lvl="0" indent="0" algn="ctr" defTabSz="844550">
            <a:lnSpc>
              <a:spcPct val="90000"/>
            </a:lnSpc>
            <a:spcBef>
              <a:spcPct val="0"/>
            </a:spcBef>
            <a:spcAft>
              <a:spcPct val="35000"/>
            </a:spcAft>
            <a:buNone/>
          </a:pPr>
          <a:r>
            <a:rPr lang="en-US" sz="1900" b="0" i="0" kern="1200" dirty="0"/>
            <a:t>The types of clinical information that are subject to the information-blocking regulations are limited to just the EHI identified by the data elements represented in the U.S. Core Data for Interoperability (USCDI)</a:t>
          </a:r>
          <a:endParaRPr lang="en-US" sz="1900" kern="1200" dirty="0"/>
        </a:p>
      </dsp:txBody>
      <dsp:txXfrm>
        <a:off x="0" y="155479"/>
        <a:ext cx="11029615" cy="1151050"/>
      </dsp:txXfrm>
    </dsp:sp>
    <dsp:sp modelId="{E70FDABD-D252-4FBC-BE75-E118393B476E}">
      <dsp:nvSpPr>
        <dsp:cNvPr id="0" name=""/>
        <dsp:cNvSpPr/>
      </dsp:nvSpPr>
      <dsp:spPr>
        <a:xfrm>
          <a:off x="0" y="1306530"/>
          <a:ext cx="11029615" cy="2712059"/>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b="0" i="0" kern="1200" dirty="0"/>
            <a:t>Consultation notes  </a:t>
          </a:r>
          <a:endParaRPr lang="en-US" sz="1900" kern="1200" dirty="0"/>
        </a:p>
        <a:p>
          <a:pPr marL="171450" lvl="1" indent="-171450" algn="l" defTabSz="844550">
            <a:lnSpc>
              <a:spcPct val="90000"/>
            </a:lnSpc>
            <a:spcBef>
              <a:spcPct val="0"/>
            </a:spcBef>
            <a:spcAft>
              <a:spcPct val="15000"/>
            </a:spcAft>
            <a:buChar char="•"/>
          </a:pPr>
          <a:r>
            <a:rPr lang="en-US" sz="1900" b="0" i="0" kern="1200" dirty="0"/>
            <a:t>Discharge summary notes</a:t>
          </a:r>
          <a:endParaRPr lang="en-US" sz="1900" kern="1200" dirty="0"/>
        </a:p>
        <a:p>
          <a:pPr marL="171450" lvl="1" indent="-171450" algn="l" defTabSz="844550">
            <a:lnSpc>
              <a:spcPct val="90000"/>
            </a:lnSpc>
            <a:spcBef>
              <a:spcPct val="0"/>
            </a:spcBef>
            <a:spcAft>
              <a:spcPct val="15000"/>
            </a:spcAft>
            <a:buChar char="•"/>
          </a:pPr>
          <a:r>
            <a:rPr lang="en-US" sz="1900" b="0" i="0" kern="1200" dirty="0"/>
            <a:t>History and physical notes</a:t>
          </a:r>
          <a:endParaRPr lang="en-US" sz="1900" kern="1200" dirty="0"/>
        </a:p>
        <a:p>
          <a:pPr marL="171450" lvl="1" indent="-171450" algn="l" defTabSz="844550">
            <a:lnSpc>
              <a:spcPct val="90000"/>
            </a:lnSpc>
            <a:spcBef>
              <a:spcPct val="0"/>
            </a:spcBef>
            <a:spcAft>
              <a:spcPct val="15000"/>
            </a:spcAft>
            <a:buChar char="•"/>
          </a:pPr>
          <a:r>
            <a:rPr lang="en-US" sz="1900" b="0" i="0" kern="1200"/>
            <a:t>Imaging narrative</a:t>
          </a:r>
          <a:endParaRPr lang="en-US" sz="1900" kern="1200"/>
        </a:p>
        <a:p>
          <a:pPr marL="171450" lvl="1" indent="-171450" algn="l" defTabSz="844550">
            <a:lnSpc>
              <a:spcPct val="90000"/>
            </a:lnSpc>
            <a:spcBef>
              <a:spcPct val="0"/>
            </a:spcBef>
            <a:spcAft>
              <a:spcPct val="15000"/>
            </a:spcAft>
            <a:buChar char="•"/>
          </a:pPr>
          <a:r>
            <a:rPr lang="en-US" sz="1900" b="0" i="0" kern="1200" dirty="0"/>
            <a:t>Laboratory report narrative</a:t>
          </a:r>
          <a:endParaRPr lang="en-US" sz="1900" kern="1200" dirty="0"/>
        </a:p>
        <a:p>
          <a:pPr marL="171450" lvl="1" indent="-171450" algn="l" defTabSz="844550">
            <a:lnSpc>
              <a:spcPct val="90000"/>
            </a:lnSpc>
            <a:spcBef>
              <a:spcPct val="0"/>
            </a:spcBef>
            <a:spcAft>
              <a:spcPct val="15000"/>
            </a:spcAft>
            <a:buChar char="•"/>
          </a:pPr>
          <a:r>
            <a:rPr lang="en-US" sz="1900" b="0" i="0" kern="1200" dirty="0"/>
            <a:t>Pathology report narrative</a:t>
          </a:r>
          <a:endParaRPr lang="en-US" sz="1900" kern="1200" dirty="0"/>
        </a:p>
        <a:p>
          <a:pPr marL="171450" lvl="1" indent="-171450" algn="l" defTabSz="844550">
            <a:lnSpc>
              <a:spcPct val="90000"/>
            </a:lnSpc>
            <a:spcBef>
              <a:spcPct val="0"/>
            </a:spcBef>
            <a:spcAft>
              <a:spcPct val="15000"/>
            </a:spcAft>
            <a:buChar char="•"/>
          </a:pPr>
          <a:r>
            <a:rPr lang="en-US" sz="1900" b="0" i="0" kern="1200" dirty="0"/>
            <a:t>Procedure notes</a:t>
          </a:r>
          <a:endParaRPr lang="en-US" sz="1900" kern="1200" dirty="0"/>
        </a:p>
        <a:p>
          <a:pPr marL="171450" lvl="1" indent="-171450" algn="l" defTabSz="844550">
            <a:lnSpc>
              <a:spcPct val="90000"/>
            </a:lnSpc>
            <a:spcBef>
              <a:spcPct val="0"/>
            </a:spcBef>
            <a:spcAft>
              <a:spcPct val="15000"/>
            </a:spcAft>
            <a:buChar char="•"/>
          </a:pPr>
          <a:r>
            <a:rPr lang="en-US" sz="1900" b="0" i="0" kern="1200" dirty="0"/>
            <a:t>Progress notes</a:t>
          </a:r>
          <a:endParaRPr lang="en-US" sz="1900" kern="1200" dirty="0"/>
        </a:p>
      </dsp:txBody>
      <dsp:txXfrm>
        <a:off x="0" y="1306530"/>
        <a:ext cx="11029615" cy="271205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12FFCF-531C-4B29-BBFF-D3E05C766223}">
      <dsp:nvSpPr>
        <dsp:cNvPr id="0" name=""/>
        <dsp:cNvSpPr/>
      </dsp:nvSpPr>
      <dsp:spPr>
        <a:xfrm>
          <a:off x="320" y="1392414"/>
          <a:ext cx="2493511" cy="893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48260" rIns="135128" bIns="48260" numCol="1" spcCol="1270" anchor="ctr" anchorCtr="0">
          <a:noAutofit/>
        </a:bodyPr>
        <a:lstStyle/>
        <a:p>
          <a:pPr marL="0" lvl="0" indent="0" algn="r" defTabSz="844550">
            <a:lnSpc>
              <a:spcPct val="90000"/>
            </a:lnSpc>
            <a:spcBef>
              <a:spcPct val="0"/>
            </a:spcBef>
            <a:spcAft>
              <a:spcPct val="35000"/>
            </a:spcAft>
            <a:buNone/>
          </a:pPr>
          <a:r>
            <a:rPr lang="en-US" sz="1900" b="1" kern="1200"/>
            <a:t>The 8 Exceptions are divided into two categories</a:t>
          </a:r>
          <a:endParaRPr lang="en-US" sz="1900" kern="1200"/>
        </a:p>
      </dsp:txBody>
      <dsp:txXfrm>
        <a:off x="320" y="1392414"/>
        <a:ext cx="2493511" cy="893475"/>
      </dsp:txXfrm>
    </dsp:sp>
    <dsp:sp modelId="{92C5960A-CA49-437F-A4C0-642A5AD2973C}">
      <dsp:nvSpPr>
        <dsp:cNvPr id="0" name=""/>
        <dsp:cNvSpPr/>
      </dsp:nvSpPr>
      <dsp:spPr>
        <a:xfrm>
          <a:off x="2493832" y="80122"/>
          <a:ext cx="498702" cy="3518057"/>
        </a:xfrm>
        <a:prstGeom prst="leftBrace">
          <a:avLst>
            <a:gd name="adj1" fmla="val 35000"/>
            <a:gd name="adj2" fmla="val 50000"/>
          </a:avLst>
        </a:pr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719A4F-B257-461F-B9AB-C87B9E38208B}">
      <dsp:nvSpPr>
        <dsp:cNvPr id="0" name=""/>
        <dsp:cNvSpPr/>
      </dsp:nvSpPr>
      <dsp:spPr>
        <a:xfrm>
          <a:off x="3192015" y="80122"/>
          <a:ext cx="7837278" cy="3518057"/>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Font typeface="Wingdings" panose="05000000000000000000" pitchFamily="2" charset="2"/>
            <a:buNone/>
          </a:pPr>
          <a:r>
            <a:rPr lang="en-US" sz="1900" b="1" kern="1200" dirty="0"/>
            <a:t>Exceptions involving not fulfilling the request: </a:t>
          </a:r>
          <a:endParaRPr lang="en-US" sz="1900" kern="1200" dirty="0"/>
        </a:p>
        <a:p>
          <a:pPr marL="342900" lvl="2" indent="-171450" algn="l" defTabSz="844550">
            <a:lnSpc>
              <a:spcPct val="90000"/>
            </a:lnSpc>
            <a:spcBef>
              <a:spcPct val="0"/>
            </a:spcBef>
            <a:spcAft>
              <a:spcPct val="15000"/>
            </a:spcAft>
            <a:buFont typeface="+mj-lt"/>
            <a:buAutoNum type="arabicPeriod"/>
          </a:pPr>
          <a:r>
            <a:rPr lang="en-US" sz="1900" kern="1200" dirty="0"/>
            <a:t>Preventing Harm </a:t>
          </a:r>
        </a:p>
        <a:p>
          <a:pPr marL="342900" lvl="2" indent="-171450" algn="l" defTabSz="844550">
            <a:lnSpc>
              <a:spcPct val="90000"/>
            </a:lnSpc>
            <a:spcBef>
              <a:spcPct val="0"/>
            </a:spcBef>
            <a:spcAft>
              <a:spcPct val="15000"/>
            </a:spcAft>
            <a:buFont typeface="+mj-lt"/>
            <a:buAutoNum type="arabicPeriod"/>
          </a:pPr>
          <a:r>
            <a:rPr lang="en-US" sz="1900" kern="1200"/>
            <a:t>Privacy</a:t>
          </a:r>
        </a:p>
        <a:p>
          <a:pPr marL="342900" lvl="2" indent="-171450" algn="l" defTabSz="844550">
            <a:lnSpc>
              <a:spcPct val="90000"/>
            </a:lnSpc>
            <a:spcBef>
              <a:spcPct val="0"/>
            </a:spcBef>
            <a:spcAft>
              <a:spcPct val="15000"/>
            </a:spcAft>
            <a:buFont typeface="+mj-lt"/>
            <a:buAutoNum type="arabicPeriod"/>
          </a:pPr>
          <a:r>
            <a:rPr lang="en-US" sz="1900" kern="1200" dirty="0"/>
            <a:t>Security </a:t>
          </a:r>
        </a:p>
        <a:p>
          <a:pPr marL="342900" lvl="2" indent="-171450" algn="l" defTabSz="844550">
            <a:lnSpc>
              <a:spcPct val="90000"/>
            </a:lnSpc>
            <a:spcBef>
              <a:spcPct val="0"/>
            </a:spcBef>
            <a:spcAft>
              <a:spcPct val="15000"/>
            </a:spcAft>
            <a:buFont typeface="+mj-lt"/>
            <a:buAutoNum type="arabicPeriod"/>
          </a:pPr>
          <a:r>
            <a:rPr lang="en-US" sz="1900" kern="1200" dirty="0"/>
            <a:t>Infeasibility </a:t>
          </a:r>
        </a:p>
        <a:p>
          <a:pPr marL="342900" lvl="2" indent="-171450" algn="l" defTabSz="844550">
            <a:lnSpc>
              <a:spcPct val="90000"/>
            </a:lnSpc>
            <a:spcBef>
              <a:spcPct val="0"/>
            </a:spcBef>
            <a:spcAft>
              <a:spcPct val="15000"/>
            </a:spcAft>
            <a:buFont typeface="+mj-lt"/>
            <a:buAutoNum type="arabicPeriod"/>
          </a:pPr>
          <a:r>
            <a:rPr lang="en-US" sz="1900" kern="1200" dirty="0"/>
            <a:t>Health IT Performance</a:t>
          </a:r>
        </a:p>
        <a:p>
          <a:pPr marL="342900" lvl="2" indent="-171450" algn="l" defTabSz="844550">
            <a:lnSpc>
              <a:spcPct val="90000"/>
            </a:lnSpc>
            <a:spcBef>
              <a:spcPct val="0"/>
            </a:spcBef>
            <a:spcAft>
              <a:spcPct val="15000"/>
            </a:spcAft>
            <a:buFont typeface="+mj-lt"/>
            <a:buAutoNum type="arabicPeriod"/>
          </a:pPr>
          <a:endParaRPr lang="en-US" sz="1900" kern="1200" dirty="0"/>
        </a:p>
        <a:p>
          <a:pPr marL="171450" lvl="1" indent="-171450" algn="l" defTabSz="844550">
            <a:lnSpc>
              <a:spcPct val="90000"/>
            </a:lnSpc>
            <a:spcBef>
              <a:spcPct val="0"/>
            </a:spcBef>
            <a:spcAft>
              <a:spcPct val="15000"/>
            </a:spcAft>
            <a:buFont typeface="Wingdings" panose="05000000000000000000" pitchFamily="2" charset="2"/>
            <a:buNone/>
          </a:pPr>
          <a:r>
            <a:rPr lang="en-US" sz="1900" b="1" kern="1200" dirty="0"/>
            <a:t>Exceptions involving procedures in fulfilling the request: </a:t>
          </a:r>
          <a:endParaRPr lang="en-US" sz="1900" kern="1200" dirty="0"/>
        </a:p>
        <a:p>
          <a:pPr marL="342900" lvl="2" indent="-171450" algn="l" defTabSz="844550">
            <a:lnSpc>
              <a:spcPct val="90000"/>
            </a:lnSpc>
            <a:spcBef>
              <a:spcPct val="0"/>
            </a:spcBef>
            <a:spcAft>
              <a:spcPct val="15000"/>
            </a:spcAft>
            <a:buFont typeface="+mj-lt"/>
            <a:buAutoNum type="arabicPeriod" startAt="6"/>
          </a:pPr>
          <a:r>
            <a:rPr lang="en-US" sz="1900" kern="1200" dirty="0"/>
            <a:t>Content &amp; Manner</a:t>
          </a:r>
        </a:p>
        <a:p>
          <a:pPr marL="342900" lvl="2" indent="-171450" algn="l" defTabSz="844550">
            <a:lnSpc>
              <a:spcPct val="90000"/>
            </a:lnSpc>
            <a:spcBef>
              <a:spcPct val="0"/>
            </a:spcBef>
            <a:spcAft>
              <a:spcPct val="15000"/>
            </a:spcAft>
            <a:buFont typeface="+mj-lt"/>
            <a:buAutoNum type="arabicPeriod" startAt="6"/>
          </a:pPr>
          <a:r>
            <a:rPr lang="en-US" sz="1900" kern="1200" dirty="0"/>
            <a:t>Fees</a:t>
          </a:r>
        </a:p>
        <a:p>
          <a:pPr marL="342900" lvl="2" indent="-171450" algn="l" defTabSz="844550">
            <a:lnSpc>
              <a:spcPct val="90000"/>
            </a:lnSpc>
            <a:spcBef>
              <a:spcPct val="0"/>
            </a:spcBef>
            <a:spcAft>
              <a:spcPct val="15000"/>
            </a:spcAft>
            <a:buFont typeface="+mj-lt"/>
            <a:buAutoNum type="arabicPeriod" startAt="6"/>
          </a:pPr>
          <a:r>
            <a:rPr lang="en-US" sz="1900" kern="1200" dirty="0"/>
            <a:t>Licensing</a:t>
          </a:r>
        </a:p>
      </dsp:txBody>
      <dsp:txXfrm>
        <a:off x="3192015" y="80122"/>
        <a:ext cx="7837278" cy="35180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C811FD-8A3A-42DB-9637-286ECCECC922}">
      <dsp:nvSpPr>
        <dsp:cNvPr id="0" name=""/>
        <dsp:cNvSpPr/>
      </dsp:nvSpPr>
      <dsp:spPr>
        <a:xfrm>
          <a:off x="0" y="4361"/>
          <a:ext cx="5704982" cy="3673941"/>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b="0" i="0" kern="1200" dirty="0">
              <a:solidFill>
                <a:schemeClr val="bg1"/>
              </a:solidFill>
            </a:rPr>
            <a:t>For more detailed information about all the exceptions: </a:t>
          </a:r>
          <a:r>
            <a:rPr lang="en-US" sz="1700" b="0" i="0" kern="12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https://www.healthit.gov/cures/sites/default/files/cures/2020-03/InformationBlockingExceptions.pdf</a:t>
          </a:r>
          <a:r>
            <a:rPr lang="en-US" sz="1700" b="0" i="0" kern="1200" dirty="0">
              <a:solidFill>
                <a:schemeClr val="bg1"/>
              </a:solidFill>
            </a:rPr>
            <a:t> </a:t>
          </a:r>
          <a:endParaRPr lang="en-US" sz="1700" kern="1200" dirty="0">
            <a:solidFill>
              <a:schemeClr val="bg1"/>
            </a:solidFill>
          </a:endParaRPr>
        </a:p>
      </dsp:txBody>
      <dsp:txXfrm>
        <a:off x="0" y="4361"/>
        <a:ext cx="5704982" cy="367394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A86393-C221-4642-B159-763B2FD3AC10}">
      <dsp:nvSpPr>
        <dsp:cNvPr id="0" name=""/>
        <dsp:cNvSpPr/>
      </dsp:nvSpPr>
      <dsp:spPr>
        <a:xfrm>
          <a:off x="3446" y="105980"/>
          <a:ext cx="3360585" cy="4032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Health &amp; Safety §124260</a:t>
          </a:r>
        </a:p>
      </dsp:txBody>
      <dsp:txXfrm>
        <a:off x="3446" y="105980"/>
        <a:ext cx="3360585" cy="403200"/>
      </dsp:txXfrm>
    </dsp:sp>
    <dsp:sp modelId="{4EE8F162-E643-4578-973F-D48FF317C841}">
      <dsp:nvSpPr>
        <dsp:cNvPr id="0" name=""/>
        <dsp:cNvSpPr/>
      </dsp:nvSpPr>
      <dsp:spPr>
        <a:xfrm>
          <a:off x="3446" y="509180"/>
          <a:ext cx="3360585" cy="3063141"/>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endParaRPr lang="en-US" sz="1200" kern="1200" baseline="0" dirty="0"/>
        </a:p>
        <a:p>
          <a:pPr marL="228600" lvl="2" indent="-114300" algn="l" defTabSz="666750">
            <a:lnSpc>
              <a:spcPct val="90000"/>
            </a:lnSpc>
            <a:spcBef>
              <a:spcPct val="0"/>
            </a:spcBef>
            <a:spcAft>
              <a:spcPct val="15000"/>
            </a:spcAft>
            <a:buChar char="•"/>
          </a:pPr>
          <a:r>
            <a:rPr lang="en-US" sz="1500" kern="1200" baseline="0" dirty="0"/>
            <a:t>12 years or older</a:t>
          </a:r>
        </a:p>
        <a:p>
          <a:pPr marL="228600" lvl="2" indent="-114300" algn="l" defTabSz="666750">
            <a:lnSpc>
              <a:spcPct val="90000"/>
            </a:lnSpc>
            <a:spcBef>
              <a:spcPct val="0"/>
            </a:spcBef>
            <a:spcAft>
              <a:spcPct val="15000"/>
            </a:spcAft>
            <a:buChar char="•"/>
          </a:pPr>
          <a:r>
            <a:rPr lang="en-US" sz="1500" kern="1200" baseline="0" dirty="0"/>
            <a:t>Mature enough to participate intelligently in the mental health treatment or counseling services.</a:t>
          </a:r>
        </a:p>
        <a:p>
          <a:pPr marL="228600" lvl="2" indent="-114300" algn="l" defTabSz="666750">
            <a:lnSpc>
              <a:spcPct val="90000"/>
            </a:lnSpc>
            <a:spcBef>
              <a:spcPct val="0"/>
            </a:spcBef>
            <a:spcAft>
              <a:spcPct val="15000"/>
            </a:spcAft>
            <a:buChar char="•"/>
          </a:pPr>
          <a:r>
            <a:rPr lang="en-US" sz="1500" kern="1200" baseline="0" dirty="0"/>
            <a:t>Must involve parents unless after consulting with the minor patient, involvement would be inappropriate. </a:t>
          </a:r>
        </a:p>
        <a:p>
          <a:pPr marL="57150" lvl="1" indent="-57150" algn="l" defTabSz="355600">
            <a:lnSpc>
              <a:spcPct val="90000"/>
            </a:lnSpc>
            <a:spcBef>
              <a:spcPct val="0"/>
            </a:spcBef>
            <a:spcAft>
              <a:spcPct val="15000"/>
            </a:spcAft>
            <a:buChar char="•"/>
          </a:pPr>
          <a:endParaRPr lang="en-US" sz="800" kern="1200" dirty="0"/>
        </a:p>
      </dsp:txBody>
      <dsp:txXfrm>
        <a:off x="3446" y="509180"/>
        <a:ext cx="3360585" cy="3063141"/>
      </dsp:txXfrm>
    </dsp:sp>
    <dsp:sp modelId="{40035599-1E1B-4D88-ABBA-DD652B420DE6}">
      <dsp:nvSpPr>
        <dsp:cNvPr id="0" name=""/>
        <dsp:cNvSpPr/>
      </dsp:nvSpPr>
      <dsp:spPr>
        <a:xfrm>
          <a:off x="3834514" y="105980"/>
          <a:ext cx="3360585" cy="4032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Family Code §6924</a:t>
          </a:r>
        </a:p>
      </dsp:txBody>
      <dsp:txXfrm>
        <a:off x="3834514" y="105980"/>
        <a:ext cx="3360585" cy="403200"/>
      </dsp:txXfrm>
    </dsp:sp>
    <dsp:sp modelId="{3FA21C30-0B74-45A5-9756-81E7AF3E7462}">
      <dsp:nvSpPr>
        <dsp:cNvPr id="0" name=""/>
        <dsp:cNvSpPr/>
      </dsp:nvSpPr>
      <dsp:spPr>
        <a:xfrm>
          <a:off x="3834514" y="509180"/>
          <a:ext cx="3360585" cy="3063141"/>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p>
        <a:p>
          <a:pPr marL="228600" lvl="2" indent="-114300" algn="l" defTabSz="666750">
            <a:lnSpc>
              <a:spcPct val="90000"/>
            </a:lnSpc>
            <a:spcBef>
              <a:spcPct val="0"/>
            </a:spcBef>
            <a:spcAft>
              <a:spcPct val="15000"/>
            </a:spcAft>
            <a:buChar char="•"/>
          </a:pPr>
          <a:r>
            <a:rPr lang="en-US" sz="1500" kern="1200" baseline="0" dirty="0"/>
            <a:t>12 years or older</a:t>
          </a:r>
          <a:endParaRPr lang="en-US" sz="1500" kern="1200" dirty="0"/>
        </a:p>
        <a:p>
          <a:pPr marL="228600" lvl="2" indent="-114300" algn="l" defTabSz="666750">
            <a:lnSpc>
              <a:spcPct val="90000"/>
            </a:lnSpc>
            <a:spcBef>
              <a:spcPct val="0"/>
            </a:spcBef>
            <a:spcAft>
              <a:spcPct val="15000"/>
            </a:spcAft>
            <a:buChar char="•"/>
          </a:pPr>
          <a:r>
            <a:rPr lang="en-US" sz="1500" kern="1200" baseline="0" dirty="0"/>
            <a:t>Mature enough to participate intelligently in the mental health treatment or counseling services AND</a:t>
          </a:r>
        </a:p>
        <a:p>
          <a:pPr marL="228600" lvl="2" indent="-114300" algn="l" defTabSz="666750">
            <a:lnSpc>
              <a:spcPct val="90000"/>
            </a:lnSpc>
            <a:spcBef>
              <a:spcPct val="0"/>
            </a:spcBef>
            <a:spcAft>
              <a:spcPct val="15000"/>
            </a:spcAft>
            <a:buChar char="•"/>
          </a:pPr>
          <a:r>
            <a:rPr lang="en-US" sz="1500" kern="1200" dirty="0"/>
            <a:t>The minor (A) would present a danger of serious physical or mental harm to self or to others without the mental health treatment or counseling or residential shelter services, or (B) is the alleged victim of incest or child abuse. </a:t>
          </a:r>
        </a:p>
      </dsp:txBody>
      <dsp:txXfrm>
        <a:off x="3834514" y="509180"/>
        <a:ext cx="3360585" cy="3063141"/>
      </dsp:txXfrm>
    </dsp:sp>
    <dsp:sp modelId="{E2388553-A28C-4D81-89D2-9F5E196DF387}">
      <dsp:nvSpPr>
        <dsp:cNvPr id="0" name=""/>
        <dsp:cNvSpPr/>
      </dsp:nvSpPr>
      <dsp:spPr>
        <a:xfrm>
          <a:off x="7665582" y="105980"/>
          <a:ext cx="3360585" cy="4032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Other Laws</a:t>
          </a:r>
        </a:p>
      </dsp:txBody>
      <dsp:txXfrm>
        <a:off x="7665582" y="105980"/>
        <a:ext cx="3360585" cy="403200"/>
      </dsp:txXfrm>
    </dsp:sp>
    <dsp:sp modelId="{36F52379-FF7D-4E1A-B104-FE9DD91BB735}">
      <dsp:nvSpPr>
        <dsp:cNvPr id="0" name=""/>
        <dsp:cNvSpPr/>
      </dsp:nvSpPr>
      <dsp:spPr>
        <a:xfrm>
          <a:off x="7665582" y="509180"/>
          <a:ext cx="3360585" cy="3063141"/>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Font typeface="Arial" panose="020B0604020202020204" pitchFamily="34" charset="0"/>
            <a:buNone/>
          </a:pPr>
          <a:r>
            <a:rPr lang="en-US" sz="1400" b="1" kern="1200" dirty="0"/>
            <a:t>Emancipated Minors</a:t>
          </a:r>
          <a:r>
            <a:rPr lang="en-US" sz="1400" kern="1200" dirty="0"/>
            <a:t>: Minors under the age of 18 who are or have been validly married, on active duty in the U.S. military, or have received a “Declaration of Emancipation” by a court. (Family Code §§ 7002, 7050, 7120)</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Font typeface="Arial" panose="020B0604020202020204" pitchFamily="34" charset="0"/>
            <a:buNone/>
          </a:pPr>
          <a:r>
            <a:rPr lang="en-US" sz="1400" b="1" kern="1200" dirty="0"/>
            <a:t>Minors Living Separate and Apart of Parents: </a:t>
          </a:r>
          <a:r>
            <a:rPr lang="en-US" sz="1400" kern="1200" dirty="0"/>
            <a:t>Minors may be deemed self-sufficient if they are 15 years-old or older; living separate and apart from their parents; and managing their own financial affairs. (Family Code §6922)</a:t>
          </a:r>
        </a:p>
        <a:p>
          <a:pPr marL="114300" lvl="1" indent="-114300" algn="l" defTabSz="622300">
            <a:lnSpc>
              <a:spcPct val="90000"/>
            </a:lnSpc>
            <a:spcBef>
              <a:spcPct val="0"/>
            </a:spcBef>
            <a:spcAft>
              <a:spcPct val="15000"/>
            </a:spcAft>
          </a:pPr>
          <a:endParaRPr lang="en-US" sz="1400" kern="1200" dirty="0"/>
        </a:p>
      </dsp:txBody>
      <dsp:txXfrm>
        <a:off x="7665582" y="509180"/>
        <a:ext cx="3360585" cy="306314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F6D1EFD-9F8C-49A6-B32E-A8BB328B944F}" type="datetimeFigureOut">
              <a:rPr lang="en-US" smtClean="0"/>
              <a:t>9/10/2021</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287B1A3-4789-4287-B6D6-9540388A3238}" type="slidenum">
              <a:rPr lang="en-US" smtClean="0"/>
              <a:t>‹#›</a:t>
            </a:fld>
            <a:endParaRPr lang="en-US"/>
          </a:p>
        </p:txBody>
      </p:sp>
    </p:spTree>
    <p:extLst>
      <p:ext uri="{BB962C8B-B14F-4D97-AF65-F5344CB8AC3E}">
        <p14:creationId xmlns:p14="http://schemas.microsoft.com/office/powerpoint/2010/main" val="1155373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6D1EFD-9F8C-49A6-B32E-A8BB328B944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87B1A3-4789-4287-B6D6-9540388A3238}" type="slidenum">
              <a:rPr lang="en-US" smtClean="0"/>
              <a:t>‹#›</a:t>
            </a:fld>
            <a:endParaRPr lang="en-US"/>
          </a:p>
        </p:txBody>
      </p:sp>
    </p:spTree>
    <p:extLst>
      <p:ext uri="{BB962C8B-B14F-4D97-AF65-F5344CB8AC3E}">
        <p14:creationId xmlns:p14="http://schemas.microsoft.com/office/powerpoint/2010/main" val="2697431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F6D1EFD-9F8C-49A6-B32E-A8BB328B944F}" type="datetimeFigureOut">
              <a:rPr lang="en-US" smtClean="0"/>
              <a:t>9/10/2021</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287B1A3-4789-4287-B6D6-9540388A3238}" type="slidenum">
              <a:rPr lang="en-US" smtClean="0"/>
              <a:t>‹#›</a:t>
            </a:fld>
            <a:endParaRPr lang="en-US"/>
          </a:p>
        </p:txBody>
      </p:sp>
    </p:spTree>
    <p:extLst>
      <p:ext uri="{BB962C8B-B14F-4D97-AF65-F5344CB8AC3E}">
        <p14:creationId xmlns:p14="http://schemas.microsoft.com/office/powerpoint/2010/main" val="38042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6D1EFD-9F8C-49A6-B32E-A8BB328B944F}" type="datetimeFigureOut">
              <a:rPr lang="en-US" smtClean="0"/>
              <a:t>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1287B1A3-4789-4287-B6D6-9540388A3238}" type="slidenum">
              <a:rPr lang="en-US" smtClean="0"/>
              <a:t>‹#›</a:t>
            </a:fld>
            <a:endParaRPr lang="en-US"/>
          </a:p>
        </p:txBody>
      </p:sp>
    </p:spTree>
    <p:extLst>
      <p:ext uri="{BB962C8B-B14F-4D97-AF65-F5344CB8AC3E}">
        <p14:creationId xmlns:p14="http://schemas.microsoft.com/office/powerpoint/2010/main" val="2377031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F6D1EFD-9F8C-49A6-B32E-A8BB328B944F}" type="datetimeFigureOut">
              <a:rPr lang="en-US" smtClean="0"/>
              <a:t>9/10/2021</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287B1A3-4789-4287-B6D6-9540388A3238}" type="slidenum">
              <a:rPr lang="en-US" smtClean="0"/>
              <a:t>‹#›</a:t>
            </a:fld>
            <a:endParaRPr lang="en-US"/>
          </a:p>
        </p:txBody>
      </p:sp>
    </p:spTree>
    <p:extLst>
      <p:ext uri="{BB962C8B-B14F-4D97-AF65-F5344CB8AC3E}">
        <p14:creationId xmlns:p14="http://schemas.microsoft.com/office/powerpoint/2010/main" val="1374029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6D1EFD-9F8C-49A6-B32E-A8BB328B944F}" type="datetimeFigureOut">
              <a:rPr lang="en-US" smtClean="0"/>
              <a:t>9/10/2021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87B1A3-4789-4287-B6D6-9540388A3238}" type="slidenum">
              <a:rPr lang="en-US" smtClean="0"/>
              <a:t>‹#›</a:t>
            </a:fld>
            <a:endParaRPr lang="en-US"/>
          </a:p>
        </p:txBody>
      </p:sp>
    </p:spTree>
    <p:extLst>
      <p:ext uri="{BB962C8B-B14F-4D97-AF65-F5344CB8AC3E}">
        <p14:creationId xmlns:p14="http://schemas.microsoft.com/office/powerpoint/2010/main" val="1063884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6D1EFD-9F8C-49A6-B32E-A8BB328B944F}" type="datetimeFigureOut">
              <a:rPr lang="en-US" smtClean="0"/>
              <a:t>9/10/2021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87B1A3-4789-4287-B6D6-9540388A3238}" type="slidenum">
              <a:rPr lang="en-US" smtClean="0"/>
              <a:t>‹#›</a:t>
            </a:fld>
            <a:endParaRPr lang="en-US"/>
          </a:p>
        </p:txBody>
      </p:sp>
    </p:spTree>
    <p:extLst>
      <p:ext uri="{BB962C8B-B14F-4D97-AF65-F5344CB8AC3E}">
        <p14:creationId xmlns:p14="http://schemas.microsoft.com/office/powerpoint/2010/main" val="698671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F6D1EFD-9F8C-49A6-B32E-A8BB328B944F}" type="datetimeFigureOut">
              <a:rPr lang="en-US" smtClean="0"/>
              <a:t>9/10/2021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87B1A3-4789-4287-B6D6-9540388A3238}" type="slidenum">
              <a:rPr lang="en-US" smtClean="0"/>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1629704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6D1EFD-9F8C-49A6-B32E-A8BB328B944F}" type="datetimeFigureOut">
              <a:rPr lang="en-US" smtClean="0"/>
              <a:t>9/10/2021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87B1A3-4789-4287-B6D6-9540388A3238}" type="slidenum">
              <a:rPr lang="en-US" smtClean="0"/>
              <a:t>‹#›</a:t>
            </a:fld>
            <a:endParaRPr lang="en-US"/>
          </a:p>
        </p:txBody>
      </p:sp>
    </p:spTree>
    <p:extLst>
      <p:ext uri="{BB962C8B-B14F-4D97-AF65-F5344CB8AC3E}">
        <p14:creationId xmlns:p14="http://schemas.microsoft.com/office/powerpoint/2010/main" val="324583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F6D1EFD-9F8C-49A6-B32E-A8BB328B944F}" type="datetimeFigureOut">
              <a:rPr lang="en-US" smtClean="0"/>
              <a:t>9/10/2021</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287B1A3-4789-4287-B6D6-9540388A3238}" type="slidenum">
              <a:rPr lang="en-US" smtClean="0"/>
              <a:t>‹#›</a:t>
            </a:fld>
            <a:endParaRPr lang="en-US"/>
          </a:p>
        </p:txBody>
      </p:sp>
    </p:spTree>
    <p:extLst>
      <p:ext uri="{BB962C8B-B14F-4D97-AF65-F5344CB8AC3E}">
        <p14:creationId xmlns:p14="http://schemas.microsoft.com/office/powerpoint/2010/main" val="1151845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6D1EFD-9F8C-49A6-B32E-A8BB328B944F}" type="datetimeFigureOut">
              <a:rPr lang="en-US" smtClean="0"/>
              <a:t>9/10/2021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87B1A3-4789-4287-B6D6-9540388A3238}" type="slidenum">
              <a:rPr lang="en-US" smtClean="0"/>
              <a:t>‹#›</a:t>
            </a:fld>
            <a:endParaRPr lang="en-US"/>
          </a:p>
        </p:txBody>
      </p:sp>
    </p:spTree>
    <p:extLst>
      <p:ext uri="{BB962C8B-B14F-4D97-AF65-F5344CB8AC3E}">
        <p14:creationId xmlns:p14="http://schemas.microsoft.com/office/powerpoint/2010/main" val="2526082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F6D1EFD-9F8C-49A6-B32E-A8BB328B944F}" type="datetimeFigureOut">
              <a:rPr lang="en-US" smtClean="0"/>
              <a:t>9/10/2021</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287B1A3-4789-4287-B6D6-9540388A3238}"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2552986"/>
      </p:ext>
    </p:extLst>
  </p:cSld>
  <p:clrMap bg1="lt1" tx1="dk1" bg2="lt2" tx2="dk2" accent1="accent1" accent2="accent2" accent3="accent3" accent4="accent4" accent5="accent5" accent6="accent6" hlink="hlink" folHlink="folHlink"/>
  <p:sldLayoutIdLst>
    <p:sldLayoutId id="2147484027" r:id="rId1"/>
    <p:sldLayoutId id="2147484028" r:id="rId2"/>
    <p:sldLayoutId id="2147484029" r:id="rId3"/>
    <p:sldLayoutId id="2147484030" r:id="rId4"/>
    <p:sldLayoutId id="2147484031" r:id="rId5"/>
    <p:sldLayoutId id="2147484032" r:id="rId6"/>
    <p:sldLayoutId id="2147484033" r:id="rId7"/>
    <p:sldLayoutId id="2147484034" r:id="rId8"/>
    <p:sldLayoutId id="2147484035" r:id="rId9"/>
    <p:sldLayoutId id="2147484036" r:id="rId10"/>
    <p:sldLayoutId id="2147484037"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8" Type="http://schemas.openxmlformats.org/officeDocument/2006/relationships/hyperlink" Target="https://1.next.westlaw.com/Link/Document/FullText?findType=L&amp;pubNum=1000546&amp;cite=42USCAS256B&amp;originatingDoc=N6B2BDCE15B9A11EBAA6BE0BB0F48E02C&amp;refType=LQ&amp;originationContext=document&amp;transitionType=DocumentItem&amp;ppcid=3f98f991cdd3479eb3df0ac72bd16ca7&amp;contextData=(sc.UserEnteredCitation)" TargetMode="External"/><Relationship Id="rId3" Type="http://schemas.openxmlformats.org/officeDocument/2006/relationships/hyperlink" Target="https://1.next.westlaw.com/Link/Document/FullText?findType=L&amp;pubNum=1000546&amp;cite=42USCAS1395L&amp;originatingDoc=N6B2BDCE15B9A11EBAA6BE0BB0F48E02C&amp;refType=RB&amp;originationContext=document&amp;transitionType=DocumentItem&amp;ppcid=3f98f991cdd3479eb3df0ac72bd16ca7&amp;contextData=(sc.UserEnteredCitation)#co_pp_17a3000024864" TargetMode="External"/><Relationship Id="rId7" Type="http://schemas.openxmlformats.org/officeDocument/2006/relationships/hyperlink" Target="https://1.next.westlaw.com/Link/Document/FullText?findType=L&amp;pubNum=1000546&amp;cite=25USCAS1603&amp;originatingDoc=N6B2BDCE15B9A11EBAA6BE0BB0F48E02C&amp;refType=LQ&amp;originationContext=document&amp;transitionType=DocumentItem&amp;ppcid=3f98f991cdd3479eb3df0ac72bd16ca7&amp;contextData=(sc.UserEnteredCitation)" TargetMode="External"/><Relationship Id="rId2" Type="http://schemas.openxmlformats.org/officeDocument/2006/relationships/hyperlink" Target="https://1.next.westlaw.com/Link/Document/FullText?findType=L&amp;pubNum=1000546&amp;cite=42USCAS300X-2&amp;originatingDoc=N6B2BDCE15B9A11EBAA6BE0BB0F48E02C&amp;refType=RB&amp;originationContext=document&amp;transitionType=DocumentItem&amp;ppcid=3f98f991cdd3479eb3df0ac72bd16ca7&amp;contextData=(sc.UserEnteredCitation)#co_pp_3fed000053a85" TargetMode="External"/><Relationship Id="rId1" Type="http://schemas.openxmlformats.org/officeDocument/2006/relationships/slideLayout" Target="../slideLayouts/slideLayout2.xml"/><Relationship Id="rId6" Type="http://schemas.openxmlformats.org/officeDocument/2006/relationships/hyperlink" Target="https://1.next.westlaw.com/Link/Document/FullText?findType=L&amp;pubNum=1000546&amp;cite=42USCAS1395U&amp;originatingDoc=N6B2BDCE15B9A11EBAA6BE0BB0F48E02C&amp;refType=RB&amp;originationContext=document&amp;transitionType=DocumentItem&amp;ppcid=3f98f991cdd3479eb3df0ac72bd16ca7&amp;contextData=(sc.UserEnteredCitation)#co_pp_f0be00006bc26" TargetMode="External"/><Relationship Id="rId5" Type="http://schemas.openxmlformats.org/officeDocument/2006/relationships/hyperlink" Target="https://1.next.westlaw.com/Link/Document/FullText?findType=L&amp;pubNum=1000546&amp;cite=42USCAS1395X&amp;originatingDoc=N6B2BDCE15B9A11EBAA6BE0BB0F48E02C&amp;refType=RB&amp;originationContext=document&amp;transitionType=DocumentItem&amp;ppcid=3f98f991cdd3479eb3df0ac72bd16ca7&amp;contextData=(sc.UserEnteredCitation)#co_pp_3505000063ea7" TargetMode="External"/><Relationship Id="rId4" Type="http://schemas.openxmlformats.org/officeDocument/2006/relationships/hyperlink" Target="https://1.next.westlaw.com/Document/N6B2BDCE15B9A11EBAA6BE0BB0F48E02C/View/FullText.html?navigationPath=Search%2Fv1%2Fresults%2Fnavigation%2Fi0ad604ac0000017b7913b87461170bcc%3Fppcid%3D06b5450d091c4fd99fd743409e4bbec8%26Nav%3DMULTIPLECITATIONS%26fragmentIdentifier%3DN6B2BDCE15B9A11EBAA6BE0BB0F48E02C%26parentRank%3D0%26startIndex%3D1%26contextData%3D%2528sc.Search%2529%26transitionType%3DUniqueDocItem&amp;listSource=Search&amp;listPageSource=031f34958f93d5da7d51c3c9c0d8eb1c&amp;list=MULTIPLECITATIONS&amp;sessionScopeId=e128ba881ea846dd0e78214c16df1866a8507359730638c17d07cb6dc50372e8&amp;ppcid=06b5450d091c4fd99fd743409e4bbec8&amp;originationContext=NonUniqueFindSelected&amp;transitionType=UniqueDocItem&amp;contextData=%28sc.Search%29#co_footnote_I7F1FF9B03EEE11E798B1B068E719D0C0" TargetMode="External"/><Relationship Id="rId9" Type="http://schemas.openxmlformats.org/officeDocument/2006/relationships/hyperlink" Target="https://1.next.westlaw.com/Link/Document/FullText?findType=L&amp;pubNum=1000546&amp;cite=42USCAS1395W-4&amp;originatingDoc=N6B2BDCE15B9A11EBAA6BE0BB0F48E02C&amp;refType=RB&amp;originationContext=document&amp;transitionType=DocumentItem&amp;ppcid=3f98f991cdd3479eb3df0ac72bd16ca7&amp;contextData=(sc.UserEnteredCitation)#co_pp_cef100005de07"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1.next.westlaw.com/Link/Document/FullText?findType=L&amp;pubNum=1000546&amp;cite=42USCAS300X-2&amp;originatingDoc=N6B2BDCE15B9A11EBAA6BE0BB0F48E02C&amp;refType=RB&amp;originationContext=document&amp;transitionType=DocumentItem&amp;ppcid=3f98f991cdd3479eb3df0ac72bd16ca7&amp;contextData=(sc.UserEnteredCitation)#co_pp_3fed000053a8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1.next.westlaw.com/Link/Document/FullText?findType=L&amp;pubNum=1000546&amp;cite=42USCAS1395X&amp;originatingDoc=N906C4BB15A9711EBA4E3DFFE280592A4&amp;refType=RB&amp;originationContext=document&amp;transitionType=DocumentItem&amp;ppcid=73a76dc24dfb4b308ef1731a449aa8b3&amp;contextData=(sc.DocLink)#co_pp_7bbf000019d56" TargetMode="External"/><Relationship Id="rId2" Type="http://schemas.openxmlformats.org/officeDocument/2006/relationships/hyperlink" Target="https://1.next.westlaw.com/Link/Document/FullText?findType=L&amp;pubNum=1000546&amp;cite=42USCAS1395X&amp;originatingDoc=N906C4BB15A9711EBA4E3DFFE280592A4&amp;refType=RB&amp;originationContext=document&amp;transitionType=DocumentItem&amp;ppcid=73a76dc24dfb4b308ef1731a449aa8b3&amp;contextData=(sc.DocLink)#co_pp_e47d0000d1904" TargetMode="External"/><Relationship Id="rId1" Type="http://schemas.openxmlformats.org/officeDocument/2006/relationships/slideLayout" Target="../slideLayouts/slideLayout2.xml"/><Relationship Id="rId6" Type="http://schemas.openxmlformats.org/officeDocument/2006/relationships/hyperlink" Target="https://1.next.westlaw.com/Link/Document/FullText?findType=L&amp;pubNum=1000546&amp;cite=42USCAS1395X&amp;originatingDoc=N906C4BB15A9711EBA4E3DFFE280592A4&amp;refType=RB&amp;originationContext=document&amp;transitionType=DocumentItem&amp;ppcid=73a76dc24dfb4b308ef1731a449aa8b3&amp;contextData=(sc.DocLink)#co_pp_8d080000c5814" TargetMode="External"/><Relationship Id="rId5" Type="http://schemas.openxmlformats.org/officeDocument/2006/relationships/hyperlink" Target="https://1.next.westlaw.com/Link/Document/FullText?findType=L&amp;pubNum=1000546&amp;cite=42USCAS1395X&amp;originatingDoc=N906C4BB15A9711EBA4E3DFFE280592A4&amp;refType=RB&amp;originationContext=document&amp;transitionType=DocumentItem&amp;ppcid=73a76dc24dfb4b308ef1731a449aa8b3&amp;contextData=(sc.DocLink)#co_pp_66f00000ba221" TargetMode="External"/><Relationship Id="rId4" Type="http://schemas.openxmlformats.org/officeDocument/2006/relationships/hyperlink" Target="https://1.next.westlaw.com/Link/Document/FullText?findType=L&amp;pubNum=1000546&amp;cite=42USCAS1395X&amp;originatingDoc=N906C4BB15A9711EBA4E3DFFE280592A4&amp;refType=RB&amp;originationContext=document&amp;transitionType=DocumentItem&amp;ppcid=73a76dc24dfb4b308ef1731a449aa8b3&amp;contextData=(sc.DocLink)#co_pp_f18a00000b613"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1.next.westlaw.com/Link/Document/FullText?findType=L&amp;pubNum=1000546&amp;cite=42USCAS1395X&amp;originatingDoc=NB6A20121541C11EB9838CEF57C03E0E7&amp;refType=RB&amp;originationContext=document&amp;transitionType=DocumentItem&amp;ppcid=dcd91f2c0939498fbab147e86b75106f&amp;contextData=(sc.DocLink)#co_pp_4e7700009ff97" TargetMode="External"/><Relationship Id="rId2" Type="http://schemas.openxmlformats.org/officeDocument/2006/relationships/hyperlink" Target="https://1.next.westlaw.com/Link/Document/FullText?findType=L&amp;pubNum=1000546&amp;cite=42USCAS1395U&amp;originatingDoc=NB6A20121541C11EB9838CEF57C03E0E7&amp;refType=RB&amp;originationContext=document&amp;transitionType=DocumentItem&amp;ppcid=dcd91f2c0939498fbab147e86b75106f&amp;contextData=(sc.DocLink)#co_pp_f0be00006bc26"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law.cornell.edu/definitions/index.php?width=840&amp;height=800&amp;iframe=true&amp;def_id=8490b40f8ddb1b658047bf74d1757b07&amp;term_occur=999&amp;term_src=Title:45:Chapter:A:Subchapter:C:Part:164:Subpart:E:164.501" TargetMode="External"/><Relationship Id="rId2" Type="http://schemas.openxmlformats.org/officeDocument/2006/relationships/hyperlink" Target="https://www.law.cornell.edu/definitions/index.php?width=840&amp;height=800&amp;iframe=true&amp;def_id=808782b490d63d2744ee5d9a1336d988&amp;term_occur=999&amp;term_src=Title:45:Chapter:A:Subchapter:C:Part:164:Subpart:E:164.50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2.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camft.org/Resources/Legal-Articles/Chronological-Article-List/releasing-records-in-the-age-of-adolescent-consent"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amft.org/Resources/Legal-Articles/Chronological-Article-List/patient-records-under-california-law-the-basics" TargetMode="External"/><Relationship Id="rId2" Type="http://schemas.openxmlformats.org/officeDocument/2006/relationships/hyperlink" Target="https://www.camft.org/Resources/Legal-Articles/Chronological-Article-List/a-patients-right-to-access-mental-health-records-under-hipaa"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17.xml"/><Relationship Id="rId7" Type="http://schemas.openxmlformats.org/officeDocument/2006/relationships/image" Target="../media/image1.pn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BC646-1F18-4886-8C05-744E0139A979}"/>
              </a:ext>
            </a:extLst>
          </p:cNvPr>
          <p:cNvSpPr>
            <a:spLocks noGrp="1"/>
          </p:cNvSpPr>
          <p:nvPr>
            <p:ph type="ctrTitle"/>
          </p:nvPr>
        </p:nvSpPr>
        <p:spPr>
          <a:xfrm>
            <a:off x="447575" y="595902"/>
            <a:ext cx="11256745" cy="2311686"/>
          </a:xfrm>
        </p:spPr>
        <p:txBody>
          <a:bodyPr>
            <a:normAutofit/>
          </a:bodyPr>
          <a:lstStyle/>
          <a:p>
            <a:r>
              <a:rPr lang="en-US" sz="3300" dirty="0"/>
              <a:t>The 21</a:t>
            </a:r>
            <a:r>
              <a:rPr lang="en-US" sz="3300" baseline="30000" dirty="0"/>
              <a:t>st</a:t>
            </a:r>
            <a:r>
              <a:rPr lang="en-US" sz="3300" dirty="0"/>
              <a:t> Century cures Act: </a:t>
            </a:r>
            <a:br>
              <a:rPr lang="en-US" sz="3300" dirty="0"/>
            </a:br>
            <a:r>
              <a:rPr lang="en-US" sz="3300" dirty="0"/>
              <a:t>Information blocking regulations</a:t>
            </a:r>
          </a:p>
        </p:txBody>
      </p:sp>
      <p:sp>
        <p:nvSpPr>
          <p:cNvPr id="3" name="Subtitle 2">
            <a:extLst>
              <a:ext uri="{FF2B5EF4-FFF2-40B4-BE49-F238E27FC236}">
                <a16:creationId xmlns:a16="http://schemas.microsoft.com/office/drawing/2014/main" id="{6FD84E9E-1873-4640-A106-F7B26361648E}"/>
              </a:ext>
            </a:extLst>
          </p:cNvPr>
          <p:cNvSpPr>
            <a:spLocks noGrp="1"/>
          </p:cNvSpPr>
          <p:nvPr>
            <p:ph type="subTitle" idx="1"/>
          </p:nvPr>
        </p:nvSpPr>
        <p:spPr>
          <a:xfrm>
            <a:off x="5095983" y="5013789"/>
            <a:ext cx="6495580" cy="903275"/>
          </a:xfrm>
        </p:spPr>
        <p:txBody>
          <a:bodyPr>
            <a:normAutofit fontScale="85000" lnSpcReduction="20000"/>
          </a:bodyPr>
          <a:lstStyle/>
          <a:p>
            <a:pPr algn="r"/>
            <a:r>
              <a:rPr lang="en-US" dirty="0">
                <a:solidFill>
                  <a:schemeClr val="bg1"/>
                </a:solidFill>
              </a:rPr>
              <a:t>Ann Tran-Lien, </a:t>
            </a:r>
            <a:r>
              <a:rPr lang="en-US" dirty="0" err="1">
                <a:solidFill>
                  <a:schemeClr val="bg1"/>
                </a:solidFill>
              </a:rPr>
              <a:t>esq.</a:t>
            </a:r>
            <a:r>
              <a:rPr lang="en-US" dirty="0">
                <a:solidFill>
                  <a:schemeClr val="bg1"/>
                </a:solidFill>
              </a:rPr>
              <a:t>, Managing Director of Legal Affairs </a:t>
            </a:r>
          </a:p>
          <a:p>
            <a:pPr algn="r"/>
            <a:r>
              <a:rPr lang="en-US" dirty="0">
                <a:solidFill>
                  <a:schemeClr val="bg1"/>
                </a:solidFill>
              </a:rPr>
              <a:t>Michael griffin, </a:t>
            </a:r>
            <a:r>
              <a:rPr lang="en-US" dirty="0" err="1">
                <a:solidFill>
                  <a:schemeClr val="bg1"/>
                </a:solidFill>
              </a:rPr>
              <a:t>esq.</a:t>
            </a:r>
            <a:r>
              <a:rPr lang="en-US" dirty="0">
                <a:solidFill>
                  <a:schemeClr val="bg1"/>
                </a:solidFill>
              </a:rPr>
              <a:t>, </a:t>
            </a:r>
            <a:r>
              <a:rPr lang="en-US" dirty="0" err="1">
                <a:solidFill>
                  <a:schemeClr val="bg1"/>
                </a:solidFill>
              </a:rPr>
              <a:t>lcsw</a:t>
            </a:r>
            <a:r>
              <a:rPr lang="en-US" dirty="0">
                <a:solidFill>
                  <a:schemeClr val="bg1"/>
                </a:solidFill>
              </a:rPr>
              <a:t>, staff attorney</a:t>
            </a:r>
          </a:p>
          <a:p>
            <a:pPr algn="r"/>
            <a:r>
              <a:rPr lang="en-US" dirty="0">
                <a:solidFill>
                  <a:schemeClr val="bg1"/>
                </a:solidFill>
              </a:rPr>
              <a:t>California Association of Marriage and Family Therapists </a:t>
            </a:r>
          </a:p>
        </p:txBody>
      </p:sp>
      <p:pic>
        <p:nvPicPr>
          <p:cNvPr id="4" name="Picture 7" descr="CEA_Logo_W.png">
            <a:extLst>
              <a:ext uri="{FF2B5EF4-FFF2-40B4-BE49-F238E27FC236}">
                <a16:creationId xmlns:a16="http://schemas.microsoft.com/office/drawing/2014/main" id="{2F666815-9B3E-40CA-8642-1C95137BE19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97113" y="4452654"/>
            <a:ext cx="3637838" cy="14613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1453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2C85C-A5B9-424E-A846-0621D683D07A}"/>
              </a:ext>
            </a:extLst>
          </p:cNvPr>
          <p:cNvSpPr>
            <a:spLocks noGrp="1"/>
          </p:cNvSpPr>
          <p:nvPr>
            <p:ph type="title"/>
          </p:nvPr>
        </p:nvSpPr>
        <p:spPr/>
        <p:txBody>
          <a:bodyPr/>
          <a:lstStyle/>
          <a:p>
            <a:r>
              <a:rPr lang="en-US" dirty="0"/>
              <a:t>Who must comply with the information blocking regulations?</a:t>
            </a:r>
          </a:p>
        </p:txBody>
      </p:sp>
      <p:graphicFrame>
        <p:nvGraphicFramePr>
          <p:cNvPr id="4" name="Content Placeholder 3">
            <a:extLst>
              <a:ext uri="{FF2B5EF4-FFF2-40B4-BE49-F238E27FC236}">
                <a16:creationId xmlns:a16="http://schemas.microsoft.com/office/drawing/2014/main" id="{F4E6DB29-6B8A-4E10-8020-746BC095DB7F}"/>
              </a:ext>
            </a:extLst>
          </p:cNvPr>
          <p:cNvGraphicFramePr>
            <a:graphicFrameLocks noGrp="1"/>
          </p:cNvGraphicFramePr>
          <p:nvPr>
            <p:ph idx="1"/>
            <p:extLst>
              <p:ext uri="{D42A27DB-BD31-4B8C-83A1-F6EECF244321}">
                <p14:modId xmlns:p14="http://schemas.microsoft.com/office/powerpoint/2010/main" val="4065516794"/>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4491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6E32C-A070-4C79-8519-D6CEF850786D}"/>
              </a:ext>
            </a:extLst>
          </p:cNvPr>
          <p:cNvSpPr>
            <a:spLocks noGrp="1"/>
          </p:cNvSpPr>
          <p:nvPr>
            <p:ph type="title"/>
          </p:nvPr>
        </p:nvSpPr>
        <p:spPr/>
        <p:txBody>
          <a:bodyPr/>
          <a:lstStyle/>
          <a:p>
            <a:r>
              <a:rPr lang="en-US" dirty="0"/>
              <a:t>“Healthcare Providers”</a:t>
            </a:r>
          </a:p>
        </p:txBody>
      </p:sp>
      <p:sp>
        <p:nvSpPr>
          <p:cNvPr id="3" name="Content Placeholder 2">
            <a:extLst>
              <a:ext uri="{FF2B5EF4-FFF2-40B4-BE49-F238E27FC236}">
                <a16:creationId xmlns:a16="http://schemas.microsoft.com/office/drawing/2014/main" id="{BA3BBCDB-F4FE-4688-9DB3-BAB927176A9B}"/>
              </a:ext>
            </a:extLst>
          </p:cNvPr>
          <p:cNvSpPr>
            <a:spLocks noGrp="1"/>
          </p:cNvSpPr>
          <p:nvPr>
            <p:ph idx="1"/>
          </p:nvPr>
        </p:nvSpPr>
        <p:spPr/>
        <p:txBody>
          <a:bodyPr>
            <a:noAutofit/>
          </a:bodyPr>
          <a:lstStyle/>
          <a:p>
            <a:r>
              <a:rPr lang="en-US" b="0" i="0" dirty="0">
                <a:solidFill>
                  <a:schemeClr val="tx1"/>
                </a:solidFill>
                <a:effectLst/>
              </a:rPr>
              <a:t>A hospital, skilled nursing facility, nursing facility, home health entity or other long term care facility, health care clinic, </a:t>
            </a:r>
          </a:p>
          <a:p>
            <a:r>
              <a:rPr lang="en-US" b="0" i="0" dirty="0">
                <a:solidFill>
                  <a:schemeClr val="tx1"/>
                </a:solidFill>
                <a:effectLst/>
              </a:rPr>
              <a:t>Community mental health center (as defined in </a:t>
            </a:r>
            <a:r>
              <a:rPr lang="en-US" b="0" i="0" u="none" strike="noStrike" dirty="0">
                <a:solidFill>
                  <a:schemeClr val="tx1"/>
                </a:solidFill>
                <a:effectLst/>
                <a:hlinkClick r:id="rId2">
                  <a:extLst>
                    <a:ext uri="{A12FA001-AC4F-418D-AE19-62706E023703}">
                      <ahyp:hlinkClr xmlns:ahyp="http://schemas.microsoft.com/office/drawing/2018/hyperlinkcolor" val="tx"/>
                    </a:ext>
                  </a:extLst>
                </a:hlinkClick>
              </a:rPr>
              <a:t>section 300x-2(b)(1)</a:t>
            </a:r>
            <a:r>
              <a:rPr lang="en-US" b="0" i="0" dirty="0">
                <a:solidFill>
                  <a:schemeClr val="tx1"/>
                </a:solidFill>
                <a:effectLst/>
              </a:rPr>
              <a:t> of this title), </a:t>
            </a:r>
          </a:p>
          <a:p>
            <a:r>
              <a:rPr lang="en-US" dirty="0">
                <a:solidFill>
                  <a:schemeClr val="tx1"/>
                </a:solidFill>
                <a:effectLst/>
              </a:rPr>
              <a:t>R</a:t>
            </a:r>
            <a:r>
              <a:rPr lang="en-US" b="0" i="0" dirty="0">
                <a:solidFill>
                  <a:schemeClr val="tx1"/>
                </a:solidFill>
                <a:effectLst/>
              </a:rPr>
              <a:t>enal dialysis facility, blood center, ambulatory surgical center described in </a:t>
            </a:r>
            <a:r>
              <a:rPr lang="en-US" b="0" i="0" u="none" strike="noStrike" dirty="0">
                <a:solidFill>
                  <a:schemeClr val="tx1"/>
                </a:solidFill>
                <a:effectLst/>
                <a:hlinkClick r:id="rId3">
                  <a:extLst>
                    <a:ext uri="{A12FA001-AC4F-418D-AE19-62706E023703}">
                      <ahyp:hlinkClr xmlns:ahyp="http://schemas.microsoft.com/office/drawing/2018/hyperlinkcolor" val="tx"/>
                    </a:ext>
                  </a:extLst>
                </a:hlinkClick>
              </a:rPr>
              <a:t>section 1395</a:t>
            </a:r>
            <a:r>
              <a:rPr lang="en-US" b="0" i="1" u="none" strike="noStrike" dirty="0">
                <a:solidFill>
                  <a:schemeClr val="tx1"/>
                </a:solidFill>
                <a:effectLst/>
                <a:hlinkClick r:id="rId3">
                  <a:extLst>
                    <a:ext uri="{A12FA001-AC4F-418D-AE19-62706E023703}">
                      <ahyp:hlinkClr xmlns:ahyp="http://schemas.microsoft.com/office/drawing/2018/hyperlinkcolor" val="tx"/>
                    </a:ext>
                  </a:extLst>
                </a:hlinkClick>
              </a:rPr>
              <a:t>l</a:t>
            </a:r>
            <a:r>
              <a:rPr lang="en-US" b="0" i="0" u="none" strike="noStrike" dirty="0">
                <a:solidFill>
                  <a:schemeClr val="tx1"/>
                </a:solidFill>
                <a:effectLst/>
                <a:hlinkClick r:id="rId3">
                  <a:extLst>
                    <a:ext uri="{A12FA001-AC4F-418D-AE19-62706E023703}">
                      <ahyp:hlinkClr xmlns:ahyp="http://schemas.microsoft.com/office/drawing/2018/hyperlinkcolor" val="tx"/>
                    </a:ext>
                  </a:extLst>
                </a:hlinkClick>
              </a:rPr>
              <a:t>(</a:t>
            </a:r>
            <a:r>
              <a:rPr lang="en-US" b="0" i="0" u="none" strike="noStrike" dirty="0" err="1">
                <a:solidFill>
                  <a:schemeClr val="tx1"/>
                </a:solidFill>
                <a:effectLst/>
                <a:hlinkClick r:id="rId3">
                  <a:extLst>
                    <a:ext uri="{A12FA001-AC4F-418D-AE19-62706E023703}">
                      <ahyp:hlinkClr xmlns:ahyp="http://schemas.microsoft.com/office/drawing/2018/hyperlinkcolor" val="tx"/>
                    </a:ext>
                  </a:extLst>
                </a:hlinkClick>
              </a:rPr>
              <a:t>i</a:t>
            </a:r>
            <a:r>
              <a:rPr lang="en-US" b="0" i="0" u="none" strike="noStrike" dirty="0">
                <a:solidFill>
                  <a:schemeClr val="tx1"/>
                </a:solidFill>
                <a:effectLst/>
                <a:hlinkClick r:id="rId3">
                  <a:extLst>
                    <a:ext uri="{A12FA001-AC4F-418D-AE19-62706E023703}">
                      <ahyp:hlinkClr xmlns:ahyp="http://schemas.microsoft.com/office/drawing/2018/hyperlinkcolor" val="tx"/>
                    </a:ext>
                  </a:extLst>
                </a:hlinkClick>
              </a:rPr>
              <a:t>)</a:t>
            </a:r>
            <a:r>
              <a:rPr lang="en-US" b="0" i="0" dirty="0">
                <a:solidFill>
                  <a:schemeClr val="tx1"/>
                </a:solidFill>
                <a:effectLst/>
              </a:rPr>
              <a:t> of this title</a:t>
            </a:r>
            <a:r>
              <a:rPr lang="en-US" b="0" i="0" u="none" strike="noStrike" baseline="30000" dirty="0">
                <a:solidFill>
                  <a:schemeClr val="tx1"/>
                </a:solidFill>
                <a:effectLst/>
                <a:hlinkClick r:id="rId4">
                  <a:extLst>
                    <a:ext uri="{A12FA001-AC4F-418D-AE19-62706E023703}">
                      <ahyp:hlinkClr xmlns:ahyp="http://schemas.microsoft.com/office/drawing/2018/hyperlinkcolor" val="tx"/>
                    </a:ext>
                  </a:extLst>
                </a:hlinkClick>
              </a:rPr>
              <a:t>1</a:t>
            </a:r>
            <a:r>
              <a:rPr lang="en-US" b="0" i="0" dirty="0">
                <a:solidFill>
                  <a:schemeClr val="tx1"/>
                </a:solidFill>
                <a:effectLst/>
              </a:rPr>
              <a:t>, emergency medical services provider, Federally qualified health center, group practice, a pharmacist, a pharmacy, a laboratory, a physician (as defined in </a:t>
            </a:r>
            <a:r>
              <a:rPr lang="en-US" b="0" i="0" u="none" strike="noStrike" dirty="0">
                <a:solidFill>
                  <a:schemeClr val="tx1"/>
                </a:solidFill>
                <a:effectLst/>
                <a:hlinkClick r:id="rId5">
                  <a:extLst>
                    <a:ext uri="{A12FA001-AC4F-418D-AE19-62706E023703}">
                      <ahyp:hlinkClr xmlns:ahyp="http://schemas.microsoft.com/office/drawing/2018/hyperlinkcolor" val="tx"/>
                    </a:ext>
                  </a:extLst>
                </a:hlinkClick>
              </a:rPr>
              <a:t>section 1395x(r)</a:t>
            </a:r>
            <a:r>
              <a:rPr lang="en-US" b="0" i="0" dirty="0">
                <a:solidFill>
                  <a:schemeClr val="tx1"/>
                </a:solidFill>
                <a:effectLst/>
              </a:rPr>
              <a:t> of this title), </a:t>
            </a:r>
          </a:p>
          <a:p>
            <a:r>
              <a:rPr lang="en-US" b="0" i="0" dirty="0">
                <a:solidFill>
                  <a:schemeClr val="tx1"/>
                </a:solidFill>
                <a:effectLst/>
              </a:rPr>
              <a:t>A practitioner (as described in </a:t>
            </a:r>
            <a:r>
              <a:rPr lang="en-US" b="0" i="0" u="none" strike="noStrike" dirty="0">
                <a:solidFill>
                  <a:schemeClr val="tx1"/>
                </a:solidFill>
                <a:effectLst/>
                <a:hlinkClick r:id="rId6">
                  <a:extLst>
                    <a:ext uri="{A12FA001-AC4F-418D-AE19-62706E023703}">
                      <ahyp:hlinkClr xmlns:ahyp="http://schemas.microsoft.com/office/drawing/2018/hyperlinkcolor" val="tx"/>
                    </a:ext>
                  </a:extLst>
                </a:hlinkClick>
              </a:rPr>
              <a:t>section 1395u(b)(18)(C)</a:t>
            </a:r>
            <a:r>
              <a:rPr lang="en-US" b="0" i="0" dirty="0">
                <a:solidFill>
                  <a:schemeClr val="tx1"/>
                </a:solidFill>
                <a:effectLst/>
              </a:rPr>
              <a:t> of this title), a provider operated by, or under contract with, the Indian Health Service or by an Indian tribe (as defined in the Indian Self-Determination and Education Assistance Act), tribal organization, or urban Indian organization (as defined in </a:t>
            </a:r>
            <a:r>
              <a:rPr lang="en-US" b="0" i="0" u="none" strike="noStrike" dirty="0">
                <a:solidFill>
                  <a:schemeClr val="tx1"/>
                </a:solidFill>
                <a:effectLst/>
                <a:hlinkClick r:id="rId7">
                  <a:extLst>
                    <a:ext uri="{A12FA001-AC4F-418D-AE19-62706E023703}">
                      <ahyp:hlinkClr xmlns:ahyp="http://schemas.microsoft.com/office/drawing/2018/hyperlinkcolor" val="tx"/>
                    </a:ext>
                  </a:extLst>
                </a:hlinkClick>
              </a:rPr>
              <a:t>section 1603 of Title 25</a:t>
            </a:r>
            <a:r>
              <a:rPr lang="en-US" b="0" i="0" dirty="0">
                <a:solidFill>
                  <a:schemeClr val="tx1"/>
                </a:solidFill>
                <a:effectLst/>
              </a:rPr>
              <a:t>), a rural health clinic, a covered entity under </a:t>
            </a:r>
            <a:r>
              <a:rPr lang="en-US" b="0" i="0" u="none" strike="noStrike" dirty="0">
                <a:solidFill>
                  <a:schemeClr val="tx1"/>
                </a:solidFill>
                <a:effectLst/>
                <a:hlinkClick r:id="rId8">
                  <a:extLst>
                    <a:ext uri="{A12FA001-AC4F-418D-AE19-62706E023703}">
                      <ahyp:hlinkClr xmlns:ahyp="http://schemas.microsoft.com/office/drawing/2018/hyperlinkcolor" val="tx"/>
                    </a:ext>
                  </a:extLst>
                </a:hlinkClick>
              </a:rPr>
              <a:t>section 256b</a:t>
            </a:r>
            <a:r>
              <a:rPr lang="en-US" b="0" i="0" dirty="0">
                <a:solidFill>
                  <a:schemeClr val="tx1"/>
                </a:solidFill>
                <a:effectLst/>
              </a:rPr>
              <a:t> of this title, an ambulatory surgical center described in </a:t>
            </a:r>
            <a:r>
              <a:rPr lang="en-US" b="0" i="0" u="none" strike="noStrike" dirty="0">
                <a:solidFill>
                  <a:schemeClr val="tx1"/>
                </a:solidFill>
                <a:effectLst/>
                <a:hlinkClick r:id="rId3">
                  <a:extLst>
                    <a:ext uri="{A12FA001-AC4F-418D-AE19-62706E023703}">
                      <ahyp:hlinkClr xmlns:ahyp="http://schemas.microsoft.com/office/drawing/2018/hyperlinkcolor" val="tx"/>
                    </a:ext>
                  </a:extLst>
                </a:hlinkClick>
              </a:rPr>
              <a:t>section 1395</a:t>
            </a:r>
            <a:r>
              <a:rPr lang="en-US" b="0" i="1" u="none" strike="noStrike" dirty="0">
                <a:solidFill>
                  <a:schemeClr val="tx1"/>
                </a:solidFill>
                <a:effectLst/>
                <a:hlinkClick r:id="rId3">
                  <a:extLst>
                    <a:ext uri="{A12FA001-AC4F-418D-AE19-62706E023703}">
                      <ahyp:hlinkClr xmlns:ahyp="http://schemas.microsoft.com/office/drawing/2018/hyperlinkcolor" val="tx"/>
                    </a:ext>
                  </a:extLst>
                </a:hlinkClick>
              </a:rPr>
              <a:t>l</a:t>
            </a:r>
            <a:r>
              <a:rPr lang="en-US" b="0" i="0" u="none" strike="noStrike" dirty="0">
                <a:solidFill>
                  <a:schemeClr val="tx1"/>
                </a:solidFill>
                <a:effectLst/>
                <a:hlinkClick r:id="rId3">
                  <a:extLst>
                    <a:ext uri="{A12FA001-AC4F-418D-AE19-62706E023703}">
                      <ahyp:hlinkClr xmlns:ahyp="http://schemas.microsoft.com/office/drawing/2018/hyperlinkcolor" val="tx"/>
                    </a:ext>
                  </a:extLst>
                </a:hlinkClick>
              </a:rPr>
              <a:t>(</a:t>
            </a:r>
            <a:r>
              <a:rPr lang="en-US" b="0" i="0" u="none" strike="noStrike" dirty="0" err="1">
                <a:solidFill>
                  <a:schemeClr val="tx1"/>
                </a:solidFill>
                <a:effectLst/>
                <a:hlinkClick r:id="rId3">
                  <a:extLst>
                    <a:ext uri="{A12FA001-AC4F-418D-AE19-62706E023703}">
                      <ahyp:hlinkClr xmlns:ahyp="http://schemas.microsoft.com/office/drawing/2018/hyperlinkcolor" val="tx"/>
                    </a:ext>
                  </a:extLst>
                </a:hlinkClick>
              </a:rPr>
              <a:t>i</a:t>
            </a:r>
            <a:r>
              <a:rPr lang="en-US" b="0" i="0" u="none" strike="noStrike" dirty="0">
                <a:solidFill>
                  <a:schemeClr val="tx1"/>
                </a:solidFill>
                <a:effectLst/>
                <a:hlinkClick r:id="rId3">
                  <a:extLst>
                    <a:ext uri="{A12FA001-AC4F-418D-AE19-62706E023703}">
                      <ahyp:hlinkClr xmlns:ahyp="http://schemas.microsoft.com/office/drawing/2018/hyperlinkcolor" val="tx"/>
                    </a:ext>
                  </a:extLst>
                </a:hlinkClick>
              </a:rPr>
              <a:t>)</a:t>
            </a:r>
            <a:r>
              <a:rPr lang="en-US" b="0" i="0" dirty="0">
                <a:solidFill>
                  <a:schemeClr val="tx1"/>
                </a:solidFill>
                <a:effectLst/>
              </a:rPr>
              <a:t> of this title</a:t>
            </a:r>
            <a:r>
              <a:rPr lang="en-US" b="0" i="0" u="none" strike="noStrike" baseline="30000" dirty="0">
                <a:solidFill>
                  <a:schemeClr val="tx1"/>
                </a:solidFill>
                <a:effectLst/>
                <a:hlinkClick r:id="rId4">
                  <a:extLst>
                    <a:ext uri="{A12FA001-AC4F-418D-AE19-62706E023703}">
                      <ahyp:hlinkClr xmlns:ahyp="http://schemas.microsoft.com/office/drawing/2018/hyperlinkcolor" val="tx"/>
                    </a:ext>
                  </a:extLst>
                </a:hlinkClick>
              </a:rPr>
              <a:t>1</a:t>
            </a:r>
            <a:r>
              <a:rPr lang="en-US" b="0" i="0" dirty="0">
                <a:solidFill>
                  <a:schemeClr val="tx1"/>
                </a:solidFill>
                <a:effectLst/>
              </a:rPr>
              <a:t>,</a:t>
            </a:r>
          </a:p>
          <a:p>
            <a:r>
              <a:rPr lang="en-US" dirty="0">
                <a:solidFill>
                  <a:schemeClr val="tx1"/>
                </a:solidFill>
                <a:effectLst/>
              </a:rPr>
              <a:t>A</a:t>
            </a:r>
            <a:r>
              <a:rPr lang="en-US" b="0" i="0" dirty="0">
                <a:solidFill>
                  <a:schemeClr val="tx1"/>
                </a:solidFill>
                <a:effectLst/>
              </a:rPr>
              <a:t> therapist (as defined in </a:t>
            </a:r>
            <a:r>
              <a:rPr lang="en-US" b="0" i="0" u="none" strike="noStrike" dirty="0">
                <a:solidFill>
                  <a:schemeClr val="tx1"/>
                </a:solidFill>
                <a:effectLst/>
                <a:hlinkClick r:id="rId9">
                  <a:extLst>
                    <a:ext uri="{A12FA001-AC4F-418D-AE19-62706E023703}">
                      <ahyp:hlinkClr xmlns:ahyp="http://schemas.microsoft.com/office/drawing/2018/hyperlinkcolor" val="tx"/>
                    </a:ext>
                  </a:extLst>
                </a:hlinkClick>
              </a:rPr>
              <a:t>section 1395w-4(k)(3)(B)(iii)</a:t>
            </a:r>
            <a:r>
              <a:rPr lang="en-US" b="0" i="0" dirty="0">
                <a:solidFill>
                  <a:schemeClr val="tx1"/>
                </a:solidFill>
                <a:effectLst/>
              </a:rPr>
              <a:t> of this title), and </a:t>
            </a:r>
          </a:p>
          <a:p>
            <a:r>
              <a:rPr lang="en-US" b="0" i="0" dirty="0">
                <a:solidFill>
                  <a:schemeClr val="tx1"/>
                </a:solidFill>
                <a:effectLst/>
              </a:rPr>
              <a:t>Any other category of health care facility, entity, practitioner, or clinician determined appropriate by the Secretary.</a:t>
            </a:r>
            <a:endParaRPr lang="en-US" dirty="0">
              <a:solidFill>
                <a:schemeClr val="tx1"/>
              </a:solidFill>
            </a:endParaRPr>
          </a:p>
        </p:txBody>
      </p:sp>
    </p:spTree>
    <p:extLst>
      <p:ext uri="{BB962C8B-B14F-4D97-AF65-F5344CB8AC3E}">
        <p14:creationId xmlns:p14="http://schemas.microsoft.com/office/powerpoint/2010/main" val="3766733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E5EC8-A8B7-4802-A55E-B40AD85CB714}"/>
              </a:ext>
            </a:extLst>
          </p:cNvPr>
          <p:cNvSpPr>
            <a:spLocks noGrp="1"/>
          </p:cNvSpPr>
          <p:nvPr>
            <p:ph type="title"/>
          </p:nvPr>
        </p:nvSpPr>
        <p:spPr/>
        <p:txBody>
          <a:bodyPr/>
          <a:lstStyle/>
          <a:p>
            <a:r>
              <a:rPr lang="en-US" dirty="0"/>
              <a:t>“Community Mental Health Centers”</a:t>
            </a:r>
          </a:p>
        </p:txBody>
      </p:sp>
      <p:sp>
        <p:nvSpPr>
          <p:cNvPr id="3" name="Content Placeholder 2">
            <a:extLst>
              <a:ext uri="{FF2B5EF4-FFF2-40B4-BE49-F238E27FC236}">
                <a16:creationId xmlns:a16="http://schemas.microsoft.com/office/drawing/2014/main" id="{1D920C19-861B-4F77-8D54-90E7E0DB56D7}"/>
              </a:ext>
            </a:extLst>
          </p:cNvPr>
          <p:cNvSpPr>
            <a:spLocks noGrp="1"/>
          </p:cNvSpPr>
          <p:nvPr>
            <p:ph idx="1"/>
          </p:nvPr>
        </p:nvSpPr>
        <p:spPr/>
        <p:txBody>
          <a:bodyPr/>
          <a:lstStyle/>
          <a:p>
            <a:pPr marL="0" indent="0">
              <a:buNone/>
            </a:pPr>
            <a:r>
              <a:rPr lang="en-US" sz="2000" b="0" i="0" dirty="0">
                <a:solidFill>
                  <a:schemeClr val="tx1"/>
                </a:solidFill>
                <a:effectLst/>
              </a:rPr>
              <a:t>42 U.S. Code </a:t>
            </a:r>
            <a:r>
              <a:rPr lang="en-US" sz="2000" b="0" i="0" u="none" strike="noStrike" dirty="0">
                <a:solidFill>
                  <a:schemeClr val="tx1"/>
                </a:solidFill>
                <a:effectLst/>
                <a:hlinkClick r:id="rId2">
                  <a:extLst>
                    <a:ext uri="{A12FA001-AC4F-418D-AE19-62706E023703}">
                      <ahyp:hlinkClr xmlns:ahyp="http://schemas.microsoft.com/office/drawing/2018/hyperlinkcolor" val="tx"/>
                    </a:ext>
                  </a:extLst>
                </a:hlinkClick>
              </a:rPr>
              <a:t>§ 300x-2(b)(1)</a:t>
            </a:r>
            <a:r>
              <a:rPr lang="en-US" sz="2000" b="0" i="0" dirty="0">
                <a:solidFill>
                  <a:schemeClr val="tx1"/>
                </a:solidFill>
                <a:effectLst/>
              </a:rPr>
              <a:t> </a:t>
            </a:r>
          </a:p>
          <a:p>
            <a:endParaRPr lang="en-US" b="1" i="0" dirty="0">
              <a:solidFill>
                <a:schemeClr val="tx1"/>
              </a:solidFill>
              <a:effectLst/>
            </a:endParaRPr>
          </a:p>
          <a:p>
            <a:r>
              <a:rPr lang="en-US" b="1" i="0" dirty="0">
                <a:solidFill>
                  <a:schemeClr val="tx1"/>
                </a:solidFill>
                <a:effectLst/>
              </a:rPr>
              <a:t>(1)</a:t>
            </a:r>
            <a:r>
              <a:rPr lang="en-US" b="0" i="0" dirty="0">
                <a:solidFill>
                  <a:schemeClr val="tx1"/>
                </a:solidFill>
                <a:effectLst/>
              </a:rPr>
              <a:t>  appropriate, qualified community programs (which may include community mental health centers, child mental-health programs, psychosocial rehabilitation programs, mental health peer-support programs, and mental-health primary consumer-directed programs); </a:t>
            </a:r>
            <a:endParaRPr lang="en-US" dirty="0">
              <a:solidFill>
                <a:schemeClr val="tx1"/>
              </a:solidFill>
            </a:endParaRPr>
          </a:p>
        </p:txBody>
      </p:sp>
    </p:spTree>
    <p:extLst>
      <p:ext uri="{BB962C8B-B14F-4D97-AF65-F5344CB8AC3E}">
        <p14:creationId xmlns:p14="http://schemas.microsoft.com/office/powerpoint/2010/main" val="480058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2BBB-F6F8-4618-A46B-1A0BEC6977BB}"/>
              </a:ext>
            </a:extLst>
          </p:cNvPr>
          <p:cNvSpPr>
            <a:spLocks noGrp="1"/>
          </p:cNvSpPr>
          <p:nvPr>
            <p:ph type="title"/>
          </p:nvPr>
        </p:nvSpPr>
        <p:spPr/>
        <p:txBody>
          <a:bodyPr/>
          <a:lstStyle/>
          <a:p>
            <a:r>
              <a:rPr lang="en-US" dirty="0"/>
              <a:t>“A practitioner” </a:t>
            </a:r>
          </a:p>
        </p:txBody>
      </p:sp>
      <p:sp>
        <p:nvSpPr>
          <p:cNvPr id="3" name="Content Placeholder 2">
            <a:extLst>
              <a:ext uri="{FF2B5EF4-FFF2-40B4-BE49-F238E27FC236}">
                <a16:creationId xmlns:a16="http://schemas.microsoft.com/office/drawing/2014/main" id="{87A2D9D2-4F62-4309-94E4-2FA09FB6BC79}"/>
              </a:ext>
            </a:extLst>
          </p:cNvPr>
          <p:cNvSpPr>
            <a:spLocks noGrp="1"/>
          </p:cNvSpPr>
          <p:nvPr>
            <p:ph idx="1"/>
          </p:nvPr>
        </p:nvSpPr>
        <p:spPr/>
        <p:txBody>
          <a:bodyPr>
            <a:normAutofit/>
          </a:bodyPr>
          <a:lstStyle/>
          <a:p>
            <a:pPr algn="l"/>
            <a:r>
              <a:rPr lang="en-US" sz="2000" b="1" i="0" dirty="0">
                <a:solidFill>
                  <a:schemeClr val="tx1"/>
                </a:solidFill>
                <a:effectLst/>
              </a:rPr>
              <a:t>(C)</a:t>
            </a:r>
            <a:r>
              <a:rPr lang="en-US" sz="2000" b="0" i="0" dirty="0">
                <a:solidFill>
                  <a:schemeClr val="tx1"/>
                </a:solidFill>
                <a:effectLst/>
              </a:rPr>
              <a:t> A practitioner described in this subparagraph is any of the following:</a:t>
            </a:r>
          </a:p>
          <a:p>
            <a:pPr algn="l"/>
            <a:r>
              <a:rPr lang="en-US" sz="2000" b="1" i="0" dirty="0">
                <a:solidFill>
                  <a:schemeClr val="tx1"/>
                </a:solidFill>
                <a:effectLst/>
              </a:rPr>
              <a:t>(</a:t>
            </a:r>
            <a:r>
              <a:rPr lang="en-US" sz="2000" b="1" i="0" dirty="0" err="1">
                <a:solidFill>
                  <a:schemeClr val="tx1"/>
                </a:solidFill>
                <a:effectLst/>
              </a:rPr>
              <a:t>i</a:t>
            </a:r>
            <a:r>
              <a:rPr lang="en-US" sz="2000" b="1" i="0" dirty="0">
                <a:solidFill>
                  <a:schemeClr val="tx1"/>
                </a:solidFill>
                <a:effectLst/>
              </a:rPr>
              <a:t>)</a:t>
            </a:r>
            <a:r>
              <a:rPr lang="en-US" sz="2000" b="0" i="0" dirty="0">
                <a:solidFill>
                  <a:schemeClr val="tx1"/>
                </a:solidFill>
                <a:effectLst/>
              </a:rPr>
              <a:t> A physician assistant, nurse practitioner, or clinical nurse specialist (as defined in </a:t>
            </a:r>
            <a:r>
              <a:rPr lang="en-US" sz="2000" b="0" i="0" u="none" strike="noStrike" dirty="0">
                <a:solidFill>
                  <a:schemeClr val="tx1"/>
                </a:solidFill>
                <a:effectLst/>
                <a:hlinkClick r:id="rId2">
                  <a:extLst>
                    <a:ext uri="{A12FA001-AC4F-418D-AE19-62706E023703}">
                      <ahyp:hlinkClr xmlns:ahyp="http://schemas.microsoft.com/office/drawing/2018/hyperlinkcolor" val="tx"/>
                    </a:ext>
                  </a:extLst>
                </a:hlinkClick>
              </a:rPr>
              <a:t>section 1395x(aa)(5)</a:t>
            </a:r>
            <a:r>
              <a:rPr lang="en-US" sz="2000" b="0" i="0" dirty="0">
                <a:solidFill>
                  <a:schemeClr val="tx1"/>
                </a:solidFill>
                <a:effectLst/>
              </a:rPr>
              <a:t> of this title).</a:t>
            </a:r>
          </a:p>
          <a:p>
            <a:pPr algn="l"/>
            <a:r>
              <a:rPr lang="en-US" sz="2000" b="1" i="0" dirty="0">
                <a:solidFill>
                  <a:schemeClr val="tx1"/>
                </a:solidFill>
                <a:effectLst/>
              </a:rPr>
              <a:t>(ii)</a:t>
            </a:r>
            <a:r>
              <a:rPr lang="en-US" sz="2000" b="0" i="0" dirty="0">
                <a:solidFill>
                  <a:schemeClr val="tx1"/>
                </a:solidFill>
                <a:effectLst/>
              </a:rPr>
              <a:t> A certified registered nurse anesthetist (as defined in </a:t>
            </a:r>
            <a:r>
              <a:rPr lang="en-US" sz="2000" b="0" i="0" u="none" strike="noStrike" dirty="0">
                <a:solidFill>
                  <a:schemeClr val="tx1"/>
                </a:solidFill>
                <a:effectLst/>
                <a:hlinkClick r:id="rId3">
                  <a:extLst>
                    <a:ext uri="{A12FA001-AC4F-418D-AE19-62706E023703}">
                      <ahyp:hlinkClr xmlns:ahyp="http://schemas.microsoft.com/office/drawing/2018/hyperlinkcolor" val="tx"/>
                    </a:ext>
                  </a:extLst>
                </a:hlinkClick>
              </a:rPr>
              <a:t>section 1395x(bb)(2)</a:t>
            </a:r>
            <a:r>
              <a:rPr lang="en-US" sz="2000" b="0" i="0" dirty="0">
                <a:solidFill>
                  <a:schemeClr val="tx1"/>
                </a:solidFill>
                <a:effectLst/>
              </a:rPr>
              <a:t> of this title).</a:t>
            </a:r>
          </a:p>
          <a:p>
            <a:pPr algn="l"/>
            <a:r>
              <a:rPr lang="en-US" sz="2000" b="1" i="0" dirty="0">
                <a:solidFill>
                  <a:schemeClr val="tx1"/>
                </a:solidFill>
                <a:effectLst/>
              </a:rPr>
              <a:t>(iii)</a:t>
            </a:r>
            <a:r>
              <a:rPr lang="en-US" sz="2000" b="0" i="0" dirty="0">
                <a:solidFill>
                  <a:schemeClr val="tx1"/>
                </a:solidFill>
                <a:effectLst/>
              </a:rPr>
              <a:t> A certified nurse-midwife (as defined in </a:t>
            </a:r>
            <a:r>
              <a:rPr lang="en-US" sz="2000" b="0" i="0" u="none" strike="noStrike" dirty="0">
                <a:solidFill>
                  <a:schemeClr val="tx1"/>
                </a:solidFill>
                <a:effectLst/>
                <a:hlinkClick r:id="rId4">
                  <a:extLst>
                    <a:ext uri="{A12FA001-AC4F-418D-AE19-62706E023703}">
                      <ahyp:hlinkClr xmlns:ahyp="http://schemas.microsoft.com/office/drawing/2018/hyperlinkcolor" val="tx"/>
                    </a:ext>
                  </a:extLst>
                </a:hlinkClick>
              </a:rPr>
              <a:t>section 1395x(gg)(2)</a:t>
            </a:r>
            <a:r>
              <a:rPr lang="en-US" sz="2000" b="0" i="0" dirty="0">
                <a:solidFill>
                  <a:schemeClr val="tx1"/>
                </a:solidFill>
                <a:effectLst/>
              </a:rPr>
              <a:t> of this title).</a:t>
            </a:r>
          </a:p>
          <a:p>
            <a:pPr algn="l"/>
            <a:r>
              <a:rPr lang="en-US" sz="2000" b="1" i="0" dirty="0">
                <a:solidFill>
                  <a:schemeClr val="tx1"/>
                </a:solidFill>
                <a:effectLst/>
              </a:rPr>
              <a:t>(iv)</a:t>
            </a:r>
            <a:r>
              <a:rPr lang="en-US" sz="2000" b="0" i="0" dirty="0">
                <a:solidFill>
                  <a:schemeClr val="tx1"/>
                </a:solidFill>
                <a:effectLst/>
              </a:rPr>
              <a:t> A clinical social worker (as defined in </a:t>
            </a:r>
            <a:r>
              <a:rPr lang="en-US" sz="2000" b="0" i="0" u="none" strike="noStrike" dirty="0">
                <a:solidFill>
                  <a:schemeClr val="tx1"/>
                </a:solidFill>
                <a:effectLst/>
                <a:hlinkClick r:id="rId5">
                  <a:extLst>
                    <a:ext uri="{A12FA001-AC4F-418D-AE19-62706E023703}">
                      <ahyp:hlinkClr xmlns:ahyp="http://schemas.microsoft.com/office/drawing/2018/hyperlinkcolor" val="tx"/>
                    </a:ext>
                  </a:extLst>
                </a:hlinkClick>
              </a:rPr>
              <a:t>section 1395x(</a:t>
            </a:r>
            <a:r>
              <a:rPr lang="en-US" sz="2000" b="0" i="0" u="none" strike="noStrike" dirty="0" err="1">
                <a:solidFill>
                  <a:schemeClr val="tx1"/>
                </a:solidFill>
                <a:effectLst/>
                <a:hlinkClick r:id="rId5">
                  <a:extLst>
                    <a:ext uri="{A12FA001-AC4F-418D-AE19-62706E023703}">
                      <ahyp:hlinkClr xmlns:ahyp="http://schemas.microsoft.com/office/drawing/2018/hyperlinkcolor" val="tx"/>
                    </a:ext>
                  </a:extLst>
                </a:hlinkClick>
              </a:rPr>
              <a:t>hh</a:t>
            </a:r>
            <a:r>
              <a:rPr lang="en-US" sz="2000" b="0" i="0" u="none" strike="noStrike" dirty="0">
                <a:solidFill>
                  <a:schemeClr val="tx1"/>
                </a:solidFill>
                <a:effectLst/>
                <a:hlinkClick r:id="rId5">
                  <a:extLst>
                    <a:ext uri="{A12FA001-AC4F-418D-AE19-62706E023703}">
                      <ahyp:hlinkClr xmlns:ahyp="http://schemas.microsoft.com/office/drawing/2018/hyperlinkcolor" val="tx"/>
                    </a:ext>
                  </a:extLst>
                </a:hlinkClick>
              </a:rPr>
              <a:t>)(1)</a:t>
            </a:r>
            <a:r>
              <a:rPr lang="en-US" sz="2000" b="0" i="0" dirty="0">
                <a:solidFill>
                  <a:schemeClr val="tx1"/>
                </a:solidFill>
                <a:effectLst/>
              </a:rPr>
              <a:t> of this title).</a:t>
            </a:r>
          </a:p>
          <a:p>
            <a:pPr algn="l"/>
            <a:r>
              <a:rPr lang="en-US" sz="2000" b="1" i="0" dirty="0">
                <a:solidFill>
                  <a:schemeClr val="tx1"/>
                </a:solidFill>
                <a:effectLst/>
              </a:rPr>
              <a:t>(v)</a:t>
            </a:r>
            <a:r>
              <a:rPr lang="en-US" sz="2000" b="0" i="0" dirty="0">
                <a:solidFill>
                  <a:schemeClr val="tx1"/>
                </a:solidFill>
                <a:effectLst/>
              </a:rPr>
              <a:t> A clinical psychologist (as defined by the Secretary for purposes of </a:t>
            </a:r>
            <a:r>
              <a:rPr lang="en-US" sz="2000" b="0" i="0" u="none" strike="noStrike" dirty="0">
                <a:solidFill>
                  <a:schemeClr val="tx1"/>
                </a:solidFill>
                <a:effectLst/>
                <a:hlinkClick r:id="rId6">
                  <a:extLst>
                    <a:ext uri="{A12FA001-AC4F-418D-AE19-62706E023703}">
                      <ahyp:hlinkClr xmlns:ahyp="http://schemas.microsoft.com/office/drawing/2018/hyperlinkcolor" val="tx"/>
                    </a:ext>
                  </a:extLst>
                </a:hlinkClick>
              </a:rPr>
              <a:t>section 1395x(ii)</a:t>
            </a:r>
            <a:r>
              <a:rPr lang="en-US" sz="2000" b="0" i="0" dirty="0">
                <a:solidFill>
                  <a:schemeClr val="tx1"/>
                </a:solidFill>
                <a:effectLst/>
              </a:rPr>
              <a:t> of this title).</a:t>
            </a:r>
          </a:p>
          <a:p>
            <a:pPr algn="l"/>
            <a:r>
              <a:rPr lang="en-US" sz="2000" b="1" i="0" dirty="0">
                <a:solidFill>
                  <a:schemeClr val="tx1"/>
                </a:solidFill>
                <a:effectLst/>
              </a:rPr>
              <a:t>(vi)</a:t>
            </a:r>
            <a:r>
              <a:rPr lang="en-US" sz="2000" b="0" i="0" dirty="0">
                <a:solidFill>
                  <a:schemeClr val="tx1"/>
                </a:solidFill>
                <a:effectLst/>
              </a:rPr>
              <a:t> A registered dietitian or nutrition professional.</a:t>
            </a:r>
          </a:p>
          <a:p>
            <a:endParaRPr lang="en-US" dirty="0"/>
          </a:p>
        </p:txBody>
      </p:sp>
    </p:spTree>
    <p:extLst>
      <p:ext uri="{BB962C8B-B14F-4D97-AF65-F5344CB8AC3E}">
        <p14:creationId xmlns:p14="http://schemas.microsoft.com/office/powerpoint/2010/main" val="3226783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FD2BC-3AC3-404B-A0FB-EADE34DDEF11}"/>
              </a:ext>
            </a:extLst>
          </p:cNvPr>
          <p:cNvSpPr>
            <a:spLocks noGrp="1"/>
          </p:cNvSpPr>
          <p:nvPr>
            <p:ph type="title"/>
          </p:nvPr>
        </p:nvSpPr>
        <p:spPr/>
        <p:txBody>
          <a:bodyPr>
            <a:normAutofit/>
          </a:bodyPr>
          <a:lstStyle/>
          <a:p>
            <a:r>
              <a:rPr lang="en-US" dirty="0">
                <a:effectLst/>
              </a:rPr>
              <a:t>“A therapist”</a:t>
            </a:r>
            <a:endParaRPr lang="en-US" dirty="0"/>
          </a:p>
        </p:txBody>
      </p:sp>
      <p:sp>
        <p:nvSpPr>
          <p:cNvPr id="3" name="Content Placeholder 2">
            <a:extLst>
              <a:ext uri="{FF2B5EF4-FFF2-40B4-BE49-F238E27FC236}">
                <a16:creationId xmlns:a16="http://schemas.microsoft.com/office/drawing/2014/main" id="{11102B15-77B4-4A9A-8910-99ADCC74F799}"/>
              </a:ext>
            </a:extLst>
          </p:cNvPr>
          <p:cNvSpPr>
            <a:spLocks noGrp="1"/>
          </p:cNvSpPr>
          <p:nvPr>
            <p:ph idx="1"/>
          </p:nvPr>
        </p:nvSpPr>
        <p:spPr/>
        <p:txBody>
          <a:bodyPr/>
          <a:lstStyle/>
          <a:p>
            <a:pPr algn="l"/>
            <a:r>
              <a:rPr lang="en-US" sz="2000" b="1" i="0" dirty="0">
                <a:solidFill>
                  <a:schemeClr val="tx1"/>
                </a:solidFill>
                <a:effectLst/>
              </a:rPr>
              <a:t>(</a:t>
            </a:r>
            <a:r>
              <a:rPr lang="en-US" sz="2000" b="1" i="0" dirty="0" err="1">
                <a:solidFill>
                  <a:schemeClr val="tx1"/>
                </a:solidFill>
                <a:effectLst/>
              </a:rPr>
              <a:t>i</a:t>
            </a:r>
            <a:r>
              <a:rPr lang="en-US" sz="2000" b="1" i="0" dirty="0">
                <a:solidFill>
                  <a:schemeClr val="tx1"/>
                </a:solidFill>
                <a:effectLst/>
              </a:rPr>
              <a:t>)</a:t>
            </a:r>
            <a:r>
              <a:rPr lang="en-US" sz="2000" b="0" i="0" dirty="0">
                <a:solidFill>
                  <a:schemeClr val="tx1"/>
                </a:solidFill>
                <a:effectLst/>
              </a:rPr>
              <a:t> A physician.</a:t>
            </a:r>
          </a:p>
          <a:p>
            <a:pPr algn="l"/>
            <a:r>
              <a:rPr lang="en-US" sz="2000" b="1" i="0" dirty="0">
                <a:solidFill>
                  <a:schemeClr val="tx1"/>
                </a:solidFill>
                <a:effectLst/>
              </a:rPr>
              <a:t>(ii)</a:t>
            </a:r>
            <a:r>
              <a:rPr lang="en-US" sz="2000" b="0" i="0" dirty="0">
                <a:solidFill>
                  <a:schemeClr val="tx1"/>
                </a:solidFill>
                <a:effectLst/>
              </a:rPr>
              <a:t> A practitioner described in </a:t>
            </a:r>
            <a:r>
              <a:rPr lang="en-US" sz="2000" b="0" i="0" u="none" strike="noStrike" dirty="0">
                <a:solidFill>
                  <a:schemeClr val="tx1"/>
                </a:solidFill>
                <a:effectLst/>
                <a:hlinkClick r:id="rId2">
                  <a:extLst>
                    <a:ext uri="{A12FA001-AC4F-418D-AE19-62706E023703}">
                      <ahyp:hlinkClr xmlns:ahyp="http://schemas.microsoft.com/office/drawing/2018/hyperlinkcolor" val="tx"/>
                    </a:ext>
                  </a:extLst>
                </a:hlinkClick>
              </a:rPr>
              <a:t>section 1395u(b)(18)(C)</a:t>
            </a:r>
            <a:r>
              <a:rPr lang="en-US" sz="2000" b="0" i="0" dirty="0">
                <a:solidFill>
                  <a:schemeClr val="tx1"/>
                </a:solidFill>
                <a:effectLst/>
              </a:rPr>
              <a:t> of this title.</a:t>
            </a:r>
          </a:p>
          <a:p>
            <a:pPr algn="l"/>
            <a:r>
              <a:rPr lang="en-US" sz="2000" b="1" i="0" dirty="0">
                <a:solidFill>
                  <a:schemeClr val="tx1"/>
                </a:solidFill>
                <a:effectLst/>
              </a:rPr>
              <a:t>(iii)</a:t>
            </a:r>
            <a:r>
              <a:rPr lang="en-US" sz="2000" b="0" i="0" dirty="0">
                <a:solidFill>
                  <a:schemeClr val="tx1"/>
                </a:solidFill>
                <a:effectLst/>
              </a:rPr>
              <a:t> A physical or occupational therapist or a qualified speech-language pathologist.</a:t>
            </a:r>
          </a:p>
          <a:p>
            <a:pPr algn="l"/>
            <a:r>
              <a:rPr lang="en-US" sz="2000" b="1" i="0" dirty="0">
                <a:solidFill>
                  <a:schemeClr val="tx1"/>
                </a:solidFill>
                <a:effectLst/>
              </a:rPr>
              <a:t>(iv)</a:t>
            </a:r>
            <a:r>
              <a:rPr lang="en-US" sz="2000" b="0" i="0" dirty="0">
                <a:solidFill>
                  <a:schemeClr val="tx1"/>
                </a:solidFill>
                <a:effectLst/>
              </a:rPr>
              <a:t> Beginning with 2009, a qualified audiologist (as defined in </a:t>
            </a:r>
            <a:r>
              <a:rPr lang="en-US" sz="2000" b="0" i="0" u="none" strike="noStrike" dirty="0">
                <a:solidFill>
                  <a:schemeClr val="tx1"/>
                </a:solidFill>
                <a:effectLst/>
                <a:hlinkClick r:id="rId3">
                  <a:extLst>
                    <a:ext uri="{A12FA001-AC4F-418D-AE19-62706E023703}">
                      <ahyp:hlinkClr xmlns:ahyp="http://schemas.microsoft.com/office/drawing/2018/hyperlinkcolor" val="tx"/>
                    </a:ext>
                  </a:extLst>
                </a:hlinkClick>
              </a:rPr>
              <a:t>section 1395x(</a:t>
            </a:r>
            <a:r>
              <a:rPr lang="en-US" sz="2000" b="0" i="0" u="none" strike="noStrike" dirty="0" err="1">
                <a:solidFill>
                  <a:schemeClr val="tx1"/>
                </a:solidFill>
                <a:effectLst/>
                <a:hlinkClick r:id="rId3">
                  <a:extLst>
                    <a:ext uri="{A12FA001-AC4F-418D-AE19-62706E023703}">
                      <ahyp:hlinkClr xmlns:ahyp="http://schemas.microsoft.com/office/drawing/2018/hyperlinkcolor" val="tx"/>
                    </a:ext>
                  </a:extLst>
                </a:hlinkClick>
              </a:rPr>
              <a:t>ll</a:t>
            </a:r>
            <a:r>
              <a:rPr lang="en-US" sz="2000" b="0" i="0" u="none" strike="noStrike" dirty="0">
                <a:solidFill>
                  <a:schemeClr val="tx1"/>
                </a:solidFill>
                <a:effectLst/>
                <a:hlinkClick r:id="rId3">
                  <a:extLst>
                    <a:ext uri="{A12FA001-AC4F-418D-AE19-62706E023703}">
                      <ahyp:hlinkClr xmlns:ahyp="http://schemas.microsoft.com/office/drawing/2018/hyperlinkcolor" val="tx"/>
                    </a:ext>
                  </a:extLst>
                </a:hlinkClick>
              </a:rPr>
              <a:t>)(3)(B)</a:t>
            </a:r>
            <a:r>
              <a:rPr lang="en-US" sz="2000" b="0" i="0" dirty="0">
                <a:solidFill>
                  <a:schemeClr val="tx1"/>
                </a:solidFill>
                <a:effectLst/>
              </a:rPr>
              <a:t> of this title).</a:t>
            </a:r>
          </a:p>
          <a:p>
            <a:endParaRPr lang="en-US" dirty="0"/>
          </a:p>
        </p:txBody>
      </p:sp>
    </p:spTree>
    <p:extLst>
      <p:ext uri="{BB962C8B-B14F-4D97-AF65-F5344CB8AC3E}">
        <p14:creationId xmlns:p14="http://schemas.microsoft.com/office/powerpoint/2010/main" val="3018306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2EDC5-2EE0-49AF-8279-E71165EA0E31}"/>
              </a:ext>
            </a:extLst>
          </p:cNvPr>
          <p:cNvSpPr>
            <a:spLocks noGrp="1"/>
          </p:cNvSpPr>
          <p:nvPr>
            <p:ph type="title"/>
          </p:nvPr>
        </p:nvSpPr>
        <p:spPr/>
        <p:txBody>
          <a:bodyPr/>
          <a:lstStyle/>
          <a:p>
            <a:r>
              <a:rPr lang="en-US" dirty="0"/>
              <a:t>What it means for healthcare Actors</a:t>
            </a:r>
          </a:p>
        </p:txBody>
      </p:sp>
      <p:sp>
        <p:nvSpPr>
          <p:cNvPr id="3" name="Content Placeholder 2">
            <a:extLst>
              <a:ext uri="{FF2B5EF4-FFF2-40B4-BE49-F238E27FC236}">
                <a16:creationId xmlns:a16="http://schemas.microsoft.com/office/drawing/2014/main" id="{AE4301FA-3661-4BFA-B67B-0B5E19FBFC3D}"/>
              </a:ext>
            </a:extLst>
          </p:cNvPr>
          <p:cNvSpPr>
            <a:spLocks noGrp="1"/>
          </p:cNvSpPr>
          <p:nvPr>
            <p:ph idx="1"/>
          </p:nvPr>
        </p:nvSpPr>
        <p:spPr/>
        <p:txBody>
          <a:bodyPr>
            <a:normAutofit/>
          </a:bodyPr>
          <a:lstStyle/>
          <a:p>
            <a:pPr algn="l"/>
            <a:r>
              <a:rPr lang="en-US" sz="2000" dirty="0">
                <a:solidFill>
                  <a:schemeClr val="tx1"/>
                </a:solidFill>
                <a:effectLst/>
              </a:rPr>
              <a:t>Cannot have a practice that would </a:t>
            </a:r>
            <a:r>
              <a:rPr lang="en-US" sz="2000" b="0" i="0" dirty="0">
                <a:solidFill>
                  <a:schemeClr val="tx1"/>
                </a:solidFill>
                <a:effectLst/>
              </a:rPr>
              <a:t>likely to</a:t>
            </a:r>
            <a:r>
              <a:rPr lang="en-US" sz="2000" b="0" dirty="0">
                <a:solidFill>
                  <a:schemeClr val="tx1"/>
                </a:solidFill>
                <a:effectLst/>
              </a:rPr>
              <a:t> </a:t>
            </a:r>
            <a:r>
              <a:rPr lang="en-US" sz="2000" dirty="0">
                <a:solidFill>
                  <a:schemeClr val="tx1"/>
                </a:solidFill>
                <a:effectLst/>
              </a:rPr>
              <a:t>interfere</a:t>
            </a:r>
            <a:r>
              <a:rPr lang="en-US" sz="2000" b="0" dirty="0">
                <a:solidFill>
                  <a:schemeClr val="tx1"/>
                </a:solidFill>
                <a:effectLst/>
              </a:rPr>
              <a:t> with access, exchange, or use of EHI unless denial is required by law or an exception applies </a:t>
            </a:r>
          </a:p>
          <a:p>
            <a:pPr algn="l"/>
            <a:r>
              <a:rPr lang="en-US" sz="2000" b="0" i="0" dirty="0">
                <a:solidFill>
                  <a:schemeClr val="tx1"/>
                </a:solidFill>
                <a:effectLst/>
              </a:rPr>
              <a:t>Requisite knowledge: If conducted by a healthcare provider, such provider knows that such practice </a:t>
            </a:r>
            <a:r>
              <a:rPr lang="en-US" sz="2000" b="1" i="0" dirty="0">
                <a:solidFill>
                  <a:schemeClr val="tx1"/>
                </a:solidFill>
                <a:effectLst/>
              </a:rPr>
              <a:t>is unreasonable and is likely to interfere</a:t>
            </a:r>
            <a:r>
              <a:rPr lang="en-US" sz="2000" b="0" i="0" dirty="0">
                <a:solidFill>
                  <a:schemeClr val="tx1"/>
                </a:solidFill>
                <a:effectLst/>
              </a:rPr>
              <a:t> with access, exchange, or use of electronic health information</a:t>
            </a:r>
          </a:p>
          <a:p>
            <a:pPr algn="l"/>
            <a:r>
              <a:rPr lang="en-US" sz="2000" dirty="0">
                <a:solidFill>
                  <a:schemeClr val="tx1"/>
                </a:solidFill>
              </a:rPr>
              <a:t>In sum, upon request, must allow patient or legal representative, or other requesting party to access, exchange, or use EHI maintained by the healthcare Actor without delay (unless an exception applies or denial is required by law)</a:t>
            </a:r>
            <a:endParaRPr lang="en-US" sz="2000" b="0" i="0" dirty="0">
              <a:solidFill>
                <a:schemeClr val="tx1"/>
              </a:solidFill>
              <a:effectLst/>
            </a:endParaRPr>
          </a:p>
          <a:p>
            <a:pPr algn="l"/>
            <a:endParaRPr lang="en-US" sz="2000" b="0" i="0" dirty="0">
              <a:solidFill>
                <a:schemeClr val="tx1"/>
              </a:solidFill>
              <a:effectLst/>
            </a:endParaRPr>
          </a:p>
          <a:p>
            <a:pPr algn="l"/>
            <a:endParaRPr lang="en-US" dirty="0"/>
          </a:p>
        </p:txBody>
      </p:sp>
    </p:spTree>
    <p:extLst>
      <p:ext uri="{BB962C8B-B14F-4D97-AF65-F5344CB8AC3E}">
        <p14:creationId xmlns:p14="http://schemas.microsoft.com/office/powerpoint/2010/main" val="3610568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B7919-4B8D-4410-8BAA-06B9DC62C36E}"/>
              </a:ext>
            </a:extLst>
          </p:cNvPr>
          <p:cNvSpPr>
            <a:spLocks noGrp="1"/>
          </p:cNvSpPr>
          <p:nvPr>
            <p:ph type="title"/>
          </p:nvPr>
        </p:nvSpPr>
        <p:spPr/>
        <p:txBody>
          <a:bodyPr/>
          <a:lstStyle/>
          <a:p>
            <a:r>
              <a:rPr lang="en-US" dirty="0"/>
              <a:t>Healthcare Actors and EHR/EHI</a:t>
            </a:r>
          </a:p>
        </p:txBody>
      </p:sp>
      <p:sp>
        <p:nvSpPr>
          <p:cNvPr id="3" name="Content Placeholder 2">
            <a:extLst>
              <a:ext uri="{FF2B5EF4-FFF2-40B4-BE49-F238E27FC236}">
                <a16:creationId xmlns:a16="http://schemas.microsoft.com/office/drawing/2014/main" id="{5E4AD2CA-E8A2-4802-9330-3E3DDF3A8AFE}"/>
              </a:ext>
            </a:extLst>
          </p:cNvPr>
          <p:cNvSpPr>
            <a:spLocks noGrp="1"/>
          </p:cNvSpPr>
          <p:nvPr>
            <p:ph idx="1"/>
          </p:nvPr>
        </p:nvSpPr>
        <p:spPr>
          <a:xfrm>
            <a:off x="619693" y="2180496"/>
            <a:ext cx="11029615" cy="3678303"/>
          </a:xfrm>
        </p:spPr>
        <p:txBody>
          <a:bodyPr>
            <a:noAutofit/>
          </a:bodyPr>
          <a:lstStyle/>
          <a:p>
            <a:endParaRPr lang="en-US" dirty="0"/>
          </a:p>
          <a:p>
            <a:pPr marL="0" indent="0">
              <a:buNone/>
            </a:pPr>
            <a:r>
              <a:rPr lang="en-US" b="1" dirty="0"/>
              <a:t>Does the Rule apply to healthcare Actors who only keep paper records and no electronic health information (EHI)?</a:t>
            </a:r>
          </a:p>
          <a:p>
            <a:r>
              <a:rPr lang="en-US" dirty="0"/>
              <a:t>The Rule only applies to Healthcare Actors who maintain EHI. </a:t>
            </a:r>
          </a:p>
          <a:p>
            <a:pPr marL="0" indent="0">
              <a:buNone/>
            </a:pPr>
            <a:r>
              <a:rPr lang="en-US" b="1" dirty="0"/>
              <a:t>Do I have to purchase a specific EHR or certified health IT?</a:t>
            </a:r>
          </a:p>
          <a:p>
            <a:r>
              <a:rPr lang="en-US" dirty="0"/>
              <a:t>The Rule does not require Healthcare Actors to purchase or maintain specific EHR or any other technology/platforms.</a:t>
            </a:r>
          </a:p>
          <a:p>
            <a:pPr marL="0" indent="0" algn="l">
              <a:buNone/>
            </a:pPr>
            <a:r>
              <a:rPr lang="en-US" b="1" dirty="0">
                <a:solidFill>
                  <a:srgbClr val="1B1B1B"/>
                </a:solidFill>
              </a:rPr>
              <a:t>Do the information blocking regulations only apply to Actors who maintain certified health IT? </a:t>
            </a:r>
            <a:endParaRPr lang="en-US" b="1" i="0" dirty="0">
              <a:solidFill>
                <a:srgbClr val="1B1B1B"/>
              </a:solidFill>
              <a:effectLst/>
            </a:endParaRPr>
          </a:p>
          <a:p>
            <a:pPr algn="l"/>
            <a:r>
              <a:rPr lang="en-US" b="0" i="0" dirty="0">
                <a:solidFill>
                  <a:srgbClr val="000000"/>
                </a:solidFill>
                <a:effectLst/>
              </a:rPr>
              <a:t>No, any individual or entity that meets the definition of Actor who maintains EHI in any medium, regardless of whether any of the health IT the provider uses is certified under the ONC Health IT Certification Program are subject to the Information Blocking regulations.  </a:t>
            </a:r>
            <a:endParaRPr lang="en-US" sz="1600" dirty="0"/>
          </a:p>
        </p:txBody>
      </p:sp>
    </p:spTree>
    <p:extLst>
      <p:ext uri="{BB962C8B-B14F-4D97-AF65-F5344CB8AC3E}">
        <p14:creationId xmlns:p14="http://schemas.microsoft.com/office/powerpoint/2010/main" val="1789116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5E2EE-80A5-4E8F-A8D4-F62EB753E313}"/>
              </a:ext>
            </a:extLst>
          </p:cNvPr>
          <p:cNvSpPr>
            <a:spLocks noGrp="1"/>
          </p:cNvSpPr>
          <p:nvPr>
            <p:ph type="title"/>
          </p:nvPr>
        </p:nvSpPr>
        <p:spPr/>
        <p:txBody>
          <a:bodyPr/>
          <a:lstStyle/>
          <a:p>
            <a:r>
              <a:rPr lang="en-US" dirty="0"/>
              <a:t>Electronic Health Information (EHI)</a:t>
            </a:r>
          </a:p>
        </p:txBody>
      </p:sp>
      <p:sp>
        <p:nvSpPr>
          <p:cNvPr id="3" name="Content Placeholder 2">
            <a:extLst>
              <a:ext uri="{FF2B5EF4-FFF2-40B4-BE49-F238E27FC236}">
                <a16:creationId xmlns:a16="http://schemas.microsoft.com/office/drawing/2014/main" id="{1AD287F0-91B8-4392-A346-3EC41E513822}"/>
              </a:ext>
            </a:extLst>
          </p:cNvPr>
          <p:cNvSpPr>
            <a:spLocks noGrp="1"/>
          </p:cNvSpPr>
          <p:nvPr>
            <p:ph idx="1"/>
          </p:nvPr>
        </p:nvSpPr>
        <p:spPr/>
        <p:txBody>
          <a:bodyPr>
            <a:normAutofit/>
          </a:bodyPr>
          <a:lstStyle/>
          <a:p>
            <a:pPr marL="0" indent="0" algn="l">
              <a:buNone/>
            </a:pPr>
            <a:r>
              <a:rPr lang="en-US" sz="2000" b="1" dirty="0">
                <a:solidFill>
                  <a:schemeClr val="tx1"/>
                </a:solidFill>
                <a:effectLst/>
                <a:latin typeface="+mj-lt"/>
              </a:rPr>
              <a:t>“Electronic Health </a:t>
            </a:r>
            <a:r>
              <a:rPr lang="en-US" sz="2000" b="1" dirty="0">
                <a:solidFill>
                  <a:schemeClr val="tx1"/>
                </a:solidFill>
                <a:latin typeface="+mj-lt"/>
              </a:rPr>
              <a:t>I</a:t>
            </a:r>
            <a:r>
              <a:rPr lang="en-US" sz="2000" b="1" dirty="0">
                <a:solidFill>
                  <a:schemeClr val="tx1"/>
                </a:solidFill>
                <a:effectLst/>
                <a:latin typeface="+mj-lt"/>
              </a:rPr>
              <a:t>nformation (EHI)” </a:t>
            </a:r>
            <a:r>
              <a:rPr lang="en-US" sz="2000" b="0" i="0" dirty="0">
                <a:solidFill>
                  <a:schemeClr val="tx1"/>
                </a:solidFill>
                <a:effectLst/>
                <a:latin typeface="+mj-lt"/>
              </a:rPr>
              <a:t>has same meaning as it is defined in 45 CFR 160.103 (HIPAA)</a:t>
            </a:r>
          </a:p>
          <a:p>
            <a:pPr algn="l"/>
            <a:r>
              <a:rPr lang="en-US" sz="2000" b="0" i="0" dirty="0">
                <a:solidFill>
                  <a:srgbClr val="333333"/>
                </a:solidFill>
                <a:effectLst/>
                <a:latin typeface="+mj-lt"/>
              </a:rPr>
              <a:t>Individually identifiable health information that is transmitted or maintained in electronic media. </a:t>
            </a:r>
          </a:p>
          <a:p>
            <a:pPr algn="l"/>
            <a:r>
              <a:rPr lang="en-US" sz="2000" b="0" i="0" dirty="0">
                <a:solidFill>
                  <a:schemeClr val="tx1"/>
                </a:solidFill>
                <a:effectLst/>
                <a:latin typeface="+mj-lt"/>
              </a:rPr>
              <a:t>To the extent that it would be included in a </a:t>
            </a:r>
            <a:r>
              <a:rPr lang="en-US" sz="2000" b="1" i="0" dirty="0">
                <a:solidFill>
                  <a:schemeClr val="tx1"/>
                </a:solidFill>
                <a:effectLst/>
                <a:latin typeface="+mj-lt"/>
              </a:rPr>
              <a:t>designated record set </a:t>
            </a:r>
            <a:r>
              <a:rPr lang="en-US" sz="2000" b="0" i="0" dirty="0">
                <a:solidFill>
                  <a:schemeClr val="tx1"/>
                </a:solidFill>
                <a:effectLst/>
                <a:latin typeface="+mj-lt"/>
              </a:rPr>
              <a:t>as defined in 45 CFR 164.501</a:t>
            </a:r>
          </a:p>
          <a:p>
            <a:pPr lvl="1"/>
            <a:r>
              <a:rPr lang="en-US" sz="2000" dirty="0">
                <a:solidFill>
                  <a:schemeClr val="tx1"/>
                </a:solidFill>
                <a:latin typeface="+mj-lt"/>
              </a:rPr>
              <a:t>For psychotherapy practices, this would be patient records maintained by healthcare provider, including billing records, used by the healthcare provider to make decisions about patients </a:t>
            </a:r>
            <a:endParaRPr lang="en-US" sz="2000" b="0" i="0" dirty="0">
              <a:solidFill>
                <a:schemeClr val="tx1"/>
              </a:solidFill>
              <a:effectLst/>
              <a:latin typeface="+mj-lt"/>
            </a:endParaRPr>
          </a:p>
          <a:p>
            <a:pPr algn="l"/>
            <a:r>
              <a:rPr lang="en-US" sz="2000" dirty="0">
                <a:solidFill>
                  <a:schemeClr val="tx1"/>
                </a:solidFill>
                <a:effectLst/>
                <a:latin typeface="+mj-lt"/>
              </a:rPr>
              <a:t>R</a:t>
            </a:r>
            <a:r>
              <a:rPr lang="en-US" sz="2000" b="0" i="0" dirty="0">
                <a:solidFill>
                  <a:schemeClr val="tx1"/>
                </a:solidFill>
                <a:effectLst/>
                <a:latin typeface="+mj-lt"/>
              </a:rPr>
              <a:t>egardless of whether the group of records are used or maintained by or for a covered entity as defined in 45 CFR 160.103 </a:t>
            </a:r>
          </a:p>
          <a:p>
            <a:pPr lvl="1"/>
            <a:r>
              <a:rPr lang="en-US" sz="2000" dirty="0">
                <a:solidFill>
                  <a:schemeClr val="tx1"/>
                </a:solidFill>
                <a:effectLst/>
                <a:latin typeface="+mj-lt"/>
              </a:rPr>
              <a:t>Applies whether the Actor is a covered entity or not </a:t>
            </a:r>
            <a:endParaRPr lang="en-US" sz="2000" b="0" i="0" dirty="0">
              <a:solidFill>
                <a:schemeClr val="tx1"/>
              </a:solidFill>
              <a:effectLst/>
              <a:latin typeface="+mj-lt"/>
            </a:endParaRPr>
          </a:p>
          <a:p>
            <a:endParaRPr lang="en-US" dirty="0"/>
          </a:p>
        </p:txBody>
      </p:sp>
    </p:spTree>
    <p:extLst>
      <p:ext uri="{BB962C8B-B14F-4D97-AF65-F5344CB8AC3E}">
        <p14:creationId xmlns:p14="http://schemas.microsoft.com/office/powerpoint/2010/main" val="3624896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FACF4-E45D-4F3A-8EF5-4177E4F5BBEB}"/>
              </a:ext>
            </a:extLst>
          </p:cNvPr>
          <p:cNvSpPr>
            <a:spLocks noGrp="1"/>
          </p:cNvSpPr>
          <p:nvPr>
            <p:ph type="title"/>
          </p:nvPr>
        </p:nvSpPr>
        <p:spPr/>
        <p:txBody>
          <a:bodyPr/>
          <a:lstStyle/>
          <a:p>
            <a:r>
              <a:rPr lang="en-US" dirty="0"/>
              <a:t>Electronic Health Information (EHI)</a:t>
            </a:r>
          </a:p>
        </p:txBody>
      </p:sp>
      <p:graphicFrame>
        <p:nvGraphicFramePr>
          <p:cNvPr id="4" name="Content Placeholder 3">
            <a:extLst>
              <a:ext uri="{FF2B5EF4-FFF2-40B4-BE49-F238E27FC236}">
                <a16:creationId xmlns:a16="http://schemas.microsoft.com/office/drawing/2014/main" id="{D99C1329-4DCC-4E46-818D-DC765D3FF732}"/>
              </a:ext>
            </a:extLst>
          </p:cNvPr>
          <p:cNvGraphicFramePr>
            <a:graphicFrameLocks noGrp="1"/>
          </p:cNvGraphicFramePr>
          <p:nvPr>
            <p:ph idx="1"/>
            <p:extLst>
              <p:ext uri="{D42A27DB-BD31-4B8C-83A1-F6EECF244321}">
                <p14:modId xmlns:p14="http://schemas.microsoft.com/office/powerpoint/2010/main" val="2783629073"/>
              </p:ext>
            </p:extLst>
          </p:nvPr>
        </p:nvGraphicFramePr>
        <p:xfrm>
          <a:off x="581192" y="2180496"/>
          <a:ext cx="11029615" cy="41740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7196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670FD-7A99-4519-A86E-B69823150842}"/>
              </a:ext>
            </a:extLst>
          </p:cNvPr>
          <p:cNvSpPr>
            <a:spLocks noGrp="1"/>
          </p:cNvSpPr>
          <p:nvPr>
            <p:ph type="title"/>
          </p:nvPr>
        </p:nvSpPr>
        <p:spPr/>
        <p:txBody>
          <a:bodyPr/>
          <a:lstStyle/>
          <a:p>
            <a:r>
              <a:rPr lang="en-US" dirty="0"/>
              <a:t>EHI for Psychotherapists</a:t>
            </a:r>
          </a:p>
        </p:txBody>
      </p:sp>
      <p:sp>
        <p:nvSpPr>
          <p:cNvPr id="3" name="Content Placeholder 2">
            <a:extLst>
              <a:ext uri="{FF2B5EF4-FFF2-40B4-BE49-F238E27FC236}">
                <a16:creationId xmlns:a16="http://schemas.microsoft.com/office/drawing/2014/main" id="{3E035FEA-0078-4D8F-8506-0925BBBD0261}"/>
              </a:ext>
            </a:extLst>
          </p:cNvPr>
          <p:cNvSpPr>
            <a:spLocks noGrp="1"/>
          </p:cNvSpPr>
          <p:nvPr>
            <p:ph idx="1"/>
          </p:nvPr>
        </p:nvSpPr>
        <p:spPr/>
        <p:txBody>
          <a:bodyPr>
            <a:normAutofit fontScale="55000" lnSpcReduction="20000"/>
          </a:bodyPr>
          <a:lstStyle/>
          <a:p>
            <a:pPr marL="0" indent="0" algn="l" fontAlgn="base">
              <a:buNone/>
            </a:pPr>
            <a:r>
              <a:rPr lang="en-US" sz="3400" b="1" i="0" dirty="0">
                <a:solidFill>
                  <a:schemeClr val="tx1"/>
                </a:solidFill>
                <a:effectLst/>
              </a:rPr>
              <a:t>For psychotherapist</a:t>
            </a:r>
            <a:r>
              <a:rPr lang="en-US" sz="3400" b="1" dirty="0">
                <a:solidFill>
                  <a:schemeClr val="tx1"/>
                </a:solidFill>
                <a:effectLst/>
              </a:rPr>
              <a:t>s who are Actors or work for Actors, this would typically mean (all in electronic format): </a:t>
            </a:r>
          </a:p>
          <a:p>
            <a:pPr algn="l" fontAlgn="base">
              <a:buFont typeface="Arial" panose="020B0604020202020204" pitchFamily="34" charset="0"/>
              <a:buChar char="•"/>
            </a:pPr>
            <a:r>
              <a:rPr lang="en-US" sz="3400" b="0" i="0" dirty="0">
                <a:solidFill>
                  <a:schemeClr val="tx1"/>
                </a:solidFill>
                <a:effectLst/>
              </a:rPr>
              <a:t>Counseling session start and stop times</a:t>
            </a:r>
          </a:p>
          <a:p>
            <a:pPr algn="l" fontAlgn="base">
              <a:buFont typeface="Arial" panose="020B0604020202020204" pitchFamily="34" charset="0"/>
              <a:buChar char="•"/>
            </a:pPr>
            <a:r>
              <a:rPr lang="en-US" sz="3400" b="0" i="0" dirty="0">
                <a:solidFill>
                  <a:schemeClr val="tx1"/>
                </a:solidFill>
                <a:effectLst/>
              </a:rPr>
              <a:t>Modalities and frequencies of treatment furnished</a:t>
            </a:r>
          </a:p>
          <a:p>
            <a:pPr algn="l" fontAlgn="base">
              <a:buFont typeface="Arial" panose="020B0604020202020204" pitchFamily="34" charset="0"/>
              <a:buChar char="•"/>
            </a:pPr>
            <a:r>
              <a:rPr lang="en-US" sz="3400" b="0" i="0" dirty="0">
                <a:solidFill>
                  <a:schemeClr val="tx1"/>
                </a:solidFill>
                <a:effectLst/>
              </a:rPr>
              <a:t>Results of any clinical/psychological tests</a:t>
            </a:r>
          </a:p>
          <a:p>
            <a:pPr algn="l" fontAlgn="base">
              <a:buFont typeface="Arial" panose="020B0604020202020204" pitchFamily="34" charset="0"/>
              <a:buChar char="•"/>
            </a:pPr>
            <a:r>
              <a:rPr lang="en-US" sz="3400" dirty="0">
                <a:solidFill>
                  <a:schemeClr val="tx1"/>
                </a:solidFill>
                <a:effectLst/>
              </a:rPr>
              <a:t>Consultations with other healthcare providers used to make decisions about the patient’s care</a:t>
            </a:r>
            <a:endParaRPr lang="en-US" sz="3400" b="0" i="0" dirty="0">
              <a:solidFill>
                <a:schemeClr val="tx1"/>
              </a:solidFill>
              <a:effectLst/>
            </a:endParaRPr>
          </a:p>
          <a:p>
            <a:pPr algn="l" fontAlgn="base">
              <a:buFont typeface="Arial" panose="020B0604020202020204" pitchFamily="34" charset="0"/>
              <a:buChar char="•"/>
            </a:pPr>
            <a:r>
              <a:rPr lang="en-US" sz="3400" b="0" i="0" dirty="0">
                <a:solidFill>
                  <a:schemeClr val="tx1"/>
                </a:solidFill>
                <a:effectLst/>
              </a:rPr>
              <a:t>Progress notes: diagnosis, functional status, treatment plan, symptoms, prognosis, and progress to date </a:t>
            </a:r>
          </a:p>
          <a:p>
            <a:pPr algn="l" fontAlgn="base">
              <a:buFont typeface="Arial" panose="020B0604020202020204" pitchFamily="34" charset="0"/>
              <a:buChar char="•"/>
            </a:pPr>
            <a:r>
              <a:rPr lang="en-US" sz="3400" b="1" i="0" dirty="0">
                <a:solidFill>
                  <a:schemeClr val="tx1"/>
                </a:solidFill>
                <a:effectLst/>
              </a:rPr>
              <a:t>After October 6, 2022</a:t>
            </a:r>
          </a:p>
          <a:p>
            <a:pPr lvl="1" fontAlgn="base">
              <a:buFont typeface="Arial" panose="020B0604020202020204" pitchFamily="34" charset="0"/>
              <a:buChar char="•"/>
            </a:pPr>
            <a:r>
              <a:rPr lang="en-US" sz="3400" dirty="0">
                <a:solidFill>
                  <a:schemeClr val="tx1"/>
                </a:solidFill>
              </a:rPr>
              <a:t>All EHI (not psychotherapy notes) including: billing, forms, etc. </a:t>
            </a:r>
          </a:p>
          <a:p>
            <a:pPr marL="36900" indent="0" fontAlgn="base">
              <a:buNone/>
            </a:pPr>
            <a:r>
              <a:rPr lang="en-US" sz="3400" b="1" dirty="0">
                <a:solidFill>
                  <a:schemeClr val="tx1"/>
                </a:solidFill>
              </a:rPr>
              <a:t>Does not include “psychotherapy notes” kept separate and apart from “record”</a:t>
            </a:r>
          </a:p>
          <a:p>
            <a:endParaRPr lang="en-US" dirty="0"/>
          </a:p>
        </p:txBody>
      </p:sp>
    </p:spTree>
    <p:extLst>
      <p:ext uri="{BB962C8B-B14F-4D97-AF65-F5344CB8AC3E}">
        <p14:creationId xmlns:p14="http://schemas.microsoft.com/office/powerpoint/2010/main" val="954929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11461-1720-47B8-99C9-91F43AACC940}"/>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E98B8302-FF0F-44BB-807A-A8A670FD4FB0}"/>
              </a:ext>
            </a:extLst>
          </p:cNvPr>
          <p:cNvSpPr>
            <a:spLocks noGrp="1"/>
          </p:cNvSpPr>
          <p:nvPr>
            <p:ph idx="1"/>
          </p:nvPr>
        </p:nvSpPr>
        <p:spPr/>
        <p:txBody>
          <a:bodyPr/>
          <a:lstStyle/>
          <a:p>
            <a:pPr marL="0" indent="0">
              <a:buNone/>
            </a:pPr>
            <a:r>
              <a:rPr lang="en-US" dirty="0">
                <a:solidFill>
                  <a:schemeClr val="tx1"/>
                </a:solidFill>
              </a:rPr>
              <a:t>The information provided during this workshop is for educational purposes only and does not constitute legal advice. The information and statements contained in this workshop is not intended to create an attorney-client relationship between you and the attorney presenters/CAMFT. Substantive changes in the law subsequent to the date of this workshop might affect the content and analysis. Similarly, any analysis offered may differ depending on the circumstances. We recommend that you seek the advice of your legal counsel for application of the laws to your specific situation. </a:t>
            </a:r>
          </a:p>
          <a:p>
            <a:pPr marL="0" indent="0">
              <a:buNone/>
            </a:pPr>
            <a:endParaRPr lang="en-US" dirty="0">
              <a:solidFill>
                <a:schemeClr val="tx1"/>
              </a:solidFill>
            </a:endParaRPr>
          </a:p>
        </p:txBody>
      </p:sp>
    </p:spTree>
    <p:extLst>
      <p:ext uri="{BB962C8B-B14F-4D97-AF65-F5344CB8AC3E}">
        <p14:creationId xmlns:p14="http://schemas.microsoft.com/office/powerpoint/2010/main" val="2126143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FB233-2941-4DA0-98F7-8077C91B085D}"/>
              </a:ext>
            </a:extLst>
          </p:cNvPr>
          <p:cNvSpPr>
            <a:spLocks noGrp="1"/>
          </p:cNvSpPr>
          <p:nvPr>
            <p:ph type="title"/>
          </p:nvPr>
        </p:nvSpPr>
        <p:spPr/>
        <p:txBody>
          <a:bodyPr/>
          <a:lstStyle/>
          <a:p>
            <a:r>
              <a:rPr lang="en-US" dirty="0"/>
              <a:t>EHI does not include</a:t>
            </a:r>
          </a:p>
        </p:txBody>
      </p:sp>
      <p:sp>
        <p:nvSpPr>
          <p:cNvPr id="3" name="Content Placeholder 2">
            <a:extLst>
              <a:ext uri="{FF2B5EF4-FFF2-40B4-BE49-F238E27FC236}">
                <a16:creationId xmlns:a16="http://schemas.microsoft.com/office/drawing/2014/main" id="{F22BD651-E0B7-470B-B22E-0E7D6C366061}"/>
              </a:ext>
            </a:extLst>
          </p:cNvPr>
          <p:cNvSpPr>
            <a:spLocks noGrp="1"/>
          </p:cNvSpPr>
          <p:nvPr>
            <p:ph idx="1"/>
          </p:nvPr>
        </p:nvSpPr>
        <p:spPr/>
        <p:txBody>
          <a:bodyPr>
            <a:normAutofit/>
          </a:bodyPr>
          <a:lstStyle/>
          <a:p>
            <a:pPr algn="l"/>
            <a:r>
              <a:rPr lang="en-US" sz="2000" b="0" i="0" dirty="0">
                <a:solidFill>
                  <a:schemeClr val="tx1"/>
                </a:solidFill>
                <a:effectLst/>
              </a:rPr>
              <a:t>(1) </a:t>
            </a:r>
            <a:r>
              <a:rPr lang="en-US" sz="2000" b="1" i="0" dirty="0">
                <a:solidFill>
                  <a:schemeClr val="tx1"/>
                </a:solidFill>
                <a:effectLst/>
              </a:rPr>
              <a:t>Psychotherapy notes </a:t>
            </a:r>
            <a:r>
              <a:rPr lang="en-US" sz="2000" b="0" i="0" dirty="0">
                <a:solidFill>
                  <a:schemeClr val="tx1"/>
                </a:solidFill>
                <a:effectLst/>
              </a:rPr>
              <a:t>as defined in 45 CFR 164.501 (HIPAA)</a:t>
            </a:r>
          </a:p>
          <a:p>
            <a:pPr lvl="1"/>
            <a:r>
              <a:rPr lang="en-US" sz="2000" b="0" i="1" dirty="0">
                <a:solidFill>
                  <a:schemeClr val="tx1"/>
                </a:solidFill>
                <a:effectLst/>
              </a:rPr>
              <a:t>Psychotherapy notes</a:t>
            </a:r>
            <a:r>
              <a:rPr lang="en-US" sz="2000" b="0" i="0" dirty="0">
                <a:solidFill>
                  <a:schemeClr val="tx1"/>
                </a:solidFill>
                <a:effectLst/>
              </a:rPr>
              <a:t> means notes recorded (in any medium) by a </a:t>
            </a:r>
            <a:r>
              <a:rPr lang="en-US" sz="2000" b="0" i="0" strike="noStrike" dirty="0">
                <a:solidFill>
                  <a:schemeClr val="tx1"/>
                </a:solidFill>
                <a:effectLst/>
                <a:hlinkClick r:id="rId2">
                  <a:extLst>
                    <a:ext uri="{A12FA001-AC4F-418D-AE19-62706E023703}">
                      <ahyp:hlinkClr xmlns:ahyp="http://schemas.microsoft.com/office/drawing/2018/hyperlinkcolor" val="tx"/>
                    </a:ext>
                  </a:extLst>
                </a:hlinkClick>
              </a:rPr>
              <a:t>health care provider</a:t>
            </a:r>
            <a:r>
              <a:rPr lang="en-US" sz="2000" b="0" i="0" dirty="0">
                <a:solidFill>
                  <a:schemeClr val="tx1"/>
                </a:solidFill>
                <a:effectLst/>
              </a:rPr>
              <a:t> who is a mental health professional documenting or analyzing the contents of conversation during a private counseling session or a group, joint, or family counseling session and that are separated from the rest of the </a:t>
            </a:r>
            <a:r>
              <a:rPr lang="en-US" sz="2000" b="0" i="0" strike="noStrike" dirty="0">
                <a:solidFill>
                  <a:schemeClr val="tx1"/>
                </a:solidFill>
                <a:effectLst/>
                <a:hlinkClick r:id="rId3">
                  <a:extLst>
                    <a:ext uri="{A12FA001-AC4F-418D-AE19-62706E023703}">
                      <ahyp:hlinkClr xmlns:ahyp="http://schemas.microsoft.com/office/drawing/2018/hyperlinkcolor" val="tx"/>
                    </a:ext>
                  </a:extLst>
                </a:hlinkClick>
              </a:rPr>
              <a:t>individual</a:t>
            </a:r>
            <a:r>
              <a:rPr lang="en-US" sz="2000" b="0" i="0" dirty="0">
                <a:solidFill>
                  <a:schemeClr val="tx1"/>
                </a:solidFill>
                <a:effectLst/>
              </a:rPr>
              <a:t>'s medical record. </a:t>
            </a:r>
          </a:p>
          <a:p>
            <a:pPr lvl="1"/>
            <a:r>
              <a:rPr lang="en-US" sz="2000" dirty="0">
                <a:solidFill>
                  <a:schemeClr val="tx1"/>
                </a:solidFill>
                <a:ea typeface="Calibri" panose="020F0502020204030204" pitchFamily="34" charset="0"/>
              </a:rPr>
              <a:t>These notes are not a part of the patient’s treatment record or a part of the designated record set. Even though the notes may be kept in electronic form, it is not considered EHI for purposes of information blocking. Therefore, keep these notes separate from the clinical record. </a:t>
            </a:r>
          </a:p>
          <a:p>
            <a:pPr algn="l"/>
            <a:r>
              <a:rPr lang="en-US" sz="2000" b="0" i="0" dirty="0">
                <a:solidFill>
                  <a:schemeClr val="tx1"/>
                </a:solidFill>
                <a:effectLst/>
              </a:rPr>
              <a:t>(2) Information compiled in reasonable anticipation of, or for use in, a civil, criminal, or administrative action or proceeding.</a:t>
            </a:r>
          </a:p>
          <a:p>
            <a:endParaRPr lang="en-US" dirty="0"/>
          </a:p>
        </p:txBody>
      </p:sp>
    </p:spTree>
    <p:extLst>
      <p:ext uri="{BB962C8B-B14F-4D97-AF65-F5344CB8AC3E}">
        <p14:creationId xmlns:p14="http://schemas.microsoft.com/office/powerpoint/2010/main" val="692890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5D82D-C8A1-45FA-9AF6-375938BED59B}"/>
              </a:ext>
            </a:extLst>
          </p:cNvPr>
          <p:cNvSpPr>
            <a:spLocks noGrp="1"/>
          </p:cNvSpPr>
          <p:nvPr>
            <p:ph type="title"/>
          </p:nvPr>
        </p:nvSpPr>
        <p:spPr/>
        <p:txBody>
          <a:bodyPr/>
          <a:lstStyle/>
          <a:p>
            <a:r>
              <a:rPr lang="en-US" dirty="0"/>
              <a:t>Open notes?</a:t>
            </a:r>
          </a:p>
        </p:txBody>
      </p:sp>
      <p:sp>
        <p:nvSpPr>
          <p:cNvPr id="3" name="Content Placeholder 2">
            <a:extLst>
              <a:ext uri="{FF2B5EF4-FFF2-40B4-BE49-F238E27FC236}">
                <a16:creationId xmlns:a16="http://schemas.microsoft.com/office/drawing/2014/main" id="{9D695B98-08B8-4F13-BAAE-236B0E226B75}"/>
              </a:ext>
            </a:extLst>
          </p:cNvPr>
          <p:cNvSpPr>
            <a:spLocks noGrp="1"/>
          </p:cNvSpPr>
          <p:nvPr>
            <p:ph idx="1"/>
          </p:nvPr>
        </p:nvSpPr>
        <p:spPr/>
        <p:txBody>
          <a:bodyPr>
            <a:normAutofit fontScale="47500" lnSpcReduction="20000"/>
          </a:bodyPr>
          <a:lstStyle/>
          <a:p>
            <a:pPr marL="0" indent="0" algn="l">
              <a:buNone/>
            </a:pPr>
            <a:endParaRPr lang="en-US" sz="4200" b="1" i="0" u="none" strike="noStrike" dirty="0">
              <a:solidFill>
                <a:srgbClr val="1B1B1B"/>
              </a:solidFill>
              <a:effectLst/>
            </a:endParaRPr>
          </a:p>
          <a:p>
            <a:pPr marL="0" indent="0" algn="l">
              <a:buNone/>
            </a:pPr>
            <a:r>
              <a:rPr lang="en-US" sz="4200" b="1" i="0" u="none" strike="noStrike" dirty="0">
                <a:solidFill>
                  <a:srgbClr val="1B1B1B"/>
                </a:solidFill>
                <a:effectLst/>
              </a:rPr>
              <a:t>Does this mean that Actors must make their treatment records completely open and accessible to patients at all times? </a:t>
            </a:r>
          </a:p>
          <a:p>
            <a:r>
              <a:rPr lang="en-US" sz="4200" b="0" i="0" dirty="0">
                <a:solidFill>
                  <a:srgbClr val="000000"/>
                </a:solidFill>
                <a:effectLst/>
              </a:rPr>
              <a:t>No. There is no requirement under the information blocking regulations to proactively make available any EHI to patients or others who have </a:t>
            </a:r>
            <a:r>
              <a:rPr lang="en-US" sz="4200" b="1" i="0" dirty="0">
                <a:solidFill>
                  <a:srgbClr val="000000"/>
                </a:solidFill>
                <a:effectLst/>
              </a:rPr>
              <a:t>not</a:t>
            </a:r>
            <a:r>
              <a:rPr lang="en-US" sz="4200" b="0" i="0" dirty="0">
                <a:solidFill>
                  <a:srgbClr val="000000"/>
                </a:solidFill>
                <a:effectLst/>
              </a:rPr>
              <a:t> requested the EHI. </a:t>
            </a:r>
          </a:p>
          <a:p>
            <a:pPr marL="0" indent="0">
              <a:buNone/>
            </a:pPr>
            <a:r>
              <a:rPr lang="en-US" sz="4200" b="1" i="0" dirty="0">
                <a:solidFill>
                  <a:srgbClr val="000000"/>
                </a:solidFill>
                <a:effectLst/>
              </a:rPr>
              <a:t>Request: </a:t>
            </a:r>
          </a:p>
          <a:p>
            <a:r>
              <a:rPr lang="en-US" sz="4200" b="0" i="0" dirty="0">
                <a:solidFill>
                  <a:srgbClr val="000000"/>
                </a:solidFill>
                <a:effectLst/>
              </a:rPr>
              <a:t>The fulfillment of a request for access/exchange/use of EHI and EHI that can be shared should be based on the request. The Actor is only required to fulfill a request with the requested EHI that they have and that can be permissibly disclosed to the requestor under applicable law. </a:t>
            </a:r>
          </a:p>
          <a:p>
            <a:r>
              <a:rPr lang="en-US" sz="4200" b="0" i="0" dirty="0">
                <a:solidFill>
                  <a:srgbClr val="000000"/>
                </a:solidFill>
                <a:effectLst/>
              </a:rPr>
              <a:t>Keep in mind—Actors should not try to persuade or alter the request as that may be considered interference. </a:t>
            </a:r>
          </a:p>
          <a:p>
            <a:pPr marL="0" indent="0">
              <a:buNone/>
            </a:pPr>
            <a:endParaRPr lang="en-US" sz="4000" b="0" i="0" dirty="0">
              <a:solidFill>
                <a:srgbClr val="000000"/>
              </a:solidFill>
              <a:effectLst/>
            </a:endParaRPr>
          </a:p>
          <a:p>
            <a:pPr marL="0" indent="0">
              <a:buNone/>
            </a:pPr>
            <a:endParaRPr lang="en-US" sz="2100" b="0" i="0" dirty="0">
              <a:solidFill>
                <a:srgbClr val="000000"/>
              </a:solidFill>
              <a:effectLst/>
            </a:endParaRPr>
          </a:p>
          <a:p>
            <a:pPr marL="0" indent="0" algn="l">
              <a:buNone/>
            </a:pPr>
            <a:endParaRPr lang="en-US" dirty="0"/>
          </a:p>
        </p:txBody>
      </p:sp>
    </p:spTree>
    <p:extLst>
      <p:ext uri="{BB962C8B-B14F-4D97-AF65-F5344CB8AC3E}">
        <p14:creationId xmlns:p14="http://schemas.microsoft.com/office/powerpoint/2010/main" val="2020680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5D82D-C8A1-45FA-9AF6-375938BED59B}"/>
              </a:ext>
            </a:extLst>
          </p:cNvPr>
          <p:cNvSpPr>
            <a:spLocks noGrp="1"/>
          </p:cNvSpPr>
          <p:nvPr>
            <p:ph type="title"/>
          </p:nvPr>
        </p:nvSpPr>
        <p:spPr/>
        <p:txBody>
          <a:bodyPr/>
          <a:lstStyle/>
          <a:p>
            <a:r>
              <a:rPr lang="en-US" dirty="0"/>
              <a:t>Patient Portals/Apps </a:t>
            </a:r>
          </a:p>
        </p:txBody>
      </p:sp>
      <p:sp>
        <p:nvSpPr>
          <p:cNvPr id="3" name="Content Placeholder 2">
            <a:extLst>
              <a:ext uri="{FF2B5EF4-FFF2-40B4-BE49-F238E27FC236}">
                <a16:creationId xmlns:a16="http://schemas.microsoft.com/office/drawing/2014/main" id="{9D695B98-08B8-4F13-BAAE-236B0E226B75}"/>
              </a:ext>
            </a:extLst>
          </p:cNvPr>
          <p:cNvSpPr>
            <a:spLocks noGrp="1"/>
          </p:cNvSpPr>
          <p:nvPr>
            <p:ph idx="1"/>
          </p:nvPr>
        </p:nvSpPr>
        <p:spPr/>
        <p:txBody>
          <a:bodyPr>
            <a:normAutofit/>
          </a:bodyPr>
          <a:lstStyle/>
          <a:p>
            <a:pPr marL="0" indent="0" algn="l">
              <a:buNone/>
            </a:pPr>
            <a:r>
              <a:rPr lang="en-US" b="1" i="0" u="none" strike="noStrike" dirty="0">
                <a:solidFill>
                  <a:srgbClr val="1B1B1B"/>
                </a:solidFill>
                <a:effectLst/>
                <a:latin typeface="Source Sans Pro Web"/>
              </a:rPr>
              <a:t>Do the information blocking regulations require Actors to proactively make EHI available through “patient portals,” application programming interfaces (API), or other health information technology? </a:t>
            </a:r>
            <a:endParaRPr lang="en-US" b="1" u="sng" dirty="0">
              <a:solidFill>
                <a:srgbClr val="1B1B1B"/>
              </a:solidFill>
              <a:latin typeface="Source Sans Pro Web"/>
            </a:endParaRPr>
          </a:p>
          <a:p>
            <a:pPr algn="l"/>
            <a:r>
              <a:rPr lang="en-US" b="0" i="0" dirty="0">
                <a:solidFill>
                  <a:srgbClr val="000000"/>
                </a:solidFill>
                <a:effectLst/>
                <a:latin typeface="Source Sans Pro Web"/>
              </a:rPr>
              <a:t>No. There is no requirement under the information blocking regulations to proactively make available any EHI to patients or others who have </a:t>
            </a:r>
            <a:r>
              <a:rPr lang="en-US" b="1" i="0" dirty="0">
                <a:solidFill>
                  <a:srgbClr val="000000"/>
                </a:solidFill>
                <a:effectLst/>
                <a:latin typeface="Source Sans Pro Web"/>
              </a:rPr>
              <a:t>not</a:t>
            </a:r>
            <a:r>
              <a:rPr lang="en-US" b="0" i="0" dirty="0">
                <a:solidFill>
                  <a:srgbClr val="000000"/>
                </a:solidFill>
                <a:effectLst/>
                <a:latin typeface="Source Sans Pro Web"/>
              </a:rPr>
              <a:t> requested the EHI. </a:t>
            </a:r>
          </a:p>
          <a:p>
            <a:pPr algn="l"/>
            <a:r>
              <a:rPr lang="en-US" b="0" i="0" dirty="0">
                <a:solidFill>
                  <a:srgbClr val="000000"/>
                </a:solidFill>
                <a:effectLst/>
                <a:latin typeface="Source Sans Pro Web"/>
              </a:rPr>
              <a:t>There is no requirement that EHI be held in or shared using specific technology or particular technical standards. </a:t>
            </a:r>
          </a:p>
          <a:p>
            <a:pPr algn="l"/>
            <a:r>
              <a:rPr lang="en-US" b="0" i="0" dirty="0">
                <a:solidFill>
                  <a:srgbClr val="000000"/>
                </a:solidFill>
                <a:effectLst/>
                <a:latin typeface="Source Sans Pro Web"/>
              </a:rPr>
              <a:t>Actors do not </a:t>
            </a:r>
            <a:r>
              <a:rPr lang="en-US" dirty="0">
                <a:solidFill>
                  <a:srgbClr val="000000"/>
                </a:solidFill>
                <a:latin typeface="Source Sans Pro Web"/>
              </a:rPr>
              <a:t>need to have or upgrade to certified health IT.</a:t>
            </a:r>
            <a:endParaRPr lang="en-US" b="0" i="0" dirty="0">
              <a:solidFill>
                <a:srgbClr val="000000"/>
              </a:solidFill>
              <a:effectLst/>
              <a:latin typeface="Source Sans Pro Web"/>
            </a:endParaRPr>
          </a:p>
        </p:txBody>
      </p:sp>
    </p:spTree>
    <p:extLst>
      <p:ext uri="{BB962C8B-B14F-4D97-AF65-F5344CB8AC3E}">
        <p14:creationId xmlns:p14="http://schemas.microsoft.com/office/powerpoint/2010/main" val="38762718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825C8-9155-4D7C-9C13-66BC28CACF5F}"/>
              </a:ext>
            </a:extLst>
          </p:cNvPr>
          <p:cNvSpPr>
            <a:spLocks noGrp="1"/>
          </p:cNvSpPr>
          <p:nvPr>
            <p:ph type="title"/>
          </p:nvPr>
        </p:nvSpPr>
        <p:spPr/>
        <p:txBody>
          <a:bodyPr/>
          <a:lstStyle/>
          <a:p>
            <a:r>
              <a:rPr lang="en-US" dirty="0"/>
              <a:t>“Information Blocking”</a:t>
            </a:r>
          </a:p>
        </p:txBody>
      </p:sp>
      <p:sp>
        <p:nvSpPr>
          <p:cNvPr id="3" name="Content Placeholder 2">
            <a:extLst>
              <a:ext uri="{FF2B5EF4-FFF2-40B4-BE49-F238E27FC236}">
                <a16:creationId xmlns:a16="http://schemas.microsoft.com/office/drawing/2014/main" id="{87EB3E2D-B287-4F6E-B87E-EA8DEBF6E3A6}"/>
              </a:ext>
            </a:extLst>
          </p:cNvPr>
          <p:cNvSpPr>
            <a:spLocks noGrp="1"/>
          </p:cNvSpPr>
          <p:nvPr>
            <p:ph idx="1"/>
          </p:nvPr>
        </p:nvSpPr>
        <p:spPr/>
        <p:txBody>
          <a:bodyPr/>
          <a:lstStyle/>
          <a:p>
            <a:pPr marL="0" lvl="0" indent="0">
              <a:buNone/>
            </a:pPr>
            <a:r>
              <a:rPr lang="en-US" b="1" dirty="0">
                <a:solidFill>
                  <a:schemeClr val="tx1"/>
                </a:solidFill>
              </a:rPr>
              <a:t>What if HIPAA or CA law permits an Actor to disclose, but does not require disclosure? Does the Information Blocking regulations generally require disclosure?</a:t>
            </a:r>
          </a:p>
          <a:p>
            <a:pPr lvl="1">
              <a:buFont typeface="Arial" panose="020B0604020202020204" pitchFamily="34" charset="0"/>
              <a:buChar char="•"/>
            </a:pPr>
            <a:r>
              <a:rPr lang="en-US" dirty="0">
                <a:solidFill>
                  <a:schemeClr val="tx1"/>
                </a:solidFill>
              </a:rPr>
              <a:t>Depending on the facts and circumstances, and whether an exception applies, under HIPAA and California laws, where the law permits disclosure/release of EHI, the ONC Rule requires the disclosure/ release. </a:t>
            </a:r>
            <a:endParaRPr lang="en-US" sz="2300" dirty="0"/>
          </a:p>
          <a:p>
            <a:pPr lvl="1">
              <a:buFont typeface="Arial" panose="020B0604020202020204" pitchFamily="34" charset="0"/>
              <a:buChar char="•"/>
            </a:pPr>
            <a:r>
              <a:rPr lang="en-US" dirty="0">
                <a:solidFill>
                  <a:schemeClr val="tx1"/>
                </a:solidFill>
              </a:rPr>
              <a:t>Example: </a:t>
            </a:r>
            <a:r>
              <a:rPr lang="en-US" b="0" i="0" dirty="0">
                <a:solidFill>
                  <a:schemeClr val="tx1"/>
                </a:solidFill>
                <a:effectLst/>
                <a:latin typeface="+mn-lt"/>
              </a:rPr>
              <a:t>A healthcare Actor refuses to release EHI to another treatment provider for the purpose of treatment or diagnosis because the patient has not provided written authorization. No exception can be shown.  </a:t>
            </a:r>
            <a:r>
              <a:rPr lang="en-US" dirty="0">
                <a:solidFill>
                  <a:schemeClr val="tx1"/>
                </a:solidFill>
              </a:rPr>
              <a:t>Under HIPAA and CA laws,</a:t>
            </a:r>
            <a:r>
              <a:rPr lang="en-US" b="0" i="0" dirty="0">
                <a:solidFill>
                  <a:schemeClr val="tx1"/>
                </a:solidFill>
                <a:effectLst/>
                <a:latin typeface="+mn-lt"/>
              </a:rPr>
              <a:t> healthcare providers are permitted to share treatment information with each other for the purpose of diagnosis or treatment of the patient without a written authorization from the patient. While HIPAA would have allowed the provider to make the decision as to whether to disclose, the ONC now requires the provider to release the information to the other provider upon request, unless one of the exceptions in the Rule applies. </a:t>
            </a:r>
            <a:endParaRPr lang="en-US" sz="2300" dirty="0">
              <a:latin typeface="+mn-lt"/>
            </a:endParaRPr>
          </a:p>
          <a:p>
            <a:pPr lvl="1"/>
            <a:endParaRPr lang="en-US" sz="1800" dirty="0">
              <a:latin typeface="+mn-lt"/>
            </a:endParaRPr>
          </a:p>
          <a:p>
            <a:pPr lvl="1"/>
            <a:endParaRPr lang="en-US" sz="2600" dirty="0"/>
          </a:p>
        </p:txBody>
      </p:sp>
    </p:spTree>
    <p:extLst>
      <p:ext uri="{BB962C8B-B14F-4D97-AF65-F5344CB8AC3E}">
        <p14:creationId xmlns:p14="http://schemas.microsoft.com/office/powerpoint/2010/main" val="3048807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8533E2-2F7E-42D9-9F39-04A4C45A7FE7}"/>
              </a:ext>
            </a:extLst>
          </p:cNvPr>
          <p:cNvSpPr>
            <a:spLocks noGrp="1"/>
          </p:cNvSpPr>
          <p:nvPr>
            <p:ph type="title"/>
          </p:nvPr>
        </p:nvSpPr>
        <p:spPr/>
        <p:txBody>
          <a:bodyPr/>
          <a:lstStyle/>
          <a:p>
            <a:r>
              <a:rPr lang="en-US" dirty="0"/>
              <a:t>Exceptions to information blocking</a:t>
            </a:r>
          </a:p>
        </p:txBody>
      </p:sp>
    </p:spTree>
    <p:extLst>
      <p:ext uri="{BB962C8B-B14F-4D97-AF65-F5344CB8AC3E}">
        <p14:creationId xmlns:p14="http://schemas.microsoft.com/office/powerpoint/2010/main" val="14404122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212D-CFD9-4BD9-96FA-8B1E6DCDE1DA}"/>
              </a:ext>
            </a:extLst>
          </p:cNvPr>
          <p:cNvSpPr>
            <a:spLocks noGrp="1"/>
          </p:cNvSpPr>
          <p:nvPr>
            <p:ph type="title"/>
          </p:nvPr>
        </p:nvSpPr>
        <p:spPr/>
        <p:txBody>
          <a:bodyPr/>
          <a:lstStyle/>
          <a:p>
            <a:r>
              <a:rPr lang="en-US"/>
              <a:t>Exceptions	</a:t>
            </a:r>
            <a:endParaRPr lang="en-US" dirty="0"/>
          </a:p>
        </p:txBody>
      </p:sp>
      <p:sp>
        <p:nvSpPr>
          <p:cNvPr id="15" name="Content Placeholder 14">
            <a:extLst>
              <a:ext uri="{FF2B5EF4-FFF2-40B4-BE49-F238E27FC236}">
                <a16:creationId xmlns:a16="http://schemas.microsoft.com/office/drawing/2014/main" id="{7122C14F-0D67-47D6-894F-3BE093F51027}"/>
              </a:ext>
            </a:extLst>
          </p:cNvPr>
          <p:cNvSpPr>
            <a:spLocks noGrp="1"/>
          </p:cNvSpPr>
          <p:nvPr>
            <p:ph idx="1"/>
          </p:nvPr>
        </p:nvSpPr>
        <p:spPr/>
        <p:txBody>
          <a:bodyPr>
            <a:normAutofit/>
          </a:bodyPr>
          <a:lstStyle/>
          <a:p>
            <a:pPr marL="0" lvl="0" indent="0">
              <a:buNone/>
            </a:pPr>
            <a:r>
              <a:rPr lang="en-US" sz="2000" b="1" dirty="0"/>
              <a:t>There are 8 exceptions for when Actors can refuse to allow access, exchange or use of EHI and not be considered information blocking. </a:t>
            </a:r>
          </a:p>
          <a:p>
            <a:pPr lvl="0"/>
            <a:r>
              <a:rPr lang="en-US" sz="2000" dirty="0"/>
              <a:t>Exceptions must: </a:t>
            </a:r>
          </a:p>
          <a:p>
            <a:pPr lvl="1"/>
            <a:r>
              <a:rPr lang="en-US" sz="2000" dirty="0"/>
              <a:t>Be reasonable and necessary</a:t>
            </a:r>
          </a:p>
          <a:p>
            <a:pPr lvl="1"/>
            <a:r>
              <a:rPr lang="en-US" sz="2000" dirty="0"/>
              <a:t>Address a significant risk</a:t>
            </a:r>
          </a:p>
          <a:p>
            <a:pPr lvl="1"/>
            <a:r>
              <a:rPr lang="en-US" sz="2000" dirty="0"/>
              <a:t>Satisfy specific conditions and requirements</a:t>
            </a:r>
          </a:p>
          <a:p>
            <a:pPr marL="0" indent="0">
              <a:buNone/>
            </a:pPr>
            <a:r>
              <a:rPr lang="en-US" sz="2000" dirty="0"/>
              <a:t>Document any applicable exceptions/conditions when denying access.</a:t>
            </a:r>
          </a:p>
        </p:txBody>
      </p:sp>
    </p:spTree>
    <p:extLst>
      <p:ext uri="{BB962C8B-B14F-4D97-AF65-F5344CB8AC3E}">
        <p14:creationId xmlns:p14="http://schemas.microsoft.com/office/powerpoint/2010/main" val="3976520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212D-CFD9-4BD9-96FA-8B1E6DCDE1DA}"/>
              </a:ext>
            </a:extLst>
          </p:cNvPr>
          <p:cNvSpPr>
            <a:spLocks noGrp="1"/>
          </p:cNvSpPr>
          <p:nvPr>
            <p:ph type="title"/>
          </p:nvPr>
        </p:nvSpPr>
        <p:spPr/>
        <p:txBody>
          <a:bodyPr/>
          <a:lstStyle/>
          <a:p>
            <a:r>
              <a:rPr lang="en-US"/>
              <a:t>Exceptions	</a:t>
            </a:r>
            <a:endParaRPr lang="en-US" dirty="0"/>
          </a:p>
        </p:txBody>
      </p:sp>
      <p:graphicFrame>
        <p:nvGraphicFramePr>
          <p:cNvPr id="5" name="Content Placeholder 4">
            <a:extLst>
              <a:ext uri="{FF2B5EF4-FFF2-40B4-BE49-F238E27FC236}">
                <a16:creationId xmlns:a16="http://schemas.microsoft.com/office/drawing/2014/main" id="{2F597C60-5E72-45DC-B3D3-EDB8EACA334F}"/>
              </a:ext>
            </a:extLst>
          </p:cNvPr>
          <p:cNvGraphicFramePr>
            <a:graphicFrameLocks noGrp="1"/>
          </p:cNvGraphicFramePr>
          <p:nvPr>
            <p:ph idx="1"/>
            <p:extLst>
              <p:ext uri="{D42A27DB-BD31-4B8C-83A1-F6EECF244321}">
                <p14:modId xmlns:p14="http://schemas.microsoft.com/office/powerpoint/2010/main" val="1944290304"/>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4246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4FB54-35D1-4EFE-890D-5C2EE1CA0E08}"/>
              </a:ext>
            </a:extLst>
          </p:cNvPr>
          <p:cNvSpPr>
            <a:spLocks noGrp="1"/>
          </p:cNvSpPr>
          <p:nvPr>
            <p:ph type="title"/>
          </p:nvPr>
        </p:nvSpPr>
        <p:spPr/>
        <p:txBody>
          <a:bodyPr/>
          <a:lstStyle/>
          <a:p>
            <a:r>
              <a:rPr lang="en-US" dirty="0"/>
              <a:t>Exceptions </a:t>
            </a:r>
          </a:p>
        </p:txBody>
      </p:sp>
      <p:sp>
        <p:nvSpPr>
          <p:cNvPr id="3" name="Content Placeholder 2">
            <a:extLst>
              <a:ext uri="{FF2B5EF4-FFF2-40B4-BE49-F238E27FC236}">
                <a16:creationId xmlns:a16="http://schemas.microsoft.com/office/drawing/2014/main" id="{3F0EF259-098C-4E05-AD28-48743B40985F}"/>
              </a:ext>
            </a:extLst>
          </p:cNvPr>
          <p:cNvSpPr>
            <a:spLocks noGrp="1"/>
          </p:cNvSpPr>
          <p:nvPr>
            <p:ph idx="1"/>
          </p:nvPr>
        </p:nvSpPr>
        <p:spPr/>
        <p:txBody>
          <a:bodyPr>
            <a:noAutofit/>
          </a:bodyPr>
          <a:lstStyle/>
          <a:p>
            <a:pPr algn="l" fontAlgn="base"/>
            <a:r>
              <a:rPr lang="en-US" sz="2000" b="1" i="0" dirty="0">
                <a:solidFill>
                  <a:schemeClr val="tx1"/>
                </a:solidFill>
                <a:effectLst/>
              </a:rPr>
              <a:t>1) Preventing Harm Exception: </a:t>
            </a:r>
            <a:r>
              <a:rPr lang="en-US" sz="2000" b="0" i="0" dirty="0">
                <a:solidFill>
                  <a:schemeClr val="tx1"/>
                </a:solidFill>
                <a:effectLst/>
              </a:rPr>
              <a:t>An Actor is allowed to engage in practices that are reasonable and necessary to prevent harm to a patient or another person, provided certain conditions are met. A key condition is that the Actor must hold a reasonable belief that the practice will substantially reduce a risk of harm. </a:t>
            </a:r>
          </a:p>
          <a:p>
            <a:pPr algn="l" fontAlgn="base"/>
            <a:r>
              <a:rPr lang="en-US" sz="2000" b="1" i="0" dirty="0">
                <a:solidFill>
                  <a:schemeClr val="tx1"/>
                </a:solidFill>
                <a:effectLst/>
              </a:rPr>
              <a:t>2) Privacy Exception:</a:t>
            </a:r>
            <a:r>
              <a:rPr lang="en-US" sz="2000" b="0" i="0" dirty="0">
                <a:solidFill>
                  <a:schemeClr val="tx1"/>
                </a:solidFill>
                <a:effectLst/>
              </a:rPr>
              <a:t> It is not information blocking when an Actor denies a request to access, exchange, or use EHI in order to protect an individual’s privacy as required by state or federal law, provided certain conditions are met. A key condition is that the Actor is required by law to fulfill a precondition, such as a patient’s authorization. </a:t>
            </a:r>
          </a:p>
          <a:p>
            <a:pPr marL="0" indent="0" algn="l" fontAlgn="base">
              <a:buNone/>
            </a:pPr>
            <a:r>
              <a:rPr lang="en-US" sz="2000" i="1" dirty="0">
                <a:solidFill>
                  <a:schemeClr val="tx1"/>
                </a:solidFill>
              </a:rPr>
              <a:t>(We will look at these two exceptions in detail)</a:t>
            </a:r>
            <a:endParaRPr lang="en-US" sz="2000" b="0" i="1" dirty="0">
              <a:solidFill>
                <a:schemeClr val="tx1"/>
              </a:solidFill>
              <a:effectLst/>
            </a:endParaRPr>
          </a:p>
          <a:p>
            <a:pPr marL="0" indent="0">
              <a:buNone/>
            </a:pPr>
            <a:br>
              <a:rPr lang="en-US" sz="2000" dirty="0"/>
            </a:br>
            <a:endParaRPr lang="en-US" sz="2000" dirty="0"/>
          </a:p>
        </p:txBody>
      </p:sp>
    </p:spTree>
    <p:extLst>
      <p:ext uri="{BB962C8B-B14F-4D97-AF65-F5344CB8AC3E}">
        <p14:creationId xmlns:p14="http://schemas.microsoft.com/office/powerpoint/2010/main" val="40991334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20313-246E-4E3D-AA3B-01A443CD2726}"/>
              </a:ext>
            </a:extLst>
          </p:cNvPr>
          <p:cNvSpPr>
            <a:spLocks noGrp="1"/>
          </p:cNvSpPr>
          <p:nvPr>
            <p:ph type="title"/>
          </p:nvPr>
        </p:nvSpPr>
        <p:spPr/>
        <p:txBody>
          <a:bodyPr/>
          <a:lstStyle/>
          <a:p>
            <a:r>
              <a:rPr lang="en-US" dirty="0"/>
              <a:t>Exceptions</a:t>
            </a:r>
          </a:p>
        </p:txBody>
      </p:sp>
      <p:sp>
        <p:nvSpPr>
          <p:cNvPr id="3" name="Content Placeholder 2">
            <a:extLst>
              <a:ext uri="{FF2B5EF4-FFF2-40B4-BE49-F238E27FC236}">
                <a16:creationId xmlns:a16="http://schemas.microsoft.com/office/drawing/2014/main" id="{24F0E4BD-68BB-4D5A-A442-F24EAD79D08B}"/>
              </a:ext>
            </a:extLst>
          </p:cNvPr>
          <p:cNvSpPr>
            <a:spLocks noGrp="1"/>
          </p:cNvSpPr>
          <p:nvPr>
            <p:ph idx="1"/>
          </p:nvPr>
        </p:nvSpPr>
        <p:spPr>
          <a:xfrm>
            <a:off x="581192" y="2180496"/>
            <a:ext cx="11029615" cy="4389828"/>
          </a:xfrm>
        </p:spPr>
        <p:txBody>
          <a:bodyPr>
            <a:normAutofit/>
          </a:bodyPr>
          <a:lstStyle/>
          <a:p>
            <a:pPr algn="l" fontAlgn="base"/>
            <a:r>
              <a:rPr lang="en-US" sz="2000" b="1" i="0" dirty="0">
                <a:solidFill>
                  <a:schemeClr val="tx1"/>
                </a:solidFill>
                <a:effectLst/>
              </a:rPr>
              <a:t>3) Security Exception:</a:t>
            </a:r>
            <a:r>
              <a:rPr lang="en-US" sz="2000" b="0" i="0" dirty="0">
                <a:solidFill>
                  <a:schemeClr val="tx1"/>
                </a:solidFill>
                <a:effectLst/>
              </a:rPr>
              <a:t> An Actor may safeguard and protect the confidentiality and security of EHI provided certain conditions are met. Meant to cover legitimate security practices of an Actor. </a:t>
            </a:r>
            <a:r>
              <a:rPr lang="en-US" sz="2000" dirty="0">
                <a:solidFill>
                  <a:schemeClr val="tx1"/>
                </a:solidFill>
              </a:rPr>
              <a:t>A key condition is </a:t>
            </a:r>
            <a:r>
              <a:rPr lang="en-US" sz="2000" b="0" i="0" dirty="0">
                <a:solidFill>
                  <a:schemeClr val="tx1"/>
                </a:solidFill>
                <a:effectLst/>
              </a:rPr>
              <a:t>that the practice is tailored to specific security risks. </a:t>
            </a:r>
            <a:endParaRPr lang="en-US" sz="2000" dirty="0">
              <a:solidFill>
                <a:schemeClr val="tx1"/>
              </a:solidFill>
            </a:endParaRPr>
          </a:p>
          <a:p>
            <a:pPr lvl="1" fontAlgn="base"/>
            <a:r>
              <a:rPr lang="en-US" sz="2000" b="0" i="0" dirty="0">
                <a:solidFill>
                  <a:schemeClr val="tx1"/>
                </a:solidFill>
                <a:effectLst/>
              </a:rPr>
              <a:t>Example (assuming conditions and requirements are met): An Actor requires verification of a person’s identity before granting access to EHI.</a:t>
            </a:r>
          </a:p>
          <a:p>
            <a:pPr lvl="1" fontAlgn="base"/>
            <a:endParaRPr lang="en-US" sz="2000" b="0" i="0" dirty="0">
              <a:solidFill>
                <a:schemeClr val="tx1"/>
              </a:solidFill>
              <a:effectLst/>
            </a:endParaRPr>
          </a:p>
          <a:p>
            <a:endParaRPr lang="en-US" dirty="0"/>
          </a:p>
        </p:txBody>
      </p:sp>
    </p:spTree>
    <p:extLst>
      <p:ext uri="{BB962C8B-B14F-4D97-AF65-F5344CB8AC3E}">
        <p14:creationId xmlns:p14="http://schemas.microsoft.com/office/powerpoint/2010/main" val="2120738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3A170-51BD-4018-B5EA-79898385B7A1}"/>
              </a:ext>
            </a:extLst>
          </p:cNvPr>
          <p:cNvSpPr>
            <a:spLocks noGrp="1"/>
          </p:cNvSpPr>
          <p:nvPr>
            <p:ph type="title"/>
          </p:nvPr>
        </p:nvSpPr>
        <p:spPr/>
        <p:txBody>
          <a:bodyPr/>
          <a:lstStyle/>
          <a:p>
            <a:r>
              <a:rPr lang="en-US" dirty="0"/>
              <a:t>Exceptions </a:t>
            </a:r>
          </a:p>
        </p:txBody>
      </p:sp>
      <p:sp>
        <p:nvSpPr>
          <p:cNvPr id="3" name="Content Placeholder 2">
            <a:extLst>
              <a:ext uri="{FF2B5EF4-FFF2-40B4-BE49-F238E27FC236}">
                <a16:creationId xmlns:a16="http://schemas.microsoft.com/office/drawing/2014/main" id="{C532489C-F871-4C0C-9E9E-4998875888EB}"/>
              </a:ext>
            </a:extLst>
          </p:cNvPr>
          <p:cNvSpPr>
            <a:spLocks noGrp="1"/>
          </p:cNvSpPr>
          <p:nvPr>
            <p:ph idx="1"/>
          </p:nvPr>
        </p:nvSpPr>
        <p:spPr>
          <a:xfrm>
            <a:off x="581192" y="2180496"/>
            <a:ext cx="11029615" cy="4350245"/>
          </a:xfrm>
        </p:spPr>
        <p:txBody>
          <a:bodyPr>
            <a:normAutofit fontScale="25000" lnSpcReduction="20000"/>
          </a:bodyPr>
          <a:lstStyle/>
          <a:p>
            <a:pPr algn="l" fontAlgn="base"/>
            <a:r>
              <a:rPr lang="en-US" sz="7200" b="1" i="0" dirty="0">
                <a:solidFill>
                  <a:schemeClr val="tx1"/>
                </a:solidFill>
                <a:effectLst/>
              </a:rPr>
              <a:t>4) Infeasibility Exception:</a:t>
            </a:r>
            <a:r>
              <a:rPr lang="en-US" sz="7200" b="0" i="0" dirty="0">
                <a:solidFill>
                  <a:schemeClr val="tx1"/>
                </a:solidFill>
                <a:effectLst/>
              </a:rPr>
              <a:t> An Actor does not fulfill a request for EHI because of its infeasibility, provided certain conditions are met. </a:t>
            </a:r>
            <a:r>
              <a:rPr lang="en-US" sz="7200" dirty="0">
                <a:solidFill>
                  <a:schemeClr val="tx1"/>
                </a:solidFill>
              </a:rPr>
              <a:t>Some key conditions: </a:t>
            </a:r>
            <a:endParaRPr lang="en-US" sz="7200" b="0" i="0" dirty="0">
              <a:solidFill>
                <a:schemeClr val="tx1"/>
              </a:solidFill>
              <a:effectLst/>
            </a:endParaRPr>
          </a:p>
          <a:p>
            <a:pPr lvl="1" fontAlgn="base"/>
            <a:r>
              <a:rPr lang="en-US" sz="6400" b="1" dirty="0">
                <a:solidFill>
                  <a:schemeClr val="tx1"/>
                </a:solidFill>
              </a:rPr>
              <a:t>Infeasibility</a:t>
            </a:r>
            <a:r>
              <a:rPr lang="en-US" sz="6400" dirty="0">
                <a:solidFill>
                  <a:schemeClr val="tx1"/>
                </a:solidFill>
              </a:rPr>
              <a:t>: There may be practical challenges that limit a Actor’s ability to comply with the request. It may be that they do not have or are unable to obtain the technological capabilities or legal rights necessary to enable access to or the exchange of EHI. </a:t>
            </a:r>
          </a:p>
          <a:p>
            <a:pPr lvl="1" fontAlgn="base"/>
            <a:r>
              <a:rPr lang="en-US" sz="6400" b="1" dirty="0">
                <a:solidFill>
                  <a:schemeClr val="tx1"/>
                </a:solidFill>
              </a:rPr>
              <a:t>Segmentation</a:t>
            </a:r>
            <a:r>
              <a:rPr lang="en-US" sz="6400" dirty="0">
                <a:solidFill>
                  <a:schemeClr val="tx1"/>
                </a:solidFill>
              </a:rPr>
              <a:t>: The actor cannot fulfill the request for access, exchange, or use of EHI because the actor cannot unambiguously segment the requested EHI.</a:t>
            </a:r>
          </a:p>
          <a:p>
            <a:pPr lvl="1" fontAlgn="base"/>
            <a:r>
              <a:rPr lang="en-US" sz="6400" dirty="0">
                <a:solidFill>
                  <a:schemeClr val="tx1"/>
                </a:solidFill>
              </a:rPr>
              <a:t>Must provide a written response to the requestor within 10 business days of receipt of the request with the reason(s) why the request is infeasible. </a:t>
            </a:r>
            <a:endParaRPr lang="en-US" sz="6400" b="0" i="0" dirty="0">
              <a:solidFill>
                <a:schemeClr val="tx1"/>
              </a:solidFill>
              <a:effectLst/>
            </a:endParaRPr>
          </a:p>
          <a:p>
            <a:pPr algn="l" fontAlgn="base"/>
            <a:r>
              <a:rPr lang="en-US" sz="6400" i="0" dirty="0">
                <a:solidFill>
                  <a:schemeClr val="tx1"/>
                </a:solidFill>
                <a:effectLst/>
              </a:rPr>
              <a:t>Examples</a:t>
            </a:r>
            <a:r>
              <a:rPr lang="en-US" sz="6400" b="0" i="0" dirty="0">
                <a:solidFill>
                  <a:schemeClr val="tx1"/>
                </a:solidFill>
                <a:effectLst/>
              </a:rPr>
              <a:t> (assuming conditions and requirements are met): </a:t>
            </a:r>
          </a:p>
          <a:p>
            <a:pPr lvl="1" fontAlgn="base"/>
            <a:r>
              <a:rPr lang="en-US" sz="6400" b="0" i="0" dirty="0">
                <a:solidFill>
                  <a:schemeClr val="tx1"/>
                </a:solidFill>
                <a:effectLst/>
              </a:rPr>
              <a:t>A provider is using an EHR vendor that has not yet provided instant-access technological capability for patients—most EHR vendors that private practitioners use are not certified with ONC and therefore may not have this capability.  </a:t>
            </a:r>
          </a:p>
          <a:p>
            <a:pPr lvl="1" fontAlgn="base"/>
            <a:r>
              <a:rPr lang="en-US" sz="6400" b="0" i="0" dirty="0">
                <a:solidFill>
                  <a:schemeClr val="tx1"/>
                </a:solidFill>
                <a:effectLst/>
              </a:rPr>
              <a:t>A provider is unable to separate the requested EHI from EHI that cannot be made available because of the preventing-harm exception.</a:t>
            </a:r>
          </a:p>
          <a:p>
            <a:endParaRPr lang="en-US" dirty="0"/>
          </a:p>
        </p:txBody>
      </p:sp>
    </p:spTree>
    <p:extLst>
      <p:ext uri="{BB962C8B-B14F-4D97-AF65-F5344CB8AC3E}">
        <p14:creationId xmlns:p14="http://schemas.microsoft.com/office/powerpoint/2010/main" val="288945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92D5C-40BA-49B4-ABA1-986A3B5C10A0}"/>
              </a:ext>
            </a:extLst>
          </p:cNvPr>
          <p:cNvSpPr>
            <a:spLocks noGrp="1"/>
          </p:cNvSpPr>
          <p:nvPr>
            <p:ph type="title"/>
          </p:nvPr>
        </p:nvSpPr>
        <p:spPr/>
        <p:txBody>
          <a:bodyPr/>
          <a:lstStyle/>
          <a:p>
            <a:r>
              <a:rPr lang="en-US" dirty="0"/>
              <a:t>Workshop Discussion </a:t>
            </a:r>
          </a:p>
        </p:txBody>
      </p:sp>
      <p:graphicFrame>
        <p:nvGraphicFramePr>
          <p:cNvPr id="4" name="Content Placeholder 3">
            <a:extLst>
              <a:ext uri="{FF2B5EF4-FFF2-40B4-BE49-F238E27FC236}">
                <a16:creationId xmlns:a16="http://schemas.microsoft.com/office/drawing/2014/main" id="{9A93F7FE-E39C-461C-B7E2-97BB984460FB}"/>
              </a:ext>
            </a:extLst>
          </p:cNvPr>
          <p:cNvGraphicFramePr>
            <a:graphicFrameLocks noGrp="1"/>
          </p:cNvGraphicFramePr>
          <p:nvPr>
            <p:ph idx="1"/>
            <p:extLst>
              <p:ext uri="{D42A27DB-BD31-4B8C-83A1-F6EECF244321}">
                <p14:modId xmlns:p14="http://schemas.microsoft.com/office/powerpoint/2010/main" val="1356973815"/>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09734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7D604-A3AE-4EEB-ABE8-2F0FB4AC710E}"/>
              </a:ext>
            </a:extLst>
          </p:cNvPr>
          <p:cNvSpPr>
            <a:spLocks noGrp="1"/>
          </p:cNvSpPr>
          <p:nvPr>
            <p:ph type="title"/>
          </p:nvPr>
        </p:nvSpPr>
        <p:spPr/>
        <p:txBody>
          <a:bodyPr/>
          <a:lstStyle/>
          <a:p>
            <a:r>
              <a:rPr lang="en-US" dirty="0"/>
              <a:t>Exceptions</a:t>
            </a:r>
          </a:p>
        </p:txBody>
      </p:sp>
      <p:sp>
        <p:nvSpPr>
          <p:cNvPr id="3" name="Content Placeholder 2">
            <a:extLst>
              <a:ext uri="{FF2B5EF4-FFF2-40B4-BE49-F238E27FC236}">
                <a16:creationId xmlns:a16="http://schemas.microsoft.com/office/drawing/2014/main" id="{96FF2C6E-88F0-4B33-B1BE-6033D078244E}"/>
              </a:ext>
            </a:extLst>
          </p:cNvPr>
          <p:cNvSpPr>
            <a:spLocks noGrp="1"/>
          </p:cNvSpPr>
          <p:nvPr>
            <p:ph idx="1"/>
          </p:nvPr>
        </p:nvSpPr>
        <p:spPr/>
        <p:txBody>
          <a:bodyPr>
            <a:normAutofit/>
          </a:bodyPr>
          <a:lstStyle/>
          <a:p>
            <a:pPr algn="l" fontAlgn="base"/>
            <a:r>
              <a:rPr lang="en-US" b="1" i="0" dirty="0">
                <a:solidFill>
                  <a:schemeClr val="tx1"/>
                </a:solidFill>
                <a:effectLst/>
              </a:rPr>
              <a:t>5) Health IT Performance Exception: </a:t>
            </a:r>
            <a:r>
              <a:rPr lang="en-US" b="0" i="0" dirty="0">
                <a:solidFill>
                  <a:schemeClr val="tx1"/>
                </a:solidFill>
                <a:effectLst/>
              </a:rPr>
              <a:t>An Actor can take reasonable and necessary measures to make health IT temporarily unavailable for the benefit of the overall performance of the health IT, provided certain conditions are met. </a:t>
            </a:r>
            <a:r>
              <a:rPr lang="en-US" sz="1800" b="0" i="0" dirty="0">
                <a:solidFill>
                  <a:schemeClr val="tx1"/>
                </a:solidFill>
                <a:effectLst/>
              </a:rPr>
              <a:t>(This is more relevant to health IT developers.)</a:t>
            </a:r>
          </a:p>
          <a:p>
            <a:pPr algn="l" fontAlgn="base"/>
            <a:r>
              <a:rPr lang="en-US" dirty="0">
                <a:solidFill>
                  <a:schemeClr val="tx1"/>
                </a:solidFill>
              </a:rPr>
              <a:t>This exception recognizes that for health IT to perform properly and efficiently, it must be maintained, and in some instances improved, which may require that health IT be taken offline temporarily. Actors should not be deterred from taking reasonable and necessary measures to make health IT temporarily unavailable or to degrade the health IT’s performance for the benefit of the overall performance of health IT. </a:t>
            </a:r>
            <a:endParaRPr lang="en-US" sz="1800" b="0" i="0" dirty="0">
              <a:solidFill>
                <a:schemeClr val="tx1"/>
              </a:solidFill>
              <a:effectLst/>
            </a:endParaRPr>
          </a:p>
          <a:p>
            <a:endParaRPr lang="en-US" dirty="0"/>
          </a:p>
        </p:txBody>
      </p:sp>
    </p:spTree>
    <p:extLst>
      <p:ext uri="{BB962C8B-B14F-4D97-AF65-F5344CB8AC3E}">
        <p14:creationId xmlns:p14="http://schemas.microsoft.com/office/powerpoint/2010/main" val="2939371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1FEA3-8B4C-466E-B907-3C8D432CC374}"/>
              </a:ext>
            </a:extLst>
          </p:cNvPr>
          <p:cNvSpPr>
            <a:spLocks noGrp="1"/>
          </p:cNvSpPr>
          <p:nvPr>
            <p:ph type="title"/>
          </p:nvPr>
        </p:nvSpPr>
        <p:spPr/>
        <p:txBody>
          <a:bodyPr/>
          <a:lstStyle/>
          <a:p>
            <a:r>
              <a:rPr lang="en-US" dirty="0"/>
              <a:t>Exceptions </a:t>
            </a:r>
          </a:p>
        </p:txBody>
      </p:sp>
      <p:sp>
        <p:nvSpPr>
          <p:cNvPr id="3" name="Content Placeholder 2">
            <a:extLst>
              <a:ext uri="{FF2B5EF4-FFF2-40B4-BE49-F238E27FC236}">
                <a16:creationId xmlns:a16="http://schemas.microsoft.com/office/drawing/2014/main" id="{2FC297A8-A358-4681-9C34-06EAF92A3707}"/>
              </a:ext>
            </a:extLst>
          </p:cNvPr>
          <p:cNvSpPr>
            <a:spLocks noGrp="1"/>
          </p:cNvSpPr>
          <p:nvPr>
            <p:ph idx="1"/>
          </p:nvPr>
        </p:nvSpPr>
        <p:spPr/>
        <p:txBody>
          <a:bodyPr>
            <a:normAutofit lnSpcReduction="10000"/>
          </a:bodyPr>
          <a:lstStyle/>
          <a:p>
            <a:pPr algn="l" fontAlgn="base"/>
            <a:r>
              <a:rPr lang="en-US" sz="2000" b="1" i="0" dirty="0">
                <a:solidFill>
                  <a:schemeClr val="tx1"/>
                </a:solidFill>
                <a:effectLst/>
                <a:latin typeface="+mj-lt"/>
              </a:rPr>
              <a:t>6) Content and Manner Exception:</a:t>
            </a:r>
            <a:r>
              <a:rPr lang="en-US" sz="2000" b="0" i="0" dirty="0">
                <a:solidFill>
                  <a:schemeClr val="tx1"/>
                </a:solidFill>
                <a:effectLst/>
                <a:latin typeface="+mj-lt"/>
              </a:rPr>
              <a:t> An Actor may limit the content of its response or manner in which it fulfills a request. </a:t>
            </a:r>
          </a:p>
          <a:p>
            <a:pPr lvl="1" fontAlgn="base"/>
            <a:r>
              <a:rPr lang="en-US" sz="2000" u="sng" dirty="0">
                <a:solidFill>
                  <a:schemeClr val="tx1"/>
                </a:solidFill>
                <a:latin typeface="+mj-lt"/>
              </a:rPr>
              <a:t>Content</a:t>
            </a:r>
            <a:r>
              <a:rPr lang="en-US" sz="2000" dirty="0">
                <a:solidFill>
                  <a:schemeClr val="tx1"/>
                </a:solidFill>
                <a:latin typeface="+mj-lt"/>
              </a:rPr>
              <a:t>: An Actor may limit the content to the subset of EHI identified in the USCDI data elements; after that Actors must respond with all EHI in the designated record set</a:t>
            </a:r>
          </a:p>
          <a:p>
            <a:pPr lvl="1" fontAlgn="base"/>
            <a:r>
              <a:rPr lang="en-US" sz="2000" b="0" i="0" u="sng" dirty="0">
                <a:solidFill>
                  <a:schemeClr val="tx1"/>
                </a:solidFill>
                <a:effectLst/>
                <a:latin typeface="+mj-lt"/>
              </a:rPr>
              <a:t>Manner</a:t>
            </a:r>
            <a:r>
              <a:rPr lang="en-US" sz="2000" b="0" i="0" dirty="0">
                <a:solidFill>
                  <a:schemeClr val="tx1"/>
                </a:solidFill>
                <a:effectLst/>
                <a:latin typeface="+mj-lt"/>
              </a:rPr>
              <a:t>: An Actor must respond in the manner requested or if cannot technically, then in an alternative manner </a:t>
            </a:r>
          </a:p>
          <a:p>
            <a:pPr lvl="1" fontAlgn="base"/>
            <a:r>
              <a:rPr lang="en-US" sz="2000" b="0" i="0" dirty="0">
                <a:solidFill>
                  <a:schemeClr val="tx1"/>
                </a:solidFill>
                <a:effectLst/>
                <a:latin typeface="+mj-lt"/>
              </a:rPr>
              <a:t>If the burden for fulfilling the request is significant, look to the Infeasibility Exception </a:t>
            </a:r>
          </a:p>
          <a:p>
            <a:pPr lvl="1" fontAlgn="base"/>
            <a:r>
              <a:rPr lang="en-US" sz="2000" dirty="0">
                <a:solidFill>
                  <a:schemeClr val="tx1"/>
                </a:solidFill>
                <a:latin typeface="+mj-lt"/>
              </a:rPr>
              <a:t>Ex</a:t>
            </a:r>
            <a:r>
              <a:rPr lang="en-US" sz="2000" b="0" i="0" dirty="0">
                <a:solidFill>
                  <a:schemeClr val="tx1"/>
                </a:solidFill>
                <a:effectLst/>
                <a:latin typeface="+mj-lt"/>
              </a:rPr>
              <a:t>ample (assuming conditions/requirements are met): If an Actor is asked to provide EHI that their EHR is not capable of supplying, or if the request requires the use of a specific technology that the provider does not have, the Actor is then able to provide EHI in an alternative manner agreed upon by the Actor and the requesting party/patient</a:t>
            </a:r>
            <a:endParaRPr lang="en-US" dirty="0"/>
          </a:p>
        </p:txBody>
      </p:sp>
    </p:spTree>
    <p:extLst>
      <p:ext uri="{BB962C8B-B14F-4D97-AF65-F5344CB8AC3E}">
        <p14:creationId xmlns:p14="http://schemas.microsoft.com/office/powerpoint/2010/main" val="2767348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7D604-A3AE-4EEB-ABE8-2F0FB4AC710E}"/>
              </a:ext>
            </a:extLst>
          </p:cNvPr>
          <p:cNvSpPr>
            <a:spLocks noGrp="1"/>
          </p:cNvSpPr>
          <p:nvPr>
            <p:ph type="title"/>
          </p:nvPr>
        </p:nvSpPr>
        <p:spPr/>
        <p:txBody>
          <a:bodyPr/>
          <a:lstStyle/>
          <a:p>
            <a:r>
              <a:rPr lang="en-US" dirty="0"/>
              <a:t>Exceptions</a:t>
            </a:r>
          </a:p>
        </p:txBody>
      </p:sp>
      <p:sp>
        <p:nvSpPr>
          <p:cNvPr id="3" name="Content Placeholder 2">
            <a:extLst>
              <a:ext uri="{FF2B5EF4-FFF2-40B4-BE49-F238E27FC236}">
                <a16:creationId xmlns:a16="http://schemas.microsoft.com/office/drawing/2014/main" id="{96FF2C6E-88F0-4B33-B1BE-6033D078244E}"/>
              </a:ext>
            </a:extLst>
          </p:cNvPr>
          <p:cNvSpPr>
            <a:spLocks noGrp="1"/>
          </p:cNvSpPr>
          <p:nvPr>
            <p:ph idx="1"/>
          </p:nvPr>
        </p:nvSpPr>
        <p:spPr/>
        <p:txBody>
          <a:bodyPr>
            <a:normAutofit/>
          </a:bodyPr>
          <a:lstStyle/>
          <a:p>
            <a:pPr algn="l" fontAlgn="base"/>
            <a:r>
              <a:rPr lang="en-US" sz="1900" b="1" i="0" dirty="0">
                <a:solidFill>
                  <a:schemeClr val="tx1"/>
                </a:solidFill>
                <a:effectLst/>
              </a:rPr>
              <a:t>7) Fees Exception: </a:t>
            </a:r>
            <a:r>
              <a:rPr lang="en-US" sz="1900" b="0" i="0" dirty="0">
                <a:solidFill>
                  <a:schemeClr val="tx1"/>
                </a:solidFill>
                <a:effectLst/>
              </a:rPr>
              <a:t>It is not information blocking for an Actor to charge fees, including those that result in a reasonable profit margin, for accessing, exchanging, or using EHI, provided certain conditions are met.</a:t>
            </a:r>
          </a:p>
          <a:p>
            <a:pPr lvl="1" fontAlgn="base"/>
            <a:r>
              <a:rPr lang="en-US" sz="1900" dirty="0"/>
              <a:t>Be reasonably related to the actor’s costs of providing the type of access, exchange, or use of EHI</a:t>
            </a:r>
          </a:p>
          <a:p>
            <a:pPr fontAlgn="base"/>
            <a:r>
              <a:rPr lang="en-US" sz="1900" b="1" i="0" dirty="0">
                <a:solidFill>
                  <a:schemeClr val="tx1"/>
                </a:solidFill>
                <a:effectLst/>
              </a:rPr>
              <a:t>8) Licensing Exception:</a:t>
            </a:r>
            <a:r>
              <a:rPr lang="en-US" sz="1900" b="0" i="0" dirty="0">
                <a:solidFill>
                  <a:schemeClr val="tx1"/>
                </a:solidFill>
                <a:effectLst/>
              </a:rPr>
              <a:t> </a:t>
            </a:r>
            <a:r>
              <a:rPr lang="en-US" sz="1900" dirty="0"/>
              <a:t>This exception allows Actors to protect the value of their innovations and charge reasonable royalties in order to earn returns on the investments they have made to develop, maintain, and update those innovations. </a:t>
            </a:r>
          </a:p>
          <a:p>
            <a:pPr fontAlgn="base"/>
            <a:endParaRPr lang="en-US" sz="1900" dirty="0"/>
          </a:p>
          <a:p>
            <a:pPr marL="0" indent="0" fontAlgn="base">
              <a:buNone/>
            </a:pPr>
            <a:r>
              <a:rPr lang="en-US" sz="1900" b="1" i="1" dirty="0"/>
              <a:t>DOCUMENT! DOCUMENT! DOCUMENT!</a:t>
            </a:r>
          </a:p>
          <a:p>
            <a:endParaRPr lang="en-US" dirty="0"/>
          </a:p>
        </p:txBody>
      </p:sp>
    </p:spTree>
    <p:extLst>
      <p:ext uri="{BB962C8B-B14F-4D97-AF65-F5344CB8AC3E}">
        <p14:creationId xmlns:p14="http://schemas.microsoft.com/office/powerpoint/2010/main" val="42773041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16790-713D-499B-976C-4ACB9CC07742}"/>
              </a:ext>
            </a:extLst>
          </p:cNvPr>
          <p:cNvSpPr>
            <a:spLocks noGrp="1"/>
          </p:cNvSpPr>
          <p:nvPr>
            <p:ph type="title"/>
          </p:nvPr>
        </p:nvSpPr>
        <p:spPr/>
        <p:txBody>
          <a:bodyPr/>
          <a:lstStyle/>
          <a:p>
            <a:r>
              <a:rPr lang="en-US" dirty="0"/>
              <a:t>Exceptions </a:t>
            </a:r>
          </a:p>
        </p:txBody>
      </p:sp>
      <p:graphicFrame>
        <p:nvGraphicFramePr>
          <p:cNvPr id="7" name="Content Placeholder 6">
            <a:extLst>
              <a:ext uri="{FF2B5EF4-FFF2-40B4-BE49-F238E27FC236}">
                <a16:creationId xmlns:a16="http://schemas.microsoft.com/office/drawing/2014/main" id="{2D0EDC2F-ED28-4273-AACC-42F3937B4B5A}"/>
              </a:ext>
            </a:extLst>
          </p:cNvPr>
          <p:cNvGraphicFramePr>
            <a:graphicFrameLocks noGrp="1"/>
          </p:cNvGraphicFramePr>
          <p:nvPr>
            <p:ph idx="1"/>
            <p:extLst>
              <p:ext uri="{D42A27DB-BD31-4B8C-83A1-F6EECF244321}">
                <p14:modId xmlns:p14="http://schemas.microsoft.com/office/powerpoint/2010/main" val="3776641472"/>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55F8A074-B603-4EC8-8905-44F95911EE53}"/>
              </a:ext>
            </a:extLst>
          </p:cNvPr>
          <p:cNvPicPr>
            <a:picLocks noChangeAspect="1"/>
          </p:cNvPicPr>
          <p:nvPr/>
        </p:nvPicPr>
        <p:blipFill>
          <a:blip r:embed="rId7"/>
          <a:stretch>
            <a:fillRect/>
          </a:stretch>
        </p:blipFill>
        <p:spPr>
          <a:xfrm>
            <a:off x="6450183" y="2130689"/>
            <a:ext cx="4922066" cy="3777916"/>
          </a:xfrm>
          <a:prstGeom prst="rect">
            <a:avLst/>
          </a:prstGeom>
        </p:spPr>
      </p:pic>
    </p:spTree>
    <p:extLst>
      <p:ext uri="{BB962C8B-B14F-4D97-AF65-F5344CB8AC3E}">
        <p14:creationId xmlns:p14="http://schemas.microsoft.com/office/powerpoint/2010/main" val="78063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67CE8-BC4C-496D-92C7-3DBFCB454D0E}"/>
              </a:ext>
            </a:extLst>
          </p:cNvPr>
          <p:cNvSpPr>
            <a:spLocks noGrp="1"/>
          </p:cNvSpPr>
          <p:nvPr>
            <p:ph type="title"/>
          </p:nvPr>
        </p:nvSpPr>
        <p:spPr/>
        <p:txBody>
          <a:bodyPr/>
          <a:lstStyle/>
          <a:p>
            <a:r>
              <a:rPr lang="en-US" dirty="0"/>
              <a:t>Preventing harm exception </a:t>
            </a:r>
          </a:p>
        </p:txBody>
      </p:sp>
      <p:sp>
        <p:nvSpPr>
          <p:cNvPr id="3" name="Content Placeholder 2">
            <a:extLst>
              <a:ext uri="{FF2B5EF4-FFF2-40B4-BE49-F238E27FC236}">
                <a16:creationId xmlns:a16="http://schemas.microsoft.com/office/drawing/2014/main" id="{624CF31E-329B-46FB-A58A-CED655A20099}"/>
              </a:ext>
            </a:extLst>
          </p:cNvPr>
          <p:cNvSpPr>
            <a:spLocks noGrp="1"/>
          </p:cNvSpPr>
          <p:nvPr>
            <p:ph idx="1"/>
          </p:nvPr>
        </p:nvSpPr>
        <p:spPr/>
        <p:txBody>
          <a:bodyPr>
            <a:normAutofit fontScale="25000" lnSpcReduction="20000"/>
          </a:bodyPr>
          <a:lstStyle/>
          <a:p>
            <a:r>
              <a:rPr lang="en-US" sz="8000" dirty="0"/>
              <a:t>It will not be information blocking for an Actor to engage in practices that are reasonable and necessary to prevent harm to a patient or another person, provided certain conditions are met. </a:t>
            </a:r>
          </a:p>
          <a:p>
            <a:r>
              <a:rPr lang="en-US" sz="8000" dirty="0"/>
              <a:t>This exception recognizes that the public interest in protecting patients and other persons against unreasonable risks of harm can justify practices that are likely to interfere with access, exchange, or use of EHI. </a:t>
            </a:r>
          </a:p>
          <a:p>
            <a:r>
              <a:rPr lang="en-US" sz="8000" b="1" dirty="0"/>
              <a:t>Key Conditions of the Exception:</a:t>
            </a:r>
          </a:p>
          <a:p>
            <a:pPr lvl="1"/>
            <a:r>
              <a:rPr lang="en-US" sz="8000" dirty="0"/>
              <a:t>The Actor must hold a </a:t>
            </a:r>
            <a:r>
              <a:rPr lang="en-US" sz="8000" b="1" i="1" dirty="0"/>
              <a:t>reasonable belief </a:t>
            </a:r>
            <a:r>
              <a:rPr lang="en-US" sz="8000" dirty="0"/>
              <a:t>that the practice will substantially reduce a risk of harm;</a:t>
            </a:r>
          </a:p>
          <a:p>
            <a:pPr lvl="1"/>
            <a:r>
              <a:rPr lang="en-US" sz="8000" dirty="0"/>
              <a:t>The Actor’s practice must be no broader than necessary; </a:t>
            </a:r>
          </a:p>
          <a:p>
            <a:pPr lvl="1"/>
            <a:r>
              <a:rPr lang="en-US" sz="8000" dirty="0"/>
              <a:t>The Actor’s practice must satisfy at least one condition from each of the following categories: </a:t>
            </a:r>
            <a:r>
              <a:rPr lang="en-US" sz="8000" i="1" dirty="0"/>
              <a:t>type of risk, type of harm, and implementation basis; </a:t>
            </a:r>
            <a:r>
              <a:rPr lang="en-US" sz="8000" dirty="0"/>
              <a:t>and </a:t>
            </a:r>
          </a:p>
          <a:p>
            <a:pPr lvl="1"/>
            <a:r>
              <a:rPr lang="en-US" sz="8000" i="1" dirty="0"/>
              <a:t>The practice must satisfy the condition concerning a patient right to request review of an individualized determination of risk of harm.</a:t>
            </a:r>
            <a:endParaRPr lang="en-US" sz="8000" b="0" i="1" dirty="0">
              <a:solidFill>
                <a:srgbClr val="777777"/>
              </a:solidFill>
              <a:effectLst/>
            </a:endParaRPr>
          </a:p>
          <a:p>
            <a:endParaRPr lang="en-US" dirty="0"/>
          </a:p>
        </p:txBody>
      </p:sp>
    </p:spTree>
    <p:extLst>
      <p:ext uri="{BB962C8B-B14F-4D97-AF65-F5344CB8AC3E}">
        <p14:creationId xmlns:p14="http://schemas.microsoft.com/office/powerpoint/2010/main" val="956648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F053B-5AB5-473B-AC98-53A53B5F26E6}"/>
              </a:ext>
            </a:extLst>
          </p:cNvPr>
          <p:cNvSpPr>
            <a:spLocks noGrp="1"/>
          </p:cNvSpPr>
          <p:nvPr>
            <p:ph type="title"/>
          </p:nvPr>
        </p:nvSpPr>
        <p:spPr/>
        <p:txBody>
          <a:bodyPr/>
          <a:lstStyle/>
          <a:p>
            <a:r>
              <a:rPr lang="en-US" dirty="0"/>
              <a:t>Preventing harm</a:t>
            </a:r>
          </a:p>
        </p:txBody>
      </p:sp>
      <p:sp>
        <p:nvSpPr>
          <p:cNvPr id="3" name="Content Placeholder 2">
            <a:extLst>
              <a:ext uri="{FF2B5EF4-FFF2-40B4-BE49-F238E27FC236}">
                <a16:creationId xmlns:a16="http://schemas.microsoft.com/office/drawing/2014/main" id="{96E0049C-21B3-4741-946D-448D50137C83}"/>
              </a:ext>
            </a:extLst>
          </p:cNvPr>
          <p:cNvSpPr>
            <a:spLocks noGrp="1"/>
          </p:cNvSpPr>
          <p:nvPr>
            <p:ph idx="1"/>
          </p:nvPr>
        </p:nvSpPr>
        <p:spPr/>
        <p:txBody>
          <a:bodyPr/>
          <a:lstStyle/>
          <a:p>
            <a:pPr marL="0" indent="0" algn="l">
              <a:buNone/>
            </a:pPr>
            <a:r>
              <a:rPr lang="en-US" sz="2000" b="1" i="0" u="none" strike="noStrike" dirty="0">
                <a:solidFill>
                  <a:srgbClr val="1B1B1B"/>
                </a:solidFill>
                <a:effectLst/>
              </a:rPr>
              <a:t>“Reasonable belief” </a:t>
            </a:r>
            <a:endParaRPr lang="en-US" sz="2000" b="1" i="0" dirty="0">
              <a:solidFill>
                <a:srgbClr val="1B1B1B"/>
              </a:solidFill>
              <a:effectLst/>
            </a:endParaRPr>
          </a:p>
          <a:p>
            <a:pPr algn="just"/>
            <a:r>
              <a:rPr lang="en-US" sz="2000" b="0" i="0" dirty="0">
                <a:solidFill>
                  <a:srgbClr val="000000"/>
                </a:solidFill>
                <a:effectLst/>
              </a:rPr>
              <a:t>The Preventing Harm Exception’s </a:t>
            </a:r>
            <a:r>
              <a:rPr lang="en-US" sz="2000" b="0" i="1" dirty="0">
                <a:solidFill>
                  <a:srgbClr val="000000"/>
                </a:solidFill>
                <a:effectLst/>
              </a:rPr>
              <a:t>reasonable belief</a:t>
            </a:r>
            <a:r>
              <a:rPr lang="en-US" sz="2000" b="0" i="0" dirty="0">
                <a:solidFill>
                  <a:srgbClr val="000000"/>
                </a:solidFill>
                <a:effectLst/>
              </a:rPr>
              <a:t> condition requires an Actor to have reasonable belief that information blocking will substantially reduce a risk to life or physical safety of the patient or another person that would otherwise arise from access/exchange or use of the EHI. </a:t>
            </a:r>
          </a:p>
          <a:p>
            <a:pPr algn="just"/>
            <a:r>
              <a:rPr lang="en-US" sz="2000" dirty="0">
                <a:solidFill>
                  <a:srgbClr val="000000"/>
                </a:solidFill>
              </a:rPr>
              <a:t>Provider is not required to believe harm would be “imminent” </a:t>
            </a:r>
            <a:endParaRPr lang="en-US" sz="2000" b="0" i="0" dirty="0">
              <a:solidFill>
                <a:srgbClr val="000000"/>
              </a:solidFill>
              <a:effectLst/>
            </a:endParaRPr>
          </a:p>
          <a:p>
            <a:pPr algn="just"/>
            <a:endParaRPr lang="en-US" b="0" i="0" dirty="0">
              <a:solidFill>
                <a:srgbClr val="000000"/>
              </a:solidFill>
              <a:effectLst/>
              <a:latin typeface="Source Sans Pro Web"/>
            </a:endParaRPr>
          </a:p>
          <a:p>
            <a:endParaRPr lang="en-US" dirty="0"/>
          </a:p>
        </p:txBody>
      </p:sp>
    </p:spTree>
    <p:extLst>
      <p:ext uri="{BB962C8B-B14F-4D97-AF65-F5344CB8AC3E}">
        <p14:creationId xmlns:p14="http://schemas.microsoft.com/office/powerpoint/2010/main" val="2215031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C7DE-BD87-42E4-B670-0264A416E7F9}"/>
              </a:ext>
            </a:extLst>
          </p:cNvPr>
          <p:cNvSpPr>
            <a:spLocks noGrp="1"/>
          </p:cNvSpPr>
          <p:nvPr>
            <p:ph type="title"/>
          </p:nvPr>
        </p:nvSpPr>
        <p:spPr/>
        <p:txBody>
          <a:bodyPr/>
          <a:lstStyle/>
          <a:p>
            <a:r>
              <a:rPr lang="en-US" dirty="0"/>
              <a:t>Preventing Harm exception </a:t>
            </a:r>
          </a:p>
        </p:txBody>
      </p:sp>
      <p:sp>
        <p:nvSpPr>
          <p:cNvPr id="3" name="Content Placeholder 2">
            <a:extLst>
              <a:ext uri="{FF2B5EF4-FFF2-40B4-BE49-F238E27FC236}">
                <a16:creationId xmlns:a16="http://schemas.microsoft.com/office/drawing/2014/main" id="{14FD1666-D881-402E-A404-E8763658ED7F}"/>
              </a:ext>
            </a:extLst>
          </p:cNvPr>
          <p:cNvSpPr>
            <a:spLocks noGrp="1"/>
          </p:cNvSpPr>
          <p:nvPr>
            <p:ph idx="1"/>
          </p:nvPr>
        </p:nvSpPr>
        <p:spPr/>
        <p:txBody>
          <a:bodyPr>
            <a:normAutofit/>
          </a:bodyPr>
          <a:lstStyle/>
          <a:p>
            <a:pPr marL="0" indent="0" algn="l">
              <a:buNone/>
            </a:pPr>
            <a:endParaRPr lang="en-US" sz="2200" b="0" i="1" dirty="0">
              <a:solidFill>
                <a:schemeClr val="tx1"/>
              </a:solidFill>
              <a:effectLst/>
              <a:latin typeface="+mj-lt"/>
            </a:endParaRPr>
          </a:p>
          <a:p>
            <a:pPr marL="0" indent="0" algn="l">
              <a:buNone/>
            </a:pPr>
            <a:r>
              <a:rPr lang="en-US" sz="2200" b="1" i="1" dirty="0">
                <a:solidFill>
                  <a:schemeClr val="tx1"/>
                </a:solidFill>
                <a:effectLst/>
                <a:latin typeface="+mj-lt"/>
              </a:rPr>
              <a:t>Type of </a:t>
            </a:r>
            <a:r>
              <a:rPr lang="en-US" sz="2200" b="1" i="1" dirty="0">
                <a:solidFill>
                  <a:schemeClr val="tx1"/>
                </a:solidFill>
                <a:latin typeface="+mj-lt"/>
              </a:rPr>
              <a:t>Ri</a:t>
            </a:r>
            <a:r>
              <a:rPr lang="en-US" sz="2200" b="1" i="1" dirty="0">
                <a:solidFill>
                  <a:schemeClr val="tx1"/>
                </a:solidFill>
                <a:effectLst/>
                <a:latin typeface="+mj-lt"/>
              </a:rPr>
              <a:t>sk </a:t>
            </a:r>
            <a:endParaRPr lang="en-US" sz="2200" b="1" i="0" dirty="0">
              <a:solidFill>
                <a:schemeClr val="tx1"/>
              </a:solidFill>
              <a:effectLst/>
              <a:latin typeface="+mj-lt"/>
            </a:endParaRPr>
          </a:p>
          <a:p>
            <a:r>
              <a:rPr lang="en-US" sz="2200" b="0" i="0" dirty="0">
                <a:solidFill>
                  <a:schemeClr val="tx1"/>
                </a:solidFill>
                <a:effectLst/>
                <a:latin typeface="+mj-lt"/>
              </a:rPr>
              <a:t>Be determined on an </a:t>
            </a:r>
            <a:r>
              <a:rPr lang="en-US" sz="2200" b="0" i="1" dirty="0">
                <a:solidFill>
                  <a:schemeClr val="tx1"/>
                </a:solidFill>
                <a:effectLst/>
                <a:latin typeface="+mj-lt"/>
              </a:rPr>
              <a:t>individualized</a:t>
            </a:r>
            <a:r>
              <a:rPr lang="en-US" sz="2200" b="0" i="0" dirty="0">
                <a:solidFill>
                  <a:schemeClr val="tx1"/>
                </a:solidFill>
                <a:effectLst/>
                <a:latin typeface="+mj-lt"/>
              </a:rPr>
              <a:t> basis</a:t>
            </a:r>
          </a:p>
          <a:p>
            <a:r>
              <a:rPr lang="en-US" sz="2200" dirty="0">
                <a:solidFill>
                  <a:schemeClr val="tx1"/>
                </a:solidFill>
                <a:latin typeface="+mj-lt"/>
              </a:rPr>
              <a:t>I</a:t>
            </a:r>
            <a:r>
              <a:rPr lang="en-US" sz="2200" b="0" i="0" dirty="0">
                <a:solidFill>
                  <a:schemeClr val="tx1"/>
                </a:solidFill>
                <a:effectLst/>
                <a:latin typeface="+mj-lt"/>
              </a:rPr>
              <a:t>n the exercise of professional judgment by a licensed health care professional who has a current or prior clinician-patient relationship with the patient whose EHI is affected by the determination</a:t>
            </a:r>
          </a:p>
          <a:p>
            <a:endParaRPr lang="en-US" dirty="0"/>
          </a:p>
        </p:txBody>
      </p:sp>
    </p:spTree>
    <p:extLst>
      <p:ext uri="{BB962C8B-B14F-4D97-AF65-F5344CB8AC3E}">
        <p14:creationId xmlns:p14="http://schemas.microsoft.com/office/powerpoint/2010/main" val="42428159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C7DE-BD87-42E4-B670-0264A416E7F9}"/>
              </a:ext>
            </a:extLst>
          </p:cNvPr>
          <p:cNvSpPr>
            <a:spLocks noGrp="1"/>
          </p:cNvSpPr>
          <p:nvPr>
            <p:ph type="title"/>
          </p:nvPr>
        </p:nvSpPr>
        <p:spPr/>
        <p:txBody>
          <a:bodyPr/>
          <a:lstStyle/>
          <a:p>
            <a:r>
              <a:rPr lang="en-US" dirty="0"/>
              <a:t>Preventing harm exception </a:t>
            </a:r>
          </a:p>
        </p:txBody>
      </p:sp>
      <p:sp>
        <p:nvSpPr>
          <p:cNvPr id="3" name="Content Placeholder 2">
            <a:extLst>
              <a:ext uri="{FF2B5EF4-FFF2-40B4-BE49-F238E27FC236}">
                <a16:creationId xmlns:a16="http://schemas.microsoft.com/office/drawing/2014/main" id="{14FD1666-D881-402E-A404-E8763658ED7F}"/>
              </a:ext>
            </a:extLst>
          </p:cNvPr>
          <p:cNvSpPr>
            <a:spLocks noGrp="1"/>
          </p:cNvSpPr>
          <p:nvPr>
            <p:ph idx="1"/>
          </p:nvPr>
        </p:nvSpPr>
        <p:spPr>
          <a:xfrm>
            <a:off x="581192" y="2180496"/>
            <a:ext cx="11029615" cy="3975348"/>
          </a:xfrm>
        </p:spPr>
        <p:txBody>
          <a:bodyPr>
            <a:noAutofit/>
          </a:bodyPr>
          <a:lstStyle/>
          <a:p>
            <a:pPr marL="0" indent="0" algn="l">
              <a:buNone/>
            </a:pPr>
            <a:r>
              <a:rPr lang="en-US" b="1" i="1" dirty="0">
                <a:solidFill>
                  <a:schemeClr val="tx1"/>
                </a:solidFill>
                <a:effectLst/>
                <a:latin typeface="+mj-lt"/>
              </a:rPr>
              <a:t>Type of Harm</a:t>
            </a:r>
          </a:p>
          <a:p>
            <a:r>
              <a:rPr lang="en-US" b="0" i="0" dirty="0">
                <a:solidFill>
                  <a:schemeClr val="tx1"/>
                </a:solidFill>
                <a:effectLst/>
                <a:latin typeface="+mj-lt"/>
              </a:rPr>
              <a:t>Same types of harm that serve as grounds for reviewable denial of an individual’s right of access under </a:t>
            </a:r>
            <a:r>
              <a:rPr lang="en-US" dirty="0">
                <a:solidFill>
                  <a:schemeClr val="tx1"/>
                </a:solidFill>
                <a:latin typeface="+mj-lt"/>
              </a:rPr>
              <a:t>HIPAA’s</a:t>
            </a:r>
            <a:r>
              <a:rPr lang="en-US" b="0" i="0" dirty="0">
                <a:solidFill>
                  <a:schemeClr val="tx1"/>
                </a:solidFill>
                <a:effectLst/>
                <a:latin typeface="+mj-lt"/>
              </a:rPr>
              <a:t> Privacy Rule</a:t>
            </a:r>
          </a:p>
          <a:p>
            <a:pPr algn="l"/>
            <a:r>
              <a:rPr lang="en-US" dirty="0">
                <a:solidFill>
                  <a:schemeClr val="tx1"/>
                </a:solidFill>
                <a:latin typeface="+mj-lt"/>
              </a:rPr>
              <a:t> Actor must inform the patient of the right to have the denial reviewed by another licensed mental health professional (review of denial under HIPAA)</a:t>
            </a:r>
          </a:p>
          <a:p>
            <a:r>
              <a:rPr lang="en-US" b="1" i="0" dirty="0">
                <a:solidFill>
                  <a:srgbClr val="000000"/>
                </a:solidFill>
                <a:effectLst/>
                <a:latin typeface="+mj-lt"/>
              </a:rPr>
              <a:t>Patient’s Request </a:t>
            </a:r>
          </a:p>
          <a:p>
            <a:pPr lvl="1"/>
            <a:r>
              <a:rPr lang="en-US" sz="1800" b="0" i="0" dirty="0">
                <a:solidFill>
                  <a:srgbClr val="000000"/>
                </a:solidFill>
                <a:effectLst/>
                <a:latin typeface="+mj-lt"/>
              </a:rPr>
              <a:t>The Risk of </a:t>
            </a:r>
            <a:r>
              <a:rPr lang="en-US" sz="1800" dirty="0">
                <a:solidFill>
                  <a:srgbClr val="000000"/>
                </a:solidFill>
                <a:latin typeface="+mj-lt"/>
              </a:rPr>
              <a:t>Harm must be harm that would </a:t>
            </a:r>
            <a:r>
              <a:rPr lang="en-US" sz="1800" b="1" dirty="0">
                <a:solidFill>
                  <a:srgbClr val="000000"/>
                </a:solidFill>
                <a:latin typeface="+mj-lt"/>
              </a:rPr>
              <a:t>endanger the life or physical safety </a:t>
            </a:r>
            <a:r>
              <a:rPr lang="en-US" sz="1800" dirty="0">
                <a:solidFill>
                  <a:srgbClr val="000000"/>
                </a:solidFill>
                <a:latin typeface="+mj-lt"/>
              </a:rPr>
              <a:t>of the patient or another person. </a:t>
            </a:r>
            <a:endParaRPr lang="en-US" sz="1800" b="1" dirty="0">
              <a:solidFill>
                <a:schemeClr val="tx1"/>
              </a:solidFill>
              <a:latin typeface="+mj-lt"/>
            </a:endParaRPr>
          </a:p>
          <a:p>
            <a:r>
              <a:rPr lang="en-US" b="1" dirty="0">
                <a:solidFill>
                  <a:schemeClr val="tx1"/>
                </a:solidFill>
                <a:latin typeface="+mj-lt"/>
              </a:rPr>
              <a:t>Request to a Minor’s Records by Parent/Legal Representative </a:t>
            </a:r>
            <a:endParaRPr lang="en-US" b="1" i="0" dirty="0">
              <a:solidFill>
                <a:schemeClr val="tx1"/>
              </a:solidFill>
              <a:effectLst/>
              <a:latin typeface="+mj-lt"/>
            </a:endParaRPr>
          </a:p>
          <a:p>
            <a:pPr lvl="1"/>
            <a:r>
              <a:rPr lang="en-US" sz="1800" b="0" i="0" dirty="0">
                <a:solidFill>
                  <a:schemeClr val="tx1"/>
                </a:solidFill>
                <a:effectLst/>
                <a:latin typeface="+mj-lt"/>
              </a:rPr>
              <a:t>The type of harm is a </a:t>
            </a:r>
            <a:r>
              <a:rPr lang="en-US" sz="1800" b="1" i="0" dirty="0">
                <a:solidFill>
                  <a:schemeClr val="tx1"/>
                </a:solidFill>
                <a:effectLst/>
                <a:latin typeface="+mj-lt"/>
              </a:rPr>
              <a:t>“substantial harm” </a:t>
            </a:r>
            <a:r>
              <a:rPr lang="en-US" sz="1800" b="0" i="0" dirty="0">
                <a:solidFill>
                  <a:schemeClr val="tx1"/>
                </a:solidFill>
                <a:effectLst/>
                <a:latin typeface="+mj-lt"/>
              </a:rPr>
              <a:t>standard.</a:t>
            </a:r>
          </a:p>
          <a:p>
            <a:pPr lvl="1"/>
            <a:r>
              <a:rPr lang="en-US" sz="1800" b="0" i="0" dirty="0">
                <a:solidFill>
                  <a:schemeClr val="tx1"/>
                </a:solidFill>
                <a:effectLst/>
                <a:latin typeface="+mj-lt"/>
              </a:rPr>
              <a:t>“Substantial Harm” means serious harm and may be substantial physical, emotional, or psychological harm.</a:t>
            </a:r>
          </a:p>
          <a:p>
            <a:pPr lvl="1"/>
            <a:r>
              <a:rPr lang="en-US" sz="1800" b="0" i="0" dirty="0">
                <a:solidFill>
                  <a:schemeClr val="tx1"/>
                </a:solidFill>
                <a:effectLst/>
                <a:latin typeface="+mj-lt"/>
              </a:rPr>
              <a:t>ONC: This exception does not apply to Actor’s concerns that the disclosure would be breaching a minor’s confidentiality or trust with the Actor. Look to the Privacy Exception</a:t>
            </a:r>
            <a:r>
              <a:rPr lang="en-US" sz="1800" dirty="0">
                <a:solidFill>
                  <a:schemeClr val="tx1"/>
                </a:solidFill>
                <a:latin typeface="+mj-lt"/>
              </a:rPr>
              <a:t> to see if applicable. </a:t>
            </a:r>
            <a:endParaRPr lang="en-US" sz="1800" dirty="0"/>
          </a:p>
        </p:txBody>
      </p:sp>
    </p:spTree>
    <p:extLst>
      <p:ext uri="{BB962C8B-B14F-4D97-AF65-F5344CB8AC3E}">
        <p14:creationId xmlns:p14="http://schemas.microsoft.com/office/powerpoint/2010/main" val="1692656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E360E-98B2-4766-A00E-F3DCD8E4C7B4}"/>
              </a:ext>
            </a:extLst>
          </p:cNvPr>
          <p:cNvSpPr>
            <a:spLocks noGrp="1"/>
          </p:cNvSpPr>
          <p:nvPr>
            <p:ph type="title"/>
          </p:nvPr>
        </p:nvSpPr>
        <p:spPr/>
        <p:txBody>
          <a:bodyPr/>
          <a:lstStyle/>
          <a:p>
            <a:r>
              <a:rPr lang="en-US" dirty="0"/>
              <a:t>Preventing harm exception </a:t>
            </a:r>
          </a:p>
        </p:txBody>
      </p:sp>
      <p:sp>
        <p:nvSpPr>
          <p:cNvPr id="3" name="Content Placeholder 2">
            <a:extLst>
              <a:ext uri="{FF2B5EF4-FFF2-40B4-BE49-F238E27FC236}">
                <a16:creationId xmlns:a16="http://schemas.microsoft.com/office/drawing/2014/main" id="{85C3230A-4FAD-458E-BD31-EEEE5E1466E7}"/>
              </a:ext>
            </a:extLst>
          </p:cNvPr>
          <p:cNvSpPr>
            <a:spLocks noGrp="1"/>
          </p:cNvSpPr>
          <p:nvPr>
            <p:ph idx="1"/>
          </p:nvPr>
        </p:nvSpPr>
        <p:spPr>
          <a:xfrm>
            <a:off x="581192" y="2180495"/>
            <a:ext cx="11029615" cy="4470561"/>
          </a:xfrm>
        </p:spPr>
        <p:txBody>
          <a:bodyPr>
            <a:normAutofit fontScale="77500" lnSpcReduction="20000"/>
          </a:bodyPr>
          <a:lstStyle/>
          <a:p>
            <a:pPr marL="0" indent="0" algn="l">
              <a:buNone/>
            </a:pPr>
            <a:r>
              <a:rPr lang="en-US" sz="2500" b="1" i="1" dirty="0">
                <a:solidFill>
                  <a:srgbClr val="000000"/>
                </a:solidFill>
                <a:effectLst/>
              </a:rPr>
              <a:t>Im</a:t>
            </a:r>
            <a:r>
              <a:rPr lang="en-US" sz="2500" b="1" i="1" dirty="0">
                <a:solidFill>
                  <a:srgbClr val="000000"/>
                </a:solidFill>
              </a:rPr>
              <a:t>plementation Basis</a:t>
            </a:r>
          </a:p>
          <a:p>
            <a:pPr marL="0" indent="0" algn="l">
              <a:buNone/>
            </a:pPr>
            <a:r>
              <a:rPr lang="en-US" sz="2200" b="1" i="1" dirty="0">
                <a:solidFill>
                  <a:srgbClr val="000000"/>
                </a:solidFill>
                <a:effectLst/>
              </a:rPr>
              <a:t>Either on an organizational policy OR a determination specific to the facts and circumstances</a:t>
            </a:r>
            <a:r>
              <a:rPr lang="en-US" sz="2200" b="1" i="0" dirty="0">
                <a:solidFill>
                  <a:srgbClr val="000000"/>
                </a:solidFill>
                <a:effectLst/>
              </a:rPr>
              <a:t>  </a:t>
            </a:r>
          </a:p>
          <a:p>
            <a:pPr marL="0" indent="0" algn="l">
              <a:buNone/>
            </a:pPr>
            <a:r>
              <a:rPr lang="en-US" sz="2200" b="1" i="0" dirty="0">
                <a:solidFill>
                  <a:srgbClr val="000000"/>
                </a:solidFill>
                <a:effectLst/>
              </a:rPr>
              <a:t>	(1) An organizational policy must:</a:t>
            </a:r>
          </a:p>
          <a:p>
            <a:pPr marL="0" indent="0" algn="l">
              <a:buNone/>
            </a:pPr>
            <a:r>
              <a:rPr lang="en-US" sz="2200" b="0" i="0" dirty="0">
                <a:solidFill>
                  <a:srgbClr val="000000"/>
                </a:solidFill>
                <a:effectLst/>
              </a:rPr>
              <a:t>		(</a:t>
            </a:r>
            <a:r>
              <a:rPr lang="en-US" sz="2200" b="0" i="0" dirty="0" err="1">
                <a:solidFill>
                  <a:srgbClr val="000000"/>
                </a:solidFill>
                <a:effectLst/>
              </a:rPr>
              <a:t>i</a:t>
            </a:r>
            <a:r>
              <a:rPr lang="en-US" sz="2200" b="0" i="0" dirty="0">
                <a:solidFill>
                  <a:srgbClr val="000000"/>
                </a:solidFill>
                <a:effectLst/>
              </a:rPr>
              <a:t>) Be in writing;</a:t>
            </a:r>
          </a:p>
          <a:p>
            <a:pPr marL="0" indent="0" algn="l">
              <a:buNone/>
            </a:pPr>
            <a:r>
              <a:rPr lang="en-US" sz="2200" b="0" i="0" dirty="0">
                <a:solidFill>
                  <a:srgbClr val="000000"/>
                </a:solidFill>
                <a:effectLst/>
              </a:rPr>
              <a:t>		(ii) Be based on relevant clinical, technical, and other appropriate expertise;</a:t>
            </a:r>
          </a:p>
          <a:p>
            <a:pPr marL="0" indent="0" algn="l">
              <a:buNone/>
            </a:pPr>
            <a:r>
              <a:rPr lang="en-US" sz="2200" b="0" i="0" dirty="0">
                <a:solidFill>
                  <a:srgbClr val="000000"/>
                </a:solidFill>
                <a:effectLst/>
              </a:rPr>
              <a:t>		(iii) Be implemented in a consistent and non-discriminatory manner; and</a:t>
            </a:r>
          </a:p>
          <a:p>
            <a:pPr marL="0" indent="0" algn="l">
              <a:buNone/>
            </a:pPr>
            <a:r>
              <a:rPr lang="en-US" sz="2200" dirty="0">
                <a:solidFill>
                  <a:srgbClr val="000000"/>
                </a:solidFill>
              </a:rPr>
              <a:t>		</a:t>
            </a:r>
            <a:r>
              <a:rPr lang="en-US" sz="2200" b="0" i="0" dirty="0">
                <a:solidFill>
                  <a:srgbClr val="000000"/>
                </a:solidFill>
                <a:effectLst/>
              </a:rPr>
              <a:t>(iv) Conform each practice to the conditions in paragraphs (a) and (b) of this section, as well as the 		conditions in </a:t>
            </a:r>
            <a:r>
              <a:rPr lang="en-US" sz="2200" dirty="0">
                <a:solidFill>
                  <a:srgbClr val="000000"/>
                </a:solidFill>
              </a:rPr>
              <a:t>p</a:t>
            </a:r>
            <a:r>
              <a:rPr lang="en-US" sz="2200" b="0" i="0" dirty="0">
                <a:solidFill>
                  <a:srgbClr val="000000"/>
                </a:solidFill>
                <a:effectLst/>
              </a:rPr>
              <a:t>aragraphs (c) through (e) of this section that are applicable to the practice and its use.</a:t>
            </a:r>
          </a:p>
          <a:p>
            <a:pPr marL="0" indent="0" algn="l">
              <a:buNone/>
            </a:pPr>
            <a:r>
              <a:rPr lang="en-US" sz="2200" b="1" i="0" dirty="0">
                <a:solidFill>
                  <a:srgbClr val="000000"/>
                </a:solidFill>
                <a:effectLst/>
              </a:rPr>
              <a:t>	(2) A determination must:</a:t>
            </a:r>
          </a:p>
          <a:p>
            <a:pPr marL="0" indent="0" algn="l">
              <a:buNone/>
            </a:pPr>
            <a:r>
              <a:rPr lang="en-US" sz="2200" b="0" i="0" dirty="0">
                <a:solidFill>
                  <a:srgbClr val="000000"/>
                </a:solidFill>
                <a:effectLst/>
              </a:rPr>
              <a:t>		(</a:t>
            </a:r>
            <a:r>
              <a:rPr lang="en-US" sz="2200" b="0" i="0" dirty="0" err="1">
                <a:solidFill>
                  <a:srgbClr val="000000"/>
                </a:solidFill>
                <a:effectLst/>
              </a:rPr>
              <a:t>i</a:t>
            </a:r>
            <a:r>
              <a:rPr lang="en-US" sz="2200" b="0" i="0" dirty="0">
                <a:solidFill>
                  <a:srgbClr val="000000"/>
                </a:solidFill>
                <a:effectLst/>
              </a:rPr>
              <a:t>) Be based on facts and circumstances known or reasonably believed by the Actor at the time the 		determination was made and while the practice remains in use; and</a:t>
            </a:r>
          </a:p>
          <a:p>
            <a:pPr marL="0" indent="0" algn="l">
              <a:buNone/>
            </a:pPr>
            <a:r>
              <a:rPr lang="en-US" sz="2200" b="0" i="0" dirty="0">
                <a:solidFill>
                  <a:srgbClr val="000000"/>
                </a:solidFill>
                <a:effectLst/>
              </a:rPr>
              <a:t>		(ii) Be based on expertise relevant to implementing the practice consistent with the conditions in paragraphs (a) and (b) </a:t>
            </a:r>
            <a:r>
              <a:rPr lang="en-US" sz="2200" dirty="0">
                <a:solidFill>
                  <a:srgbClr val="000000"/>
                </a:solidFill>
              </a:rPr>
              <a:t>o</a:t>
            </a:r>
            <a:r>
              <a:rPr lang="en-US" sz="2200" b="0" i="0" dirty="0">
                <a:solidFill>
                  <a:srgbClr val="000000"/>
                </a:solidFill>
                <a:effectLst/>
              </a:rPr>
              <a:t>f this section, as well as the conditions in paragraphs (c) through (e) of this section that are applicable to the practice and its use in particular circumstances.</a:t>
            </a:r>
          </a:p>
          <a:p>
            <a:pPr algn="l"/>
            <a:endParaRPr lang="en-US" b="0" i="0" dirty="0">
              <a:solidFill>
                <a:srgbClr val="000000"/>
              </a:solidFill>
              <a:effectLst/>
              <a:latin typeface="Open Sans" panose="020B0606030504020204" pitchFamily="34" charset="0"/>
            </a:endParaRPr>
          </a:p>
          <a:p>
            <a:endParaRPr lang="en-US" dirty="0"/>
          </a:p>
        </p:txBody>
      </p:sp>
    </p:spTree>
    <p:extLst>
      <p:ext uri="{BB962C8B-B14F-4D97-AF65-F5344CB8AC3E}">
        <p14:creationId xmlns:p14="http://schemas.microsoft.com/office/powerpoint/2010/main" val="32604607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E360E-98B2-4766-A00E-F3DCD8E4C7B4}"/>
              </a:ext>
            </a:extLst>
          </p:cNvPr>
          <p:cNvSpPr>
            <a:spLocks noGrp="1"/>
          </p:cNvSpPr>
          <p:nvPr>
            <p:ph type="title"/>
          </p:nvPr>
        </p:nvSpPr>
        <p:spPr/>
        <p:txBody>
          <a:bodyPr/>
          <a:lstStyle/>
          <a:p>
            <a:r>
              <a:rPr lang="en-US" dirty="0"/>
              <a:t>Preventing harm exception </a:t>
            </a:r>
          </a:p>
        </p:txBody>
      </p:sp>
      <p:sp>
        <p:nvSpPr>
          <p:cNvPr id="3" name="Content Placeholder 2">
            <a:extLst>
              <a:ext uri="{FF2B5EF4-FFF2-40B4-BE49-F238E27FC236}">
                <a16:creationId xmlns:a16="http://schemas.microsoft.com/office/drawing/2014/main" id="{85C3230A-4FAD-458E-BD31-EEEE5E1466E7}"/>
              </a:ext>
            </a:extLst>
          </p:cNvPr>
          <p:cNvSpPr>
            <a:spLocks noGrp="1"/>
          </p:cNvSpPr>
          <p:nvPr>
            <p:ph idx="1"/>
          </p:nvPr>
        </p:nvSpPr>
        <p:spPr>
          <a:xfrm>
            <a:off x="581192" y="2180496"/>
            <a:ext cx="11029615" cy="4364142"/>
          </a:xfrm>
        </p:spPr>
        <p:txBody>
          <a:bodyPr>
            <a:normAutofit/>
          </a:bodyPr>
          <a:lstStyle/>
          <a:p>
            <a:pPr marL="0" indent="0" algn="l">
              <a:buNone/>
            </a:pPr>
            <a:endParaRPr lang="en-US" sz="2000" b="1" i="0" dirty="0">
              <a:solidFill>
                <a:srgbClr val="000000"/>
              </a:solidFill>
              <a:effectLst/>
            </a:endParaRPr>
          </a:p>
          <a:p>
            <a:pPr marL="0" indent="0" algn="l">
              <a:buNone/>
            </a:pPr>
            <a:endParaRPr lang="en-US" sz="2000" b="1" dirty="0">
              <a:solidFill>
                <a:srgbClr val="000000"/>
              </a:solidFill>
            </a:endParaRPr>
          </a:p>
          <a:p>
            <a:pPr marL="0" indent="0" algn="l">
              <a:buNone/>
            </a:pPr>
            <a:r>
              <a:rPr lang="en-US" sz="2000" b="1" i="0" dirty="0">
                <a:solidFill>
                  <a:srgbClr val="000000"/>
                </a:solidFill>
                <a:effectLst/>
              </a:rPr>
              <a:t>Examples (assuming conditions and requirements are met):</a:t>
            </a:r>
          </a:p>
          <a:p>
            <a:r>
              <a:rPr lang="en-US" sz="2000" dirty="0">
                <a:solidFill>
                  <a:srgbClr val="000000"/>
                </a:solidFill>
              </a:rPr>
              <a:t>Actor has reasonable belief that allowing patient access to their record would result in physical danger of the patient. The Actor has a written organizational policy that was implemented in a consistent and nondiscriminatory manner and the determination was documented which was based on the specific facts/circumstances known to the Actor at the time. </a:t>
            </a:r>
          </a:p>
          <a:p>
            <a:r>
              <a:rPr lang="en-US" sz="2000" b="0" i="0" dirty="0">
                <a:solidFill>
                  <a:srgbClr val="000000"/>
                </a:solidFill>
                <a:effectLst/>
              </a:rPr>
              <a:t>Actor has </a:t>
            </a:r>
            <a:r>
              <a:rPr lang="en-US" sz="2000" dirty="0">
                <a:solidFill>
                  <a:srgbClr val="000000"/>
                </a:solidFill>
              </a:rPr>
              <a:t>reasonable belief that allowing parent access to minor’s records would result in substantial harm to the minor.  </a:t>
            </a:r>
            <a:r>
              <a:rPr lang="en-US" sz="2000" b="0" i="0" dirty="0">
                <a:solidFill>
                  <a:schemeClr val="tx1"/>
                </a:solidFill>
                <a:effectLst/>
              </a:rPr>
              <a:t>The Actor </a:t>
            </a:r>
            <a:r>
              <a:rPr lang="en-US" sz="2000" dirty="0">
                <a:solidFill>
                  <a:srgbClr val="000000"/>
                </a:solidFill>
              </a:rPr>
              <a:t>has a written organizational policy that was implemented in a consistent and nondiscriminatory manner and the determination was documented which was based on the specific facts/circumstances known to the Actor at the time. </a:t>
            </a:r>
          </a:p>
          <a:p>
            <a:endParaRPr lang="en-US" sz="1800" b="0" i="0" dirty="0">
              <a:solidFill>
                <a:schemeClr val="tx1"/>
              </a:solidFill>
              <a:effectLst/>
            </a:endParaRPr>
          </a:p>
          <a:p>
            <a:endParaRPr lang="en-US" b="0" i="0" dirty="0">
              <a:solidFill>
                <a:srgbClr val="000000"/>
              </a:solidFill>
              <a:effectLst/>
            </a:endParaRPr>
          </a:p>
          <a:p>
            <a:pPr algn="l"/>
            <a:endParaRPr lang="en-US" b="0" i="0" dirty="0">
              <a:solidFill>
                <a:srgbClr val="000000"/>
              </a:solidFill>
              <a:effectLst/>
              <a:latin typeface="Open Sans" panose="020B0606030504020204" pitchFamily="34" charset="0"/>
            </a:endParaRPr>
          </a:p>
          <a:p>
            <a:endParaRPr lang="en-US" dirty="0"/>
          </a:p>
        </p:txBody>
      </p:sp>
    </p:spTree>
    <p:extLst>
      <p:ext uri="{BB962C8B-B14F-4D97-AF65-F5344CB8AC3E}">
        <p14:creationId xmlns:p14="http://schemas.microsoft.com/office/powerpoint/2010/main" val="775096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34271-9CE6-4751-A219-697E14353B34}"/>
              </a:ext>
            </a:extLst>
          </p:cNvPr>
          <p:cNvSpPr>
            <a:spLocks noGrp="1"/>
          </p:cNvSpPr>
          <p:nvPr>
            <p:ph type="title"/>
          </p:nvPr>
        </p:nvSpPr>
        <p:spPr/>
        <p:txBody>
          <a:bodyPr/>
          <a:lstStyle/>
          <a:p>
            <a:r>
              <a:rPr lang="en-US" dirty="0"/>
              <a:t>The Cures Act Final Rule</a:t>
            </a:r>
          </a:p>
        </p:txBody>
      </p:sp>
      <p:sp>
        <p:nvSpPr>
          <p:cNvPr id="6" name="Content Placeholder 5">
            <a:extLst>
              <a:ext uri="{FF2B5EF4-FFF2-40B4-BE49-F238E27FC236}">
                <a16:creationId xmlns:a16="http://schemas.microsoft.com/office/drawing/2014/main" id="{614A587D-214A-4B18-994D-97626813EB93}"/>
              </a:ext>
            </a:extLst>
          </p:cNvPr>
          <p:cNvSpPr>
            <a:spLocks noGrp="1"/>
          </p:cNvSpPr>
          <p:nvPr>
            <p:ph idx="1"/>
          </p:nvPr>
        </p:nvSpPr>
        <p:spPr/>
        <p:txBody>
          <a:bodyPr/>
          <a:lstStyle/>
          <a:p>
            <a:pPr lvl="0"/>
            <a:r>
              <a:rPr lang="en-US" b="0" i="0" dirty="0"/>
              <a:t>The 21st Century Cures Act (Cures Act) was signed into law on December 13, 2016. It </a:t>
            </a:r>
            <a:r>
              <a:rPr lang="en-US" dirty="0"/>
              <a:t>is </a:t>
            </a:r>
            <a:r>
              <a:rPr lang="en-US" b="0" i="0" dirty="0"/>
              <a:t>designed to help accelerate medical product development and bring new innovations and advances to patients who need them faster and </a:t>
            </a:r>
            <a:r>
              <a:rPr lang="en-US" dirty="0"/>
              <a:t>more </a:t>
            </a:r>
            <a:r>
              <a:rPr lang="en-US" b="0" i="0" dirty="0"/>
              <a:t>efficiently</a:t>
            </a:r>
            <a:endParaRPr lang="en-US" dirty="0"/>
          </a:p>
          <a:p>
            <a:pPr lvl="0"/>
            <a:r>
              <a:rPr lang="en-US" b="0" i="0" dirty="0"/>
              <a:t>In May 2020, the Office of the National Coordinator for Health Information Technology (ONC) issued a Final Rule as the next phase of the Cures Act</a:t>
            </a:r>
            <a:endParaRPr lang="en-US" dirty="0"/>
          </a:p>
          <a:p>
            <a:pPr lvl="0"/>
            <a:r>
              <a:rPr lang="en-US" dirty="0"/>
              <a:t>The Final Rule was intended to increase </a:t>
            </a:r>
            <a:r>
              <a:rPr lang="en-US" b="0" i="0" dirty="0"/>
              <a:t>electronic health information (EHI) interoperability and make it easier for patients to access their health records</a:t>
            </a:r>
            <a:endParaRPr lang="en-US" dirty="0"/>
          </a:p>
          <a:p>
            <a:pPr lvl="0"/>
            <a:r>
              <a:rPr lang="en-US" b="0" i="0" dirty="0"/>
              <a:t>It updated certification requirements for health information technology (health IT) developers and provides new guidelines to ensure that healthcare organizations and providers using certified health IT can communicate effectively and seamlessly (health IT the use of computer hardware, software, or infrastructure to record, store, protect, and retrieve clinical, administrative, or financial information)</a:t>
            </a:r>
            <a:endParaRPr lang="en-US" dirty="0"/>
          </a:p>
        </p:txBody>
      </p:sp>
    </p:spTree>
    <p:extLst>
      <p:ext uri="{BB962C8B-B14F-4D97-AF65-F5344CB8AC3E}">
        <p14:creationId xmlns:p14="http://schemas.microsoft.com/office/powerpoint/2010/main" val="8174852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E360E-98B2-4766-A00E-F3DCD8E4C7B4}"/>
              </a:ext>
            </a:extLst>
          </p:cNvPr>
          <p:cNvSpPr>
            <a:spLocks noGrp="1"/>
          </p:cNvSpPr>
          <p:nvPr>
            <p:ph type="title"/>
          </p:nvPr>
        </p:nvSpPr>
        <p:spPr/>
        <p:txBody>
          <a:bodyPr/>
          <a:lstStyle/>
          <a:p>
            <a:r>
              <a:rPr lang="en-US" dirty="0"/>
              <a:t>Preventing harm exception </a:t>
            </a:r>
          </a:p>
        </p:txBody>
      </p:sp>
      <p:sp>
        <p:nvSpPr>
          <p:cNvPr id="3" name="Content Placeholder 2">
            <a:extLst>
              <a:ext uri="{FF2B5EF4-FFF2-40B4-BE49-F238E27FC236}">
                <a16:creationId xmlns:a16="http://schemas.microsoft.com/office/drawing/2014/main" id="{85C3230A-4FAD-458E-BD31-EEEE5E1466E7}"/>
              </a:ext>
            </a:extLst>
          </p:cNvPr>
          <p:cNvSpPr>
            <a:spLocks noGrp="1"/>
          </p:cNvSpPr>
          <p:nvPr>
            <p:ph idx="1"/>
          </p:nvPr>
        </p:nvSpPr>
        <p:spPr>
          <a:xfrm>
            <a:off x="581192" y="2180496"/>
            <a:ext cx="11029615" cy="4364142"/>
          </a:xfrm>
        </p:spPr>
        <p:txBody>
          <a:bodyPr>
            <a:normAutofit/>
          </a:bodyPr>
          <a:lstStyle/>
          <a:p>
            <a:pPr marL="0" indent="0" algn="l">
              <a:buNone/>
            </a:pPr>
            <a:r>
              <a:rPr lang="en-US" sz="2000" b="1" i="0" dirty="0">
                <a:solidFill>
                  <a:srgbClr val="000000"/>
                </a:solidFill>
                <a:effectLst/>
              </a:rPr>
              <a:t>What if some of the requested EHI can be released without a risk of harm? </a:t>
            </a:r>
          </a:p>
          <a:p>
            <a:r>
              <a:rPr lang="en-US" sz="2000" dirty="0">
                <a:solidFill>
                  <a:srgbClr val="000000"/>
                </a:solidFill>
              </a:rPr>
              <a:t>Try to see if the requested EHI can be segmented and decline to release the requested EHI that meets the exception. Document!</a:t>
            </a:r>
          </a:p>
          <a:p>
            <a:pPr marL="0" indent="0" algn="l">
              <a:buNone/>
            </a:pPr>
            <a:r>
              <a:rPr lang="en-US" sz="2000" b="1" i="0" dirty="0">
                <a:solidFill>
                  <a:srgbClr val="000000"/>
                </a:solidFill>
                <a:effectLst/>
              </a:rPr>
              <a:t>What if the EHI cannot be segmented</a:t>
            </a:r>
            <a:r>
              <a:rPr lang="en-US" sz="2000" b="1" dirty="0">
                <a:solidFill>
                  <a:srgbClr val="000000"/>
                </a:solidFill>
              </a:rPr>
              <a:t>?</a:t>
            </a:r>
          </a:p>
          <a:p>
            <a:pPr marL="0" indent="0" algn="l">
              <a:buNone/>
            </a:pPr>
            <a:r>
              <a:rPr lang="en-US" sz="2000" b="0" i="0" dirty="0">
                <a:solidFill>
                  <a:srgbClr val="000000"/>
                </a:solidFill>
                <a:effectLst/>
              </a:rPr>
              <a:t>Look to the </a:t>
            </a:r>
            <a:r>
              <a:rPr lang="en-US" sz="2000" dirty="0">
                <a:solidFill>
                  <a:srgbClr val="000000"/>
                </a:solidFill>
              </a:rPr>
              <a:t>Infeasibility Exception. </a:t>
            </a:r>
          </a:p>
          <a:p>
            <a:pPr marL="0" indent="0" algn="l">
              <a:buNone/>
            </a:pPr>
            <a:endParaRPr lang="en-US" b="0" i="0" dirty="0">
              <a:solidFill>
                <a:srgbClr val="000000"/>
              </a:solidFill>
              <a:effectLst/>
            </a:endParaRPr>
          </a:p>
          <a:p>
            <a:pPr marL="0" indent="0">
              <a:buNone/>
            </a:pPr>
            <a:endParaRPr lang="en-US" dirty="0"/>
          </a:p>
        </p:txBody>
      </p:sp>
    </p:spTree>
    <p:extLst>
      <p:ext uri="{BB962C8B-B14F-4D97-AF65-F5344CB8AC3E}">
        <p14:creationId xmlns:p14="http://schemas.microsoft.com/office/powerpoint/2010/main" val="9652992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B75F9-E62D-4009-8BCC-BBB531321FB6}"/>
              </a:ext>
            </a:extLst>
          </p:cNvPr>
          <p:cNvSpPr>
            <a:spLocks noGrp="1"/>
          </p:cNvSpPr>
          <p:nvPr>
            <p:ph type="title"/>
          </p:nvPr>
        </p:nvSpPr>
        <p:spPr/>
        <p:txBody>
          <a:bodyPr/>
          <a:lstStyle/>
          <a:p>
            <a:r>
              <a:rPr lang="en-US" dirty="0"/>
              <a:t>Privacy exception </a:t>
            </a:r>
          </a:p>
        </p:txBody>
      </p:sp>
      <p:sp>
        <p:nvSpPr>
          <p:cNvPr id="3" name="Content Placeholder 2">
            <a:extLst>
              <a:ext uri="{FF2B5EF4-FFF2-40B4-BE49-F238E27FC236}">
                <a16:creationId xmlns:a16="http://schemas.microsoft.com/office/drawing/2014/main" id="{081F1EF8-E957-4C40-B884-E1D77932215B}"/>
              </a:ext>
            </a:extLst>
          </p:cNvPr>
          <p:cNvSpPr>
            <a:spLocks noGrp="1"/>
          </p:cNvSpPr>
          <p:nvPr>
            <p:ph idx="1"/>
          </p:nvPr>
        </p:nvSpPr>
        <p:spPr/>
        <p:txBody>
          <a:bodyPr>
            <a:noAutofit/>
          </a:bodyPr>
          <a:lstStyle/>
          <a:p>
            <a:r>
              <a:rPr lang="en-US" sz="2000" dirty="0"/>
              <a:t>An Actor should not be required to use or disclose EHI in a way that is prohibited under state or federal privacy laws, or if against the patient’s wishes. </a:t>
            </a:r>
          </a:p>
          <a:p>
            <a:r>
              <a:rPr lang="en-US" sz="2000" b="1" dirty="0"/>
              <a:t>Key Conditions of the Exception (must meet one): </a:t>
            </a:r>
          </a:p>
          <a:p>
            <a:pPr marL="781200" lvl="1" indent="-457200">
              <a:buFont typeface="+mj-lt"/>
              <a:buAutoNum type="arabicPeriod"/>
            </a:pPr>
            <a:r>
              <a:rPr lang="en-US" sz="2000" b="1" dirty="0"/>
              <a:t>Precondition not satisfied: </a:t>
            </a:r>
            <a:r>
              <a:rPr lang="en-US" sz="2000" dirty="0"/>
              <a:t>If an Actor is required by a state or federal law to satisfy a precondition (such as a patient consent or authorization) prior to providing access, exchange, or use of EHI, the Actor may choose not to provide access, exchange, or use of such EHI if: </a:t>
            </a:r>
          </a:p>
          <a:p>
            <a:pPr lvl="2"/>
            <a:r>
              <a:rPr lang="en-US" sz="2000" dirty="0"/>
              <a:t>Is tailored to the specific precondition </a:t>
            </a:r>
          </a:p>
          <a:p>
            <a:pPr lvl="2"/>
            <a:r>
              <a:rPr lang="en-US" sz="2000" dirty="0"/>
              <a:t>Implemented in a consistent and nondiscriminatory manner, </a:t>
            </a:r>
            <a:r>
              <a:rPr lang="en-US" sz="2000" i="1" dirty="0"/>
              <a:t>and either: </a:t>
            </a:r>
          </a:p>
          <a:p>
            <a:pPr marL="1278900" lvl="3" indent="-342900"/>
            <a:r>
              <a:rPr lang="en-US" sz="2000" dirty="0"/>
              <a:t>Conforms to the practice’s written organizational policies or</a:t>
            </a:r>
          </a:p>
          <a:p>
            <a:pPr marL="1278900" lvl="3" indent="-342900"/>
            <a:r>
              <a:rPr lang="en-US" sz="2000" dirty="0"/>
              <a:t>Is documented on a case-by case basis</a:t>
            </a:r>
          </a:p>
        </p:txBody>
      </p:sp>
    </p:spTree>
    <p:extLst>
      <p:ext uri="{BB962C8B-B14F-4D97-AF65-F5344CB8AC3E}">
        <p14:creationId xmlns:p14="http://schemas.microsoft.com/office/powerpoint/2010/main" val="1327893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B75F9-E62D-4009-8BCC-BBB531321FB6}"/>
              </a:ext>
            </a:extLst>
          </p:cNvPr>
          <p:cNvSpPr>
            <a:spLocks noGrp="1"/>
          </p:cNvSpPr>
          <p:nvPr>
            <p:ph type="title"/>
          </p:nvPr>
        </p:nvSpPr>
        <p:spPr/>
        <p:txBody>
          <a:bodyPr/>
          <a:lstStyle/>
          <a:p>
            <a:r>
              <a:rPr lang="en-US" dirty="0"/>
              <a:t>Privacy exception </a:t>
            </a:r>
          </a:p>
        </p:txBody>
      </p:sp>
      <p:sp>
        <p:nvSpPr>
          <p:cNvPr id="3" name="Content Placeholder 2">
            <a:extLst>
              <a:ext uri="{FF2B5EF4-FFF2-40B4-BE49-F238E27FC236}">
                <a16:creationId xmlns:a16="http://schemas.microsoft.com/office/drawing/2014/main" id="{081F1EF8-E957-4C40-B884-E1D77932215B}"/>
              </a:ext>
            </a:extLst>
          </p:cNvPr>
          <p:cNvSpPr>
            <a:spLocks noGrp="1"/>
          </p:cNvSpPr>
          <p:nvPr>
            <p:ph idx="1"/>
          </p:nvPr>
        </p:nvSpPr>
        <p:spPr/>
        <p:txBody>
          <a:bodyPr>
            <a:normAutofit/>
          </a:bodyPr>
          <a:lstStyle/>
          <a:p>
            <a:pPr marL="324000" lvl="1" indent="0">
              <a:buNone/>
            </a:pPr>
            <a:r>
              <a:rPr lang="en-US" sz="2000" b="1" dirty="0">
                <a:solidFill>
                  <a:schemeClr val="tx1"/>
                </a:solidFill>
              </a:rPr>
              <a:t>Precondition not satisfied (cont.)</a:t>
            </a:r>
          </a:p>
          <a:p>
            <a:pPr marL="324000" lvl="1" indent="0">
              <a:buNone/>
            </a:pPr>
            <a:endParaRPr lang="en-US" sz="2000" b="1" dirty="0">
              <a:solidFill>
                <a:schemeClr val="tx1"/>
              </a:solidFill>
            </a:endParaRPr>
          </a:p>
          <a:p>
            <a:pPr lvl="1"/>
            <a:r>
              <a:rPr lang="en-US" sz="2000" dirty="0">
                <a:solidFill>
                  <a:schemeClr val="tx1"/>
                </a:solidFill>
              </a:rPr>
              <a:t>If based on absence of patient consent or authorization, the Actor must: </a:t>
            </a:r>
          </a:p>
          <a:p>
            <a:pPr lvl="2"/>
            <a:r>
              <a:rPr lang="en-US" sz="2000" dirty="0">
                <a:solidFill>
                  <a:schemeClr val="tx1"/>
                </a:solidFill>
              </a:rPr>
              <a:t>Take reasonable steps to provide consent or authorization form, and</a:t>
            </a:r>
          </a:p>
          <a:p>
            <a:pPr lvl="2"/>
            <a:r>
              <a:rPr lang="en-US" sz="2000" dirty="0">
                <a:solidFill>
                  <a:schemeClr val="tx1"/>
                </a:solidFill>
              </a:rPr>
              <a:t>Not improperly encourage or induce the individual to withhold consent.</a:t>
            </a:r>
          </a:p>
        </p:txBody>
      </p:sp>
    </p:spTree>
    <p:extLst>
      <p:ext uri="{BB962C8B-B14F-4D97-AF65-F5344CB8AC3E}">
        <p14:creationId xmlns:p14="http://schemas.microsoft.com/office/powerpoint/2010/main" val="35445070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B75F9-E62D-4009-8BCC-BBB531321FB6}"/>
              </a:ext>
            </a:extLst>
          </p:cNvPr>
          <p:cNvSpPr>
            <a:spLocks noGrp="1"/>
          </p:cNvSpPr>
          <p:nvPr>
            <p:ph type="title"/>
          </p:nvPr>
        </p:nvSpPr>
        <p:spPr/>
        <p:txBody>
          <a:bodyPr/>
          <a:lstStyle/>
          <a:p>
            <a:r>
              <a:rPr lang="en-US" dirty="0"/>
              <a:t>Privacy exception </a:t>
            </a:r>
          </a:p>
        </p:txBody>
      </p:sp>
      <p:sp>
        <p:nvSpPr>
          <p:cNvPr id="3" name="Content Placeholder 2">
            <a:extLst>
              <a:ext uri="{FF2B5EF4-FFF2-40B4-BE49-F238E27FC236}">
                <a16:creationId xmlns:a16="http://schemas.microsoft.com/office/drawing/2014/main" id="{081F1EF8-E957-4C40-B884-E1D77932215B}"/>
              </a:ext>
            </a:extLst>
          </p:cNvPr>
          <p:cNvSpPr>
            <a:spLocks noGrp="1"/>
          </p:cNvSpPr>
          <p:nvPr>
            <p:ph idx="1"/>
          </p:nvPr>
        </p:nvSpPr>
        <p:spPr/>
        <p:txBody>
          <a:bodyPr>
            <a:normAutofit fontScale="92500" lnSpcReduction="20000"/>
          </a:bodyPr>
          <a:lstStyle/>
          <a:p>
            <a:pPr marL="0" indent="0">
              <a:buNone/>
            </a:pPr>
            <a:r>
              <a:rPr lang="en-US" b="1" dirty="0"/>
              <a:t>2</a:t>
            </a:r>
            <a:r>
              <a:rPr lang="en-US" sz="1900" b="1" dirty="0"/>
              <a:t>. Certified health IT is not covered by HIPAA</a:t>
            </a:r>
          </a:p>
          <a:p>
            <a:r>
              <a:rPr lang="en-US" sz="1900" dirty="0"/>
              <a:t>If an actor is a health IT developer of certified health IT that is not required to comply with the HIPAA Privacy Rule, the actor may choose to interfere with the access, exchange, or use of EHI for a privacy-protective purpose if certain conditions are met</a:t>
            </a:r>
          </a:p>
          <a:p>
            <a:pPr marL="0" indent="0">
              <a:buNone/>
            </a:pPr>
            <a:r>
              <a:rPr lang="en-US" sz="1900" b="1" dirty="0"/>
              <a:t>3. Denial due to “unreviewable grounds” provided under 45 CFR 164.524(a)(1) and (2) of the HIPAA Privacy Rule: </a:t>
            </a:r>
          </a:p>
          <a:p>
            <a:r>
              <a:rPr lang="en-US" sz="1900" dirty="0"/>
              <a:t>Psychotherapy notes or information used for litigation purposes </a:t>
            </a:r>
          </a:p>
          <a:p>
            <a:r>
              <a:rPr lang="en-US" sz="1900" dirty="0"/>
              <a:t>Certain requests made by inmates in correctional institutions </a:t>
            </a:r>
          </a:p>
          <a:p>
            <a:r>
              <a:rPr lang="en-US" sz="1900" dirty="0"/>
              <a:t>Information gained during research  </a:t>
            </a:r>
          </a:p>
          <a:p>
            <a:r>
              <a:rPr lang="en-US" sz="1900" dirty="0"/>
              <a:t>Denials permitted by the Privacy Act 5 USC 552a</a:t>
            </a:r>
          </a:p>
          <a:p>
            <a:r>
              <a:rPr lang="en-US" sz="1900" dirty="0"/>
              <a:t>Information obtained from someone other than a healthcare provider under a promise of confidentiality and the access would reasonably likely to reveal the source of the information </a:t>
            </a:r>
          </a:p>
        </p:txBody>
      </p:sp>
    </p:spTree>
    <p:extLst>
      <p:ext uri="{BB962C8B-B14F-4D97-AF65-F5344CB8AC3E}">
        <p14:creationId xmlns:p14="http://schemas.microsoft.com/office/powerpoint/2010/main" val="17145434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B75F9-E62D-4009-8BCC-BBB531321FB6}"/>
              </a:ext>
            </a:extLst>
          </p:cNvPr>
          <p:cNvSpPr>
            <a:spLocks noGrp="1"/>
          </p:cNvSpPr>
          <p:nvPr>
            <p:ph type="title"/>
          </p:nvPr>
        </p:nvSpPr>
        <p:spPr/>
        <p:txBody>
          <a:bodyPr/>
          <a:lstStyle/>
          <a:p>
            <a:r>
              <a:rPr lang="en-US" dirty="0"/>
              <a:t>Privacy exception </a:t>
            </a:r>
          </a:p>
        </p:txBody>
      </p:sp>
      <p:sp>
        <p:nvSpPr>
          <p:cNvPr id="3" name="Content Placeholder 2">
            <a:extLst>
              <a:ext uri="{FF2B5EF4-FFF2-40B4-BE49-F238E27FC236}">
                <a16:creationId xmlns:a16="http://schemas.microsoft.com/office/drawing/2014/main" id="{081F1EF8-E957-4C40-B884-E1D77932215B}"/>
              </a:ext>
            </a:extLst>
          </p:cNvPr>
          <p:cNvSpPr>
            <a:spLocks noGrp="1"/>
          </p:cNvSpPr>
          <p:nvPr>
            <p:ph idx="1"/>
          </p:nvPr>
        </p:nvSpPr>
        <p:spPr/>
        <p:txBody>
          <a:bodyPr>
            <a:normAutofit/>
          </a:bodyPr>
          <a:lstStyle/>
          <a:p>
            <a:pPr marL="0" indent="0">
              <a:buNone/>
            </a:pPr>
            <a:r>
              <a:rPr lang="en-US" sz="2100" b="1" dirty="0">
                <a:solidFill>
                  <a:schemeClr val="tx1"/>
                </a:solidFill>
              </a:rPr>
              <a:t>4.  Respecting an individual’s request not to share information</a:t>
            </a:r>
          </a:p>
          <a:p>
            <a:r>
              <a:rPr lang="en-US" sz="2100" dirty="0">
                <a:solidFill>
                  <a:schemeClr val="tx1"/>
                </a:solidFill>
              </a:rPr>
              <a:t>An Actor may choose not to provide access, exchange, or use of a patient’s EHI if doing so fulfills the wishes of the patient</a:t>
            </a:r>
          </a:p>
          <a:p>
            <a:pPr lvl="1"/>
            <a:r>
              <a:rPr lang="en-US" sz="2100" dirty="0">
                <a:solidFill>
                  <a:schemeClr val="tx1"/>
                </a:solidFill>
              </a:rPr>
              <a:t>Not improperly encourage or induce the patient to withhold consent.</a:t>
            </a:r>
          </a:p>
          <a:p>
            <a:pPr lvl="1"/>
            <a:r>
              <a:rPr lang="en-US" sz="2100" dirty="0">
                <a:solidFill>
                  <a:schemeClr val="tx1"/>
                </a:solidFill>
              </a:rPr>
              <a:t>Actor documents the request within a reasonable time period</a:t>
            </a:r>
          </a:p>
          <a:p>
            <a:pPr lvl="1"/>
            <a:r>
              <a:rPr lang="en-US" sz="2100" dirty="0">
                <a:solidFill>
                  <a:schemeClr val="tx1"/>
                </a:solidFill>
              </a:rPr>
              <a:t>Actor’s practice implemented in a consistent and non-discriminatory manner</a:t>
            </a:r>
          </a:p>
          <a:p>
            <a:pPr marL="0" indent="0">
              <a:buNone/>
            </a:pPr>
            <a:endParaRPr lang="en-US" dirty="0"/>
          </a:p>
        </p:txBody>
      </p:sp>
    </p:spTree>
    <p:extLst>
      <p:ext uri="{BB962C8B-B14F-4D97-AF65-F5344CB8AC3E}">
        <p14:creationId xmlns:p14="http://schemas.microsoft.com/office/powerpoint/2010/main" val="22181031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B75F9-E62D-4009-8BCC-BBB531321FB6}"/>
              </a:ext>
            </a:extLst>
          </p:cNvPr>
          <p:cNvSpPr>
            <a:spLocks noGrp="1"/>
          </p:cNvSpPr>
          <p:nvPr>
            <p:ph type="title"/>
          </p:nvPr>
        </p:nvSpPr>
        <p:spPr/>
        <p:txBody>
          <a:bodyPr/>
          <a:lstStyle/>
          <a:p>
            <a:r>
              <a:rPr lang="en-US" dirty="0"/>
              <a:t>Privacy exception </a:t>
            </a:r>
          </a:p>
        </p:txBody>
      </p:sp>
      <p:sp>
        <p:nvSpPr>
          <p:cNvPr id="3" name="Content Placeholder 2">
            <a:extLst>
              <a:ext uri="{FF2B5EF4-FFF2-40B4-BE49-F238E27FC236}">
                <a16:creationId xmlns:a16="http://schemas.microsoft.com/office/drawing/2014/main" id="{081F1EF8-E957-4C40-B884-E1D77932215B}"/>
              </a:ext>
            </a:extLst>
          </p:cNvPr>
          <p:cNvSpPr>
            <a:spLocks noGrp="1"/>
          </p:cNvSpPr>
          <p:nvPr>
            <p:ph idx="1"/>
          </p:nvPr>
        </p:nvSpPr>
        <p:spPr/>
        <p:txBody>
          <a:bodyPr>
            <a:normAutofit/>
          </a:bodyPr>
          <a:lstStyle/>
          <a:p>
            <a:r>
              <a:rPr lang="en-US" sz="2000" b="1" dirty="0">
                <a:solidFill>
                  <a:schemeClr val="tx1"/>
                </a:solidFill>
              </a:rPr>
              <a:t>Examples (assuming requirements are met): </a:t>
            </a:r>
            <a:endParaRPr lang="en-US" sz="2000" b="1" i="0" dirty="0">
              <a:solidFill>
                <a:schemeClr val="tx1"/>
              </a:solidFill>
              <a:effectLst/>
            </a:endParaRPr>
          </a:p>
          <a:p>
            <a:r>
              <a:rPr lang="en-US" sz="2000" b="0" i="0" dirty="0">
                <a:solidFill>
                  <a:schemeClr val="tx1"/>
                </a:solidFill>
                <a:effectLst/>
              </a:rPr>
              <a:t> A patient in a written request informs the healthcare Actor that they do not wish to share their EHI.</a:t>
            </a:r>
          </a:p>
          <a:p>
            <a:r>
              <a:rPr lang="en-US" sz="2000" dirty="0">
                <a:solidFill>
                  <a:schemeClr val="tx1"/>
                </a:solidFill>
              </a:rPr>
              <a:t>A legal representative requests access or release of their minor patient’s mental health records, but the minor patient consented to treatment under CA law and has not given authorization. </a:t>
            </a:r>
          </a:p>
          <a:p>
            <a:r>
              <a:rPr lang="en-US" sz="2000" dirty="0">
                <a:solidFill>
                  <a:schemeClr val="tx1"/>
                </a:solidFill>
              </a:rPr>
              <a:t>A minor patient’s parents are divorced and one parent is asking for access to the minor patient’s EHI. The Actor verified that the parent does not have legal authority to access the minors’ records per a custody order. </a:t>
            </a:r>
          </a:p>
          <a:p>
            <a:endParaRPr lang="en-US" b="0" i="0" dirty="0">
              <a:solidFill>
                <a:srgbClr val="777777"/>
              </a:solidFill>
              <a:effectLst/>
              <a:latin typeface="Lato"/>
            </a:endParaRPr>
          </a:p>
          <a:p>
            <a:endParaRPr lang="en-US" dirty="0"/>
          </a:p>
        </p:txBody>
      </p:sp>
    </p:spTree>
    <p:extLst>
      <p:ext uri="{BB962C8B-B14F-4D97-AF65-F5344CB8AC3E}">
        <p14:creationId xmlns:p14="http://schemas.microsoft.com/office/powerpoint/2010/main" val="52685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27E5CF-F6FA-46CF-B1BF-672CAEDBDDA3}"/>
              </a:ext>
            </a:extLst>
          </p:cNvPr>
          <p:cNvSpPr>
            <a:spLocks noGrp="1"/>
          </p:cNvSpPr>
          <p:nvPr>
            <p:ph type="title"/>
          </p:nvPr>
        </p:nvSpPr>
        <p:spPr/>
        <p:txBody>
          <a:bodyPr/>
          <a:lstStyle/>
          <a:p>
            <a:r>
              <a:rPr lang="en-US" dirty="0"/>
              <a:t>minors records &amp; exceptions</a:t>
            </a:r>
          </a:p>
        </p:txBody>
      </p:sp>
    </p:spTree>
    <p:extLst>
      <p:ext uri="{BB962C8B-B14F-4D97-AF65-F5344CB8AC3E}">
        <p14:creationId xmlns:p14="http://schemas.microsoft.com/office/powerpoint/2010/main" val="27145805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1A367-57D1-4EAE-9C88-06B59B87F156}"/>
              </a:ext>
            </a:extLst>
          </p:cNvPr>
          <p:cNvSpPr>
            <a:spLocks noGrp="1"/>
          </p:cNvSpPr>
          <p:nvPr>
            <p:ph type="title"/>
          </p:nvPr>
        </p:nvSpPr>
        <p:spPr/>
        <p:txBody>
          <a:bodyPr/>
          <a:lstStyle/>
          <a:p>
            <a:r>
              <a:rPr lang="en-US" dirty="0"/>
              <a:t>Access to minors’ records/minor consent</a:t>
            </a:r>
          </a:p>
        </p:txBody>
      </p:sp>
      <p:graphicFrame>
        <p:nvGraphicFramePr>
          <p:cNvPr id="9" name="Content Placeholder 8">
            <a:extLst>
              <a:ext uri="{FF2B5EF4-FFF2-40B4-BE49-F238E27FC236}">
                <a16:creationId xmlns:a16="http://schemas.microsoft.com/office/drawing/2014/main" id="{B123D3E1-1CA5-40FF-8480-9FAC2CDFA9F8}"/>
              </a:ext>
            </a:extLst>
          </p:cNvPr>
          <p:cNvGraphicFramePr>
            <a:graphicFrameLocks noGrp="1"/>
          </p:cNvGraphicFramePr>
          <p:nvPr>
            <p:ph idx="1"/>
            <p:extLst>
              <p:ext uri="{D42A27DB-BD31-4B8C-83A1-F6EECF244321}">
                <p14:modId xmlns:p14="http://schemas.microsoft.com/office/powerpoint/2010/main" val="3124276685"/>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0303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1A367-57D1-4EAE-9C88-06B59B87F156}"/>
              </a:ext>
            </a:extLst>
          </p:cNvPr>
          <p:cNvSpPr>
            <a:spLocks noGrp="1"/>
          </p:cNvSpPr>
          <p:nvPr>
            <p:ph type="title"/>
          </p:nvPr>
        </p:nvSpPr>
        <p:spPr/>
        <p:txBody>
          <a:bodyPr/>
          <a:lstStyle/>
          <a:p>
            <a:r>
              <a:rPr lang="en-US" dirty="0"/>
              <a:t>Access to minors’ records </a:t>
            </a:r>
          </a:p>
        </p:txBody>
      </p:sp>
      <p:sp>
        <p:nvSpPr>
          <p:cNvPr id="3" name="Content Placeholder 2">
            <a:extLst>
              <a:ext uri="{FF2B5EF4-FFF2-40B4-BE49-F238E27FC236}">
                <a16:creationId xmlns:a16="http://schemas.microsoft.com/office/drawing/2014/main" id="{EE70B132-4925-43E1-B096-2678170049C9}"/>
              </a:ext>
            </a:extLst>
          </p:cNvPr>
          <p:cNvSpPr>
            <a:spLocks noGrp="1"/>
          </p:cNvSpPr>
          <p:nvPr>
            <p:ph idx="1"/>
          </p:nvPr>
        </p:nvSpPr>
        <p:spPr/>
        <p:txBody>
          <a:bodyPr>
            <a:normAutofit fontScale="77500" lnSpcReduction="20000"/>
          </a:bodyPr>
          <a:lstStyle/>
          <a:p>
            <a:pPr marL="0" indent="0" algn="l">
              <a:buNone/>
            </a:pPr>
            <a:endParaRPr lang="en-US" sz="2900" b="1" dirty="0">
              <a:solidFill>
                <a:schemeClr val="tx1"/>
              </a:solidFill>
            </a:endParaRPr>
          </a:p>
          <a:p>
            <a:pPr marL="0" indent="0" algn="l">
              <a:buNone/>
            </a:pPr>
            <a:r>
              <a:rPr lang="en-US" sz="2900" b="1" dirty="0">
                <a:solidFill>
                  <a:schemeClr val="tx1"/>
                </a:solidFill>
              </a:rPr>
              <a:t>Health &amp; Safety Code </a:t>
            </a:r>
            <a:r>
              <a:rPr lang="en-US" sz="2900" b="1" i="0" dirty="0">
                <a:solidFill>
                  <a:schemeClr val="tx1"/>
                </a:solidFill>
                <a:effectLst/>
              </a:rPr>
              <a:t>§</a:t>
            </a:r>
            <a:r>
              <a:rPr lang="en-US" sz="2900" b="1" dirty="0">
                <a:solidFill>
                  <a:schemeClr val="tx1"/>
                </a:solidFill>
              </a:rPr>
              <a:t>123110/Civil Code §56.11</a:t>
            </a:r>
          </a:p>
          <a:p>
            <a:r>
              <a:rPr lang="en-US" sz="2900" dirty="0">
                <a:solidFill>
                  <a:schemeClr val="tx1"/>
                </a:solidFill>
              </a:rPr>
              <a:t>If a minor is lawfully authorized to consent, or has consented to their own mental health treatment, the law gives the minor the corresponding right of confidentiality and the right to authorize disclosure of their treatment information</a:t>
            </a:r>
          </a:p>
          <a:p>
            <a:r>
              <a:rPr lang="en-US" sz="2900" dirty="0">
                <a:solidFill>
                  <a:schemeClr val="tx1"/>
                </a:solidFill>
              </a:rPr>
              <a:t>What this means is that a parent or legal representative/guardian does not have the right to </a:t>
            </a:r>
            <a:r>
              <a:rPr lang="en-US" sz="2900" b="0" i="0" dirty="0">
                <a:solidFill>
                  <a:schemeClr val="tx1"/>
                </a:solidFill>
                <a:effectLst/>
              </a:rPr>
              <a:t>inspect or obtain copies of their minor’s treatment record without the minor’s authorization </a:t>
            </a:r>
          </a:p>
          <a:p>
            <a:r>
              <a:rPr lang="en-US" sz="2900" b="0" i="0" dirty="0">
                <a:solidFill>
                  <a:schemeClr val="tx1"/>
                </a:solidFill>
                <a:effectLst/>
              </a:rPr>
              <a:t>Therefore, if an Actor is presented with this scenario, see if the Privacy Exception applies. </a:t>
            </a:r>
            <a:br>
              <a:rPr lang="en-US" sz="2900" b="0" i="0" dirty="0">
                <a:solidFill>
                  <a:schemeClr val="tx1"/>
                </a:solidFill>
                <a:effectLst/>
              </a:rPr>
            </a:br>
            <a:endParaRPr lang="en-US" sz="2900" b="0" i="0" dirty="0">
              <a:solidFill>
                <a:schemeClr val="tx1"/>
              </a:solidFill>
              <a:effectLst/>
            </a:endParaRPr>
          </a:p>
          <a:p>
            <a:pPr marL="0" indent="0" algn="l">
              <a:buNone/>
            </a:pPr>
            <a:endParaRPr lang="en-US" sz="2900" dirty="0">
              <a:solidFill>
                <a:schemeClr val="tx1"/>
              </a:solidFill>
            </a:endParaRPr>
          </a:p>
          <a:p>
            <a:pPr marL="0" indent="0" algn="l">
              <a:buNone/>
            </a:pPr>
            <a:endParaRPr lang="en-US" dirty="0"/>
          </a:p>
          <a:p>
            <a:pPr marL="0" indent="0" algn="l">
              <a:buNone/>
            </a:pPr>
            <a:endParaRPr lang="en-US" dirty="0"/>
          </a:p>
        </p:txBody>
      </p:sp>
    </p:spTree>
    <p:extLst>
      <p:ext uri="{BB962C8B-B14F-4D97-AF65-F5344CB8AC3E}">
        <p14:creationId xmlns:p14="http://schemas.microsoft.com/office/powerpoint/2010/main" val="19554138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1A367-57D1-4EAE-9C88-06B59B87F156}"/>
              </a:ext>
            </a:extLst>
          </p:cNvPr>
          <p:cNvSpPr>
            <a:spLocks noGrp="1"/>
          </p:cNvSpPr>
          <p:nvPr>
            <p:ph type="title"/>
          </p:nvPr>
        </p:nvSpPr>
        <p:spPr/>
        <p:txBody>
          <a:bodyPr/>
          <a:lstStyle/>
          <a:p>
            <a:r>
              <a:rPr lang="en-US" dirty="0"/>
              <a:t>Access to minors’ records </a:t>
            </a:r>
          </a:p>
        </p:txBody>
      </p:sp>
      <p:sp>
        <p:nvSpPr>
          <p:cNvPr id="3" name="Content Placeholder 2">
            <a:extLst>
              <a:ext uri="{FF2B5EF4-FFF2-40B4-BE49-F238E27FC236}">
                <a16:creationId xmlns:a16="http://schemas.microsoft.com/office/drawing/2014/main" id="{EE70B132-4925-43E1-B096-2678170049C9}"/>
              </a:ext>
            </a:extLst>
          </p:cNvPr>
          <p:cNvSpPr>
            <a:spLocks noGrp="1"/>
          </p:cNvSpPr>
          <p:nvPr>
            <p:ph idx="1"/>
          </p:nvPr>
        </p:nvSpPr>
        <p:spPr/>
        <p:txBody>
          <a:bodyPr>
            <a:normAutofit fontScale="92500" lnSpcReduction="20000"/>
          </a:bodyPr>
          <a:lstStyle/>
          <a:p>
            <a:pPr marL="0" indent="0" algn="l" fontAlgn="base">
              <a:buNone/>
            </a:pPr>
            <a:r>
              <a:rPr lang="en-US" sz="2200" b="1" dirty="0">
                <a:solidFill>
                  <a:schemeClr val="tx1"/>
                </a:solidFill>
              </a:rPr>
              <a:t>Minors Under 12 or Cannot Consent to Own Treatment</a:t>
            </a:r>
          </a:p>
          <a:p>
            <a:pPr marL="0" indent="0" algn="l" fontAlgn="base">
              <a:buNone/>
            </a:pPr>
            <a:r>
              <a:rPr lang="en-US" sz="2200" b="1" dirty="0">
                <a:solidFill>
                  <a:schemeClr val="tx1"/>
                </a:solidFill>
              </a:rPr>
              <a:t>H</a:t>
            </a:r>
            <a:r>
              <a:rPr lang="en-US" sz="2200" b="1" i="0" dirty="0">
                <a:solidFill>
                  <a:schemeClr val="tx1"/>
                </a:solidFill>
                <a:effectLst/>
              </a:rPr>
              <a:t>ealth &amp; Safety Code §123115</a:t>
            </a:r>
            <a:r>
              <a:rPr lang="en-US" sz="2200" b="0" i="0" dirty="0">
                <a:solidFill>
                  <a:schemeClr val="tx1"/>
                </a:solidFill>
                <a:effectLst/>
              </a:rPr>
              <a:t> gives therapists broad discretion to deny a parent’s access to the minor’s record if:</a:t>
            </a:r>
          </a:p>
          <a:p>
            <a:pPr algn="l" fontAlgn="base">
              <a:buFont typeface="+mj-lt"/>
              <a:buAutoNum type="arabicPeriod"/>
            </a:pPr>
            <a:r>
              <a:rPr lang="en-US" sz="2200" b="0" i="0" dirty="0">
                <a:solidFill>
                  <a:schemeClr val="tx1"/>
                </a:solidFill>
                <a:effectLst/>
              </a:rPr>
              <a:t>The therapist believes releasing the treatment record would have a detrimental effect on the minor’s psychological wellbeing or physical safety; or</a:t>
            </a:r>
          </a:p>
          <a:p>
            <a:pPr algn="l" fontAlgn="base">
              <a:buFont typeface="+mj-lt"/>
              <a:buAutoNum type="arabicPeriod"/>
            </a:pPr>
            <a:r>
              <a:rPr lang="en-US" sz="2200" b="0" i="0" dirty="0">
                <a:solidFill>
                  <a:schemeClr val="tx1"/>
                </a:solidFill>
                <a:effectLst/>
              </a:rPr>
              <a:t>The therapist believes releasing the treatment records would have a detrimental effect on the professional relationship between the therapist and the minor patient</a:t>
            </a:r>
          </a:p>
          <a:p>
            <a:pPr marL="0" indent="0" algn="l" fontAlgn="base">
              <a:buNone/>
            </a:pPr>
            <a:r>
              <a:rPr lang="en-US" sz="2200" i="1" dirty="0">
                <a:solidFill>
                  <a:schemeClr val="tx1"/>
                </a:solidFill>
              </a:rPr>
              <a:t>Does the Privacy Exception apply here? </a:t>
            </a:r>
            <a:r>
              <a:rPr lang="en-US" sz="2200" dirty="0">
                <a:solidFill>
                  <a:schemeClr val="tx1"/>
                </a:solidFill>
              </a:rPr>
              <a:t>The ONC has said the Preventing Harm exception does not apply to deny access when concerns arise regarding potential harmful effects on the professional relationship between therapist and minor patient, however, it is unclear whether the Privacy Exception would view this as “a precondition not satisfied.” </a:t>
            </a:r>
            <a:endParaRPr lang="en-US" sz="2200" b="0" i="0" dirty="0">
              <a:solidFill>
                <a:schemeClr val="tx1"/>
              </a:solidFill>
              <a:effectLst/>
            </a:endParaRPr>
          </a:p>
          <a:p>
            <a:pPr marL="0" indent="0" algn="l">
              <a:buNone/>
            </a:pPr>
            <a:endParaRPr lang="en-US" dirty="0"/>
          </a:p>
          <a:p>
            <a:pPr marL="0" indent="0" algn="l">
              <a:buNone/>
            </a:pPr>
            <a:endParaRPr lang="en-US" dirty="0"/>
          </a:p>
        </p:txBody>
      </p:sp>
    </p:spTree>
    <p:extLst>
      <p:ext uri="{BB962C8B-B14F-4D97-AF65-F5344CB8AC3E}">
        <p14:creationId xmlns:p14="http://schemas.microsoft.com/office/powerpoint/2010/main" val="1642444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13778-750C-42A7-889F-7C5F51221802}"/>
              </a:ext>
            </a:extLst>
          </p:cNvPr>
          <p:cNvSpPr>
            <a:spLocks noGrp="1"/>
          </p:cNvSpPr>
          <p:nvPr>
            <p:ph type="title"/>
          </p:nvPr>
        </p:nvSpPr>
        <p:spPr/>
        <p:txBody>
          <a:bodyPr/>
          <a:lstStyle/>
          <a:p>
            <a:r>
              <a:rPr lang="en-US" dirty="0"/>
              <a:t>The Cures Act Final Rule</a:t>
            </a:r>
          </a:p>
        </p:txBody>
      </p:sp>
      <p:sp>
        <p:nvSpPr>
          <p:cNvPr id="3" name="Content Placeholder 2">
            <a:extLst>
              <a:ext uri="{FF2B5EF4-FFF2-40B4-BE49-F238E27FC236}">
                <a16:creationId xmlns:a16="http://schemas.microsoft.com/office/drawing/2014/main" id="{A236FF09-72D5-4CF2-9DA6-D9CC304BFF75}"/>
              </a:ext>
            </a:extLst>
          </p:cNvPr>
          <p:cNvSpPr>
            <a:spLocks noGrp="1"/>
          </p:cNvSpPr>
          <p:nvPr>
            <p:ph idx="1"/>
          </p:nvPr>
        </p:nvSpPr>
        <p:spPr/>
        <p:txBody>
          <a:bodyPr>
            <a:normAutofit/>
          </a:bodyPr>
          <a:lstStyle/>
          <a:p>
            <a:r>
              <a:rPr lang="en-US" sz="2000" dirty="0">
                <a:solidFill>
                  <a:schemeClr val="tx1"/>
                </a:solidFill>
              </a:rPr>
              <a:t>Regulatory Agency: The </a:t>
            </a:r>
            <a:r>
              <a:rPr lang="en-US" sz="2000" b="0" i="0" dirty="0">
                <a:solidFill>
                  <a:schemeClr val="tx1"/>
                </a:solidFill>
              </a:rPr>
              <a:t>Office of the National Coordinator for Health Information Technology</a:t>
            </a:r>
            <a:r>
              <a:rPr lang="en-US" sz="2000" b="1" dirty="0">
                <a:solidFill>
                  <a:schemeClr val="tx1"/>
                </a:solidFill>
              </a:rPr>
              <a:t> (ONC)</a:t>
            </a:r>
            <a:r>
              <a:rPr lang="en-US" sz="2000" dirty="0">
                <a:solidFill>
                  <a:schemeClr val="tx1"/>
                </a:solidFill>
              </a:rPr>
              <a:t>, the principal federal entity charged with coordination of nationwide efforts to implement and use the most advanced health information technology and the electronic exchange of health information </a:t>
            </a:r>
          </a:p>
          <a:p>
            <a:r>
              <a:rPr lang="en-US" sz="2000" dirty="0">
                <a:solidFill>
                  <a:schemeClr val="tx1"/>
                </a:solidFill>
              </a:rPr>
              <a:t>The </a:t>
            </a:r>
            <a:r>
              <a:rPr lang="en-US" sz="2000" b="0" dirty="0">
                <a:solidFill>
                  <a:schemeClr val="tx1"/>
                </a:solidFill>
                <a:effectLst/>
              </a:rPr>
              <a:t>Information Blocking regulations in the Final Rule is most relevant to healthcare providers </a:t>
            </a:r>
          </a:p>
          <a:p>
            <a:r>
              <a:rPr lang="en-US" sz="2000" dirty="0">
                <a:solidFill>
                  <a:schemeClr val="tx1"/>
                </a:solidFill>
              </a:rPr>
              <a:t>Now applicable, started April 5, 2021</a:t>
            </a:r>
          </a:p>
          <a:p>
            <a:pPr marL="0" indent="0">
              <a:buNone/>
            </a:pPr>
            <a:endParaRPr lang="en-US" sz="2200" dirty="0">
              <a:solidFill>
                <a:schemeClr val="tx1"/>
              </a:solidFill>
            </a:endParaRPr>
          </a:p>
          <a:p>
            <a:endParaRPr lang="en-US" sz="2200" dirty="0">
              <a:solidFill>
                <a:schemeClr val="tx1"/>
              </a:solidFill>
            </a:endParaRPr>
          </a:p>
        </p:txBody>
      </p:sp>
    </p:spTree>
    <p:extLst>
      <p:ext uri="{BB962C8B-B14F-4D97-AF65-F5344CB8AC3E}">
        <p14:creationId xmlns:p14="http://schemas.microsoft.com/office/powerpoint/2010/main" val="21788451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1A367-57D1-4EAE-9C88-06B59B87F156}"/>
              </a:ext>
            </a:extLst>
          </p:cNvPr>
          <p:cNvSpPr>
            <a:spLocks noGrp="1"/>
          </p:cNvSpPr>
          <p:nvPr>
            <p:ph type="title"/>
          </p:nvPr>
        </p:nvSpPr>
        <p:spPr/>
        <p:txBody>
          <a:bodyPr/>
          <a:lstStyle/>
          <a:p>
            <a:r>
              <a:rPr lang="en-US" dirty="0"/>
              <a:t>Access to minors’ records </a:t>
            </a:r>
          </a:p>
        </p:txBody>
      </p:sp>
      <p:sp>
        <p:nvSpPr>
          <p:cNvPr id="3" name="Content Placeholder 2">
            <a:extLst>
              <a:ext uri="{FF2B5EF4-FFF2-40B4-BE49-F238E27FC236}">
                <a16:creationId xmlns:a16="http://schemas.microsoft.com/office/drawing/2014/main" id="{EE70B132-4925-43E1-B096-2678170049C9}"/>
              </a:ext>
            </a:extLst>
          </p:cNvPr>
          <p:cNvSpPr>
            <a:spLocks noGrp="1"/>
          </p:cNvSpPr>
          <p:nvPr>
            <p:ph idx="1"/>
          </p:nvPr>
        </p:nvSpPr>
        <p:spPr/>
        <p:txBody>
          <a:bodyPr>
            <a:noAutofit/>
          </a:bodyPr>
          <a:lstStyle/>
          <a:p>
            <a:pPr marL="0" indent="0" algn="l">
              <a:buNone/>
            </a:pPr>
            <a:r>
              <a:rPr lang="en-US" b="1" dirty="0">
                <a:solidFill>
                  <a:schemeClr val="tx1"/>
                </a:solidFill>
              </a:rPr>
              <a:t>Privacy Exception </a:t>
            </a:r>
          </a:p>
          <a:p>
            <a:r>
              <a:rPr lang="en-US" dirty="0">
                <a:solidFill>
                  <a:schemeClr val="tx1"/>
                </a:solidFill>
              </a:rPr>
              <a:t>Did the minor consent or could have consented to the mental health treatment under CA law? </a:t>
            </a:r>
          </a:p>
          <a:p>
            <a:r>
              <a:rPr lang="en-US" dirty="0">
                <a:solidFill>
                  <a:schemeClr val="tx1"/>
                </a:solidFill>
              </a:rPr>
              <a:t>If yes:</a:t>
            </a:r>
          </a:p>
          <a:p>
            <a:pPr lvl="1"/>
            <a:r>
              <a:rPr lang="en-US" sz="1800" dirty="0">
                <a:solidFill>
                  <a:schemeClr val="tx1"/>
                </a:solidFill>
              </a:rPr>
              <a:t>Did minor authorize parent or guardian with access/exchange/use of their EHI?</a:t>
            </a:r>
          </a:p>
          <a:p>
            <a:pPr lvl="1"/>
            <a:r>
              <a:rPr lang="en-US" sz="1800" dirty="0">
                <a:solidFill>
                  <a:schemeClr val="tx1"/>
                </a:solidFill>
              </a:rPr>
              <a:t>Has the minor expressed the desire not to allow access/exchange/use of their EHI? </a:t>
            </a:r>
            <a:endParaRPr lang="en-US" sz="1800" dirty="0">
              <a:solidFill>
                <a:schemeClr val="tx1"/>
              </a:solidFill>
              <a:hlinkClick r:id="rId2">
                <a:extLst>
                  <a:ext uri="{A12FA001-AC4F-418D-AE19-62706E023703}">
                    <ahyp:hlinkClr xmlns:ahyp="http://schemas.microsoft.com/office/drawing/2018/hyperlinkcolor" val="tx"/>
                  </a:ext>
                </a:extLst>
              </a:hlinkClick>
            </a:endParaRPr>
          </a:p>
          <a:p>
            <a:r>
              <a:rPr lang="en-US" dirty="0">
                <a:solidFill>
                  <a:schemeClr val="tx1"/>
                </a:solidFill>
              </a:rPr>
              <a:t>If no: </a:t>
            </a:r>
          </a:p>
          <a:p>
            <a:pPr lvl="1"/>
            <a:r>
              <a:rPr lang="en-US" sz="1800" dirty="0">
                <a:solidFill>
                  <a:schemeClr val="tx1"/>
                </a:solidFill>
              </a:rPr>
              <a:t>Check to see if the requesting party (parent or legal representative) has the authority to request the access/exchange/use of the EHI. (e.g. review custody order)</a:t>
            </a:r>
          </a:p>
          <a:p>
            <a:pPr lvl="1"/>
            <a:r>
              <a:rPr lang="en-US" sz="1800" dirty="0">
                <a:solidFill>
                  <a:schemeClr val="tx1"/>
                </a:solidFill>
              </a:rPr>
              <a:t>Has the minor expressed the desire not to allow access/exchange/use of their EHI? </a:t>
            </a:r>
            <a:endParaRPr lang="en-US" sz="1800" dirty="0">
              <a:solidFill>
                <a:schemeClr val="tx1"/>
              </a:solidFill>
              <a:hlinkClick r:id="rId2">
                <a:extLst>
                  <a:ext uri="{A12FA001-AC4F-418D-AE19-62706E023703}">
                    <ahyp:hlinkClr xmlns:ahyp="http://schemas.microsoft.com/office/drawing/2018/hyperlinkcolor" val="tx"/>
                  </a:ext>
                </a:extLst>
              </a:hlinkClick>
            </a:endParaRPr>
          </a:p>
          <a:p>
            <a:r>
              <a:rPr lang="en-US" dirty="0">
                <a:solidFill>
                  <a:schemeClr val="tx1"/>
                </a:solidFill>
              </a:rPr>
              <a:t>Look to the Preventing Harm Exception – does it apply as an exception in the situation? </a:t>
            </a:r>
          </a:p>
        </p:txBody>
      </p:sp>
    </p:spTree>
    <p:extLst>
      <p:ext uri="{BB962C8B-B14F-4D97-AF65-F5344CB8AC3E}">
        <p14:creationId xmlns:p14="http://schemas.microsoft.com/office/powerpoint/2010/main" val="24804416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3145F-8635-4647-9562-5B8EEF93D2E6}"/>
              </a:ext>
            </a:extLst>
          </p:cNvPr>
          <p:cNvSpPr>
            <a:spLocks noGrp="1"/>
          </p:cNvSpPr>
          <p:nvPr>
            <p:ph type="title"/>
          </p:nvPr>
        </p:nvSpPr>
        <p:spPr/>
        <p:txBody>
          <a:bodyPr/>
          <a:lstStyle/>
          <a:p>
            <a:r>
              <a:rPr lang="en-US" dirty="0"/>
              <a:t>Is it information blocking? </a:t>
            </a:r>
          </a:p>
        </p:txBody>
      </p:sp>
      <p:sp>
        <p:nvSpPr>
          <p:cNvPr id="3" name="Content Placeholder 2">
            <a:extLst>
              <a:ext uri="{FF2B5EF4-FFF2-40B4-BE49-F238E27FC236}">
                <a16:creationId xmlns:a16="http://schemas.microsoft.com/office/drawing/2014/main" id="{7F99ED4F-23BA-476B-B872-CDE65448E20E}"/>
              </a:ext>
            </a:extLst>
          </p:cNvPr>
          <p:cNvSpPr>
            <a:spLocks noGrp="1"/>
          </p:cNvSpPr>
          <p:nvPr>
            <p:ph idx="1"/>
          </p:nvPr>
        </p:nvSpPr>
        <p:spPr/>
        <p:txBody>
          <a:bodyPr/>
          <a:lstStyle/>
          <a:p>
            <a:pPr marL="0" indent="0">
              <a:buNone/>
            </a:pPr>
            <a:r>
              <a:rPr lang="en-US" sz="1900" b="1" dirty="0">
                <a:solidFill>
                  <a:schemeClr val="tx1"/>
                </a:solidFill>
              </a:rPr>
              <a:t>Case-by-Case Determination: </a:t>
            </a:r>
          </a:p>
          <a:p>
            <a:r>
              <a:rPr lang="en-US" dirty="0">
                <a:solidFill>
                  <a:schemeClr val="tx1"/>
                </a:solidFill>
              </a:rPr>
              <a:t>Is the individual or entity an “Actor” as  defined in 45 CFR 171.102</a:t>
            </a:r>
          </a:p>
          <a:p>
            <a:r>
              <a:rPr lang="en-US" dirty="0">
                <a:solidFill>
                  <a:schemeClr val="tx1"/>
                </a:solidFill>
              </a:rPr>
              <a:t>Does the claim involve “EHI” as defined in 45 CFR 171.102</a:t>
            </a:r>
          </a:p>
          <a:p>
            <a:r>
              <a:rPr lang="en-US" dirty="0">
                <a:solidFill>
                  <a:schemeClr val="tx1"/>
                </a:solidFill>
              </a:rPr>
              <a:t>Is the Actor’s practice required by law</a:t>
            </a:r>
          </a:p>
          <a:p>
            <a:r>
              <a:rPr lang="en-US" dirty="0">
                <a:solidFill>
                  <a:schemeClr val="tx1"/>
                </a:solidFill>
              </a:rPr>
              <a:t>Does the Actor’s practice meet the conditions of an exception under 45 CFR 171</a:t>
            </a:r>
          </a:p>
          <a:p>
            <a:r>
              <a:rPr lang="en-US" dirty="0">
                <a:solidFill>
                  <a:schemeClr val="tx1"/>
                </a:solidFill>
              </a:rPr>
              <a:t>Does the practice rise to the level of an interference under 45 CFR 171</a:t>
            </a:r>
          </a:p>
          <a:p>
            <a:r>
              <a:rPr lang="en-US" dirty="0">
                <a:solidFill>
                  <a:schemeClr val="tx1"/>
                </a:solidFill>
              </a:rPr>
              <a:t>Does the Actor meet the requisite knowledge standard: Healthcare Actor knew that such practice is unreasonable and is likely to interfere with access, exchange, or use of electronic health information</a:t>
            </a:r>
          </a:p>
        </p:txBody>
      </p:sp>
    </p:spTree>
    <p:extLst>
      <p:ext uri="{BB962C8B-B14F-4D97-AF65-F5344CB8AC3E}">
        <p14:creationId xmlns:p14="http://schemas.microsoft.com/office/powerpoint/2010/main" val="14410926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3145F-8635-4647-9562-5B8EEF93D2E6}"/>
              </a:ext>
            </a:extLst>
          </p:cNvPr>
          <p:cNvSpPr>
            <a:spLocks noGrp="1"/>
          </p:cNvSpPr>
          <p:nvPr>
            <p:ph type="title"/>
          </p:nvPr>
        </p:nvSpPr>
        <p:spPr/>
        <p:txBody>
          <a:bodyPr/>
          <a:lstStyle/>
          <a:p>
            <a:r>
              <a:rPr lang="en-US" dirty="0"/>
              <a:t>Enforcement</a:t>
            </a:r>
          </a:p>
        </p:txBody>
      </p:sp>
      <p:sp>
        <p:nvSpPr>
          <p:cNvPr id="3" name="Content Placeholder 2">
            <a:extLst>
              <a:ext uri="{FF2B5EF4-FFF2-40B4-BE49-F238E27FC236}">
                <a16:creationId xmlns:a16="http://schemas.microsoft.com/office/drawing/2014/main" id="{7F99ED4F-23BA-476B-B872-CDE65448E20E}"/>
              </a:ext>
            </a:extLst>
          </p:cNvPr>
          <p:cNvSpPr>
            <a:spLocks noGrp="1"/>
          </p:cNvSpPr>
          <p:nvPr>
            <p:ph idx="1"/>
          </p:nvPr>
        </p:nvSpPr>
        <p:spPr/>
        <p:txBody>
          <a:bodyPr/>
          <a:lstStyle/>
          <a:p>
            <a:pPr marL="0" indent="0">
              <a:buNone/>
            </a:pPr>
            <a:r>
              <a:rPr lang="en-US" sz="2000" dirty="0">
                <a:solidFill>
                  <a:srgbClr val="000000"/>
                </a:solidFill>
                <a:latin typeface="+mj-lt"/>
              </a:rPr>
              <a:t>F</a:t>
            </a:r>
            <a:r>
              <a:rPr lang="en-US" sz="2000" b="0" i="0" dirty="0">
                <a:solidFill>
                  <a:srgbClr val="000000"/>
                </a:solidFill>
                <a:effectLst/>
                <a:latin typeface="+mj-lt"/>
              </a:rPr>
              <a:t>or Healthcare Actors, the Dept. of Health &amp; Human Services must engage in future rulemaking to establish appropriate disincentives as directed by the 21</a:t>
            </a:r>
            <a:r>
              <a:rPr lang="en-US" sz="2000" b="0" i="0" baseline="30000" dirty="0">
                <a:solidFill>
                  <a:srgbClr val="000000"/>
                </a:solidFill>
                <a:effectLst/>
                <a:latin typeface="+mj-lt"/>
              </a:rPr>
              <a:t>st</a:t>
            </a:r>
            <a:r>
              <a:rPr lang="en-US" sz="2000" b="0" i="0" dirty="0">
                <a:solidFill>
                  <a:srgbClr val="000000"/>
                </a:solidFill>
                <a:effectLst/>
                <a:latin typeface="+mj-lt"/>
              </a:rPr>
              <a:t> Century Cures Act</a:t>
            </a:r>
          </a:p>
          <a:p>
            <a:pPr marL="0" indent="0">
              <a:buNone/>
            </a:pPr>
            <a:endParaRPr lang="en-US" dirty="0"/>
          </a:p>
        </p:txBody>
      </p:sp>
    </p:spTree>
    <p:extLst>
      <p:ext uri="{BB962C8B-B14F-4D97-AF65-F5344CB8AC3E}">
        <p14:creationId xmlns:p14="http://schemas.microsoft.com/office/powerpoint/2010/main" val="10299320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510722F-5575-496B-9813-B9511328EEFA}"/>
              </a:ext>
            </a:extLst>
          </p:cNvPr>
          <p:cNvSpPr>
            <a:spLocks noGrp="1"/>
          </p:cNvSpPr>
          <p:nvPr>
            <p:ph type="title"/>
          </p:nvPr>
        </p:nvSpPr>
        <p:spPr/>
        <p:txBody>
          <a:bodyPr/>
          <a:lstStyle/>
          <a:p>
            <a:r>
              <a:rPr lang="en-US" dirty="0"/>
              <a:t>Records &amp; documentation </a:t>
            </a:r>
          </a:p>
        </p:txBody>
      </p:sp>
    </p:spTree>
    <p:extLst>
      <p:ext uri="{BB962C8B-B14F-4D97-AF65-F5344CB8AC3E}">
        <p14:creationId xmlns:p14="http://schemas.microsoft.com/office/powerpoint/2010/main" val="6924395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977F-0EA2-480F-B309-3948CF9B31F2}"/>
              </a:ext>
            </a:extLst>
          </p:cNvPr>
          <p:cNvSpPr>
            <a:spLocks noGrp="1"/>
          </p:cNvSpPr>
          <p:nvPr>
            <p:ph type="title"/>
          </p:nvPr>
        </p:nvSpPr>
        <p:spPr/>
        <p:txBody>
          <a:bodyPr/>
          <a:lstStyle/>
          <a:p>
            <a:r>
              <a:rPr lang="en-US" dirty="0"/>
              <a:t>What is in a psychotherapy record?</a:t>
            </a:r>
          </a:p>
        </p:txBody>
      </p:sp>
      <p:graphicFrame>
        <p:nvGraphicFramePr>
          <p:cNvPr id="4" name="Content Placeholder 3">
            <a:extLst>
              <a:ext uri="{FF2B5EF4-FFF2-40B4-BE49-F238E27FC236}">
                <a16:creationId xmlns:a16="http://schemas.microsoft.com/office/drawing/2014/main" id="{4B3D830E-9FFB-4D5F-B649-AE2353FE70E1}"/>
              </a:ext>
            </a:extLst>
          </p:cNvPr>
          <p:cNvGraphicFramePr>
            <a:graphicFrameLocks noGrp="1"/>
          </p:cNvGraphicFramePr>
          <p:nvPr>
            <p:ph idx="1"/>
            <p:extLst>
              <p:ext uri="{D42A27DB-BD31-4B8C-83A1-F6EECF244321}">
                <p14:modId xmlns:p14="http://schemas.microsoft.com/office/powerpoint/2010/main" val="492878219"/>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04906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977F-0EA2-480F-B309-3948CF9B31F2}"/>
              </a:ext>
            </a:extLst>
          </p:cNvPr>
          <p:cNvSpPr>
            <a:spLocks noGrp="1"/>
          </p:cNvSpPr>
          <p:nvPr>
            <p:ph type="title"/>
          </p:nvPr>
        </p:nvSpPr>
        <p:spPr/>
        <p:txBody>
          <a:bodyPr/>
          <a:lstStyle/>
          <a:p>
            <a:r>
              <a:rPr lang="en-US" dirty="0"/>
              <a:t>What is in a psychotherapy record?</a:t>
            </a:r>
          </a:p>
        </p:txBody>
      </p:sp>
      <p:sp>
        <p:nvSpPr>
          <p:cNvPr id="3" name="Content Placeholder 2">
            <a:extLst>
              <a:ext uri="{FF2B5EF4-FFF2-40B4-BE49-F238E27FC236}">
                <a16:creationId xmlns:a16="http://schemas.microsoft.com/office/drawing/2014/main" id="{CE150074-998C-4F18-B123-018D1E9DD50A}"/>
              </a:ext>
            </a:extLst>
          </p:cNvPr>
          <p:cNvSpPr>
            <a:spLocks noGrp="1"/>
          </p:cNvSpPr>
          <p:nvPr>
            <p:ph idx="1"/>
          </p:nvPr>
        </p:nvSpPr>
        <p:spPr/>
        <p:txBody>
          <a:bodyPr>
            <a:normAutofit fontScale="92500" lnSpcReduction="10000"/>
          </a:bodyPr>
          <a:lstStyle/>
          <a:p>
            <a:pPr marL="457200" lvl="2" indent="0">
              <a:buNone/>
            </a:pPr>
            <a:endParaRPr lang="en-US" sz="2000" b="1" dirty="0">
              <a:solidFill>
                <a:schemeClr val="tx1"/>
              </a:solidFill>
            </a:endParaRPr>
          </a:p>
          <a:p>
            <a:pPr marL="457200" lvl="2" indent="0">
              <a:buNone/>
            </a:pPr>
            <a:r>
              <a:rPr lang="en-US" sz="2200" b="1" dirty="0">
                <a:solidFill>
                  <a:schemeClr val="tx1"/>
                </a:solidFill>
              </a:rPr>
              <a:t>Marriage and Family Therapists: </a:t>
            </a:r>
          </a:p>
          <a:p>
            <a:pPr marL="457200" lvl="2" indent="0">
              <a:buNone/>
            </a:pPr>
            <a:r>
              <a:rPr lang="en-US" sz="2200" b="1" dirty="0">
                <a:solidFill>
                  <a:schemeClr val="tx1"/>
                </a:solidFill>
              </a:rPr>
              <a:t>California Business &amp; Prof. Code, §4982. (v)</a:t>
            </a:r>
            <a:r>
              <a:rPr lang="en-US" sz="2200" dirty="0">
                <a:solidFill>
                  <a:schemeClr val="tx1"/>
                </a:solidFill>
              </a:rPr>
              <a:t> Unprofessional conduct includes, but is not limited to, the following: Failure to keep records consistent with </a:t>
            </a:r>
            <a:r>
              <a:rPr lang="en-US" sz="2200" u="sng" dirty="0">
                <a:solidFill>
                  <a:schemeClr val="tx1"/>
                </a:solidFill>
              </a:rPr>
              <a:t>sound clinical judgment</a:t>
            </a:r>
            <a:r>
              <a:rPr lang="en-US" sz="2200" dirty="0">
                <a:solidFill>
                  <a:schemeClr val="tx1"/>
                </a:solidFill>
              </a:rPr>
              <a:t>, the </a:t>
            </a:r>
            <a:r>
              <a:rPr lang="en-US" sz="2200" u="sng" dirty="0">
                <a:solidFill>
                  <a:schemeClr val="tx1"/>
                </a:solidFill>
              </a:rPr>
              <a:t>standards of the profession</a:t>
            </a:r>
            <a:r>
              <a:rPr lang="en-US" sz="2200" dirty="0">
                <a:solidFill>
                  <a:schemeClr val="tx1"/>
                </a:solidFill>
              </a:rPr>
              <a:t>, and </a:t>
            </a:r>
            <a:r>
              <a:rPr lang="en-US" sz="2200" u="sng" dirty="0">
                <a:solidFill>
                  <a:schemeClr val="tx1"/>
                </a:solidFill>
              </a:rPr>
              <a:t>the nature of the services being rendered</a:t>
            </a:r>
            <a:r>
              <a:rPr lang="en-US" sz="2200" dirty="0">
                <a:solidFill>
                  <a:schemeClr val="tx1"/>
                </a:solidFill>
              </a:rPr>
              <a:t>.</a:t>
            </a:r>
          </a:p>
          <a:p>
            <a:pPr marL="457200" lvl="2" indent="0">
              <a:buNone/>
            </a:pPr>
            <a:endParaRPr lang="en-US" sz="2200" dirty="0">
              <a:solidFill>
                <a:schemeClr val="tx1"/>
              </a:solidFill>
            </a:endParaRPr>
          </a:p>
          <a:p>
            <a:pPr marL="457200" lvl="2" indent="0">
              <a:buNone/>
            </a:pPr>
            <a:r>
              <a:rPr lang="en-US" sz="2200" b="1" dirty="0"/>
              <a:t>CAMFT Code of Ethics</a:t>
            </a:r>
          </a:p>
          <a:p>
            <a:pPr marL="457200" lvl="2" indent="0">
              <a:buNone/>
            </a:pPr>
            <a:r>
              <a:rPr lang="en-US" sz="2200" dirty="0"/>
              <a:t>§5.3 CLIENT/PATIENT RECORDS: Marriage and family therapists create and maintain client/patient records consistent with </a:t>
            </a:r>
            <a:r>
              <a:rPr lang="en-US" sz="2200" u="sng" dirty="0"/>
              <a:t>sound clinical judgment</a:t>
            </a:r>
            <a:r>
              <a:rPr lang="en-US" sz="2200" dirty="0"/>
              <a:t>, </a:t>
            </a:r>
            <a:r>
              <a:rPr lang="en-US" sz="2200" u="sng" dirty="0"/>
              <a:t>standards of the profession</a:t>
            </a:r>
            <a:r>
              <a:rPr lang="en-US" sz="2200" dirty="0"/>
              <a:t>, and </a:t>
            </a:r>
            <a:r>
              <a:rPr lang="en-US" sz="2200" u="sng" dirty="0"/>
              <a:t>the nature of the services being rendered</a:t>
            </a:r>
            <a:r>
              <a:rPr lang="en-US" sz="2200" dirty="0"/>
              <a:t>.</a:t>
            </a:r>
          </a:p>
          <a:p>
            <a:pPr marL="457200" lvl="2" indent="0">
              <a:buNone/>
            </a:pPr>
            <a:endParaRPr lang="en-US" sz="2000" dirty="0">
              <a:solidFill>
                <a:schemeClr val="tx1"/>
              </a:solidFill>
            </a:endParaRPr>
          </a:p>
          <a:p>
            <a:endParaRPr lang="en-US" dirty="0"/>
          </a:p>
        </p:txBody>
      </p:sp>
    </p:spTree>
    <p:extLst>
      <p:ext uri="{BB962C8B-B14F-4D97-AF65-F5344CB8AC3E}">
        <p14:creationId xmlns:p14="http://schemas.microsoft.com/office/powerpoint/2010/main" val="31872459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977F-0EA2-480F-B309-3948CF9B31F2}"/>
              </a:ext>
            </a:extLst>
          </p:cNvPr>
          <p:cNvSpPr>
            <a:spLocks noGrp="1"/>
          </p:cNvSpPr>
          <p:nvPr>
            <p:ph type="title"/>
          </p:nvPr>
        </p:nvSpPr>
        <p:spPr/>
        <p:txBody>
          <a:bodyPr/>
          <a:lstStyle/>
          <a:p>
            <a:r>
              <a:rPr lang="en-US" dirty="0"/>
              <a:t>What Is in a psychotherapy record?</a:t>
            </a:r>
          </a:p>
        </p:txBody>
      </p:sp>
      <p:sp>
        <p:nvSpPr>
          <p:cNvPr id="3" name="Content Placeholder 2">
            <a:extLst>
              <a:ext uri="{FF2B5EF4-FFF2-40B4-BE49-F238E27FC236}">
                <a16:creationId xmlns:a16="http://schemas.microsoft.com/office/drawing/2014/main" id="{CE150074-998C-4F18-B123-018D1E9DD50A}"/>
              </a:ext>
            </a:extLst>
          </p:cNvPr>
          <p:cNvSpPr>
            <a:spLocks noGrp="1"/>
          </p:cNvSpPr>
          <p:nvPr>
            <p:ph idx="1"/>
          </p:nvPr>
        </p:nvSpPr>
        <p:spPr/>
        <p:txBody>
          <a:bodyPr numCol="2">
            <a:normAutofit fontScale="92500" lnSpcReduction="10000"/>
          </a:bodyPr>
          <a:lstStyle/>
          <a:p>
            <a:pPr marL="0" indent="0">
              <a:buNone/>
            </a:pPr>
            <a:r>
              <a:rPr lang="en-US" sz="2300" dirty="0">
                <a:solidFill>
                  <a:schemeClr val="tx1"/>
                </a:solidFill>
              </a:rPr>
              <a:t>Generally: </a:t>
            </a:r>
            <a:endParaRPr lang="en-US" sz="2300" b="0" i="0" dirty="0">
              <a:solidFill>
                <a:schemeClr val="tx1"/>
              </a:solidFill>
              <a:effectLst/>
            </a:endParaRPr>
          </a:p>
          <a:p>
            <a:r>
              <a:rPr lang="en-US" sz="2300" b="0" i="0" dirty="0">
                <a:solidFill>
                  <a:schemeClr val="tx1"/>
                </a:solidFill>
                <a:effectLst/>
              </a:rPr>
              <a:t>Intake Forms</a:t>
            </a:r>
          </a:p>
          <a:p>
            <a:r>
              <a:rPr lang="en-US" sz="2300" b="0" i="0" dirty="0">
                <a:solidFill>
                  <a:schemeClr val="tx1"/>
                </a:solidFill>
                <a:effectLst/>
              </a:rPr>
              <a:t>Authorization Forms</a:t>
            </a:r>
          </a:p>
          <a:p>
            <a:r>
              <a:rPr lang="en-US" sz="2300" b="0" i="0" dirty="0">
                <a:solidFill>
                  <a:schemeClr val="tx1"/>
                </a:solidFill>
                <a:effectLst/>
              </a:rPr>
              <a:t>Counseling session start and stop times</a:t>
            </a:r>
          </a:p>
          <a:p>
            <a:r>
              <a:rPr lang="en-US" sz="2300" dirty="0">
                <a:solidFill>
                  <a:schemeClr val="tx1"/>
                </a:solidFill>
              </a:rPr>
              <a:t>T</a:t>
            </a:r>
            <a:r>
              <a:rPr lang="en-US" sz="2300" b="0" i="0" dirty="0">
                <a:solidFill>
                  <a:schemeClr val="tx1"/>
                </a:solidFill>
                <a:effectLst/>
              </a:rPr>
              <a:t>he modalities and frequencies of </a:t>
            </a:r>
            <a:r>
              <a:rPr lang="en-US" sz="2300" dirty="0">
                <a:solidFill>
                  <a:schemeClr val="tx1"/>
                </a:solidFill>
              </a:rPr>
              <a:t>treatment</a:t>
            </a:r>
            <a:r>
              <a:rPr lang="en-US" sz="2300" b="0" i="0" dirty="0">
                <a:solidFill>
                  <a:schemeClr val="tx1"/>
                </a:solidFill>
                <a:effectLst/>
              </a:rPr>
              <a:t> furnished </a:t>
            </a:r>
          </a:p>
          <a:p>
            <a:r>
              <a:rPr lang="en-US" sz="2300" dirty="0">
                <a:solidFill>
                  <a:schemeClr val="tx1"/>
                </a:solidFill>
              </a:rPr>
              <a:t>R</a:t>
            </a:r>
            <a:r>
              <a:rPr lang="en-US" sz="2300" b="0" i="0" dirty="0">
                <a:solidFill>
                  <a:schemeClr val="tx1"/>
                </a:solidFill>
                <a:effectLst/>
              </a:rPr>
              <a:t>esults of clinical tests</a:t>
            </a:r>
          </a:p>
          <a:p>
            <a:r>
              <a:rPr lang="en-US" sz="2300" b="0" i="0" dirty="0">
                <a:solidFill>
                  <a:schemeClr val="tx1"/>
                </a:solidFill>
                <a:effectLst/>
              </a:rPr>
              <a:t>Diagnosis</a:t>
            </a:r>
          </a:p>
          <a:p>
            <a:r>
              <a:rPr lang="en-US" sz="2300" dirty="0">
                <a:solidFill>
                  <a:schemeClr val="tx1"/>
                </a:solidFill>
              </a:rPr>
              <a:t>F</a:t>
            </a:r>
            <a:r>
              <a:rPr lang="en-US" sz="2300" b="0" i="0" dirty="0">
                <a:solidFill>
                  <a:schemeClr val="tx1"/>
                </a:solidFill>
                <a:effectLst/>
              </a:rPr>
              <a:t>unctional status</a:t>
            </a:r>
          </a:p>
          <a:p>
            <a:r>
              <a:rPr lang="en-US" sz="2300" b="0" i="0" dirty="0">
                <a:solidFill>
                  <a:schemeClr val="tx1"/>
                </a:solidFill>
                <a:effectLst/>
              </a:rPr>
              <a:t>The treatment plan</a:t>
            </a:r>
          </a:p>
          <a:p>
            <a:r>
              <a:rPr lang="en-US" sz="2300" dirty="0">
                <a:solidFill>
                  <a:schemeClr val="tx1"/>
                </a:solidFill>
              </a:rPr>
              <a:t>S</a:t>
            </a:r>
            <a:r>
              <a:rPr lang="en-US" sz="2300" b="0" i="0" dirty="0">
                <a:solidFill>
                  <a:schemeClr val="tx1"/>
                </a:solidFill>
                <a:effectLst/>
              </a:rPr>
              <a:t>ymptoms</a:t>
            </a:r>
            <a:endParaRPr lang="en-US" sz="2300" dirty="0">
              <a:solidFill>
                <a:schemeClr val="tx1"/>
              </a:solidFill>
            </a:endParaRPr>
          </a:p>
          <a:p>
            <a:r>
              <a:rPr lang="en-US" sz="2300" b="0" i="0" dirty="0">
                <a:solidFill>
                  <a:schemeClr val="tx1"/>
                </a:solidFill>
                <a:effectLst/>
              </a:rPr>
              <a:t>Prognosis</a:t>
            </a:r>
          </a:p>
          <a:p>
            <a:r>
              <a:rPr lang="en-US" sz="2300" b="0" i="0" dirty="0">
                <a:solidFill>
                  <a:schemeClr val="tx1"/>
                </a:solidFill>
                <a:effectLst/>
              </a:rPr>
              <a:t>Progress to date</a:t>
            </a:r>
          </a:p>
          <a:p>
            <a:r>
              <a:rPr lang="en-US" sz="2300" dirty="0">
                <a:solidFill>
                  <a:schemeClr val="tx1"/>
                </a:solidFill>
              </a:rPr>
              <a:t>Termination/Discharge</a:t>
            </a:r>
          </a:p>
          <a:p>
            <a:r>
              <a:rPr lang="en-US" sz="2300" b="0" i="0" dirty="0">
                <a:solidFill>
                  <a:schemeClr val="tx1"/>
                </a:solidFill>
                <a:effectLst/>
              </a:rPr>
              <a:t>Consultations with other providers </a:t>
            </a:r>
          </a:p>
          <a:p>
            <a:r>
              <a:rPr lang="en-US" sz="2300" dirty="0">
                <a:solidFill>
                  <a:schemeClr val="tx1"/>
                </a:solidFill>
              </a:rPr>
              <a:t>Billing</a:t>
            </a:r>
            <a:endParaRPr lang="en-US" sz="2300" b="0" i="0" dirty="0">
              <a:solidFill>
                <a:schemeClr val="tx1"/>
              </a:solidFill>
              <a:effectLst/>
            </a:endParaRPr>
          </a:p>
          <a:p>
            <a:endParaRPr lang="en-US" dirty="0"/>
          </a:p>
        </p:txBody>
      </p:sp>
    </p:spTree>
    <p:extLst>
      <p:ext uri="{BB962C8B-B14F-4D97-AF65-F5344CB8AC3E}">
        <p14:creationId xmlns:p14="http://schemas.microsoft.com/office/powerpoint/2010/main" val="21377244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977F-0EA2-480F-B309-3948CF9B31F2}"/>
              </a:ext>
            </a:extLst>
          </p:cNvPr>
          <p:cNvSpPr>
            <a:spLocks noGrp="1"/>
          </p:cNvSpPr>
          <p:nvPr>
            <p:ph type="title"/>
          </p:nvPr>
        </p:nvSpPr>
        <p:spPr/>
        <p:txBody>
          <a:bodyPr/>
          <a:lstStyle/>
          <a:p>
            <a:r>
              <a:rPr lang="en-US" dirty="0"/>
              <a:t>Progress notes </a:t>
            </a:r>
          </a:p>
        </p:txBody>
      </p:sp>
      <p:sp>
        <p:nvSpPr>
          <p:cNvPr id="3" name="Content Placeholder 2">
            <a:extLst>
              <a:ext uri="{FF2B5EF4-FFF2-40B4-BE49-F238E27FC236}">
                <a16:creationId xmlns:a16="http://schemas.microsoft.com/office/drawing/2014/main" id="{CE150074-998C-4F18-B123-018D1E9DD50A}"/>
              </a:ext>
            </a:extLst>
          </p:cNvPr>
          <p:cNvSpPr>
            <a:spLocks noGrp="1"/>
          </p:cNvSpPr>
          <p:nvPr>
            <p:ph idx="1"/>
          </p:nvPr>
        </p:nvSpPr>
        <p:spPr/>
        <p:txBody>
          <a:bodyPr>
            <a:normAutofit fontScale="85000" lnSpcReduction="20000"/>
          </a:bodyPr>
          <a:lstStyle/>
          <a:p>
            <a:pPr marL="342900" marR="0" lvl="0" indent="-342900">
              <a:spcBef>
                <a:spcPts val="0"/>
              </a:spcBef>
              <a:spcAft>
                <a:spcPts val="0"/>
              </a:spcAft>
              <a:buFont typeface="Wingdings 2" panose="05020102010507070707" pitchFamily="18" charset="2"/>
              <a:buChar char=""/>
              <a:tabLst>
                <a:tab pos="457200" algn="l"/>
              </a:tabLst>
            </a:pPr>
            <a:endParaRPr lang="en-US" sz="2200" dirty="0">
              <a:solidFill>
                <a:schemeClr val="tx1"/>
              </a:solidFill>
              <a:effectLst/>
              <a:ea typeface="Calibri" panose="020F0502020204030204" pitchFamily="34" charset="0"/>
            </a:endParaRPr>
          </a:p>
          <a:p>
            <a:pPr marL="342900" marR="0" lvl="0" indent="-342900">
              <a:spcBef>
                <a:spcPts val="0"/>
              </a:spcBef>
              <a:spcAft>
                <a:spcPts val="0"/>
              </a:spcAft>
              <a:buFont typeface="Wingdings 2" panose="05020102010507070707" pitchFamily="18" charset="2"/>
              <a:buChar char=""/>
              <a:tabLst>
                <a:tab pos="457200" algn="l"/>
              </a:tabLst>
            </a:pPr>
            <a:r>
              <a:rPr lang="en-US" sz="2400" dirty="0">
                <a:solidFill>
                  <a:schemeClr val="tx1"/>
                </a:solidFill>
                <a:effectLst/>
                <a:ea typeface="Calibri" panose="020F0502020204030204" pitchFamily="34" charset="0"/>
              </a:rPr>
              <a:t>In the simplest terms, progress notes are brief, written notes in a patient’s treatment record, which are produced by a therapist as a means of documenting various aspects of the treatment provided, including, but not limited to, the nature of services rendered, and the necessity and efficacy of such treatment.  </a:t>
            </a:r>
          </a:p>
          <a:p>
            <a:pPr marL="151200" marR="0" indent="0">
              <a:spcBef>
                <a:spcPts val="0"/>
              </a:spcBef>
              <a:spcAft>
                <a:spcPts val="0"/>
              </a:spcAft>
              <a:buNone/>
            </a:pPr>
            <a:endParaRPr lang="en-US" sz="2400" dirty="0">
              <a:solidFill>
                <a:schemeClr val="tx1"/>
              </a:solidFill>
              <a:effectLst/>
              <a:ea typeface="Calibri" panose="020F0502020204030204" pitchFamily="34" charset="0"/>
            </a:endParaRPr>
          </a:p>
          <a:p>
            <a:pPr marL="342900" marR="0" lvl="0" indent="-342900">
              <a:spcBef>
                <a:spcPts val="0"/>
              </a:spcBef>
              <a:spcAft>
                <a:spcPts val="0"/>
              </a:spcAft>
              <a:buFont typeface="Wingdings 2" panose="05020102010507070707" pitchFamily="18" charset="2"/>
              <a:buChar char=""/>
              <a:tabLst>
                <a:tab pos="457200" algn="l"/>
              </a:tabLst>
            </a:pPr>
            <a:r>
              <a:rPr lang="en-US" sz="2400" dirty="0">
                <a:solidFill>
                  <a:schemeClr val="tx1"/>
                </a:solidFill>
                <a:effectLst/>
                <a:ea typeface="Calibri" panose="020F0502020204030204" pitchFamily="34" charset="0"/>
              </a:rPr>
              <a:t>For example, if the therapist were treating a patient who expressed suicidal ideation, the progress note could indicate that the therapist: </a:t>
            </a:r>
          </a:p>
          <a:p>
            <a:pPr marL="342900" marR="0" lvl="0" indent="-342900">
              <a:spcBef>
                <a:spcPts val="0"/>
              </a:spcBef>
              <a:spcAft>
                <a:spcPts val="0"/>
              </a:spcAft>
              <a:buFont typeface="Wingdings 2" panose="05020102010507070707" pitchFamily="18" charset="2"/>
              <a:buChar char=""/>
              <a:tabLst>
                <a:tab pos="457200" algn="l"/>
              </a:tabLst>
            </a:pPr>
            <a:endParaRPr lang="en-US" sz="2200" dirty="0">
              <a:solidFill>
                <a:schemeClr val="tx1"/>
              </a:solidFill>
              <a:effectLst/>
              <a:ea typeface="Calibri" panose="020F0502020204030204" pitchFamily="34" charset="0"/>
            </a:endParaRPr>
          </a:p>
          <a:p>
            <a:pPr marL="0" marR="0" lvl="0" indent="0">
              <a:spcBef>
                <a:spcPts val="0"/>
              </a:spcBef>
              <a:spcAft>
                <a:spcPts val="0"/>
              </a:spcAft>
              <a:buNone/>
              <a:tabLst>
                <a:tab pos="457200" algn="l"/>
              </a:tabLst>
            </a:pPr>
            <a:r>
              <a:rPr lang="en-US" sz="2200" i="1" dirty="0">
                <a:solidFill>
                  <a:schemeClr val="tx1"/>
                </a:solidFill>
                <a:effectLst/>
                <a:ea typeface="Calibri" panose="020F0502020204030204" pitchFamily="34" charset="0"/>
              </a:rPr>
              <a:t>“Discussed content of patient’s suicidal ideation, patient denies present intent or plan, no history of prior attempts, no access to firearm, and no history of engaging in self-harm.  Evaluated overall risk of suicide, including protective factors, such as positive relationship with son and supportive spouse. Initiated initial safety plan, with identifiable actions if pt. feeling overwhelmed, or experiencing suicidal thinking. Treatment frequency increased to 2x per week and patient agrees to call if experiencing increased anxiety. Considering referral for medication evaluation.”  </a:t>
            </a:r>
          </a:p>
          <a:p>
            <a:endParaRPr lang="en-US" dirty="0"/>
          </a:p>
        </p:txBody>
      </p:sp>
    </p:spTree>
    <p:extLst>
      <p:ext uri="{BB962C8B-B14F-4D97-AF65-F5344CB8AC3E}">
        <p14:creationId xmlns:p14="http://schemas.microsoft.com/office/powerpoint/2010/main" val="7181671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977F-0EA2-480F-B309-3948CF9B31F2}"/>
              </a:ext>
            </a:extLst>
          </p:cNvPr>
          <p:cNvSpPr>
            <a:spLocks noGrp="1"/>
          </p:cNvSpPr>
          <p:nvPr>
            <p:ph type="title"/>
          </p:nvPr>
        </p:nvSpPr>
        <p:spPr/>
        <p:txBody>
          <a:bodyPr/>
          <a:lstStyle/>
          <a:p>
            <a:r>
              <a:rPr lang="en-US" dirty="0"/>
              <a:t>Psychotherapy/process notes </a:t>
            </a:r>
          </a:p>
        </p:txBody>
      </p:sp>
      <p:sp>
        <p:nvSpPr>
          <p:cNvPr id="3" name="Content Placeholder 2">
            <a:extLst>
              <a:ext uri="{FF2B5EF4-FFF2-40B4-BE49-F238E27FC236}">
                <a16:creationId xmlns:a16="http://schemas.microsoft.com/office/drawing/2014/main" id="{CE150074-998C-4F18-B123-018D1E9DD50A}"/>
              </a:ext>
            </a:extLst>
          </p:cNvPr>
          <p:cNvSpPr>
            <a:spLocks noGrp="1"/>
          </p:cNvSpPr>
          <p:nvPr>
            <p:ph idx="1"/>
          </p:nvPr>
        </p:nvSpPr>
        <p:spPr/>
        <p:txBody>
          <a:bodyPr>
            <a:normAutofit/>
          </a:bodyPr>
          <a:lstStyle/>
          <a:p>
            <a:pPr marL="0" marR="0" lvl="0" indent="0">
              <a:spcBef>
                <a:spcPts val="0"/>
              </a:spcBef>
              <a:spcAft>
                <a:spcPts val="0"/>
              </a:spcAft>
              <a:buNone/>
              <a:tabLst>
                <a:tab pos="457200" algn="l"/>
              </a:tabLst>
            </a:pPr>
            <a:endParaRPr lang="en-US" sz="2000" dirty="0">
              <a:solidFill>
                <a:schemeClr val="tx1"/>
              </a:solidFill>
              <a:ea typeface="Calibri" panose="020F0502020204030204" pitchFamily="34" charset="0"/>
            </a:endParaRPr>
          </a:p>
          <a:p>
            <a:pPr marL="0" marR="0" lvl="0" indent="0">
              <a:spcBef>
                <a:spcPts val="0"/>
              </a:spcBef>
              <a:spcAft>
                <a:spcPts val="0"/>
              </a:spcAft>
              <a:buNone/>
              <a:tabLst>
                <a:tab pos="457200" algn="l"/>
              </a:tabLst>
            </a:pPr>
            <a:endParaRPr lang="en-US" sz="2000" dirty="0">
              <a:solidFill>
                <a:schemeClr val="tx1"/>
              </a:solidFill>
              <a:ea typeface="Calibri" panose="020F0502020204030204" pitchFamily="34" charset="0"/>
            </a:endParaRPr>
          </a:p>
          <a:p>
            <a:pPr marL="0" marR="0" lvl="0" indent="0">
              <a:spcBef>
                <a:spcPts val="0"/>
              </a:spcBef>
              <a:spcAft>
                <a:spcPts val="0"/>
              </a:spcAft>
              <a:buNone/>
              <a:tabLst>
                <a:tab pos="457200" algn="l"/>
              </a:tabLst>
            </a:pPr>
            <a:r>
              <a:rPr lang="en-US" sz="2200" b="1" dirty="0">
                <a:solidFill>
                  <a:schemeClr val="tx1"/>
                </a:solidFill>
                <a:ea typeface="Calibri" panose="020F0502020204030204" pitchFamily="34" charset="0"/>
              </a:rPr>
              <a:t>Recall what we discussed earlier about “psychotherapy notes/process notes”</a:t>
            </a:r>
          </a:p>
          <a:p>
            <a:pPr lvl="1"/>
            <a:r>
              <a:rPr lang="en-US" sz="2000" dirty="0">
                <a:solidFill>
                  <a:schemeClr val="tx1"/>
                </a:solidFill>
              </a:rPr>
              <a:t>Re</a:t>
            </a:r>
            <a:r>
              <a:rPr lang="en-US" sz="2000" b="0" i="0" dirty="0">
                <a:solidFill>
                  <a:schemeClr val="tx1"/>
                </a:solidFill>
                <a:effectLst/>
              </a:rPr>
              <a:t>corded (in any medium) by a mental health professional </a:t>
            </a:r>
          </a:p>
          <a:p>
            <a:pPr lvl="1"/>
            <a:r>
              <a:rPr lang="en-US" sz="2000" b="0" i="0" dirty="0">
                <a:solidFill>
                  <a:schemeClr val="tx1"/>
                </a:solidFill>
                <a:effectLst/>
              </a:rPr>
              <a:t>Documenting or analyzing the contents of conversation during a private counseling session or a group, joint, or family counseling session </a:t>
            </a:r>
          </a:p>
          <a:p>
            <a:pPr lvl="1"/>
            <a:r>
              <a:rPr lang="en-US" sz="2000" dirty="0">
                <a:solidFill>
                  <a:schemeClr val="tx1"/>
                </a:solidFill>
              </a:rPr>
              <a:t>Se</a:t>
            </a:r>
            <a:r>
              <a:rPr lang="en-US" sz="2000" b="0" i="0" dirty="0">
                <a:solidFill>
                  <a:schemeClr val="tx1"/>
                </a:solidFill>
                <a:effectLst/>
              </a:rPr>
              <a:t>parated from the rest of the </a:t>
            </a:r>
            <a:r>
              <a:rPr lang="en-US" sz="2000" b="0" i="0" strike="noStrike" dirty="0">
                <a:solidFill>
                  <a:schemeClr val="tx1"/>
                </a:solidFill>
                <a:effectLst/>
              </a:rPr>
              <a:t>patient’s</a:t>
            </a:r>
            <a:r>
              <a:rPr lang="en-US" sz="2000" b="0" i="0" dirty="0">
                <a:solidFill>
                  <a:schemeClr val="tx1"/>
                </a:solidFill>
                <a:effectLst/>
              </a:rPr>
              <a:t> clinical record/progress notes</a:t>
            </a:r>
          </a:p>
          <a:p>
            <a:pPr lvl="1"/>
            <a:r>
              <a:rPr lang="en-US" sz="2000" dirty="0">
                <a:solidFill>
                  <a:schemeClr val="tx1"/>
                </a:solidFill>
              </a:rPr>
              <a:t>Not meant for patient’s eyes but for the psychotherapist only</a:t>
            </a:r>
          </a:p>
          <a:p>
            <a:pPr lvl="1"/>
            <a:r>
              <a:rPr lang="en-US" sz="2000" dirty="0">
                <a:solidFill>
                  <a:schemeClr val="tx1"/>
                </a:solidFill>
              </a:rPr>
              <a:t>Notes to self </a:t>
            </a:r>
          </a:p>
          <a:p>
            <a:pPr lvl="1"/>
            <a:endParaRPr lang="en-US" sz="2000" dirty="0">
              <a:solidFill>
                <a:schemeClr val="tx1"/>
              </a:solidFill>
            </a:endParaRPr>
          </a:p>
          <a:p>
            <a:pPr lvl="1"/>
            <a:endParaRPr lang="en-US" sz="2000" b="0" i="0" dirty="0">
              <a:solidFill>
                <a:schemeClr val="tx1"/>
              </a:solidFill>
              <a:effectLst/>
            </a:endParaRPr>
          </a:p>
          <a:p>
            <a:endParaRPr lang="en-US" dirty="0"/>
          </a:p>
        </p:txBody>
      </p:sp>
    </p:spTree>
    <p:extLst>
      <p:ext uri="{BB962C8B-B14F-4D97-AF65-F5344CB8AC3E}">
        <p14:creationId xmlns:p14="http://schemas.microsoft.com/office/powerpoint/2010/main" val="256875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E69B8-3C6A-4A30-A83B-791258FBD484}"/>
              </a:ext>
            </a:extLst>
          </p:cNvPr>
          <p:cNvSpPr>
            <a:spLocks noGrp="1"/>
          </p:cNvSpPr>
          <p:nvPr>
            <p:ph type="title"/>
          </p:nvPr>
        </p:nvSpPr>
        <p:spPr/>
        <p:txBody>
          <a:bodyPr/>
          <a:lstStyle/>
          <a:p>
            <a:r>
              <a:rPr lang="en-US" dirty="0"/>
              <a:t>SOAP </a:t>
            </a:r>
          </a:p>
        </p:txBody>
      </p:sp>
      <p:sp>
        <p:nvSpPr>
          <p:cNvPr id="3" name="Content Placeholder 2">
            <a:extLst>
              <a:ext uri="{FF2B5EF4-FFF2-40B4-BE49-F238E27FC236}">
                <a16:creationId xmlns:a16="http://schemas.microsoft.com/office/drawing/2014/main" id="{FC51E8D2-6CFA-4186-856E-E15FC3C93B65}"/>
              </a:ext>
            </a:extLst>
          </p:cNvPr>
          <p:cNvSpPr>
            <a:spLocks noGrp="1"/>
          </p:cNvSpPr>
          <p:nvPr>
            <p:ph idx="1"/>
          </p:nvPr>
        </p:nvSpPr>
        <p:spPr/>
        <p:txBody>
          <a:bodyPr>
            <a:normAutofit/>
          </a:bodyPr>
          <a:lstStyle/>
          <a:p>
            <a:pPr fontAlgn="base"/>
            <a:r>
              <a:rPr lang="en-US" sz="2200" dirty="0"/>
              <a:t>What basic principles are evident in the “SOAP” note system?</a:t>
            </a:r>
          </a:p>
          <a:p>
            <a:pPr fontAlgn="base"/>
            <a:r>
              <a:rPr lang="en-US" sz="2200" dirty="0"/>
              <a:t>SOAP notes are one example of a format which requires/reminds the therapist to document key issues, such as:</a:t>
            </a:r>
          </a:p>
          <a:p>
            <a:pPr lvl="1" fontAlgn="base"/>
            <a:r>
              <a:rPr lang="en-US" sz="2000" dirty="0"/>
              <a:t>What is the patient communicating to the therapist about their problems and concerns?   What are they asking the therapist for help with? </a:t>
            </a:r>
          </a:p>
          <a:p>
            <a:pPr lvl="1" fontAlgn="base"/>
            <a:r>
              <a:rPr lang="en-US" sz="2000" dirty="0"/>
              <a:t>What is the therapist’s assessment of the patient?  Based on that assessment, what is the treatment plan?  Is the plan clearly articulated and is there a consensus between therapist and patient?  </a:t>
            </a:r>
          </a:p>
          <a:p>
            <a:pPr lvl="1" fontAlgn="base"/>
            <a:r>
              <a:rPr lang="en-US" sz="2000" dirty="0"/>
              <a:t>How is the treatment progressing?   </a:t>
            </a:r>
          </a:p>
          <a:p>
            <a:endParaRPr lang="en-US" dirty="0"/>
          </a:p>
        </p:txBody>
      </p:sp>
    </p:spTree>
    <p:extLst>
      <p:ext uri="{BB962C8B-B14F-4D97-AF65-F5344CB8AC3E}">
        <p14:creationId xmlns:p14="http://schemas.microsoft.com/office/powerpoint/2010/main" val="2446576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31360-D038-4B4F-BFEC-407F2F99A33D}"/>
              </a:ext>
            </a:extLst>
          </p:cNvPr>
          <p:cNvSpPr>
            <a:spLocks noGrp="1"/>
          </p:cNvSpPr>
          <p:nvPr>
            <p:ph type="title"/>
          </p:nvPr>
        </p:nvSpPr>
        <p:spPr/>
        <p:txBody>
          <a:bodyPr/>
          <a:lstStyle/>
          <a:p>
            <a:r>
              <a:rPr lang="en-US" dirty="0" err="1"/>
              <a:t>Hipaa</a:t>
            </a:r>
            <a:r>
              <a:rPr lang="en-US" dirty="0"/>
              <a:t> and ca Patient right of access</a:t>
            </a:r>
          </a:p>
        </p:txBody>
      </p:sp>
      <p:sp>
        <p:nvSpPr>
          <p:cNvPr id="3" name="Content Placeholder 2">
            <a:extLst>
              <a:ext uri="{FF2B5EF4-FFF2-40B4-BE49-F238E27FC236}">
                <a16:creationId xmlns:a16="http://schemas.microsoft.com/office/drawing/2014/main" id="{037F03C4-3DC5-42B2-A45D-3256A60F291B}"/>
              </a:ext>
            </a:extLst>
          </p:cNvPr>
          <p:cNvSpPr>
            <a:spLocks noGrp="1"/>
          </p:cNvSpPr>
          <p:nvPr>
            <p:ph idx="1"/>
          </p:nvPr>
        </p:nvSpPr>
        <p:spPr/>
        <p:txBody>
          <a:bodyPr>
            <a:normAutofit lnSpcReduction="10000"/>
          </a:bodyPr>
          <a:lstStyle/>
          <a:p>
            <a:pPr marL="0" indent="0">
              <a:buNone/>
            </a:pPr>
            <a:r>
              <a:rPr lang="en-US" b="0" i="0" dirty="0">
                <a:solidFill>
                  <a:schemeClr val="tx1"/>
                </a:solidFill>
                <a:effectLst/>
              </a:rPr>
              <a:t>Keep in mind that patients already have the right to access</a:t>
            </a:r>
            <a:r>
              <a:rPr lang="en-US" dirty="0">
                <a:solidFill>
                  <a:schemeClr val="tx1"/>
                </a:solidFill>
              </a:rPr>
              <a:t> and </a:t>
            </a:r>
            <a:r>
              <a:rPr lang="en-US" b="0" i="0" dirty="0">
                <a:solidFill>
                  <a:schemeClr val="tx1"/>
                </a:solidFill>
                <a:effectLst/>
              </a:rPr>
              <a:t>release their treatment records, whether in electronic or paper form, under both HIPAA and California law. </a:t>
            </a:r>
          </a:p>
          <a:p>
            <a:r>
              <a:rPr lang="en-US" b="0" i="1" dirty="0">
                <a:solidFill>
                  <a:schemeClr val="tx1"/>
                </a:solidFill>
                <a:effectLst/>
              </a:rPr>
              <a:t>A Patients Right to Access Mental Health Records Under HIPAA </a:t>
            </a:r>
          </a:p>
          <a:p>
            <a:pPr lvl="1"/>
            <a:r>
              <a:rPr lang="en-US" sz="1800" dirty="0">
                <a:solidFill>
                  <a:schemeClr val="tx1"/>
                </a:solidFill>
                <a:hlinkClick r:id="rId2">
                  <a:extLst>
                    <a:ext uri="{A12FA001-AC4F-418D-AE19-62706E023703}">
                      <ahyp:hlinkClr xmlns:ahyp="http://schemas.microsoft.com/office/drawing/2018/hyperlinkcolor" val="tx"/>
                    </a:ext>
                  </a:extLst>
                </a:hlinkClick>
              </a:rPr>
              <a:t>https://www.camft.org/Resources/Legal-Articles/Chronological-Article-List/a-patients-right-to-access-mental-health-records-under-hipaa</a:t>
            </a:r>
            <a:endParaRPr lang="en-US" sz="1800" dirty="0">
              <a:solidFill>
                <a:schemeClr val="tx1"/>
              </a:solidFill>
            </a:endParaRPr>
          </a:p>
          <a:p>
            <a:r>
              <a:rPr lang="en-US" i="1" dirty="0">
                <a:solidFill>
                  <a:schemeClr val="tx1"/>
                </a:solidFill>
              </a:rPr>
              <a:t>Patients Records Under California Law: The Basics</a:t>
            </a:r>
          </a:p>
          <a:p>
            <a:pPr lvl="1"/>
            <a:r>
              <a:rPr lang="en-US" sz="1800" dirty="0">
                <a:solidFill>
                  <a:schemeClr val="tx1"/>
                </a:solidFill>
                <a:hlinkClick r:id="rId3"/>
              </a:rPr>
              <a:t>https://www.camft.org/Resources/Legal-Articles/Chronological-Article-List/patient-records-under-california-law-the-basics</a:t>
            </a:r>
            <a:r>
              <a:rPr lang="en-US" sz="1800" dirty="0">
                <a:solidFill>
                  <a:schemeClr val="tx1"/>
                </a:solidFill>
              </a:rPr>
              <a:t> </a:t>
            </a:r>
          </a:p>
          <a:p>
            <a:pPr marL="0" indent="0">
              <a:buNone/>
            </a:pPr>
            <a:r>
              <a:rPr lang="en-US" b="0" i="0" dirty="0">
                <a:solidFill>
                  <a:schemeClr val="tx1"/>
                </a:solidFill>
                <a:effectLst/>
              </a:rPr>
              <a:t>The </a:t>
            </a:r>
            <a:r>
              <a:rPr lang="en-US" dirty="0">
                <a:solidFill>
                  <a:schemeClr val="tx1"/>
                </a:solidFill>
              </a:rPr>
              <a:t>Final Rule is </a:t>
            </a:r>
            <a:r>
              <a:rPr lang="en-US" b="0" i="0" dirty="0">
                <a:solidFill>
                  <a:schemeClr val="tx1"/>
                </a:solidFill>
                <a:effectLst/>
              </a:rPr>
              <a:t>intended to enhance patients’ rights of access by promoting innovation in the healthcare technology industry so that </a:t>
            </a:r>
            <a:r>
              <a:rPr lang="en-US" dirty="0">
                <a:solidFill>
                  <a:schemeClr val="tx1"/>
                </a:solidFill>
              </a:rPr>
              <a:t>electronic health information</a:t>
            </a:r>
            <a:r>
              <a:rPr lang="en-US" b="0" i="0" dirty="0">
                <a:solidFill>
                  <a:schemeClr val="tx1"/>
                </a:solidFill>
                <a:effectLst/>
              </a:rPr>
              <a:t> is delivered more conveniently to both patients and healthcare providers. </a:t>
            </a:r>
            <a:endParaRPr lang="en-US" dirty="0"/>
          </a:p>
          <a:p>
            <a:endParaRPr lang="en-US" dirty="0"/>
          </a:p>
        </p:txBody>
      </p:sp>
    </p:spTree>
    <p:extLst>
      <p:ext uri="{BB962C8B-B14F-4D97-AF65-F5344CB8AC3E}">
        <p14:creationId xmlns:p14="http://schemas.microsoft.com/office/powerpoint/2010/main" val="37702511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977F-0EA2-480F-B309-3948CF9B31F2}"/>
              </a:ext>
            </a:extLst>
          </p:cNvPr>
          <p:cNvSpPr>
            <a:spLocks noGrp="1"/>
          </p:cNvSpPr>
          <p:nvPr>
            <p:ph type="title"/>
          </p:nvPr>
        </p:nvSpPr>
        <p:spPr/>
        <p:txBody>
          <a:bodyPr/>
          <a:lstStyle/>
          <a:p>
            <a:r>
              <a:rPr lang="en-US" dirty="0"/>
              <a:t>SOAP</a:t>
            </a:r>
          </a:p>
        </p:txBody>
      </p:sp>
      <p:graphicFrame>
        <p:nvGraphicFramePr>
          <p:cNvPr id="4" name="Content Placeholder 3">
            <a:extLst>
              <a:ext uri="{FF2B5EF4-FFF2-40B4-BE49-F238E27FC236}">
                <a16:creationId xmlns:a16="http://schemas.microsoft.com/office/drawing/2014/main" id="{42D4EA41-68A1-4F56-8FA3-C01906B46826}"/>
              </a:ext>
            </a:extLst>
          </p:cNvPr>
          <p:cNvGraphicFramePr>
            <a:graphicFrameLocks noGrp="1"/>
          </p:cNvGraphicFramePr>
          <p:nvPr>
            <p:ph idx="1"/>
            <p:extLst>
              <p:ext uri="{D42A27DB-BD31-4B8C-83A1-F6EECF244321}">
                <p14:modId xmlns:p14="http://schemas.microsoft.com/office/powerpoint/2010/main" val="3039583358"/>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58710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977F-0EA2-480F-B309-3948CF9B31F2}"/>
              </a:ext>
            </a:extLst>
          </p:cNvPr>
          <p:cNvSpPr>
            <a:spLocks noGrp="1"/>
          </p:cNvSpPr>
          <p:nvPr>
            <p:ph type="title"/>
          </p:nvPr>
        </p:nvSpPr>
        <p:spPr/>
        <p:txBody>
          <a:bodyPr/>
          <a:lstStyle/>
          <a:p>
            <a:r>
              <a:rPr lang="en-US" dirty="0"/>
              <a:t>SOAP</a:t>
            </a:r>
          </a:p>
        </p:txBody>
      </p:sp>
      <p:graphicFrame>
        <p:nvGraphicFramePr>
          <p:cNvPr id="4" name="Content Placeholder 3">
            <a:extLst>
              <a:ext uri="{FF2B5EF4-FFF2-40B4-BE49-F238E27FC236}">
                <a16:creationId xmlns:a16="http://schemas.microsoft.com/office/drawing/2014/main" id="{42D4EA41-68A1-4F56-8FA3-C01906B46826}"/>
              </a:ext>
            </a:extLst>
          </p:cNvPr>
          <p:cNvGraphicFramePr>
            <a:graphicFrameLocks noGrp="1"/>
          </p:cNvGraphicFramePr>
          <p:nvPr>
            <p:ph idx="1"/>
            <p:extLst>
              <p:ext uri="{D42A27DB-BD31-4B8C-83A1-F6EECF244321}">
                <p14:modId xmlns:p14="http://schemas.microsoft.com/office/powerpoint/2010/main" val="2605427150"/>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44229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977F-0EA2-480F-B309-3948CF9B31F2}"/>
              </a:ext>
            </a:extLst>
          </p:cNvPr>
          <p:cNvSpPr>
            <a:spLocks noGrp="1"/>
          </p:cNvSpPr>
          <p:nvPr>
            <p:ph type="title"/>
          </p:nvPr>
        </p:nvSpPr>
        <p:spPr/>
        <p:txBody>
          <a:bodyPr/>
          <a:lstStyle/>
          <a:p>
            <a:r>
              <a:rPr lang="en-US" dirty="0"/>
              <a:t>SOAP</a:t>
            </a:r>
          </a:p>
        </p:txBody>
      </p:sp>
      <p:graphicFrame>
        <p:nvGraphicFramePr>
          <p:cNvPr id="5" name="Content Placeholder 4">
            <a:extLst>
              <a:ext uri="{FF2B5EF4-FFF2-40B4-BE49-F238E27FC236}">
                <a16:creationId xmlns:a16="http://schemas.microsoft.com/office/drawing/2014/main" id="{34942024-60C4-4148-A13B-896919BE8732}"/>
              </a:ext>
            </a:extLst>
          </p:cNvPr>
          <p:cNvGraphicFramePr>
            <a:graphicFrameLocks noGrp="1"/>
          </p:cNvGraphicFramePr>
          <p:nvPr>
            <p:ph idx="1"/>
            <p:extLst>
              <p:ext uri="{D42A27DB-BD31-4B8C-83A1-F6EECF244321}">
                <p14:modId xmlns:p14="http://schemas.microsoft.com/office/powerpoint/2010/main" val="3258031703"/>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9094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977F-0EA2-480F-B309-3948CF9B31F2}"/>
              </a:ext>
            </a:extLst>
          </p:cNvPr>
          <p:cNvSpPr>
            <a:spLocks noGrp="1"/>
          </p:cNvSpPr>
          <p:nvPr>
            <p:ph type="title"/>
          </p:nvPr>
        </p:nvSpPr>
        <p:spPr/>
        <p:txBody>
          <a:bodyPr/>
          <a:lstStyle/>
          <a:p>
            <a:r>
              <a:rPr lang="en-US" dirty="0"/>
              <a:t>SOAP</a:t>
            </a:r>
          </a:p>
        </p:txBody>
      </p:sp>
      <p:graphicFrame>
        <p:nvGraphicFramePr>
          <p:cNvPr id="5" name="Content Placeholder 4">
            <a:extLst>
              <a:ext uri="{FF2B5EF4-FFF2-40B4-BE49-F238E27FC236}">
                <a16:creationId xmlns:a16="http://schemas.microsoft.com/office/drawing/2014/main" id="{9FE67E35-577D-4B06-B197-B75A1782E037}"/>
              </a:ext>
            </a:extLst>
          </p:cNvPr>
          <p:cNvGraphicFramePr>
            <a:graphicFrameLocks noGrp="1"/>
          </p:cNvGraphicFramePr>
          <p:nvPr>
            <p:ph idx="1"/>
            <p:extLst>
              <p:ext uri="{D42A27DB-BD31-4B8C-83A1-F6EECF244321}">
                <p14:modId xmlns:p14="http://schemas.microsoft.com/office/powerpoint/2010/main" val="3968229537"/>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29471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746D0-3908-4028-B982-2ADC84E55ABE}"/>
              </a:ext>
            </a:extLst>
          </p:cNvPr>
          <p:cNvSpPr>
            <a:spLocks noGrp="1"/>
          </p:cNvSpPr>
          <p:nvPr>
            <p:ph type="title"/>
          </p:nvPr>
        </p:nvSpPr>
        <p:spPr/>
        <p:txBody>
          <a:bodyPr/>
          <a:lstStyle/>
          <a:p>
            <a:r>
              <a:rPr lang="en-US" dirty="0"/>
              <a:t>SOAP</a:t>
            </a:r>
          </a:p>
        </p:txBody>
      </p:sp>
      <p:graphicFrame>
        <p:nvGraphicFramePr>
          <p:cNvPr id="4" name="Content Placeholder 3">
            <a:extLst>
              <a:ext uri="{FF2B5EF4-FFF2-40B4-BE49-F238E27FC236}">
                <a16:creationId xmlns:a16="http://schemas.microsoft.com/office/drawing/2014/main" id="{061C85C0-A094-4483-9975-68FFC735BFE4}"/>
              </a:ext>
            </a:extLst>
          </p:cNvPr>
          <p:cNvGraphicFramePr>
            <a:graphicFrameLocks noGrp="1"/>
          </p:cNvGraphicFramePr>
          <p:nvPr>
            <p:ph idx="1"/>
            <p:extLst>
              <p:ext uri="{D42A27DB-BD31-4B8C-83A1-F6EECF244321}">
                <p14:modId xmlns:p14="http://schemas.microsoft.com/office/powerpoint/2010/main" val="251182904"/>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74842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E69B8-3C6A-4A30-A83B-791258FBD484}"/>
              </a:ext>
            </a:extLst>
          </p:cNvPr>
          <p:cNvSpPr>
            <a:spLocks noGrp="1"/>
          </p:cNvSpPr>
          <p:nvPr>
            <p:ph type="title"/>
          </p:nvPr>
        </p:nvSpPr>
        <p:spPr/>
        <p:txBody>
          <a:bodyPr/>
          <a:lstStyle/>
          <a:p>
            <a:r>
              <a:rPr lang="en-US" dirty="0"/>
              <a:t>writing notes with the cures act in mind</a:t>
            </a:r>
          </a:p>
        </p:txBody>
      </p:sp>
      <p:sp>
        <p:nvSpPr>
          <p:cNvPr id="3" name="Content Placeholder 2">
            <a:extLst>
              <a:ext uri="{FF2B5EF4-FFF2-40B4-BE49-F238E27FC236}">
                <a16:creationId xmlns:a16="http://schemas.microsoft.com/office/drawing/2014/main" id="{FC51E8D2-6CFA-4186-856E-E15FC3C93B65}"/>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Example 1:</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“Worked with patient on plan to decrease anxiety and increase patient’s ability to self-calm and</a:t>
            </a:r>
            <a:r>
              <a:rPr lang="en-US" sz="1800" dirty="0">
                <a:solidFill>
                  <a:srgbClr val="1F497D"/>
                </a:solidFill>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ability to manage anxiety</a:t>
            </a:r>
            <a:r>
              <a:rPr lang="en-US" sz="1800" dirty="0">
                <a:solidFill>
                  <a:srgbClr val="1F497D"/>
                </a:solidFill>
                <a:effectLst/>
                <a:latin typeface="Calibri" panose="020F0502020204030204" pitchFamily="34" charset="0"/>
                <a:ea typeface="Calibri" panose="020F0502020204030204" pitchFamily="34" charset="0"/>
              </a:rPr>
              <a:t>.</a:t>
            </a:r>
            <a:r>
              <a:rPr lang="en-US" sz="1800" dirty="0">
                <a:effectLst/>
                <a:latin typeface="Calibri" panose="020F0502020204030204" pitchFamily="34" charset="0"/>
                <a:ea typeface="Calibri" panose="020F0502020204030204" pitchFamily="34" charset="0"/>
              </a:rPr>
              <a:t>  Patient reports occasional panic attacks.  Measures discussed include </a:t>
            </a:r>
            <a:r>
              <a:rPr lang="en-US" sz="1800" dirty="0">
                <a:solidFill>
                  <a:srgbClr val="1F497D"/>
                </a:solidFill>
                <a:effectLst/>
                <a:latin typeface="Calibri" panose="020F0502020204030204" pitchFamily="34" charset="0"/>
                <a:ea typeface="Calibri" panose="020F0502020204030204" pitchFamily="34" charset="0"/>
              </a:rPr>
              <a:t>distraction measures </a:t>
            </a:r>
            <a:r>
              <a:rPr lang="en-US" sz="1800" dirty="0">
                <a:effectLst/>
                <a:latin typeface="Calibri" panose="020F0502020204030204" pitchFamily="34" charset="0"/>
                <a:ea typeface="Calibri" panose="020F0502020204030204" pitchFamily="34" charset="0"/>
              </a:rPr>
              <a:t>and targeted CBT to provide relief with panic.  Patient is receptive and cooperative and reports benefit.  Therapist urged patient to call if needed. Will increase frequency of sessions if needed. “</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Example 2: </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“Helping patient with various family relationship issues, focusing primarily with behavioral/limit setting issues posed by 15 YO son.  Therapist also urges increased self-care for patient and emphasized the need to increase the amount of support available to patient.  Will consider family therapy pending further discussion with patient. Patient reports significant stress and therapist suggested that patient consider various options to provide initial relief, including the possibility of asking grandparents to help.” </a:t>
            </a:r>
          </a:p>
          <a:p>
            <a:endParaRPr lang="en-US" dirty="0"/>
          </a:p>
        </p:txBody>
      </p:sp>
    </p:spTree>
    <p:extLst>
      <p:ext uri="{BB962C8B-B14F-4D97-AF65-F5344CB8AC3E}">
        <p14:creationId xmlns:p14="http://schemas.microsoft.com/office/powerpoint/2010/main" val="34402172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E69B8-3C6A-4A30-A83B-791258FBD484}"/>
              </a:ext>
            </a:extLst>
          </p:cNvPr>
          <p:cNvSpPr>
            <a:spLocks noGrp="1"/>
          </p:cNvSpPr>
          <p:nvPr>
            <p:ph type="title"/>
          </p:nvPr>
        </p:nvSpPr>
        <p:spPr/>
        <p:txBody>
          <a:bodyPr/>
          <a:lstStyle/>
          <a:p>
            <a:r>
              <a:rPr lang="en-US" dirty="0"/>
              <a:t>Tips for going forward</a:t>
            </a:r>
          </a:p>
        </p:txBody>
      </p:sp>
      <p:sp>
        <p:nvSpPr>
          <p:cNvPr id="3" name="Content Placeholder 2">
            <a:extLst>
              <a:ext uri="{FF2B5EF4-FFF2-40B4-BE49-F238E27FC236}">
                <a16:creationId xmlns:a16="http://schemas.microsoft.com/office/drawing/2014/main" id="{FC51E8D2-6CFA-4186-856E-E15FC3C93B65}"/>
              </a:ext>
            </a:extLst>
          </p:cNvPr>
          <p:cNvSpPr>
            <a:spLocks noGrp="1"/>
          </p:cNvSpPr>
          <p:nvPr>
            <p:ph idx="1"/>
          </p:nvPr>
        </p:nvSpPr>
        <p:spPr/>
        <p:txBody>
          <a:bodyPr>
            <a:normAutofit lnSpcReduction="10000"/>
          </a:bodyPr>
          <a:lstStyle/>
          <a:p>
            <a:pPr algn="l" fontAlgn="base"/>
            <a:r>
              <a:rPr lang="en-US" i="0" dirty="0">
                <a:solidFill>
                  <a:schemeClr val="tx1"/>
                </a:solidFill>
                <a:effectLst/>
              </a:rPr>
              <a:t>Regularly communicate with patients about recordkeeping </a:t>
            </a:r>
          </a:p>
          <a:p>
            <a:pPr algn="l" fontAlgn="base"/>
            <a:r>
              <a:rPr lang="en-US" dirty="0">
                <a:solidFill>
                  <a:schemeClr val="tx1"/>
                </a:solidFill>
              </a:rPr>
              <a:t>Be </a:t>
            </a:r>
            <a:r>
              <a:rPr lang="en-US" i="0" dirty="0">
                <a:solidFill>
                  <a:schemeClr val="tx1"/>
                </a:solidFill>
                <a:effectLst/>
              </a:rPr>
              <a:t>transparent </a:t>
            </a:r>
            <a:r>
              <a:rPr lang="en-US" dirty="0">
                <a:solidFill>
                  <a:schemeClr val="tx1"/>
                </a:solidFill>
              </a:rPr>
              <a:t>with patients a</a:t>
            </a:r>
            <a:r>
              <a:rPr lang="en-US" i="0" dirty="0">
                <a:solidFill>
                  <a:schemeClr val="tx1"/>
                </a:solidFill>
                <a:effectLst/>
              </a:rPr>
              <a:t>bout the information contained in patient records, </a:t>
            </a:r>
            <a:r>
              <a:rPr lang="en-US" dirty="0">
                <a:solidFill>
                  <a:schemeClr val="tx1"/>
                </a:solidFill>
              </a:rPr>
              <a:t>as appropriate </a:t>
            </a:r>
            <a:endParaRPr lang="en-US" i="0" dirty="0">
              <a:solidFill>
                <a:schemeClr val="tx1"/>
              </a:solidFill>
              <a:effectLst/>
            </a:endParaRPr>
          </a:p>
          <a:p>
            <a:pPr algn="l" fontAlgn="base"/>
            <a:r>
              <a:rPr lang="en-US" i="0" dirty="0">
                <a:solidFill>
                  <a:schemeClr val="tx1"/>
                </a:solidFill>
                <a:effectLst/>
              </a:rPr>
              <a:t>Invite patients to ask questions or raise concerns about their records</a:t>
            </a:r>
          </a:p>
          <a:p>
            <a:pPr algn="l" fontAlgn="base"/>
            <a:r>
              <a:rPr lang="en-US" dirty="0">
                <a:solidFill>
                  <a:schemeClr val="tx1"/>
                </a:solidFill>
              </a:rPr>
              <a:t>Addendum (</a:t>
            </a:r>
            <a:r>
              <a:rPr lang="en-US" i="0" dirty="0">
                <a:solidFill>
                  <a:srgbClr val="333333"/>
                </a:solidFill>
                <a:effectLst/>
              </a:rPr>
              <a:t>Health &amp; safety Code §</a:t>
            </a:r>
            <a:r>
              <a:rPr lang="en-US" i="0" dirty="0">
                <a:solidFill>
                  <a:srgbClr val="111111"/>
                </a:solidFill>
                <a:effectLst/>
              </a:rPr>
              <a:t>123111)</a:t>
            </a:r>
            <a:endParaRPr lang="en-US" i="0" dirty="0">
              <a:solidFill>
                <a:srgbClr val="000000"/>
              </a:solidFill>
              <a:effectLst/>
            </a:endParaRPr>
          </a:p>
          <a:p>
            <a:pPr lvl="1" fontAlgn="base"/>
            <a:r>
              <a:rPr lang="en-US" sz="1800" b="0" i="0" dirty="0">
                <a:solidFill>
                  <a:srgbClr val="333333"/>
                </a:solidFill>
                <a:effectLst/>
              </a:rPr>
              <a:t>A patient who inspects their records, has a right to provide to the healthcare provider a written addendum with respect to any item or statement in his or her records that the patient believes to be incomplete or incorrect</a:t>
            </a:r>
          </a:p>
          <a:p>
            <a:pPr lvl="1" fontAlgn="base"/>
            <a:r>
              <a:rPr lang="en-US" sz="1800" b="0" i="0" dirty="0">
                <a:solidFill>
                  <a:srgbClr val="333333"/>
                </a:solidFill>
                <a:effectLst/>
              </a:rPr>
              <a:t>The addendum shall be limited to 250 words per alleged incomplete or incorrect item in the patient’s record and shall clearly indicate in writing that the patient requests the addendum to be made a part of th</a:t>
            </a:r>
            <a:r>
              <a:rPr lang="en-US" sz="1800" dirty="0">
                <a:solidFill>
                  <a:srgbClr val="333333"/>
                </a:solidFill>
              </a:rPr>
              <a:t>eir record</a:t>
            </a:r>
            <a:endParaRPr lang="en-US" sz="1800" b="0" i="0" dirty="0">
              <a:solidFill>
                <a:srgbClr val="333333"/>
              </a:solidFill>
              <a:effectLst/>
            </a:endParaRPr>
          </a:p>
          <a:p>
            <a:pPr lvl="1" fontAlgn="base"/>
            <a:r>
              <a:rPr lang="en-US" sz="1800" b="0" i="0" dirty="0">
                <a:solidFill>
                  <a:srgbClr val="333333"/>
                </a:solidFill>
                <a:effectLst/>
              </a:rPr>
              <a:t>Health care provider cannot be held liable for the information contained in the patient’s addendum</a:t>
            </a:r>
          </a:p>
          <a:p>
            <a:endParaRPr lang="en-US" dirty="0"/>
          </a:p>
        </p:txBody>
      </p:sp>
    </p:spTree>
    <p:extLst>
      <p:ext uri="{BB962C8B-B14F-4D97-AF65-F5344CB8AC3E}">
        <p14:creationId xmlns:p14="http://schemas.microsoft.com/office/powerpoint/2010/main" val="28312414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88A23-08F6-41DA-9A24-AAAF668C9027}"/>
              </a:ext>
            </a:extLst>
          </p:cNvPr>
          <p:cNvSpPr>
            <a:spLocks noGrp="1"/>
          </p:cNvSpPr>
          <p:nvPr>
            <p:ph type="title"/>
          </p:nvPr>
        </p:nvSpPr>
        <p:spPr/>
        <p:txBody>
          <a:bodyPr/>
          <a:lstStyle/>
          <a:p>
            <a:r>
              <a:rPr lang="en-US" dirty="0"/>
              <a:t>Tips for going forward</a:t>
            </a:r>
          </a:p>
        </p:txBody>
      </p:sp>
      <p:sp>
        <p:nvSpPr>
          <p:cNvPr id="3" name="Content Placeholder 2">
            <a:extLst>
              <a:ext uri="{FF2B5EF4-FFF2-40B4-BE49-F238E27FC236}">
                <a16:creationId xmlns:a16="http://schemas.microsoft.com/office/drawing/2014/main" id="{1C30AB71-F3B5-495B-94A3-66691648FBDD}"/>
              </a:ext>
            </a:extLst>
          </p:cNvPr>
          <p:cNvSpPr>
            <a:spLocks noGrp="1"/>
          </p:cNvSpPr>
          <p:nvPr>
            <p:ph idx="1"/>
          </p:nvPr>
        </p:nvSpPr>
        <p:spPr/>
        <p:txBody>
          <a:bodyPr>
            <a:normAutofit/>
          </a:bodyPr>
          <a:lstStyle/>
          <a:p>
            <a:pPr algn="l" fontAlgn="base"/>
            <a:r>
              <a:rPr lang="en-US" sz="2200" i="0" dirty="0">
                <a:solidFill>
                  <a:schemeClr val="tx1"/>
                </a:solidFill>
                <a:effectLst/>
              </a:rPr>
              <a:t>Seek legal counsel where appropriate and necessary</a:t>
            </a:r>
          </a:p>
          <a:p>
            <a:pPr algn="l" fontAlgn="base"/>
            <a:r>
              <a:rPr lang="en-US" sz="2200" i="0" dirty="0">
                <a:solidFill>
                  <a:schemeClr val="tx1"/>
                </a:solidFill>
                <a:effectLst/>
              </a:rPr>
              <a:t>Check with EHR vendor and IT </a:t>
            </a:r>
            <a:r>
              <a:rPr lang="en-US" sz="2200" dirty="0">
                <a:solidFill>
                  <a:schemeClr val="tx1"/>
                </a:solidFill>
              </a:rPr>
              <a:t>about how notes are documented, exported, shared</a:t>
            </a:r>
            <a:endParaRPr lang="en-US" sz="2200" i="0" dirty="0">
              <a:solidFill>
                <a:schemeClr val="tx1"/>
              </a:solidFill>
              <a:effectLst/>
            </a:endParaRPr>
          </a:p>
          <a:p>
            <a:pPr algn="l" fontAlgn="base"/>
            <a:r>
              <a:rPr lang="en-US" sz="2200" i="0" dirty="0">
                <a:solidFill>
                  <a:schemeClr val="tx1"/>
                </a:solidFill>
                <a:effectLst/>
              </a:rPr>
              <a:t>Review and revise policies on how patients may access their EHI under both HIPAA (if applicable) and Information Blocking</a:t>
            </a:r>
          </a:p>
          <a:p>
            <a:pPr algn="l" fontAlgn="base"/>
            <a:r>
              <a:rPr lang="en-US" sz="2200" i="0" dirty="0">
                <a:solidFill>
                  <a:schemeClr val="tx1"/>
                </a:solidFill>
                <a:effectLst/>
              </a:rPr>
              <a:t>Regularly review office policies and procedures on note-taking and record-keeping </a:t>
            </a:r>
          </a:p>
          <a:p>
            <a:pPr algn="l" fontAlgn="base"/>
            <a:r>
              <a:rPr lang="en-US" sz="2200" dirty="0">
                <a:solidFill>
                  <a:schemeClr val="tx1"/>
                </a:solidFill>
              </a:rPr>
              <a:t>Regularly review organizational policies for records requests and ensure compliance with state and federal laws, including information blocking regulations</a:t>
            </a:r>
          </a:p>
          <a:p>
            <a:endParaRPr lang="en-US" dirty="0"/>
          </a:p>
        </p:txBody>
      </p:sp>
    </p:spTree>
    <p:extLst>
      <p:ext uri="{BB962C8B-B14F-4D97-AF65-F5344CB8AC3E}">
        <p14:creationId xmlns:p14="http://schemas.microsoft.com/office/powerpoint/2010/main" val="15313818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88A23-08F6-41DA-9A24-AAAF668C9027}"/>
              </a:ext>
            </a:extLst>
          </p:cNvPr>
          <p:cNvSpPr>
            <a:spLocks noGrp="1"/>
          </p:cNvSpPr>
          <p:nvPr>
            <p:ph type="title"/>
          </p:nvPr>
        </p:nvSpPr>
        <p:spPr/>
        <p:txBody>
          <a:bodyPr/>
          <a:lstStyle/>
          <a:p>
            <a:r>
              <a:rPr lang="en-US" dirty="0"/>
              <a:t>Resources</a:t>
            </a:r>
          </a:p>
        </p:txBody>
      </p:sp>
      <p:graphicFrame>
        <p:nvGraphicFramePr>
          <p:cNvPr id="4" name="Content Placeholder 3">
            <a:extLst>
              <a:ext uri="{FF2B5EF4-FFF2-40B4-BE49-F238E27FC236}">
                <a16:creationId xmlns:a16="http://schemas.microsoft.com/office/drawing/2014/main" id="{6B1F8746-AE93-42BC-A5BD-FC2AFF8452BA}"/>
              </a:ext>
            </a:extLst>
          </p:cNvPr>
          <p:cNvGraphicFramePr>
            <a:graphicFrameLocks noGrp="1"/>
          </p:cNvGraphicFramePr>
          <p:nvPr>
            <p:ph idx="1"/>
            <p:extLst>
              <p:ext uri="{D42A27DB-BD31-4B8C-83A1-F6EECF244321}">
                <p14:modId xmlns:p14="http://schemas.microsoft.com/office/powerpoint/2010/main" val="3401317591"/>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19567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4129F-C199-4435-B122-C9E6F27A23B2}"/>
              </a:ext>
            </a:extLst>
          </p:cNvPr>
          <p:cNvSpPr>
            <a:spLocks noGrp="1"/>
          </p:cNvSpPr>
          <p:nvPr>
            <p:ph type="title"/>
          </p:nvPr>
        </p:nvSpPr>
        <p:spPr/>
        <p:txBody>
          <a:bodyPr/>
          <a:lstStyle/>
          <a:p>
            <a:r>
              <a:rPr lang="en-US" dirty="0"/>
              <a:t>Thank you</a:t>
            </a:r>
          </a:p>
        </p:txBody>
      </p:sp>
      <p:graphicFrame>
        <p:nvGraphicFramePr>
          <p:cNvPr id="4" name="Content Placeholder 3">
            <a:extLst>
              <a:ext uri="{FF2B5EF4-FFF2-40B4-BE49-F238E27FC236}">
                <a16:creationId xmlns:a16="http://schemas.microsoft.com/office/drawing/2014/main" id="{D2FD1B4A-9243-4BC7-A57C-6A2336959C11}"/>
              </a:ext>
            </a:extLst>
          </p:cNvPr>
          <p:cNvGraphicFramePr>
            <a:graphicFrameLocks noGrp="1"/>
          </p:cNvGraphicFramePr>
          <p:nvPr>
            <p:ph idx="1"/>
            <p:extLst>
              <p:ext uri="{D42A27DB-BD31-4B8C-83A1-F6EECF244321}">
                <p14:modId xmlns:p14="http://schemas.microsoft.com/office/powerpoint/2010/main" val="2707104788"/>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7" descr="CEA_Logo_W.png">
            <a:extLst>
              <a:ext uri="{FF2B5EF4-FFF2-40B4-BE49-F238E27FC236}">
                <a16:creationId xmlns:a16="http://schemas.microsoft.com/office/drawing/2014/main" id="{16BD08DD-3B04-4081-8E1B-383F0945A5CF}"/>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985072" y="702156"/>
            <a:ext cx="2521930" cy="10130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5943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825C8-9155-4D7C-9C13-66BC28CACF5F}"/>
              </a:ext>
            </a:extLst>
          </p:cNvPr>
          <p:cNvSpPr>
            <a:spLocks noGrp="1"/>
          </p:cNvSpPr>
          <p:nvPr>
            <p:ph type="title"/>
          </p:nvPr>
        </p:nvSpPr>
        <p:spPr/>
        <p:txBody>
          <a:bodyPr/>
          <a:lstStyle/>
          <a:p>
            <a:r>
              <a:rPr lang="en-US" dirty="0"/>
              <a:t>“Information Blocking”</a:t>
            </a:r>
          </a:p>
        </p:txBody>
      </p:sp>
      <p:graphicFrame>
        <p:nvGraphicFramePr>
          <p:cNvPr id="4" name="Content Placeholder 3">
            <a:extLst>
              <a:ext uri="{FF2B5EF4-FFF2-40B4-BE49-F238E27FC236}">
                <a16:creationId xmlns:a16="http://schemas.microsoft.com/office/drawing/2014/main" id="{91F62B01-B951-4556-977D-001A05292577}"/>
              </a:ext>
            </a:extLst>
          </p:cNvPr>
          <p:cNvGraphicFramePr>
            <a:graphicFrameLocks noGrp="1"/>
          </p:cNvGraphicFramePr>
          <p:nvPr>
            <p:ph idx="1"/>
            <p:extLst>
              <p:ext uri="{D42A27DB-BD31-4B8C-83A1-F6EECF244321}">
                <p14:modId xmlns:p14="http://schemas.microsoft.com/office/powerpoint/2010/main" val="2076042858"/>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6462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825C8-9155-4D7C-9C13-66BC28CACF5F}"/>
              </a:ext>
            </a:extLst>
          </p:cNvPr>
          <p:cNvSpPr>
            <a:spLocks noGrp="1"/>
          </p:cNvSpPr>
          <p:nvPr>
            <p:ph type="title"/>
          </p:nvPr>
        </p:nvSpPr>
        <p:spPr/>
        <p:txBody>
          <a:bodyPr/>
          <a:lstStyle/>
          <a:p>
            <a:r>
              <a:rPr lang="en-US" dirty="0"/>
              <a:t>“Information Blocking”</a:t>
            </a:r>
          </a:p>
        </p:txBody>
      </p:sp>
      <p:graphicFrame>
        <p:nvGraphicFramePr>
          <p:cNvPr id="4" name="Content Placeholder 3">
            <a:extLst>
              <a:ext uri="{FF2B5EF4-FFF2-40B4-BE49-F238E27FC236}">
                <a16:creationId xmlns:a16="http://schemas.microsoft.com/office/drawing/2014/main" id="{91F62B01-B951-4556-977D-001A05292577}"/>
              </a:ext>
            </a:extLst>
          </p:cNvPr>
          <p:cNvGraphicFramePr>
            <a:graphicFrameLocks noGrp="1"/>
          </p:cNvGraphicFramePr>
          <p:nvPr>
            <p:ph idx="1"/>
            <p:extLst>
              <p:ext uri="{D42A27DB-BD31-4B8C-83A1-F6EECF244321}">
                <p14:modId xmlns:p14="http://schemas.microsoft.com/office/powerpoint/2010/main" val="4271855407"/>
              </p:ext>
            </p:extLst>
          </p:nvPr>
        </p:nvGraphicFramePr>
        <p:xfrm>
          <a:off x="581192" y="2180496"/>
          <a:ext cx="11029615" cy="4172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5465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825C8-9155-4D7C-9C13-66BC28CACF5F}"/>
              </a:ext>
            </a:extLst>
          </p:cNvPr>
          <p:cNvSpPr>
            <a:spLocks noGrp="1"/>
          </p:cNvSpPr>
          <p:nvPr>
            <p:ph type="title"/>
          </p:nvPr>
        </p:nvSpPr>
        <p:spPr/>
        <p:txBody>
          <a:bodyPr/>
          <a:lstStyle/>
          <a:p>
            <a:r>
              <a:rPr lang="en-US" dirty="0"/>
              <a:t>“Information Blocking”</a:t>
            </a:r>
          </a:p>
        </p:txBody>
      </p:sp>
      <p:graphicFrame>
        <p:nvGraphicFramePr>
          <p:cNvPr id="4" name="Content Placeholder 3">
            <a:extLst>
              <a:ext uri="{FF2B5EF4-FFF2-40B4-BE49-F238E27FC236}">
                <a16:creationId xmlns:a16="http://schemas.microsoft.com/office/drawing/2014/main" id="{91F62B01-B951-4556-977D-001A05292577}"/>
              </a:ext>
            </a:extLst>
          </p:cNvPr>
          <p:cNvGraphicFramePr>
            <a:graphicFrameLocks noGrp="1"/>
          </p:cNvGraphicFramePr>
          <p:nvPr>
            <p:ph idx="1"/>
            <p:extLst>
              <p:ext uri="{D42A27DB-BD31-4B8C-83A1-F6EECF244321}">
                <p14:modId xmlns:p14="http://schemas.microsoft.com/office/powerpoint/2010/main" val="289305823"/>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2417962"/>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Template>
  <TotalTime>6963</TotalTime>
  <Words>6909</Words>
  <Application>Microsoft Office PowerPoint</Application>
  <PresentationFormat>Widescreen</PresentationFormat>
  <Paragraphs>423</Paragraphs>
  <Slides>69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69</vt:i4>
      </vt:variant>
    </vt:vector>
  </HeadingPairs>
  <TitlesOfParts>
    <vt:vector size="77" baseType="lpstr">
      <vt:lpstr>Arial</vt:lpstr>
      <vt:lpstr>Calibri</vt:lpstr>
      <vt:lpstr>Lato</vt:lpstr>
      <vt:lpstr>Open Sans</vt:lpstr>
      <vt:lpstr>Source Sans Pro Web</vt:lpstr>
      <vt:lpstr>Wingdings</vt:lpstr>
      <vt:lpstr>Wingdings 2</vt:lpstr>
      <vt:lpstr>Dividend</vt:lpstr>
      <vt:lpstr>The 21st Century cures Act:  Information blocking regulations</vt:lpstr>
      <vt:lpstr>Disclaimer</vt:lpstr>
      <vt:lpstr>Workshop Discussion </vt:lpstr>
      <vt:lpstr>The Cures Act Final Rule</vt:lpstr>
      <vt:lpstr>The Cures Act Final Rule</vt:lpstr>
      <vt:lpstr>Hipaa and ca Patient right of access</vt:lpstr>
      <vt:lpstr>“Information Blocking”</vt:lpstr>
      <vt:lpstr>“Information Blocking”</vt:lpstr>
      <vt:lpstr>“Information Blocking”</vt:lpstr>
      <vt:lpstr>Who must comply with the information blocking regulations?</vt:lpstr>
      <vt:lpstr>“Healthcare Providers”</vt:lpstr>
      <vt:lpstr>“Community Mental Health Centers”</vt:lpstr>
      <vt:lpstr>“A practitioner” </vt:lpstr>
      <vt:lpstr>“A therapist”</vt:lpstr>
      <vt:lpstr>What it means for healthcare Actors</vt:lpstr>
      <vt:lpstr>Healthcare Actors and EHR/EHI</vt:lpstr>
      <vt:lpstr>Electronic Health Information (EHI)</vt:lpstr>
      <vt:lpstr>Electronic Health Information (EHI)</vt:lpstr>
      <vt:lpstr>EHI for Psychotherapists</vt:lpstr>
      <vt:lpstr>EHI does not include</vt:lpstr>
      <vt:lpstr>Open notes?</vt:lpstr>
      <vt:lpstr>Patient Portals/Apps </vt:lpstr>
      <vt:lpstr>“Information Blocking”</vt:lpstr>
      <vt:lpstr>Exceptions to information blocking</vt:lpstr>
      <vt:lpstr>Exceptions </vt:lpstr>
      <vt:lpstr>Exceptions </vt:lpstr>
      <vt:lpstr>Exceptions </vt:lpstr>
      <vt:lpstr>Exceptions</vt:lpstr>
      <vt:lpstr>Exceptions </vt:lpstr>
      <vt:lpstr>Exceptions</vt:lpstr>
      <vt:lpstr>Exceptions </vt:lpstr>
      <vt:lpstr>Exceptions</vt:lpstr>
      <vt:lpstr>Exceptions </vt:lpstr>
      <vt:lpstr>Preventing harm exception </vt:lpstr>
      <vt:lpstr>Preventing harm</vt:lpstr>
      <vt:lpstr>Preventing Harm exception </vt:lpstr>
      <vt:lpstr>Preventing harm exception </vt:lpstr>
      <vt:lpstr>Preventing harm exception </vt:lpstr>
      <vt:lpstr>Preventing harm exception </vt:lpstr>
      <vt:lpstr>Preventing harm exception </vt:lpstr>
      <vt:lpstr>Privacy exception </vt:lpstr>
      <vt:lpstr>Privacy exception </vt:lpstr>
      <vt:lpstr>Privacy exception </vt:lpstr>
      <vt:lpstr>Privacy exception </vt:lpstr>
      <vt:lpstr>Privacy exception </vt:lpstr>
      <vt:lpstr>minors records &amp; exceptions</vt:lpstr>
      <vt:lpstr>Access to minors’ records/minor consent</vt:lpstr>
      <vt:lpstr>Access to minors’ records </vt:lpstr>
      <vt:lpstr>Access to minors’ records </vt:lpstr>
      <vt:lpstr>Access to minors’ records </vt:lpstr>
      <vt:lpstr>Is it information blocking? </vt:lpstr>
      <vt:lpstr>Enforcement</vt:lpstr>
      <vt:lpstr>Records &amp; documentation </vt:lpstr>
      <vt:lpstr>What is in a psychotherapy record?</vt:lpstr>
      <vt:lpstr>What is in a psychotherapy record?</vt:lpstr>
      <vt:lpstr>What Is in a psychotherapy record?</vt:lpstr>
      <vt:lpstr>Progress notes </vt:lpstr>
      <vt:lpstr>Psychotherapy/process notes </vt:lpstr>
      <vt:lpstr>SOAP </vt:lpstr>
      <vt:lpstr>SOAP</vt:lpstr>
      <vt:lpstr>SOAP</vt:lpstr>
      <vt:lpstr>SOAP</vt:lpstr>
      <vt:lpstr>SOAP</vt:lpstr>
      <vt:lpstr>SOAP</vt:lpstr>
      <vt:lpstr>writing notes with the cures act in mind</vt:lpstr>
      <vt:lpstr>Tips for going forward</vt:lpstr>
      <vt:lpstr>Tips for going forward</vt:lpstr>
      <vt:lpstr>Resources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The Information Blocking Regulation for Psychotherapy Practices</dc:title>
  <dc:creator>Ann Tran-Lien</dc:creator>
  <cp:lastModifiedBy>Ann Tran-Lien</cp:lastModifiedBy>
  <cp:revision>171</cp:revision>
  <dcterms:created xsi:type="dcterms:W3CDTF">2021-08-24T16:25:01Z</dcterms:created>
  <dcterms:modified xsi:type="dcterms:W3CDTF">2021-09-10T21:32:53Z</dcterms:modified>
</cp:coreProperties>
</file>