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0.xml" ContentType="application/vnd.openxmlformats-officedocument.presentationml.tags+xml"/>
  <Override PartName="/ppt/tags/tag51.xml" ContentType="application/vnd.openxmlformats-officedocument.presentationml.tags+xml"/>
  <Override PartName="/ppt/notesSlides/notesSlide19.xml" ContentType="application/vnd.openxmlformats-officedocument.presentationml.notesSlide+xml"/>
  <Override PartName="/ppt/tags/tag52.xml" ContentType="application/vnd.openxmlformats-officedocument.presentationml.tags+xml"/>
  <Override PartName="/ppt/notesSlides/notesSlide20.xml" ContentType="application/vnd.openxmlformats-officedocument.presentationml.notesSlide+xml"/>
  <Override PartName="/ppt/tags/tag53.xml" ContentType="application/vnd.openxmlformats-officedocument.presentationml.tags+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4.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23.xml" ContentType="application/vnd.openxmlformats-officedocument.presentationml.notesSlide+xml"/>
  <Override PartName="/ppt/tags/tag56.xml" ContentType="application/vnd.openxmlformats-officedocument.presentationml.tags+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25.xml" ContentType="application/vnd.openxmlformats-officedocument.presentationml.notesSlide+xml"/>
  <Override PartName="/ppt/tags/tag58.xml" ContentType="application/vnd.openxmlformats-officedocument.presentationml.tags+xml"/>
  <Override PartName="/ppt/notesSlides/notesSlide26.xml" ContentType="application/vnd.openxmlformats-officedocument.presentationml.notesSlide+xml"/>
  <Override PartName="/ppt/tags/tag59.xml" ContentType="application/vnd.openxmlformats-officedocument.presentationml.tags+xml"/>
  <Override PartName="/ppt/notesSlides/notesSlide27.xml" ContentType="application/vnd.openxmlformats-officedocument.presentationml.notesSlide+xml"/>
  <Override PartName="/ppt/tags/tag60.xml" ContentType="application/vnd.openxmlformats-officedocument.presentationml.tags+xml"/>
  <Override PartName="/ppt/notesSlides/notesSlide2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9.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Ex2.xml" ContentType="application/vnd.ms-office.chartex+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Ex3.xml" ContentType="application/vnd.ms-office.chartex+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Ex4.xml" ContentType="application/vnd.ms-office.chartex+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tags/tag63.xml" ContentType="application/vnd.openxmlformats-officedocument.presentationml.tags+xml"/>
  <Override PartName="/ppt/tags/tag64.xml" ContentType="application/vnd.openxmlformats-officedocument.presentationml.tags+xml"/>
  <Override PartName="/ppt/charts/chart5.xml" ContentType="application/vnd.openxmlformats-officedocument.drawingml.chart+xml"/>
  <Override PartName="/ppt/charts/style9.xml" ContentType="application/vnd.ms-office.chartstyle+xml"/>
  <Override PartName="/ppt/charts/colors9.xml" ContentType="application/vnd.ms-office.chartcolorstyle+xml"/>
  <Override PartName="/ppt/tags/tag65.xml" ContentType="application/vnd.openxmlformats-officedocument.presentationml.tags+xml"/>
  <Override PartName="/ppt/notesSlides/notesSlide30.xml" ContentType="application/vnd.openxmlformats-officedocument.presentationml.notesSlide+xml"/>
  <Override PartName="/ppt/tags/tag66.xml" ContentType="application/vnd.openxmlformats-officedocument.presentationml.tags+xml"/>
  <Override PartName="/ppt/notesSlides/notesSlide31.xml" ContentType="application/vnd.openxmlformats-officedocument.presentationml.notesSlide+xml"/>
  <Override PartName="/ppt/tags/tag67.xml" ContentType="application/vnd.openxmlformats-officedocument.presentationml.tags+xml"/>
  <Override PartName="/ppt/notesSlides/notesSlide32.xml" ContentType="application/vnd.openxmlformats-officedocument.presentationml.notesSlide+xml"/>
  <Override PartName="/ppt/tags/tag6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754" r:id="rId5"/>
    <p:sldMasterId id="2147483660" r:id="rId6"/>
  </p:sldMasterIdLst>
  <p:notesMasterIdLst>
    <p:notesMasterId r:id="rId85"/>
  </p:notesMasterIdLst>
  <p:sldIdLst>
    <p:sldId id="2141411434" r:id="rId7"/>
    <p:sldId id="2141411525" r:id="rId8"/>
    <p:sldId id="3985" r:id="rId9"/>
    <p:sldId id="2141411454" r:id="rId10"/>
    <p:sldId id="2141411535" r:id="rId11"/>
    <p:sldId id="2141411445" r:id="rId12"/>
    <p:sldId id="952" r:id="rId13"/>
    <p:sldId id="1008" r:id="rId14"/>
    <p:sldId id="2141411397" r:id="rId15"/>
    <p:sldId id="2141411390" r:id="rId16"/>
    <p:sldId id="2147483112" r:id="rId17"/>
    <p:sldId id="2147483113" r:id="rId18"/>
    <p:sldId id="2141411487" r:id="rId19"/>
    <p:sldId id="264" r:id="rId20"/>
    <p:sldId id="266" r:id="rId21"/>
    <p:sldId id="267" r:id="rId22"/>
    <p:sldId id="268" r:id="rId23"/>
    <p:sldId id="269" r:id="rId24"/>
    <p:sldId id="270" r:id="rId25"/>
    <p:sldId id="271" r:id="rId26"/>
    <p:sldId id="272" r:id="rId27"/>
    <p:sldId id="273" r:id="rId28"/>
    <p:sldId id="274" r:id="rId29"/>
    <p:sldId id="283" r:id="rId30"/>
    <p:sldId id="275" r:id="rId31"/>
    <p:sldId id="276" r:id="rId32"/>
    <p:sldId id="277" r:id="rId33"/>
    <p:sldId id="279" r:id="rId34"/>
    <p:sldId id="278" r:id="rId35"/>
    <p:sldId id="280" r:id="rId36"/>
    <p:sldId id="281" r:id="rId37"/>
    <p:sldId id="2147481796" r:id="rId38"/>
    <p:sldId id="2147481816" r:id="rId39"/>
    <p:sldId id="2147481808" r:id="rId40"/>
    <p:sldId id="2147481820" r:id="rId41"/>
    <p:sldId id="2147481818" r:id="rId42"/>
    <p:sldId id="2147481787" r:id="rId43"/>
    <p:sldId id="2147481802" r:id="rId44"/>
    <p:sldId id="2147481803" r:id="rId45"/>
    <p:sldId id="2147481804" r:id="rId46"/>
    <p:sldId id="2147481789" r:id="rId47"/>
    <p:sldId id="2147481805" r:id="rId48"/>
    <p:sldId id="2147481807" r:id="rId49"/>
    <p:sldId id="2147481814" r:id="rId50"/>
    <p:sldId id="2147481815" r:id="rId51"/>
    <p:sldId id="2147481819" r:id="rId52"/>
    <p:sldId id="2147481791" r:id="rId53"/>
    <p:sldId id="2147481792" r:id="rId54"/>
    <p:sldId id="2147481817" r:id="rId55"/>
    <p:sldId id="2147481793" r:id="rId56"/>
    <p:sldId id="2141411530" r:id="rId57"/>
    <p:sldId id="2147483093" r:id="rId58"/>
    <p:sldId id="2147483094" r:id="rId59"/>
    <p:sldId id="2147483095" r:id="rId60"/>
    <p:sldId id="2147483096" r:id="rId61"/>
    <p:sldId id="2147483097" r:id="rId62"/>
    <p:sldId id="2147483098" r:id="rId63"/>
    <p:sldId id="2147483099" r:id="rId64"/>
    <p:sldId id="2147483102" r:id="rId65"/>
    <p:sldId id="2147483101" r:id="rId66"/>
    <p:sldId id="2147483104" r:id="rId67"/>
    <p:sldId id="2147483105" r:id="rId68"/>
    <p:sldId id="2147483106" r:id="rId69"/>
    <p:sldId id="2147483107" r:id="rId70"/>
    <p:sldId id="2147483108" r:id="rId71"/>
    <p:sldId id="2147483111" r:id="rId72"/>
    <p:sldId id="2141411335" r:id="rId73"/>
    <p:sldId id="2147483115" r:id="rId74"/>
    <p:sldId id="4101" r:id="rId75"/>
    <p:sldId id="2141411539" r:id="rId76"/>
    <p:sldId id="2141411540" r:id="rId77"/>
    <p:sldId id="2141411532" r:id="rId78"/>
    <p:sldId id="951" r:id="rId79"/>
    <p:sldId id="2141411446" r:id="rId80"/>
    <p:sldId id="2141411451" r:id="rId81"/>
    <p:sldId id="2141411536" r:id="rId82"/>
    <p:sldId id="2141411537" r:id="rId83"/>
    <p:sldId id="2141411538" r:id="rId84"/>
  </p:sldIdLst>
  <p:sldSz cx="12192000" cy="6858000"/>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FD18B0-83E0-59EB-2922-D1DED3628390}" name="Wieting, Susan" initials="SWi" userId="Wieting, Sus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8C11"/>
    <a:srgbClr val="040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F7C9A-AC43-4312-9790-0CF3BA763EAA}" v="208" vWet="218" dt="2024-06-12T14:45:05.195"/>
    <p1510:client id="{0422B741-8F72-404F-91A0-DF728429BA58}" v="134" dt="2024-06-12T14:43:41.261"/>
    <p1510:client id="{079E6FEA-C103-42C9-A4BF-FFECC9DB37C8}" v="322" dt="2024-06-12T12:29:55.225"/>
    <p1510:client id="{2A350C5A-151F-235F-2534-65D1948A9061}" v="1" dt="2024-06-12T12:23:50.193"/>
    <p1510:client id="{3B908CF0-9D28-AAF7-46B4-4D1BDCB919EC}" v="1" dt="2024-06-12T13:05:48.498"/>
    <p1510:client id="{510452AC-FEBA-589A-1D20-2176766BFBA5}" v="30" dt="2024-06-12T13:39:21.063"/>
    <p1510:client id="{68A0A4A2-6A95-32AF-3801-78DCD7421EED}" v="4" dt="2024-06-12T00:58:35.040"/>
    <p1510:client id="{6AA15969-3817-6983-7A70-9873E06AD05F}" v="4" dt="2024-06-12T11:45:45.467"/>
    <p1510:client id="{983315ED-8C9F-8BCB-5FA0-B0EF2DD237DB}" v="318" dt="2024-06-12T12:25:55.105"/>
    <p1510:client id="{C23C6235-8C78-C461-0D9E-FF0640608E55}" v="19" dt="2024-06-12T00:20:23.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K-FS-03\PROJECTS\AstraZeneca\AZRD%20RWE%20Diabetes\AZRD675%20-%20Development%20and%20Evaluation%20of%20AI%20tool%20ISMPP%202024%20poster\Source\Scoring%20Sheet%20(3).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UK-FS-03\PROJECTS\AstraZeneca\AZRD%20RWE%20Diabetes\AZRD675%20-%20Development%20and%20Evaluation%20of%20AI%20tool%20ISMPP%202024%20poster\Source\Scoring%20Sheet%20(3).xlsx" TargetMode="External"/><Relationship Id="rId4" Type="http://schemas.openxmlformats.org/officeDocument/2006/relationships/themeOverride" Target="../theme/themeOverride2.xml"/></Relationships>
</file>

<file path=ppt/charts/_rels/chartEx3.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UK-FS-03\PROJECTS\AstraZeneca\AZRD%20RWE%20Diabetes\AZRD675%20-%20Development%20and%20Evaluation%20of%20AI%20tool%20ISMPP%202024%20poster\Source\Scoring%20Sheet%20(3).xlsx" TargetMode="External"/><Relationship Id="rId4" Type="http://schemas.openxmlformats.org/officeDocument/2006/relationships/themeOverride" Target="../theme/themeOverride3.xml"/></Relationships>
</file>

<file path=ppt/charts/_rels/chartEx4.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UK-FS-03\PROJECTS\AstraZeneca\AZRD%20RWE%20Diabetes\AZRD675%20-%20Development%20and%20Evaluation%20of%20AI%20tool%20ISMPP%202024%20poster\Source\Scoring%20Sheet%20(3).xlsx" TargetMode="External"/><Relationship Id="rId4"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12309812574151E-2"/>
          <c:y val="0.15703646511252203"/>
          <c:w val="0.93057529527559057"/>
          <c:h val="0.67425927021348331"/>
        </c:manualLayout>
      </c:layout>
      <c:lineChart>
        <c:grouping val="standard"/>
        <c:varyColors val="0"/>
        <c:ser>
          <c:idx val="0"/>
          <c:order val="0"/>
          <c:tx>
            <c:strRef>
              <c:f>Sheet1!$B$1</c:f>
              <c:strCache>
                <c:ptCount val="1"/>
                <c:pt idx="0">
                  <c:v>iPhone</c:v>
                </c:pt>
              </c:strCache>
            </c:strRef>
          </c:tx>
          <c:spPr>
            <a:ln w="28575" cap="rnd">
              <a:solidFill>
                <a:srgbClr val="FACC94"/>
              </a:solidFill>
              <a:round/>
            </a:ln>
            <a:effectLst/>
          </c:spPr>
          <c:marker>
            <c:symbol val="circle"/>
            <c:size val="5"/>
            <c:spPr>
              <a:solidFill>
                <a:srgbClr val="F28C11"/>
              </a:solidFill>
              <a:ln w="9525">
                <a:noFill/>
              </a:ln>
              <a:effectLst/>
            </c:spPr>
          </c:marker>
          <c:cat>
            <c:numRef>
              <c:f>Sheet1!$A$2:$A$18</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Sheet1!$B$2:$B$18</c:f>
              <c:numCache>
                <c:formatCode>General</c:formatCode>
                <c:ptCount val="17"/>
                <c:pt idx="0">
                  <c:v>1</c:v>
                </c:pt>
                <c:pt idx="1">
                  <c:v>2.2000000000000002</c:v>
                </c:pt>
                <c:pt idx="2">
                  <c:v>2.2000000000000002</c:v>
                </c:pt>
                <c:pt idx="3">
                  <c:v>1.7</c:v>
                </c:pt>
                <c:pt idx="4">
                  <c:v>0.9</c:v>
                </c:pt>
                <c:pt idx="5">
                  <c:v>0.9</c:v>
                </c:pt>
                <c:pt idx="6">
                  <c:v>0.6</c:v>
                </c:pt>
                <c:pt idx="7">
                  <c:v>0.5</c:v>
                </c:pt>
                <c:pt idx="8">
                  <c:v>0.3</c:v>
                </c:pt>
                <c:pt idx="9">
                  <c:v>0.4</c:v>
                </c:pt>
                <c:pt idx="10">
                  <c:v>0.4</c:v>
                </c:pt>
                <c:pt idx="11">
                  <c:v>0.4</c:v>
                </c:pt>
                <c:pt idx="12">
                  <c:v>0.4</c:v>
                </c:pt>
                <c:pt idx="13">
                  <c:v>0.4</c:v>
                </c:pt>
                <c:pt idx="14">
                  <c:v>0.4</c:v>
                </c:pt>
                <c:pt idx="15">
                  <c:v>0.4</c:v>
                </c:pt>
                <c:pt idx="16">
                  <c:v>0.5</c:v>
                </c:pt>
              </c:numCache>
            </c:numRef>
          </c:val>
          <c:smooth val="0"/>
          <c:extLst>
            <c:ext xmlns:c16="http://schemas.microsoft.com/office/drawing/2014/chart" uri="{C3380CC4-5D6E-409C-BE32-E72D297353CC}">
              <c16:uniqueId val="{00000000-D278-48E1-9A61-247911776D8D}"/>
            </c:ext>
          </c:extLst>
        </c:ser>
        <c:ser>
          <c:idx val="1"/>
          <c:order val="1"/>
          <c:tx>
            <c:strRef>
              <c:f>Sheet1!$C$1</c:f>
              <c:strCache>
                <c:ptCount val="1"/>
                <c:pt idx="0">
                  <c:v>AI</c:v>
                </c:pt>
              </c:strCache>
            </c:strRef>
          </c:tx>
          <c:spPr>
            <a:ln w="28575" cap="rnd">
              <a:solidFill>
                <a:srgbClr val="61AFE9"/>
              </a:solidFill>
              <a:round/>
            </a:ln>
            <a:effectLst/>
          </c:spPr>
          <c:marker>
            <c:symbol val="circle"/>
            <c:size val="5"/>
            <c:spPr>
              <a:solidFill>
                <a:srgbClr val="1A75BB"/>
              </a:solidFill>
              <a:ln w="9525">
                <a:noFill/>
              </a:ln>
              <a:effectLst/>
            </c:spPr>
          </c:marker>
          <c:cat>
            <c:numRef>
              <c:f>Sheet1!$A$2:$A$18</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Sheet1!$C$2:$C$18</c:f>
              <c:numCache>
                <c:formatCode>General</c:formatCode>
                <c:ptCount val="17"/>
                <c:pt idx="0">
                  <c:v>0.1</c:v>
                </c:pt>
                <c:pt idx="1">
                  <c:v>0.1</c:v>
                </c:pt>
                <c:pt idx="2">
                  <c:v>0.2</c:v>
                </c:pt>
                <c:pt idx="3">
                  <c:v>0.1</c:v>
                </c:pt>
                <c:pt idx="4">
                  <c:v>0.05</c:v>
                </c:pt>
                <c:pt idx="5">
                  <c:v>0.05</c:v>
                </c:pt>
                <c:pt idx="6">
                  <c:v>0.1</c:v>
                </c:pt>
                <c:pt idx="7">
                  <c:v>0.2</c:v>
                </c:pt>
                <c:pt idx="8">
                  <c:v>0.2</c:v>
                </c:pt>
                <c:pt idx="9">
                  <c:v>0.8</c:v>
                </c:pt>
                <c:pt idx="10">
                  <c:v>0.9</c:v>
                </c:pt>
                <c:pt idx="11">
                  <c:v>1.2</c:v>
                </c:pt>
                <c:pt idx="12">
                  <c:v>0.8</c:v>
                </c:pt>
                <c:pt idx="13">
                  <c:v>0.7</c:v>
                </c:pt>
                <c:pt idx="14">
                  <c:v>0.6</c:v>
                </c:pt>
                <c:pt idx="15">
                  <c:v>0.9</c:v>
                </c:pt>
                <c:pt idx="16">
                  <c:v>4.5</c:v>
                </c:pt>
              </c:numCache>
            </c:numRef>
          </c:val>
          <c:smooth val="0"/>
          <c:extLst>
            <c:ext xmlns:c16="http://schemas.microsoft.com/office/drawing/2014/chart" uri="{C3380CC4-5D6E-409C-BE32-E72D297353CC}">
              <c16:uniqueId val="{00000001-D278-48E1-9A61-247911776D8D}"/>
            </c:ext>
          </c:extLst>
        </c:ser>
        <c:ser>
          <c:idx val="2"/>
          <c:order val="2"/>
          <c:tx>
            <c:strRef>
              <c:f>Sheet1!$D$1</c:f>
              <c:strCache>
                <c:ptCount val="1"/>
                <c:pt idx="0">
                  <c:v>Crypto</c:v>
                </c:pt>
              </c:strCache>
            </c:strRef>
          </c:tx>
          <c:spPr>
            <a:ln w="28575" cap="rnd">
              <a:solidFill>
                <a:srgbClr val="A2D692"/>
              </a:solidFill>
              <a:round/>
            </a:ln>
            <a:effectLst/>
          </c:spPr>
          <c:marker>
            <c:symbol val="circle"/>
            <c:size val="5"/>
            <c:spPr>
              <a:solidFill>
                <a:srgbClr val="62BB47"/>
              </a:solidFill>
              <a:ln w="9525">
                <a:noFill/>
              </a:ln>
              <a:effectLst/>
            </c:spPr>
          </c:marker>
          <c:cat>
            <c:numRef>
              <c:f>Sheet1!$A$2:$A$18</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Sheet1!$D$2:$D$18</c:f>
              <c:numCache>
                <c:formatCode>General</c:formatCode>
                <c:ptCount val="17"/>
                <c:pt idx="0">
                  <c:v>0</c:v>
                </c:pt>
                <c:pt idx="1">
                  <c:v>0</c:v>
                </c:pt>
                <c:pt idx="2">
                  <c:v>0</c:v>
                </c:pt>
                <c:pt idx="3">
                  <c:v>0.1</c:v>
                </c:pt>
                <c:pt idx="4">
                  <c:v>0.5</c:v>
                </c:pt>
                <c:pt idx="5">
                  <c:v>0</c:v>
                </c:pt>
                <c:pt idx="6">
                  <c:v>0</c:v>
                </c:pt>
                <c:pt idx="7">
                  <c:v>0.2</c:v>
                </c:pt>
                <c:pt idx="8">
                  <c:v>0.25</c:v>
                </c:pt>
                <c:pt idx="9">
                  <c:v>0.3</c:v>
                </c:pt>
                <c:pt idx="10">
                  <c:v>0.4</c:v>
                </c:pt>
                <c:pt idx="11">
                  <c:v>0.5</c:v>
                </c:pt>
                <c:pt idx="12">
                  <c:v>0.2</c:v>
                </c:pt>
                <c:pt idx="13">
                  <c:v>0.2</c:v>
                </c:pt>
                <c:pt idx="14">
                  <c:v>0.3</c:v>
                </c:pt>
                <c:pt idx="15">
                  <c:v>0.6</c:v>
                </c:pt>
                <c:pt idx="16">
                  <c:v>0.5</c:v>
                </c:pt>
              </c:numCache>
            </c:numRef>
          </c:val>
          <c:smooth val="0"/>
          <c:extLst>
            <c:ext xmlns:c16="http://schemas.microsoft.com/office/drawing/2014/chart" uri="{C3380CC4-5D6E-409C-BE32-E72D297353CC}">
              <c16:uniqueId val="{00000002-D278-48E1-9A61-247911776D8D}"/>
            </c:ext>
          </c:extLst>
        </c:ser>
        <c:dLbls>
          <c:showLegendKey val="0"/>
          <c:showVal val="0"/>
          <c:showCatName val="0"/>
          <c:showSerName val="0"/>
          <c:showPercent val="0"/>
          <c:showBubbleSize val="0"/>
        </c:dLbls>
        <c:marker val="1"/>
        <c:smooth val="0"/>
        <c:axId val="1696871263"/>
        <c:axId val="1378630911"/>
      </c:lineChart>
      <c:catAx>
        <c:axId val="1696871263"/>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78630911"/>
        <c:crosses val="autoZero"/>
        <c:auto val="1"/>
        <c:lblAlgn val="ctr"/>
        <c:lblOffset val="150"/>
        <c:noMultiLvlLbl val="0"/>
      </c:catAx>
      <c:valAx>
        <c:axId val="1378630911"/>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96871263"/>
        <c:crossesAt val="1"/>
        <c:crossBetween val="between"/>
        <c:majorUnit val="1"/>
        <c:minorUnit val="1"/>
        <c:dispUnits>
          <c:builtInUnit val="hundreds"/>
        </c:dispUnits>
      </c:valAx>
      <c:spPr>
        <a:noFill/>
        <a:ln>
          <a:noFill/>
        </a:ln>
        <a:effectLst/>
      </c:spPr>
    </c:plotArea>
    <c:legend>
      <c:legendPos val="b"/>
      <c:layout>
        <c:manualLayout>
          <c:xMode val="edge"/>
          <c:yMode val="edge"/>
          <c:x val="0.31040345826157961"/>
          <c:y val="0.92585606450255797"/>
          <c:w val="0.37919308347684066"/>
          <c:h val="6.2101166159181528E-2"/>
        </c:manualLayout>
      </c:layout>
      <c:overlay val="0"/>
      <c:spPr>
        <a:noFill/>
        <a:ln w="12700" cap="flat" cmpd="sng" algn="ctr">
          <a:noFill/>
          <a:prstDash val="solid"/>
          <a:miter lim="800000"/>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Yes</c:v>
                </c:pt>
              </c:strCache>
            </c:strRef>
          </c:tx>
          <c:spPr>
            <a:solidFill>
              <a:srgbClr val="1A75BB"/>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AI Value &amp; Benefits</c:v>
                </c:pt>
                <c:pt idx="1">
                  <c:v>AI Integration</c:v>
                </c:pt>
                <c:pt idx="2">
                  <c:v>Trust in AI Models</c:v>
                </c:pt>
                <c:pt idx="3">
                  <c:v>AI Ethics, Fairness &amp; Bias</c:v>
                </c:pt>
                <c:pt idx="4">
                  <c:v>AI Deployment</c:v>
                </c:pt>
              </c:strCache>
            </c:strRef>
          </c:cat>
          <c:val>
            <c:numRef>
              <c:f>Sheet1!$B$2:$B$6</c:f>
              <c:numCache>
                <c:formatCode>0%</c:formatCode>
                <c:ptCount val="5"/>
                <c:pt idx="0">
                  <c:v>0.19</c:v>
                </c:pt>
                <c:pt idx="1">
                  <c:v>0.2</c:v>
                </c:pt>
                <c:pt idx="2">
                  <c:v>0.21</c:v>
                </c:pt>
                <c:pt idx="3">
                  <c:v>0.22</c:v>
                </c:pt>
                <c:pt idx="4">
                  <c:v>0.22</c:v>
                </c:pt>
              </c:numCache>
            </c:numRef>
          </c:val>
          <c:extLst>
            <c:ext xmlns:c16="http://schemas.microsoft.com/office/drawing/2014/chart" uri="{C3380CC4-5D6E-409C-BE32-E72D297353CC}">
              <c16:uniqueId val="{00000000-F9E2-43ED-B788-9E14B4D1D186}"/>
            </c:ext>
          </c:extLst>
        </c:ser>
        <c:ser>
          <c:idx val="1"/>
          <c:order val="1"/>
          <c:tx>
            <c:strRef>
              <c:f>Sheet1!$C$1</c:f>
              <c:strCache>
                <c:ptCount val="1"/>
                <c:pt idx="0">
                  <c:v>No</c:v>
                </c:pt>
              </c:strCache>
            </c:strRef>
          </c:tx>
          <c:spPr>
            <a:solidFill>
              <a:schemeClr val="tx2">
                <a:lumMod val="20000"/>
                <a:lumOff val="80000"/>
              </a:schemeClr>
            </a:solidFill>
            <a:ln>
              <a:noFill/>
            </a:ln>
            <a:effectLst/>
          </c:spPr>
          <c:invertIfNegative val="0"/>
          <c:cat>
            <c:strRef>
              <c:f>Sheet1!$A$2:$A$6</c:f>
              <c:strCache>
                <c:ptCount val="5"/>
                <c:pt idx="0">
                  <c:v>AI Value &amp; Benefits</c:v>
                </c:pt>
                <c:pt idx="1">
                  <c:v>AI Integration</c:v>
                </c:pt>
                <c:pt idx="2">
                  <c:v>Trust in AI Models</c:v>
                </c:pt>
                <c:pt idx="3">
                  <c:v>AI Ethics, Fairness &amp; Bias</c:v>
                </c:pt>
                <c:pt idx="4">
                  <c:v>AI Deployment</c:v>
                </c:pt>
              </c:strCache>
            </c:strRef>
          </c:cat>
          <c:val>
            <c:numRef>
              <c:f>Sheet1!$C$2:$C$6</c:f>
              <c:numCache>
                <c:formatCode>0%</c:formatCode>
                <c:ptCount val="5"/>
                <c:pt idx="0">
                  <c:v>0.81</c:v>
                </c:pt>
                <c:pt idx="1">
                  <c:v>0.8</c:v>
                </c:pt>
                <c:pt idx="2">
                  <c:v>0.79</c:v>
                </c:pt>
                <c:pt idx="3">
                  <c:v>0.78</c:v>
                </c:pt>
                <c:pt idx="4">
                  <c:v>0.78</c:v>
                </c:pt>
              </c:numCache>
            </c:numRef>
          </c:val>
          <c:extLst>
            <c:ext xmlns:c16="http://schemas.microsoft.com/office/drawing/2014/chart" uri="{C3380CC4-5D6E-409C-BE32-E72D297353CC}">
              <c16:uniqueId val="{00000001-F9E2-43ED-B788-9E14B4D1D186}"/>
            </c:ext>
          </c:extLst>
        </c:ser>
        <c:dLbls>
          <c:showLegendKey val="0"/>
          <c:showVal val="0"/>
          <c:showCatName val="0"/>
          <c:showSerName val="0"/>
          <c:showPercent val="0"/>
          <c:showBubbleSize val="0"/>
        </c:dLbls>
        <c:gapWidth val="40"/>
        <c:overlap val="100"/>
        <c:axId val="208631616"/>
        <c:axId val="207761696"/>
      </c:barChart>
      <c:catAx>
        <c:axId val="208631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7761696"/>
        <c:crosses val="autoZero"/>
        <c:auto val="1"/>
        <c:lblAlgn val="ctr"/>
        <c:lblOffset val="100"/>
        <c:noMultiLvlLbl val="0"/>
      </c:catAx>
      <c:valAx>
        <c:axId val="207761696"/>
        <c:scaling>
          <c:orientation val="minMax"/>
          <c:max val="1"/>
          <c:min val="0"/>
        </c:scaling>
        <c:delete val="0"/>
        <c:axPos val="b"/>
        <c:majorGridlines>
          <c:spPr>
            <a:ln w="6350" cap="flat" cmpd="sng" algn="ctr">
              <a:solidFill>
                <a:schemeClr val="tx1">
                  <a:lumMod val="15000"/>
                  <a:lumOff val="85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863161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008986939402861"/>
          <c:y val="4.9740971301273035E-5"/>
          <c:w val="0.48075489441065383"/>
          <c:h val="0.81441160813953195"/>
        </c:manualLayout>
      </c:layout>
      <c:barChart>
        <c:barDir val="bar"/>
        <c:grouping val="clustered"/>
        <c:varyColors val="0"/>
        <c:ser>
          <c:idx val="0"/>
          <c:order val="0"/>
          <c:tx>
            <c:strRef>
              <c:f>Sheet1!$B$1</c:f>
              <c:strCache>
                <c:ptCount val="1"/>
                <c:pt idx="0">
                  <c:v>Sum of Top 3</c:v>
                </c:pt>
              </c:strCache>
            </c:strRef>
          </c:tx>
          <c:spPr>
            <a:solidFill>
              <a:srgbClr val="0C314C"/>
            </a:solidFill>
            <a:ln>
              <a:noFill/>
            </a:ln>
            <a:effectLst/>
          </c:spPr>
          <c:invertIfNegative val="0"/>
          <c:dPt>
            <c:idx val="5"/>
            <c:invertIfNegative val="0"/>
            <c:bubble3D val="0"/>
            <c:spPr>
              <a:solidFill>
                <a:srgbClr val="0C314C"/>
              </a:solidFill>
              <a:ln>
                <a:noFill/>
              </a:ln>
              <a:effectLst/>
            </c:spPr>
            <c:extLst>
              <c:ext xmlns:c16="http://schemas.microsoft.com/office/drawing/2014/chart" uri="{C3380CC4-5D6E-409C-BE32-E72D297353CC}">
                <c16:uniqueId val="{00000001-89B9-8D4E-BBEE-5C012AED9E9B}"/>
              </c:ext>
            </c:extLst>
          </c:dPt>
          <c:dLbls>
            <c:spPr>
              <a:noFill/>
              <a:ln>
                <a:noFill/>
              </a:ln>
              <a:effectLst/>
            </c:spPr>
            <c:txPr>
              <a:bodyPr rot="0" spcFirstLastPara="1" vertOverflow="ellipsis" vert="horz" wrap="square" anchor="ctr" anchorCtr="1"/>
              <a:lstStyle/>
              <a:p>
                <a:pPr>
                  <a:defRPr sz="900" b="1" i="0" u="none" strike="noStrike" kern="1200" baseline="0">
                    <a:solidFill>
                      <a:srgbClr val="0C314C"/>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Cultural resistance</c:v>
                </c:pt>
                <c:pt idx="1">
                  <c:v>Involving the Business</c:v>
                </c:pt>
                <c:pt idx="2">
                  <c:v>Obtaining sponsorship</c:v>
                </c:pt>
                <c:pt idx="3">
                  <c:v>Finding the right use cases</c:v>
                </c:pt>
                <c:pt idx="4">
                  <c:v>Hallucinations and inaccurate outputs</c:v>
                </c:pt>
                <c:pt idx="5">
                  <c:v>Bias and fairness issues</c:v>
                </c:pt>
                <c:pt idx="6">
                  <c:v>Funding Generative AI initiatives</c:v>
                </c:pt>
                <c:pt idx="7">
                  <c:v>Measuring value</c:v>
                </c:pt>
                <c:pt idx="8">
                  <c:v>Confidentiality and intellectual property</c:v>
                </c:pt>
                <c:pt idx="9">
                  <c:v>Data availability</c:v>
                </c:pt>
                <c:pt idx="10">
                  <c:v>Governing generative AI</c:v>
                </c:pt>
                <c:pt idx="11">
                  <c:v>Getting the talent required</c:v>
                </c:pt>
                <c:pt idx="12">
                  <c:v>Cost of running Generative AI initiatives</c:v>
                </c:pt>
                <c:pt idx="13">
                  <c:v>Technical implementation</c:v>
                </c:pt>
              </c:strCache>
            </c:strRef>
          </c:cat>
          <c:val>
            <c:numRef>
              <c:f>Sheet1!$B$2:$B$15</c:f>
              <c:numCache>
                <c:formatCode>0%</c:formatCode>
                <c:ptCount val="14"/>
                <c:pt idx="0">
                  <c:v>0.12280702</c:v>
                </c:pt>
                <c:pt idx="1">
                  <c:v>0.12280702</c:v>
                </c:pt>
                <c:pt idx="2">
                  <c:v>0.13157895</c:v>
                </c:pt>
                <c:pt idx="3">
                  <c:v>0.15789474000000001</c:v>
                </c:pt>
                <c:pt idx="4">
                  <c:v>0.18421053000000001</c:v>
                </c:pt>
                <c:pt idx="5">
                  <c:v>0.20175439000000001</c:v>
                </c:pt>
                <c:pt idx="6">
                  <c:v>0.22807018000000001</c:v>
                </c:pt>
                <c:pt idx="7">
                  <c:v>0.23684210999999999</c:v>
                </c:pt>
                <c:pt idx="8">
                  <c:v>0.23684210999999999</c:v>
                </c:pt>
                <c:pt idx="9">
                  <c:v>0.24561404000000001</c:v>
                </c:pt>
                <c:pt idx="10">
                  <c:v>0.25438596000000002</c:v>
                </c:pt>
                <c:pt idx="11">
                  <c:v>0.26315789000000001</c:v>
                </c:pt>
                <c:pt idx="12">
                  <c:v>0.26315789000000001</c:v>
                </c:pt>
                <c:pt idx="13">
                  <c:v>0.28070175000000003</c:v>
                </c:pt>
              </c:numCache>
            </c:numRef>
          </c:val>
          <c:extLst>
            <c:ext xmlns:c16="http://schemas.microsoft.com/office/drawing/2014/chart" uri="{C3380CC4-5D6E-409C-BE32-E72D297353CC}">
              <c16:uniqueId val="{00000002-89B9-8D4E-BBEE-5C012AED9E9B}"/>
            </c:ext>
          </c:extLst>
        </c:ser>
        <c:dLbls>
          <c:showLegendKey val="0"/>
          <c:showVal val="0"/>
          <c:showCatName val="0"/>
          <c:showSerName val="0"/>
          <c:showPercent val="0"/>
          <c:showBubbleSize val="0"/>
        </c:dLbls>
        <c:gapWidth val="60"/>
        <c:axId val="674585520"/>
        <c:axId val="674575720"/>
      </c:barChart>
      <c:barChart>
        <c:barDir val="bar"/>
        <c:grouping val="clustered"/>
        <c:varyColors val="0"/>
        <c:ser>
          <c:idx val="1"/>
          <c:order val="1"/>
          <c:tx>
            <c:strRef>
              <c:f>Sheet1!$C$1</c:f>
              <c:strCache>
                <c:ptCount val="1"/>
                <c:pt idx="0">
                  <c:v>1st choice</c:v>
                </c:pt>
              </c:strCache>
            </c:strRef>
          </c:tx>
          <c:spPr>
            <a:solidFill>
              <a:srgbClr val="176199"/>
            </a:solidFill>
            <a:ln>
              <a:noFill/>
            </a:ln>
            <a:effectLst/>
          </c:spPr>
          <c:invertIfNegative val="0"/>
          <c:dPt>
            <c:idx val="5"/>
            <c:invertIfNegative val="0"/>
            <c:bubble3D val="0"/>
            <c:spPr>
              <a:solidFill>
                <a:srgbClr val="176199"/>
              </a:solidFill>
              <a:ln>
                <a:noFill/>
              </a:ln>
              <a:effectLst/>
            </c:spPr>
            <c:extLst>
              <c:ext xmlns:c16="http://schemas.microsoft.com/office/drawing/2014/chart" uri="{C3380CC4-5D6E-409C-BE32-E72D297353CC}">
                <c16:uniqueId val="{00000004-89B9-8D4E-BBEE-5C012AED9E9B}"/>
              </c:ext>
            </c:extLst>
          </c:dPt>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Cultural resistance</c:v>
                </c:pt>
                <c:pt idx="1">
                  <c:v>Involving the Business</c:v>
                </c:pt>
                <c:pt idx="2">
                  <c:v>Obtaining sponsorship</c:v>
                </c:pt>
                <c:pt idx="3">
                  <c:v>Finding the right use cases</c:v>
                </c:pt>
                <c:pt idx="4">
                  <c:v>Hallucinations and inaccurate outputs</c:v>
                </c:pt>
                <c:pt idx="5">
                  <c:v>Bias and fairness issues</c:v>
                </c:pt>
                <c:pt idx="6">
                  <c:v>Funding Generative AI initiatives</c:v>
                </c:pt>
                <c:pt idx="7">
                  <c:v>Measuring value</c:v>
                </c:pt>
                <c:pt idx="8">
                  <c:v>Confidentiality and intellectual property</c:v>
                </c:pt>
                <c:pt idx="9">
                  <c:v>Data availability</c:v>
                </c:pt>
                <c:pt idx="10">
                  <c:v>Governing generative AI</c:v>
                </c:pt>
                <c:pt idx="11">
                  <c:v>Getting the talent required</c:v>
                </c:pt>
                <c:pt idx="12">
                  <c:v>Cost of running Generative AI initiatives</c:v>
                </c:pt>
                <c:pt idx="13">
                  <c:v>Technical implementation</c:v>
                </c:pt>
              </c:strCache>
            </c:strRef>
          </c:cat>
          <c:val>
            <c:numRef>
              <c:f>Sheet1!$C$2:$C$15</c:f>
              <c:numCache>
                <c:formatCode>0%</c:formatCode>
                <c:ptCount val="14"/>
                <c:pt idx="0">
                  <c:v>3.5087720000000003E-2</c:v>
                </c:pt>
                <c:pt idx="1">
                  <c:v>5.2631579999999997E-2</c:v>
                </c:pt>
                <c:pt idx="2">
                  <c:v>4.385965E-2</c:v>
                </c:pt>
                <c:pt idx="3">
                  <c:v>7.8947370000000003E-2</c:v>
                </c:pt>
                <c:pt idx="4">
                  <c:v>5.2631579999999997E-2</c:v>
                </c:pt>
                <c:pt idx="5">
                  <c:v>5.2631579999999997E-2</c:v>
                </c:pt>
                <c:pt idx="6">
                  <c:v>7.8947370000000003E-2</c:v>
                </c:pt>
                <c:pt idx="7">
                  <c:v>7.8947370000000003E-2</c:v>
                </c:pt>
                <c:pt idx="8">
                  <c:v>6.1403510000000001E-2</c:v>
                </c:pt>
                <c:pt idx="9">
                  <c:v>9.6491229999999997E-2</c:v>
                </c:pt>
                <c:pt idx="10">
                  <c:v>9.6491229999999997E-2</c:v>
                </c:pt>
                <c:pt idx="11">
                  <c:v>9.6491229999999997E-2</c:v>
                </c:pt>
                <c:pt idx="12">
                  <c:v>7.0175440000000006E-2</c:v>
                </c:pt>
                <c:pt idx="13">
                  <c:v>0.10526315999999999</c:v>
                </c:pt>
              </c:numCache>
            </c:numRef>
          </c:val>
          <c:extLst>
            <c:ext xmlns:c16="http://schemas.microsoft.com/office/drawing/2014/chart" uri="{C3380CC4-5D6E-409C-BE32-E72D297353CC}">
              <c16:uniqueId val="{00000005-89B9-8D4E-BBEE-5C012AED9E9B}"/>
            </c:ext>
          </c:extLst>
        </c:ser>
        <c:dLbls>
          <c:showLegendKey val="0"/>
          <c:showVal val="0"/>
          <c:showCatName val="0"/>
          <c:showSerName val="0"/>
          <c:showPercent val="0"/>
          <c:showBubbleSize val="0"/>
        </c:dLbls>
        <c:gapWidth val="250"/>
        <c:axId val="674575328"/>
        <c:axId val="674576112"/>
      </c:barChart>
      <c:catAx>
        <c:axId val="674585520"/>
        <c:scaling>
          <c:orientation val="minMax"/>
        </c:scaling>
        <c:delete val="0"/>
        <c:axPos val="l"/>
        <c:numFmt formatCode="General" sourceLinked="1"/>
        <c:majorTickMark val="none"/>
        <c:minorTickMark val="none"/>
        <c:tickLblPos val="nextTo"/>
        <c:spPr>
          <a:noFill/>
          <a:ln w="19939" cap="flat" cmpd="sng" algn="ctr">
            <a:solidFill>
              <a:srgbClr val="6F7878"/>
            </a:solidFill>
            <a:round/>
          </a:ln>
          <a:effectLst/>
        </c:spPr>
        <c:txPr>
          <a:bodyPr rot="-60000000" spcFirstLastPara="1" vertOverflow="ellipsis" vert="horz" wrap="square" anchor="ctr" anchorCtr="1"/>
          <a:lstStyle/>
          <a:p>
            <a:pPr>
              <a:defRPr sz="7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74575720"/>
        <c:crosses val="autoZero"/>
        <c:auto val="1"/>
        <c:lblAlgn val="ctr"/>
        <c:lblOffset val="100"/>
        <c:noMultiLvlLbl val="0"/>
      </c:catAx>
      <c:valAx>
        <c:axId val="674575720"/>
        <c:scaling>
          <c:orientation val="minMax"/>
          <c:max val="0.60000000000000009"/>
        </c:scaling>
        <c:delete val="0"/>
        <c:axPos val="b"/>
        <c:numFmt formatCode="0%" sourceLinked="0"/>
        <c:majorTickMark val="none"/>
        <c:minorTickMark val="none"/>
        <c:tickLblPos val="nextTo"/>
        <c:spPr>
          <a:noFill/>
          <a:ln w="19939">
            <a:solidFill>
              <a:schemeClr val="tx1"/>
            </a:solidFill>
          </a:ln>
          <a:effectLst/>
        </c:spPr>
        <c:txPr>
          <a:bodyPr rot="-60000000" spcFirstLastPara="1" vertOverflow="ellipsis" vert="horz" wrap="square" anchor="ctr" anchorCtr="1"/>
          <a:lstStyle/>
          <a:p>
            <a:pPr>
              <a:defRPr sz="7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74585520"/>
        <c:crosses val="autoZero"/>
        <c:crossBetween val="between"/>
        <c:majorUnit val="0.30000000000000004"/>
      </c:valAx>
      <c:valAx>
        <c:axId val="674576112"/>
        <c:scaling>
          <c:orientation val="minMax"/>
        </c:scaling>
        <c:delete val="1"/>
        <c:axPos val="t"/>
        <c:numFmt formatCode="0%" sourceLinked="1"/>
        <c:majorTickMark val="out"/>
        <c:minorTickMark val="none"/>
        <c:tickLblPos val="nextTo"/>
        <c:crossAx val="674575328"/>
        <c:crosses val="max"/>
        <c:crossBetween val="between"/>
      </c:valAx>
      <c:catAx>
        <c:axId val="674575328"/>
        <c:scaling>
          <c:orientation val="minMax"/>
        </c:scaling>
        <c:delete val="1"/>
        <c:axPos val="l"/>
        <c:numFmt formatCode="General" sourceLinked="1"/>
        <c:majorTickMark val="out"/>
        <c:minorTickMark val="none"/>
        <c:tickLblPos val="nextTo"/>
        <c:crossAx val="674576112"/>
        <c:crosses val="autoZero"/>
        <c:auto val="1"/>
        <c:lblAlgn val="ctr"/>
        <c:lblOffset val="100"/>
        <c:noMultiLvlLbl val="0"/>
      </c:catAx>
      <c:spPr>
        <a:noFill/>
        <a:ln w="25400">
          <a:noFill/>
        </a:ln>
        <a:effectLst/>
      </c:spPr>
    </c:plotArea>
    <c:legend>
      <c:legendPos val="r"/>
      <c:legendEntry>
        <c:idx val="0"/>
        <c:txPr>
          <a:bodyPr rot="0" spcFirstLastPara="1" vertOverflow="ellipsis" vert="horz" wrap="square" anchor="ctr" anchorCtr="1"/>
          <a:lstStyle/>
          <a:p>
            <a:pPr>
              <a:defRPr sz="7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Entry>
      <c:legendEntry>
        <c:idx val="1"/>
        <c:txPr>
          <a:bodyPr rot="0" spcFirstLastPara="1" vertOverflow="ellipsis" vert="horz" wrap="square" anchor="ctr" anchorCtr="1"/>
          <a:lstStyle/>
          <a:p>
            <a:pPr>
              <a:defRPr sz="7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Entry>
      <c:layout>
        <c:manualLayout>
          <c:xMode val="edge"/>
          <c:yMode val="edge"/>
          <c:x val="3.763490780929276E-2"/>
          <c:y val="0.92823284577682319"/>
          <c:w val="0.14713001724686325"/>
          <c:h val="7.1767154223176852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0"/>
  </c:chart>
  <c:spPr>
    <a:solidFill>
      <a:srgbClr val="F6F6F6"/>
    </a:solidFill>
    <a:ln w="9525">
      <a:noFill/>
    </a:ln>
    <a:effectLst/>
  </c:spPr>
  <c:txPr>
    <a:bodyPr/>
    <a:lstStyle/>
    <a:p>
      <a:pPr>
        <a:defRPr sz="70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45945211529946"/>
          <c:y val="6.129410350423755E-2"/>
          <c:w val="0.83941338582677161"/>
          <c:h val="0.81739772038984637"/>
        </c:manualLayout>
      </c:layout>
      <c:barChart>
        <c:barDir val="col"/>
        <c:grouping val="clustered"/>
        <c:varyColors val="0"/>
        <c:ser>
          <c:idx val="0"/>
          <c:order val="0"/>
          <c:tx>
            <c:strRef>
              <c:f>Sheet1!$B$1</c:f>
              <c:strCache>
                <c:ptCount val="1"/>
                <c:pt idx="0">
                  <c:v>Total</c:v>
                </c:pt>
              </c:strCache>
            </c:strRef>
          </c:tx>
          <c:spPr>
            <a:solidFill>
              <a:schemeClr val="accent3"/>
            </a:solidFill>
            <a:ln>
              <a:noFill/>
            </a:ln>
            <a:effectLst/>
            <a:scene3d>
              <a:camera prst="orthographicFront"/>
              <a:lightRig rig="threePt" dir="t"/>
            </a:scene3d>
            <a:sp3d/>
          </c:spPr>
          <c:invertIfNegative val="0"/>
          <c:cat>
            <c:numRef>
              <c:f>Sheet1!$A$2:$A$11</c:f>
              <c:numCache>
                <c:formatCode>General</c:formatCode>
                <c:ptCount val="10"/>
                <c:pt idx="0">
                  <c:v>1975</c:v>
                </c:pt>
                <c:pt idx="1">
                  <c:v>1980</c:v>
                </c:pt>
                <c:pt idx="2">
                  <c:v>1985</c:v>
                </c:pt>
                <c:pt idx="3">
                  <c:v>1990</c:v>
                </c:pt>
                <c:pt idx="4">
                  <c:v>1995</c:v>
                </c:pt>
                <c:pt idx="5">
                  <c:v>2000</c:v>
                </c:pt>
                <c:pt idx="6">
                  <c:v>2005</c:v>
                </c:pt>
                <c:pt idx="7">
                  <c:v>2010</c:v>
                </c:pt>
                <c:pt idx="8">
                  <c:v>2015</c:v>
                </c:pt>
                <c:pt idx="9">
                  <c:v>2020</c:v>
                </c:pt>
              </c:numCache>
            </c:numRef>
          </c:cat>
          <c:val>
            <c:numRef>
              <c:f>Sheet1!$B$2:$B$11</c:f>
              <c:numCache>
                <c:formatCode>General</c:formatCode>
                <c:ptCount val="10"/>
                <c:pt idx="0">
                  <c:v>695489</c:v>
                </c:pt>
                <c:pt idx="1">
                  <c:v>832514</c:v>
                </c:pt>
                <c:pt idx="2">
                  <c:v>966046</c:v>
                </c:pt>
                <c:pt idx="3">
                  <c:v>1236380</c:v>
                </c:pt>
                <c:pt idx="4">
                  <c:v>1468827</c:v>
                </c:pt>
                <c:pt idx="5">
                  <c:v>1787056</c:v>
                </c:pt>
                <c:pt idx="6">
                  <c:v>2426045</c:v>
                </c:pt>
                <c:pt idx="7">
                  <c:v>3311647</c:v>
                </c:pt>
                <c:pt idx="8">
                  <c:v>4457542</c:v>
                </c:pt>
                <c:pt idx="9">
                  <c:v>6784372</c:v>
                </c:pt>
              </c:numCache>
            </c:numRef>
          </c:val>
          <c:extLst>
            <c:ext xmlns:c16="http://schemas.microsoft.com/office/drawing/2014/chart" uri="{C3380CC4-5D6E-409C-BE32-E72D297353CC}">
              <c16:uniqueId val="{00000000-C6E5-4E11-A417-98D1C6281C35}"/>
            </c:ext>
          </c:extLst>
        </c:ser>
        <c:dLbls>
          <c:showLegendKey val="0"/>
          <c:showVal val="0"/>
          <c:showCatName val="0"/>
          <c:showSerName val="0"/>
          <c:showPercent val="0"/>
          <c:showBubbleSize val="0"/>
        </c:dLbls>
        <c:gapWidth val="45"/>
        <c:axId val="1420420992"/>
        <c:axId val="854498303"/>
      </c:barChart>
      <c:catAx>
        <c:axId val="142042099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854498303"/>
        <c:crosses val="autoZero"/>
        <c:auto val="1"/>
        <c:lblAlgn val="ctr"/>
        <c:lblOffset val="100"/>
        <c:noMultiLvlLbl val="0"/>
      </c:catAx>
      <c:valAx>
        <c:axId val="854498303"/>
        <c:scaling>
          <c:orientation val="minMax"/>
        </c:scaling>
        <c:delete val="0"/>
        <c:axPos val="l"/>
        <c:numFmt formatCode="#,##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420420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GB" sz="1200" b="1">
                <a:latin typeface="Franklin Gothic Medium" panose="020B0603020102020204" pitchFamily="34" charset="0"/>
              </a:rPr>
              <a:t>How accurately did the AI tool capture the key points from the scientific documents?</a:t>
            </a:r>
          </a:p>
        </c:rich>
      </c:tx>
      <c:layout>
        <c:manualLayout>
          <c:xMode val="edge"/>
          <c:yMode val="edge"/>
          <c:x val="0.1514623188613472"/>
          <c:y val="5.0956027355763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931585478050506"/>
          <c:y val="0.2743840093500734"/>
          <c:w val="0.72747867850187253"/>
          <c:h val="0.59273764045077093"/>
        </c:manualLayout>
      </c:layout>
      <c:barChart>
        <c:barDir val="bar"/>
        <c:grouping val="clustered"/>
        <c:varyColors val="0"/>
        <c:ser>
          <c:idx val="0"/>
          <c:order val="0"/>
          <c:tx>
            <c:strRef>
              <c:f>Sheet1!$B$1</c:f>
              <c:strCache>
                <c:ptCount val="1"/>
                <c:pt idx="0">
                  <c:v>Sales</c:v>
                </c:pt>
              </c:strCache>
            </c:strRef>
          </c:tx>
          <c:spPr>
            <a:solidFill>
              <a:schemeClr val="accent2"/>
            </a:solidFill>
            <a:ln w="19050">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1-FDEB-43A5-9B3B-E6A6A7337D7E}"/>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3-FDEB-43A5-9B3B-E6A6A7337D7E}"/>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5-FDEB-43A5-9B3B-E6A6A7337D7E}"/>
              </c:ext>
            </c:extLst>
          </c:dPt>
          <c:dPt>
            <c:idx val="3"/>
            <c:invertIfNegative val="0"/>
            <c:bubble3D val="0"/>
            <c:spPr>
              <a:solidFill>
                <a:schemeClr val="accent2"/>
              </a:solidFill>
              <a:ln w="19050">
                <a:noFill/>
              </a:ln>
              <a:effectLst/>
            </c:spPr>
            <c:extLst>
              <c:ext xmlns:c16="http://schemas.microsoft.com/office/drawing/2014/chart" uri="{C3380CC4-5D6E-409C-BE32-E72D297353CC}">
                <c16:uniqueId val="{00000007-FDEB-43A5-9B3B-E6A6A7337D7E}"/>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accurate</c:v>
                </c:pt>
                <c:pt idx="1">
                  <c:v>Mostly accurate</c:v>
                </c:pt>
                <c:pt idx="2">
                  <c:v>Somewhat accurate</c:v>
                </c:pt>
                <c:pt idx="3">
                  <c:v>Not very accurate</c:v>
                </c:pt>
                <c:pt idx="4">
                  <c:v>Not at all accurate</c:v>
                </c:pt>
              </c:strCache>
            </c:strRef>
          </c:cat>
          <c:val>
            <c:numRef>
              <c:f>Sheet1!$B$2:$B$6</c:f>
              <c:numCache>
                <c:formatCode>General</c:formatCode>
                <c:ptCount val="5"/>
                <c:pt idx="0">
                  <c:v>1</c:v>
                </c:pt>
                <c:pt idx="1">
                  <c:v>3</c:v>
                </c:pt>
                <c:pt idx="2">
                  <c:v>0</c:v>
                </c:pt>
                <c:pt idx="3">
                  <c:v>0</c:v>
                </c:pt>
                <c:pt idx="4">
                  <c:v>0</c:v>
                </c:pt>
              </c:numCache>
            </c:numRef>
          </c:val>
          <c:extLst>
            <c:ext xmlns:c16="http://schemas.microsoft.com/office/drawing/2014/chart" uri="{C3380CC4-5D6E-409C-BE32-E72D297353CC}">
              <c16:uniqueId val="{00000008-FDEB-43A5-9B3B-E6A6A7337D7E}"/>
            </c:ext>
          </c:extLst>
        </c:ser>
        <c:dLbls>
          <c:showLegendKey val="0"/>
          <c:showVal val="0"/>
          <c:showCatName val="0"/>
          <c:showSerName val="0"/>
          <c:showPercent val="0"/>
          <c:showBubbleSize val="0"/>
        </c:dLbls>
        <c:gapWidth val="100"/>
        <c:axId val="1545011999"/>
        <c:axId val="1541669375"/>
      </c:barChart>
      <c:valAx>
        <c:axId val="15416693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45011999"/>
        <c:crosses val="autoZero"/>
        <c:crossBetween val="between"/>
      </c:valAx>
      <c:catAx>
        <c:axId val="15450119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4166937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'Charts - FINAL'!$F$4:$F$19</cx:f>
        <cx:lvl ptCount="16" formatCode="General">
          <cx:pt idx="0">67.590000000000003</cx:pt>
          <cx:pt idx="1">71.950000000000003</cx:pt>
          <cx:pt idx="2">49.549999999999997</cx:pt>
          <cx:pt idx="3">60.450000000000003</cx:pt>
          <cx:pt idx="4">45.460000000000001</cx:pt>
          <cx:pt idx="8">71.439999999999998</cx:pt>
          <cx:pt idx="14">57</cx:pt>
        </cx:lvl>
      </cx:numDim>
    </cx:data>
    <cx:data id="1">
      <cx:numDim type="val">
        <cx:f>'Charts - FINAL'!$G$4:$G$19</cx:f>
        <cx:lvl ptCount="16" formatCode="General">
          <cx:pt idx="0">56.789999999999999</cx:pt>
          <cx:pt idx="1">71.950000000000003</cx:pt>
          <cx:pt idx="2">49.450000000000003</cx:pt>
          <cx:pt idx="3">54.259999999999998</cx:pt>
          <cx:pt idx="4">44.240000000000002</cx:pt>
          <cx:pt idx="5">46.909999999999997</cx:pt>
          <cx:pt idx="6">64.409999999999997</cx:pt>
          <cx:pt idx="7">46.710000000000001</cx:pt>
          <cx:pt idx="8">70.230000000000004</cx:pt>
          <cx:pt idx="9">59.130000000000003</cx:pt>
          <cx:pt idx="10">60.350000000000001</cx:pt>
          <cx:pt idx="11">44.340000000000003</cx:pt>
          <cx:pt idx="12">29.690000000000001</cx:pt>
          <cx:pt idx="13">61.670000000000002</cx:pt>
          <cx:pt idx="14">57.399999999999999</cx:pt>
          <cx:pt idx="15">49.210000000000001</cx:pt>
        </cx:lvl>
      </cx:numDim>
    </cx:data>
    <cx:data id="2">
      <cx:numDim type="val">
        <cx:f>'Charts - FINAL'!$H$4:$H$19</cx:f>
        <cx:lvl ptCount="16" formatCode="General">
          <cx:pt idx="0">73.579999999999998</cx:pt>
          <cx:pt idx="1">83.560000000000002</cx:pt>
          <cx:pt idx="2">71.849999999999994</cx:pt>
          <cx:pt idx="3">70.840000000000003</cx:pt>
          <cx:pt idx="4">65.930000000000007</cx:pt>
          <cx:pt idx="5">65.120000000000005</cx:pt>
          <cx:pt idx="6">53.710000000000001</cx:pt>
          <cx:pt idx="7">70.230000000000004</cx:pt>
          <cx:pt idx="8">62.170000000000002</cx:pt>
          <cx:pt idx="9">61.770000000000003</cx:pt>
          <cx:pt idx="10">68.299999999999997</cx:pt>
          <cx:pt idx="11">63.289999999999999</cx:pt>
          <cx:pt idx="12">72.760000000000005</cx:pt>
          <cx:pt idx="13">69.409999999999997</cx:pt>
          <cx:pt idx="14">69.409999999999997</cx:pt>
          <cx:pt idx="15">83.049999999999997</cx:pt>
        </cx:lvl>
      </cx:numDim>
    </cx:data>
  </cx:chartData>
  <cx:chart>
    <cx:title pos="t" align="ctr" overlay="0">
      <cx:tx>
        <cx:rich>
          <a:bodyPr spcFirstLastPara="1" vertOverflow="ellipsis" horzOverflow="overflow" wrap="square" lIns="0" tIns="0" rIns="0" bIns="0" anchor="ctr" anchorCtr="1"/>
          <a:lstStyle/>
          <a:p>
            <a:pPr algn="ctr" rtl="0">
              <a:defRPr sz="2200" b="1">
                <a:latin typeface="+mn-lt"/>
              </a:defRPr>
            </a:pPr>
            <a:r>
              <a:rPr lang="en-US" sz="1100" b="1" i="0" u="none" strike="noStrike" baseline="0">
                <a:solidFill>
                  <a:srgbClr val="000000"/>
                </a:solidFill>
                <a:latin typeface="Franklin Gothic Medium" panose="020B0603020102020204" pitchFamily="34" charset="0"/>
              </a:rPr>
              <a:t>Ease of </a:t>
            </a:r>
            <a:r>
              <a:rPr lang="en-US" sz="1100" b="1" i="0" u="none" strike="noStrike" baseline="0" err="1">
                <a:solidFill>
                  <a:srgbClr val="000000"/>
                </a:solidFill>
                <a:latin typeface="Franklin Gothic Medium" panose="020B0603020102020204" pitchFamily="34" charset="0"/>
              </a:rPr>
              <a:t>reading</a:t>
            </a:r>
            <a:r>
              <a:rPr lang="en-US" sz="1100" b="1" i="0" u="none" strike="noStrike" baseline="30000" err="1">
                <a:solidFill>
                  <a:srgbClr val="000000"/>
                </a:solidFill>
                <a:latin typeface="Franklin Gothic Medium" panose="020B0603020102020204" pitchFamily="34" charset="0"/>
              </a:rPr>
              <a:t>a</a:t>
            </a:r>
            <a:endParaRPr lang="en-US" sz="1100" b="1" i="0" u="none" strike="noStrike" baseline="0">
              <a:solidFill>
                <a:srgbClr val="000000"/>
              </a:solidFill>
              <a:latin typeface="Franklin Gothic Medium" panose="020B0603020102020204" pitchFamily="34" charset="0"/>
            </a:endParaRPr>
          </a:p>
        </cx:rich>
      </cx:tx>
    </cx:title>
    <cx:plotArea>
      <cx:plotAreaRegion>
        <cx:series layoutId="boxWhisker" uniqueId="{B1C99516-2888-47ED-99A1-104A79D200AA}">
          <cx:tx>
            <cx:txData>
              <cx:f>'Charts - FINAL'!$A$2</cx:f>
              <cx:v>Historic - draft 1 (n = 7)</cx:v>
            </cx:txData>
          </cx:tx>
          <cx:spPr>
            <a:solidFill>
              <a:srgbClr val="D0006F"/>
            </a:solidFill>
            <a:ln w="12700">
              <a:solidFill>
                <a:srgbClr val="680037"/>
              </a:solidFill>
            </a:ln>
          </cx:spPr>
          <cx:dataId val="0"/>
          <cx:layoutPr>
            <cx:visibility meanLine="0" meanMarker="1" nonoutliers="0" outliers="1"/>
            <cx:statistics quartileMethod="exclusive"/>
          </cx:layoutPr>
        </cx:series>
        <cx:series layoutId="boxWhisker" uniqueId="{ABD885C2-8716-4EDD-9C0D-735CA4F52997}">
          <cx:tx>
            <cx:txData>
              <cx:f>'Charts - FINAL'!$B$2</cx:f>
              <cx:v>Historic - final (n = 16)</cx:v>
            </cx:txData>
          </cx:tx>
          <cx:spPr>
            <a:solidFill>
              <a:srgbClr val="68D2DF"/>
            </a:solidFill>
            <a:ln w="12700">
              <a:solidFill>
                <a:srgbClr val="1D7B87"/>
              </a:solidFill>
            </a:ln>
          </cx:spPr>
          <cx:dataId val="1"/>
          <cx:layoutPr>
            <cx:visibility meanLine="0" meanMarker="1" nonoutliers="0" outliers="1"/>
            <cx:statistics quartileMethod="exclusive"/>
          </cx:layoutPr>
        </cx:series>
        <cx:series layoutId="boxWhisker" uniqueId="{C1E7811F-A170-4D43-BF66-F5B9B3BF0AE7}">
          <cx:tx>
            <cx:txData>
              <cx:f>'Charts - FINAL'!$C$2</cx:f>
              <cx:v>AI generated (n = 16)</cx:v>
            </cx:txData>
          </cx:tx>
          <cx:spPr>
            <a:solidFill>
              <a:srgbClr val="F0AB00"/>
            </a:solidFill>
            <a:ln w="9525">
              <a:solidFill>
                <a:srgbClr val="785600"/>
              </a:solidFill>
            </a:ln>
          </cx:spPr>
          <cx:dataId val="2"/>
          <cx:layoutPr>
            <cx:visibility meanLine="0" meanMarker="1" nonoutliers="0" outliers="1"/>
            <cx:statistics quartileMethod="exclusive"/>
          </cx:layoutPr>
        </cx:series>
      </cx:plotAreaRegion>
      <cx:axis id="0" hidden="1">
        <cx:catScaling gapWidth="0.200000003"/>
        <cx:tickLabels/>
        <cx:txPr>
          <a:bodyPr vertOverflow="overflow" horzOverflow="overflow" wrap="square" lIns="0" tIns="0" rIns="0" bIns="0"/>
          <a:lstStyle/>
          <a:p>
            <a:pPr algn="ctr" rtl="0">
              <a:defRPr sz="18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GB" sz="1800"/>
          </a:p>
        </cx:txPr>
      </cx:axis>
      <cx:axis id="1">
        <cx:valScaling/>
        <cx:title>
          <cx:tx>
            <cx:txData>
              <cx:v>Flesch-Kincaid score</cx:v>
            </cx:txData>
          </cx:tx>
          <cx:txPr>
            <a:bodyPr spcFirstLastPara="1" vertOverflow="ellipsis" horzOverflow="overflow" wrap="square" lIns="0" tIns="0" rIns="0" bIns="0" anchor="ctr" anchorCtr="1"/>
            <a:lstStyle/>
            <a:p>
              <a:pPr algn="ctr" rtl="0">
                <a:defRPr sz="1600"/>
              </a:pPr>
              <a:r>
                <a:rPr lang="en-US" sz="1050" b="0" i="0" u="none" strike="noStrike" baseline="0">
                  <a:solidFill>
                    <a:srgbClr val="000000"/>
                  </a:solidFill>
                  <a:latin typeface="Franklin Gothic Medium" panose="020B0603020102020204" pitchFamily="34" charset="0"/>
                </a:rPr>
                <a:t>Flesch-Kincaid score</a:t>
              </a:r>
            </a:p>
          </cx:txPr>
        </cx:title>
        <cx:majorGridlines/>
        <cx:tickLabels/>
        <cx:txPr>
          <a:bodyPr vertOverflow="overflow" horzOverflow="overflow" wrap="square" lIns="0" tIns="0" rIns="0" bIns="0"/>
          <a:lstStyle/>
          <a:p>
            <a:pPr algn="ctr" rtl="0">
              <a:defRPr sz="1050" b="0" i="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GB" sz="1050">
              <a:solidFill>
                <a:schemeClr val="tx1"/>
              </a:solidFill>
            </a:endParaRPr>
          </a:p>
        </cx:txPr>
      </cx:axis>
    </cx:plotArea>
  </cx:chart>
  <cx:spPr>
    <a:ln>
      <a:noFill/>
    </a:ln>
  </cx:spPr>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'Charts - FINAL'!$J$4:$J$19</cx:f>
        <cx:lvl ptCount="16" formatCode="General">
          <cx:pt idx="0">8.9000000000000004</cx:pt>
          <cx:pt idx="1">7.2000000000000002</cx:pt>
          <cx:pt idx="2">11.699999999999999</cx:pt>
          <cx:pt idx="3">9.5999999999999996</cx:pt>
          <cx:pt idx="4">11.199999999999999</cx:pt>
          <cx:pt idx="8">7.4000000000000004</cx:pt>
          <cx:pt idx="14">10.9</cx:pt>
        </cx:lvl>
      </cx:numDim>
    </cx:data>
    <cx:data id="1">
      <cx:numDim type="val">
        <cx:f>'Charts - FINAL'!$K$4:$K$19</cx:f>
        <cx:lvl ptCount="16" formatCode="General">
          <cx:pt idx="0">11</cx:pt>
          <cx:pt idx="1">7.2000000000000002</cx:pt>
          <cx:pt idx="2">11.800000000000001</cx:pt>
          <cx:pt idx="3">12</cx:pt>
          <cx:pt idx="4">11.699999999999999</cx:pt>
          <cx:pt idx="5">12.699999999999999</cx:pt>
          <cx:pt idx="6">8.0999999999999996</cx:pt>
          <cx:pt idx="7">12.800000000000001</cx:pt>
          <cx:pt idx="8">7.9000000000000004</cx:pt>
          <cx:pt idx="9">10.1</cx:pt>
          <cx:pt idx="10">9.5999999999999996</cx:pt>
          <cx:pt idx="11">11.6</cx:pt>
          <cx:pt idx="12">15.199999999999999</cx:pt>
          <cx:pt idx="13">9.0999999999999996</cx:pt>
          <cx:pt idx="14">10.800000000000001</cx:pt>
          <cx:pt idx="15">9.8000000000000007</cx:pt>
        </cx:lvl>
      </cx:numDim>
    </cx:data>
    <cx:data id="2">
      <cx:numDim type="val">
        <cx:f>'Charts - FINAL'!$L$4:$L$19</cx:f>
        <cx:lvl ptCount="16" formatCode="General">
          <cx:pt idx="0">6.5999999999999996</cx:pt>
          <cx:pt idx="1">4.9000000000000004</cx:pt>
          <cx:pt idx="2">7.2999999999999998</cx:pt>
          <cx:pt idx="3">7.7000000000000002</cx:pt>
          <cx:pt idx="4">7.5</cx:pt>
          <cx:pt idx="5">7.7999999999999998</cx:pt>
          <cx:pt idx="6">10.1</cx:pt>
          <cx:pt idx="7">7.9000000000000004</cx:pt>
          <cx:pt idx="8">8.9000000000000004</cx:pt>
          <cx:pt idx="9">9.0999999999999996</cx:pt>
          <cx:pt idx="10">8.6999999999999993</cx:pt>
          <cx:pt idx="11">8.5</cx:pt>
          <cx:pt idx="12">6.9000000000000004</cx:pt>
          <cx:pt idx="13">8.1999999999999993</cx:pt>
          <cx:pt idx="14">8.1999999999999993</cx:pt>
          <cx:pt idx="15">5.0999999999999996</cx:pt>
        </cx:lvl>
      </cx:numDim>
    </cx:data>
  </cx:chartData>
  <cx:chart>
    <cx:title pos="t" align="ctr" overlay="0">
      <cx:tx>
        <cx:txData>
          <cx:v>Grade level</cx:v>
        </cx:txData>
      </cx:tx>
      <cx:txPr>
        <a:bodyPr spcFirstLastPara="1" vertOverflow="ellipsis" horzOverflow="overflow" wrap="square" lIns="0" tIns="0" rIns="0" bIns="0" anchor="ctr" anchorCtr="1"/>
        <a:lstStyle/>
        <a:p>
          <a:pPr algn="ctr" rtl="0">
            <a:defRPr sz="2400" b="1">
              <a:solidFill>
                <a:srgbClr val="000000"/>
              </a:solidFill>
            </a:defRPr>
          </a:pPr>
          <a:r>
            <a:rPr lang="en-US" sz="1100" b="1" i="0" u="none" strike="noStrike" baseline="0">
              <a:solidFill>
                <a:srgbClr val="000000"/>
              </a:solidFill>
              <a:latin typeface="Franklin Gothic Medium" panose="020B0603020102020204" pitchFamily="34" charset="0"/>
            </a:rPr>
            <a:t>Grade level</a:t>
          </a:r>
        </a:p>
      </cx:txPr>
    </cx:title>
    <cx:plotArea>
      <cx:plotAreaRegion>
        <cx:series layoutId="boxWhisker" uniqueId="{B1C99516-2888-47ED-99A1-104A79D200AA}">
          <cx:tx>
            <cx:txData>
              <cx:f>'Charts - FINAL'!$A$2</cx:f>
              <cx:v>Historic - draft 1 (n = 7)</cx:v>
            </cx:txData>
          </cx:tx>
          <cx:spPr>
            <a:solidFill>
              <a:srgbClr val="D0006F"/>
            </a:solidFill>
            <a:ln w="12700">
              <a:solidFill>
                <a:schemeClr val="accent3">
                  <a:lumMod val="50000"/>
                </a:schemeClr>
              </a:solidFill>
            </a:ln>
          </cx:spPr>
          <cx:dataId val="0"/>
          <cx:layoutPr>
            <cx:visibility meanLine="0" meanMarker="1" nonoutliers="0" outliers="1"/>
            <cx:statistics quartileMethod="exclusive"/>
          </cx:layoutPr>
        </cx:series>
        <cx:series layoutId="boxWhisker" uniqueId="{ABD885C2-8716-4EDD-9C0D-735CA4F52997}">
          <cx:tx>
            <cx:txData>
              <cx:f>'Charts - FINAL'!$B$2</cx:f>
              <cx:v>Historic - final (n = 16)</cx:v>
            </cx:txData>
          </cx:tx>
          <cx:spPr>
            <a:solidFill>
              <a:srgbClr val="68D2DF"/>
            </a:solidFill>
            <a:ln w="12700">
              <a:solidFill>
                <a:srgbClr val="1D7B87"/>
              </a:solidFill>
            </a:ln>
          </cx:spPr>
          <cx:dataId val="1"/>
          <cx:layoutPr>
            <cx:visibility meanLine="0" meanMarker="1" nonoutliers="0" outliers="1"/>
            <cx:statistics quartileMethod="exclusive"/>
          </cx:layoutPr>
        </cx:series>
        <cx:series layoutId="boxWhisker" uniqueId="{C1E7811F-A170-4D43-BF66-F5B9B3BF0AE7}">
          <cx:tx>
            <cx:txData>
              <cx:f>'Charts - FINAL'!$C$2</cx:f>
              <cx:v>AI generated (n = 16)</cx:v>
            </cx:txData>
          </cx:tx>
          <cx:spPr>
            <a:solidFill>
              <a:schemeClr val="accent2"/>
            </a:solidFill>
            <a:ln w="12700">
              <a:solidFill>
                <a:srgbClr val="785600"/>
              </a:solidFill>
            </a:ln>
          </cx:spPr>
          <cx:dataId val="2"/>
          <cx:layoutPr>
            <cx:visibility meanLine="0" meanMarker="1" nonoutliers="0" outliers="1"/>
            <cx:statistics quartileMethod="exclusive"/>
          </cx:layoutPr>
        </cx:series>
      </cx:plotAreaRegion>
      <cx:axis id="0" hidden="1">
        <cx:catScaling gapWidth="0.200000003"/>
        <cx:tickLabels/>
      </cx:axis>
      <cx:axis id="1">
        <cx:valScaling/>
        <cx:title>
          <cx:tx>
            <cx:txData>
              <cx:v>Flesch-Kincaid score</cx:v>
            </cx:txData>
          </cx:tx>
          <cx:txPr>
            <a:bodyPr spcFirstLastPara="1" vertOverflow="ellipsis" horzOverflow="overflow" wrap="square" lIns="0" tIns="0" rIns="0" bIns="0" anchor="ctr" anchorCtr="1"/>
            <a:lstStyle/>
            <a:p>
              <a:pPr algn="ctr" rtl="0">
                <a:defRPr sz="1600">
                  <a:solidFill>
                    <a:schemeClr val="tx1"/>
                  </a:solidFill>
                </a:defRPr>
              </a:pPr>
              <a:r>
                <a:rPr lang="en-US" sz="1050" b="0" i="0" u="none" strike="noStrike" baseline="0">
                  <a:solidFill>
                    <a:srgbClr val="000000"/>
                  </a:solidFill>
                  <a:latin typeface="Franklin Gothic Medium" panose="020B0603020102020204" pitchFamily="34" charset="0"/>
                </a:rPr>
                <a:t>Flesch-Kincaid score</a:t>
              </a:r>
            </a:p>
          </cx:txPr>
        </cx:title>
        <cx:majorGridlines/>
        <cx:tickLabels/>
        <cx:txPr>
          <a:bodyPr spcFirstLastPara="1" vertOverflow="ellipsis" horzOverflow="overflow" wrap="square" lIns="0" tIns="0" rIns="0" bIns="0" anchor="ctr" anchorCtr="1"/>
          <a:lstStyle/>
          <a:p>
            <a:pPr algn="ctr" rtl="0">
              <a:defRPr sz="1050">
                <a:solidFill>
                  <a:srgbClr val="000000"/>
                </a:solidFill>
              </a:defRPr>
            </a:pPr>
            <a:endParaRPr lang="en-US" sz="1050" b="0" i="0" u="none" strike="noStrike" baseline="0">
              <a:solidFill>
                <a:srgbClr val="000000"/>
              </a:solidFill>
              <a:latin typeface="Calibri"/>
            </a:endParaRPr>
          </a:p>
        </cx:txPr>
      </cx:axis>
    </cx:plotArea>
  </cx:chart>
  <cx:spPr>
    <a:ln>
      <a:noFill/>
    </a:ln>
  </cx:spPr>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'Charts - FINAL'!$N$4:$N$19</cx:f>
        <cx:lvl ptCount="16" formatCode="General">
          <cx:pt idx="0">20.5</cx:pt>
          <cx:pt idx="1">16.199999999999999</cx:pt>
          <cx:pt idx="2">21.600000000000001</cx:pt>
          <cx:pt idx="3">19.199999999999999</cx:pt>
          <cx:pt idx="4">17.300000000000001</cx:pt>
          <cx:pt idx="8">16.699999999999999</cx:pt>
          <cx:pt idx="14">22.600000000000001</cx:pt>
        </cx:lvl>
      </cx:numDim>
    </cx:data>
    <cx:data id="1">
      <cx:numDim type="val">
        <cx:f>'Charts - FINAL'!$O$4:$O$19</cx:f>
        <cx:lvl ptCount="16" formatCode="General">
          <cx:pt idx="0">22.800000000000001</cx:pt>
          <cx:pt idx="1">16.199999999999999</cx:pt>
          <cx:pt idx="2">21.699999999999999</cx:pt>
          <cx:pt idx="3">25.300000000000001</cx:pt>
          <cx:pt idx="4">18.399999999999999</cx:pt>
          <cx:pt idx="5">24.199999999999999</cx:pt>
          <cx:pt idx="6">15.300000000000001</cx:pt>
          <cx:pt idx="7">24.399999999999999</cx:pt>
          <cx:pt idx="8">17.899999999999999</cx:pt>
          <cx:pt idx="9">20.5</cx:pt>
          <cx:pt idx="10">19.300000000000001</cx:pt>
          <cx:pt idx="11">18.399999999999999</cx:pt>
          <cx:pt idx="12">24.5</cx:pt>
          <cx:pt idx="13">18</cx:pt>
          <cx:pt idx="14">22.199999999999999</cx:pt>
          <cx:pt idx="15">13.6</cx:pt>
        </cx:lvl>
      </cx:numDim>
    </cx:data>
    <cx:data id="2">
      <cx:numDim type="val">
        <cx:f>'Charts - FINAL'!$P$4:$P$19</cx:f>
        <cx:lvl ptCount="16" formatCode="General">
          <cx:pt idx="0">14.6</cx:pt>
          <cx:pt idx="1">13.1</cx:pt>
          <cx:pt idx="2">16.300000000000001</cx:pt>
          <cx:pt idx="3">17.300000000000001</cx:pt>
          <cx:pt idx="4">13.800000000000001</cx:pt>
          <cx:pt idx="5">14.6</cx:pt>
          <cx:pt idx="6">17.5</cx:pt>
          <cx:pt idx="7">17.899999999999999</cx:pt>
          <cx:pt idx="8">17.5</cx:pt>
          <cx:pt idx="9">17.899999999999999</cx:pt>
          <cx:pt idx="10">19.800000000000001</cx:pt>
          <cx:pt idx="11">16.399999999999999</cx:pt>
          <cx:pt idx="12">15.4</cx:pt>
          <cx:pt idx="13">18.699999999999999</cx:pt>
          <cx:pt idx="14">18.699999999999999</cx:pt>
          <cx:pt idx="15">13.6</cx:pt>
        </cx:lvl>
      </cx:numDim>
    </cx:data>
  </cx:chartData>
  <cx:chart>
    <cx:title pos="t" align="ctr" overlay="0">
      <cx:tx>
        <cx:txData>
          <cx:v>Syntax  complexity</cx:v>
        </cx:txData>
      </cx:tx>
      <cx:txPr>
        <a:bodyPr spcFirstLastPara="1" vertOverflow="ellipsis" horzOverflow="overflow" wrap="square" lIns="0" tIns="0" rIns="0" bIns="0" anchor="ctr" anchorCtr="1"/>
        <a:lstStyle/>
        <a:p>
          <a:pPr algn="ctr" rtl="0">
            <a:defRPr sz="2400" b="1"/>
          </a:pPr>
          <a:r>
            <a:rPr lang="en-US" sz="1100" b="1" i="0" u="none" strike="noStrike" baseline="0">
              <a:solidFill>
                <a:srgbClr val="000000"/>
              </a:solidFill>
              <a:latin typeface="Franklin Gothic Medium" panose="020B0603020102020204" pitchFamily="34" charset="0"/>
            </a:rPr>
            <a:t>Syntax  complexity</a:t>
          </a:r>
        </a:p>
      </cx:txPr>
    </cx:title>
    <cx:plotArea>
      <cx:plotAreaRegion>
        <cx:series layoutId="boxWhisker" uniqueId="{CD4F9509-633C-4DC4-BA9C-A808559C7189}">
          <cx:tx>
            <cx:txData>
              <cx:f>'Charts - FINAL'!$A$2</cx:f>
              <cx:v>Historic - draft 1 (n = 7)</cx:v>
            </cx:txData>
          </cx:tx>
          <cx:spPr>
            <a:solidFill>
              <a:srgbClr val="D0006F"/>
            </a:solidFill>
            <a:ln w="12700">
              <a:solidFill>
                <a:schemeClr val="accent3">
                  <a:lumMod val="50000"/>
                </a:schemeClr>
              </a:solidFill>
            </a:ln>
          </cx:spPr>
          <cx:dataId val="0"/>
          <cx:layoutPr>
            <cx:visibility meanLine="0" meanMarker="1" nonoutliers="0" outliers="1"/>
            <cx:statistics quartileMethod="exclusive"/>
          </cx:layoutPr>
        </cx:series>
        <cx:series layoutId="boxWhisker" uniqueId="{C6E2251E-A41F-4D40-902D-46600C500940}">
          <cx:tx>
            <cx:txData>
              <cx:f>'Charts - FINAL'!$B$2</cx:f>
              <cx:v>Historic - final (n = 16)</cx:v>
            </cx:txData>
          </cx:tx>
          <cx:spPr>
            <a:solidFill>
              <a:srgbClr val="68D2DF"/>
            </a:solidFill>
            <a:ln w="12700">
              <a:solidFill>
                <a:srgbClr val="1D7B87"/>
              </a:solidFill>
            </a:ln>
          </cx:spPr>
          <cx:dataId val="1"/>
          <cx:layoutPr>
            <cx:visibility meanLine="0" meanMarker="1" nonoutliers="0" outliers="1"/>
            <cx:statistics quartileMethod="exclusive"/>
          </cx:layoutPr>
        </cx:series>
        <cx:series layoutId="boxWhisker" uniqueId="{0CBD3E41-E395-458D-BE5C-395ECE200D26}">
          <cx:tx>
            <cx:txData>
              <cx:f>'Charts - FINAL'!$C$2</cx:f>
              <cx:v>AI generated (n = 16)</cx:v>
            </cx:txData>
          </cx:tx>
          <cx:spPr>
            <a:solidFill>
              <a:schemeClr val="accent2"/>
            </a:solidFill>
            <a:ln w="12700">
              <a:solidFill>
                <a:srgbClr val="785600"/>
              </a:solidFill>
            </a:ln>
          </cx:spPr>
          <cx:dataId val="2"/>
          <cx:layoutPr>
            <cx:visibility meanLine="0" meanMarker="1" nonoutliers="0" outliers="1"/>
            <cx:statistics quartileMethod="exclusive"/>
          </cx:layoutPr>
        </cx:series>
      </cx:plotAreaRegion>
      <cx:axis id="0" hidden="1">
        <cx:catScaling gapWidth="0.200000003"/>
        <cx:tickLabels/>
      </cx:axis>
      <cx:axis id="1">
        <cx:valScaling/>
        <cx:title>
          <cx:tx>
            <cx:txData>
              <cx:v>Mean words per sentence</cx:v>
            </cx:txData>
          </cx:tx>
          <cx:txPr>
            <a:bodyPr spcFirstLastPara="1" vertOverflow="ellipsis" horzOverflow="overflow" wrap="square" lIns="0" tIns="0" rIns="0" bIns="0" anchor="ctr" anchorCtr="1"/>
            <a:lstStyle/>
            <a:p>
              <a:pPr algn="ctr" rtl="0">
                <a:defRPr/>
              </a:pPr>
              <a:r>
                <a:rPr lang="en-US" sz="1050" b="0" i="0" u="none" strike="noStrike" baseline="0">
                  <a:solidFill>
                    <a:srgbClr val="000000"/>
                  </a:solidFill>
                  <a:latin typeface="Franklin Gothic Medium" panose="020B0603020102020204" pitchFamily="34" charset="0"/>
                </a:rPr>
                <a:t>Mean words per sentence</a:t>
              </a:r>
            </a:p>
          </cx:txPr>
        </cx:title>
        <cx:majorGridlines/>
        <cx:tickLabels/>
        <cx:txPr>
          <a:bodyPr spcFirstLastPara="1" vertOverflow="ellipsis" horzOverflow="overflow" wrap="square" lIns="0" tIns="0" rIns="0" bIns="0" anchor="ctr" anchorCtr="1"/>
          <a:lstStyle/>
          <a:p>
            <a:pPr algn="ctr" rtl="0">
              <a:defRPr sz="1050">
                <a:solidFill>
                  <a:schemeClr val="tx1"/>
                </a:solidFill>
              </a:defRPr>
            </a:pPr>
            <a:endParaRPr lang="en-US" sz="1050" b="0" i="0" u="none" strike="noStrike" baseline="0">
              <a:solidFill>
                <a:schemeClr val="tx1"/>
              </a:solidFill>
              <a:latin typeface="Calibri"/>
            </a:endParaRPr>
          </a:p>
        </cx:txPr>
      </cx:axis>
    </cx:plotArea>
  </cx:chart>
  <cx:spPr>
    <a:ln>
      <a:noFill/>
    </a:ln>
  </cx:spPr>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'Charts - FINAL'!$R$4:$R$19</cx:f>
        <cx:lvl ptCount="16" formatCode="General">
          <cx:pt idx="0">4</cx:pt>
          <cx:pt idx="1">5</cx:pt>
          <cx:pt idx="2">6</cx:pt>
          <cx:pt idx="3">4</cx:pt>
          <cx:pt idx="4">6</cx:pt>
          <cx:pt idx="8">4</cx:pt>
          <cx:pt idx="14">8</cx:pt>
        </cx:lvl>
      </cx:numDim>
    </cx:data>
    <cx:data id="1">
      <cx:numDim type="val">
        <cx:f>'Charts - FINAL'!$S$4:$S$19</cx:f>
        <cx:lvl ptCount="16" formatCode="General">
          <cx:pt idx="0">4</cx:pt>
          <cx:pt idx="1">5</cx:pt>
          <cx:pt idx="2">6</cx:pt>
          <cx:pt idx="3">6</cx:pt>
          <cx:pt idx="4">6</cx:pt>
          <cx:pt idx="5">6</cx:pt>
          <cx:pt idx="6">1</cx:pt>
          <cx:pt idx="7">4</cx:pt>
          <cx:pt idx="8">2</cx:pt>
          <cx:pt idx="9">6</cx:pt>
          <cx:pt idx="10">4</cx:pt>
          <cx:pt idx="11">6</cx:pt>
          <cx:pt idx="12">5</cx:pt>
          <cx:pt idx="13">2</cx:pt>
          <cx:pt idx="14">9</cx:pt>
          <cx:pt idx="15">4</cx:pt>
        </cx:lvl>
      </cx:numDim>
    </cx:data>
    <cx:data id="2">
      <cx:numDim type="val">
        <cx:f>'Charts - FINAL'!$T$4:$T$19</cx:f>
        <cx:lvl ptCount="16" formatCode="General">
          <cx:pt idx="0">2</cx:pt>
          <cx:pt idx="1">2</cx:pt>
          <cx:pt idx="2">0</cx:pt>
          <cx:pt idx="3">1</cx:pt>
          <cx:pt idx="4">1</cx:pt>
          <cx:pt idx="5">2</cx:pt>
          <cx:pt idx="6">1</cx:pt>
          <cx:pt idx="7">1</cx:pt>
          <cx:pt idx="8">1</cx:pt>
          <cx:pt idx="9">1</cx:pt>
          <cx:pt idx="10">1</cx:pt>
          <cx:pt idx="11">1</cx:pt>
          <cx:pt idx="12">2</cx:pt>
          <cx:pt idx="13">1</cx:pt>
          <cx:pt idx="14">0</cx:pt>
          <cx:pt idx="15">0</cx:pt>
        </cx:lvl>
      </cx:numDim>
    </cx:data>
  </cx:chartData>
  <cx:chart>
    <cx:title pos="t" align="ctr" overlay="0">
      <cx:tx>
        <cx:txData>
          <cx:v>Voice</cx:v>
        </cx:txData>
      </cx:tx>
      <cx:txPr>
        <a:bodyPr spcFirstLastPara="1" vertOverflow="ellipsis" horzOverflow="overflow" wrap="square" lIns="0" tIns="0" rIns="0" bIns="0" anchor="ctr" anchorCtr="1"/>
        <a:lstStyle/>
        <a:p>
          <a:pPr algn="ctr" rtl="0">
            <a:defRPr/>
          </a:pPr>
          <a:r>
            <a:rPr lang="en-US" sz="1100" b="1" i="0" u="none" strike="noStrike" baseline="0">
              <a:solidFill>
                <a:srgbClr val="000000"/>
              </a:solidFill>
              <a:latin typeface="Franklin Gothic Medium" panose="020B0603020102020204" pitchFamily="34" charset="0"/>
            </a:rPr>
            <a:t>Voice</a:t>
          </a:r>
        </a:p>
      </cx:txPr>
    </cx:title>
    <cx:plotArea>
      <cx:plotAreaRegion>
        <cx:series layoutId="boxWhisker" uniqueId="{7169BF1B-145A-47E3-80C6-9C05D7D19495}">
          <cx:tx>
            <cx:txData>
              <cx:f>'Charts - FINAL'!$A$2</cx:f>
              <cx:v>Historic - draft 1 (n = 7)</cx:v>
            </cx:txData>
          </cx:tx>
          <cx:spPr>
            <a:solidFill>
              <a:schemeClr val="accent3"/>
            </a:solidFill>
            <a:ln w="12700">
              <a:solidFill>
                <a:srgbClr val="680037"/>
              </a:solidFill>
            </a:ln>
          </cx:spPr>
          <cx:dataId val="0"/>
          <cx:layoutPr>
            <cx:visibility meanLine="0" meanMarker="1" nonoutliers="0" outliers="1"/>
            <cx:statistics quartileMethod="exclusive"/>
          </cx:layoutPr>
        </cx:series>
        <cx:series layoutId="boxWhisker" uniqueId="{911C9CD3-E11B-4C58-B1A2-5271796E4A94}">
          <cx:tx>
            <cx:txData>
              <cx:f>'Charts - FINAL'!$B$2</cx:f>
              <cx:v>Historic - final (n = 16)</cx:v>
            </cx:txData>
          </cx:tx>
          <cx:spPr>
            <a:solidFill>
              <a:srgbClr val="68D2DF"/>
            </a:solidFill>
            <a:ln w="12700">
              <a:solidFill>
                <a:srgbClr val="1D7B87"/>
              </a:solidFill>
            </a:ln>
          </cx:spPr>
          <cx:dataId val="1"/>
          <cx:layoutPr>
            <cx:visibility meanLine="0" meanMarker="1" nonoutliers="0" outliers="1"/>
            <cx:statistics quartileMethod="exclusive"/>
          </cx:layoutPr>
        </cx:series>
        <cx:series layoutId="boxWhisker" uniqueId="{1D104C40-F151-4193-93E9-63D2BF9BECF1}">
          <cx:tx>
            <cx:txData>
              <cx:f>'Charts - FINAL'!$C$2</cx:f>
              <cx:v>AI generated (n = 16)</cx:v>
            </cx:txData>
          </cx:tx>
          <cx:spPr>
            <a:solidFill>
              <a:schemeClr val="accent2"/>
            </a:solidFill>
            <a:ln w="12700">
              <a:solidFill>
                <a:srgbClr val="785600"/>
              </a:solidFill>
            </a:ln>
          </cx:spPr>
          <cx:dataId val="2"/>
          <cx:layoutPr>
            <cx:visibility meanLine="0" meanMarker="1" nonoutliers="0" outliers="1"/>
            <cx:statistics quartileMethod="exclusive"/>
          </cx:layoutPr>
        </cx:series>
      </cx:plotAreaRegion>
      <cx:axis id="0" hidden="1">
        <cx:catScaling gapWidth="0.200000003"/>
        <cx:tickLabels/>
      </cx:axis>
      <cx:axis id="1">
        <cx:valScaling/>
        <cx:title>
          <cx:tx>
            <cx:txData>
              <cx:v>Number of passive clauses</cx:v>
            </cx:txData>
          </cx:tx>
          <cx:txPr>
            <a:bodyPr spcFirstLastPara="1" vertOverflow="ellipsis" horzOverflow="overflow" wrap="square" lIns="0" tIns="0" rIns="0" bIns="0" anchor="ctr" anchorCtr="1"/>
            <a:lstStyle/>
            <a:p>
              <a:pPr algn="ctr" rtl="0">
                <a:defRPr sz="1600">
                  <a:solidFill>
                    <a:schemeClr val="tx1"/>
                  </a:solidFill>
                </a:defRPr>
              </a:pPr>
              <a:r>
                <a:rPr lang="en-US" sz="1050" b="0" i="0" u="none" strike="noStrike" baseline="0">
                  <a:solidFill>
                    <a:srgbClr val="000000"/>
                  </a:solidFill>
                  <a:latin typeface="Franklin Gothic Medium" panose="020B0603020102020204" pitchFamily="34" charset="0"/>
                </a:rPr>
                <a:t>Number of passive clauses</a:t>
              </a:r>
            </a:p>
          </cx:txPr>
        </cx:title>
        <cx:majorGridlines/>
        <cx:tickLabels/>
        <cx:txPr>
          <a:bodyPr spcFirstLastPara="1" vertOverflow="ellipsis" horzOverflow="overflow" wrap="square" lIns="0" tIns="0" rIns="0" bIns="0" anchor="ctr" anchorCtr="1"/>
          <a:lstStyle/>
          <a:p>
            <a:pPr algn="ctr" rtl="0">
              <a:defRPr sz="1050">
                <a:solidFill>
                  <a:srgbClr val="000000"/>
                </a:solidFill>
              </a:defRPr>
            </a:pPr>
            <a:endParaRPr lang="en-US" sz="1050" b="0" i="0" u="none" strike="noStrike" baseline="0">
              <a:solidFill>
                <a:srgbClr val="000000"/>
              </a:solidFill>
              <a:latin typeface="Calibri"/>
            </a:endParaRPr>
          </a:p>
        </cx:txPr>
      </cx:axis>
    </cx:plotArea>
  </cx:chart>
  <cx:spPr>
    <a:ln>
      <a:no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3F4D1-73C5-49B0-8011-6B47B50BCCB9}"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784207F5-DC99-4428-913D-2A09B51B041D}">
      <dgm:prSet phldrT="[Text]"/>
      <dgm:spPr>
        <a:solidFill>
          <a:srgbClr val="F28C11"/>
        </a:solidFill>
        <a:ln>
          <a:solidFill>
            <a:schemeClr val="bg1"/>
          </a:solidFill>
        </a:ln>
      </dgm:spPr>
      <dgm:t>
        <a:bodyPr/>
        <a:lstStyle/>
        <a:p>
          <a:r>
            <a:rPr lang="en-US">
              <a:latin typeface="+mn-lt"/>
            </a:rPr>
            <a:t>Self</a:t>
          </a:r>
          <a:r>
            <a:rPr lang="en-US">
              <a:latin typeface="+mn-lt"/>
              <a:sym typeface="Wingdings" panose="05000000000000000000" pitchFamily="2" charset="2"/>
            </a:rPr>
            <a:t>TeamLeadership</a:t>
          </a:r>
          <a:endParaRPr lang="en-US">
            <a:latin typeface="+mn-lt"/>
          </a:endParaRPr>
        </a:p>
      </dgm:t>
    </dgm:pt>
    <dgm:pt modelId="{08944D30-42FF-4883-A525-78766E881E40}" type="parTrans" cxnId="{6A362EBB-DE48-40A4-A58F-4CA1EF5480AA}">
      <dgm:prSet/>
      <dgm:spPr/>
      <dgm:t>
        <a:bodyPr/>
        <a:lstStyle/>
        <a:p>
          <a:endParaRPr lang="en-US">
            <a:latin typeface="+mn-lt"/>
          </a:endParaRPr>
        </a:p>
      </dgm:t>
    </dgm:pt>
    <dgm:pt modelId="{B0608480-11E3-4DD5-8579-D0D41B0B91B2}" type="sibTrans" cxnId="{6A362EBB-DE48-40A4-A58F-4CA1EF5480AA}">
      <dgm:prSet/>
      <dgm:spPr/>
      <dgm:t>
        <a:bodyPr/>
        <a:lstStyle/>
        <a:p>
          <a:endParaRPr lang="en-US">
            <a:latin typeface="+mn-lt"/>
          </a:endParaRPr>
        </a:p>
      </dgm:t>
    </dgm:pt>
    <dgm:pt modelId="{03735ED4-945E-4D78-9598-7058F67EE732}">
      <dgm:prSet phldrT="[Text]"/>
      <dgm:spPr/>
      <dgm:t>
        <a:bodyPr/>
        <a:lstStyle/>
        <a:p>
          <a:r>
            <a:rPr lang="en-US">
              <a:latin typeface="+mn-lt"/>
            </a:rPr>
            <a:t>Education </a:t>
          </a:r>
        </a:p>
      </dgm:t>
    </dgm:pt>
    <dgm:pt modelId="{666975DF-2DC4-43DE-A167-37E44631BCA8}" type="parTrans" cxnId="{54DD1062-D6DB-4E54-873B-87D0E1CF25B6}">
      <dgm:prSet/>
      <dgm:spPr/>
      <dgm:t>
        <a:bodyPr/>
        <a:lstStyle/>
        <a:p>
          <a:endParaRPr lang="en-US">
            <a:latin typeface="+mn-lt"/>
          </a:endParaRPr>
        </a:p>
      </dgm:t>
    </dgm:pt>
    <dgm:pt modelId="{8BFF5D4F-3570-4B53-9D8E-CF7CF0FD47DF}" type="sibTrans" cxnId="{54DD1062-D6DB-4E54-873B-87D0E1CF25B6}">
      <dgm:prSet/>
      <dgm:spPr/>
      <dgm:t>
        <a:bodyPr/>
        <a:lstStyle/>
        <a:p>
          <a:endParaRPr lang="en-US">
            <a:latin typeface="+mn-lt"/>
          </a:endParaRPr>
        </a:p>
      </dgm:t>
    </dgm:pt>
    <dgm:pt modelId="{DFC00EDF-8C82-4A0A-8307-B01A6D9A803D}">
      <dgm:prSet phldrT="[Text]"/>
      <dgm:spPr>
        <a:solidFill>
          <a:srgbClr val="62BB47"/>
        </a:solidFill>
        <a:ln>
          <a:solidFill>
            <a:schemeClr val="bg1"/>
          </a:solidFill>
        </a:ln>
      </dgm:spPr>
      <dgm:t>
        <a:bodyPr/>
        <a:lstStyle/>
        <a:p>
          <a:r>
            <a:rPr lang="en-US">
              <a:latin typeface="+mn-lt"/>
            </a:rPr>
            <a:t>Enterprise</a:t>
          </a:r>
          <a:r>
            <a:rPr lang="en-US">
              <a:latin typeface="+mn-lt"/>
              <a:sym typeface="Wingdings" panose="05000000000000000000" pitchFamily="2" charset="2"/>
            </a:rPr>
            <a:t>Partner PlatformsProprietary Builds</a:t>
          </a:r>
          <a:endParaRPr lang="en-US">
            <a:latin typeface="+mn-lt"/>
          </a:endParaRPr>
        </a:p>
      </dgm:t>
    </dgm:pt>
    <dgm:pt modelId="{FBF8CFA9-74BC-438D-9306-E3F0655FBC09}" type="parTrans" cxnId="{BE5AFAFC-2665-4A51-B2E0-592D27B34854}">
      <dgm:prSet/>
      <dgm:spPr/>
      <dgm:t>
        <a:bodyPr/>
        <a:lstStyle/>
        <a:p>
          <a:endParaRPr lang="en-US">
            <a:latin typeface="+mn-lt"/>
          </a:endParaRPr>
        </a:p>
      </dgm:t>
    </dgm:pt>
    <dgm:pt modelId="{0A51B19A-302F-46BB-A718-09ED635D6659}" type="sibTrans" cxnId="{BE5AFAFC-2665-4A51-B2E0-592D27B34854}">
      <dgm:prSet/>
      <dgm:spPr/>
      <dgm:t>
        <a:bodyPr/>
        <a:lstStyle/>
        <a:p>
          <a:endParaRPr lang="en-US">
            <a:latin typeface="+mn-lt"/>
          </a:endParaRPr>
        </a:p>
      </dgm:t>
    </dgm:pt>
    <dgm:pt modelId="{11FF0B35-D71B-49EA-9A6E-3166E8B0B22D}">
      <dgm:prSet phldrT="[Text]"/>
      <dgm:spPr/>
      <dgm:t>
        <a:bodyPr/>
        <a:lstStyle/>
        <a:p>
          <a:r>
            <a:rPr lang="en-US">
              <a:latin typeface="+mn-lt"/>
            </a:rPr>
            <a:t>Experimentation</a:t>
          </a:r>
        </a:p>
      </dgm:t>
    </dgm:pt>
    <dgm:pt modelId="{15223E12-BCC8-412B-8086-C2D65240F3BA}" type="parTrans" cxnId="{DD70E5B3-96B9-426B-A543-6B00090FF859}">
      <dgm:prSet/>
      <dgm:spPr/>
      <dgm:t>
        <a:bodyPr/>
        <a:lstStyle/>
        <a:p>
          <a:endParaRPr lang="en-US">
            <a:latin typeface="+mn-lt"/>
          </a:endParaRPr>
        </a:p>
      </dgm:t>
    </dgm:pt>
    <dgm:pt modelId="{7A6B3BA9-FDFA-45F7-9FF9-1E2988F0FDC0}" type="sibTrans" cxnId="{DD70E5B3-96B9-426B-A543-6B00090FF859}">
      <dgm:prSet/>
      <dgm:spPr/>
      <dgm:t>
        <a:bodyPr/>
        <a:lstStyle/>
        <a:p>
          <a:endParaRPr lang="en-US">
            <a:latin typeface="+mn-lt"/>
          </a:endParaRPr>
        </a:p>
      </dgm:t>
    </dgm:pt>
    <dgm:pt modelId="{E262D695-B388-4DAC-BD24-EFD6123EA99C}">
      <dgm:prSet phldrT="[Text]"/>
      <dgm:spPr>
        <a:solidFill>
          <a:schemeClr val="accent1"/>
        </a:solidFill>
        <a:ln>
          <a:solidFill>
            <a:schemeClr val="bg1"/>
          </a:solidFill>
        </a:ln>
      </dgm:spPr>
      <dgm:t>
        <a:bodyPr/>
        <a:lstStyle/>
        <a:p>
          <a:r>
            <a:rPr lang="en-US">
              <a:latin typeface="+mn-lt"/>
            </a:rPr>
            <a:t>Crawl</a:t>
          </a:r>
          <a:r>
            <a:rPr lang="en-US">
              <a:latin typeface="+mn-lt"/>
              <a:sym typeface="Wingdings" panose="05000000000000000000" pitchFamily="2" charset="2"/>
            </a:rPr>
            <a:t>WalkRun</a:t>
          </a:r>
          <a:endParaRPr lang="en-US">
            <a:latin typeface="+mn-lt"/>
          </a:endParaRPr>
        </a:p>
      </dgm:t>
    </dgm:pt>
    <dgm:pt modelId="{C4FAE933-9F14-4C3E-A50C-1E244F05FBD8}" type="parTrans" cxnId="{B6D66318-CF70-4A8E-BFFB-7A2BDD3AE3F8}">
      <dgm:prSet/>
      <dgm:spPr/>
      <dgm:t>
        <a:bodyPr/>
        <a:lstStyle/>
        <a:p>
          <a:endParaRPr lang="en-US">
            <a:latin typeface="+mn-lt"/>
          </a:endParaRPr>
        </a:p>
      </dgm:t>
    </dgm:pt>
    <dgm:pt modelId="{5F1A64CD-36E5-45BA-B97B-C3A7BBEF1BE2}" type="sibTrans" cxnId="{B6D66318-CF70-4A8E-BFFB-7A2BDD3AE3F8}">
      <dgm:prSet/>
      <dgm:spPr/>
      <dgm:t>
        <a:bodyPr/>
        <a:lstStyle/>
        <a:p>
          <a:endParaRPr lang="en-US">
            <a:latin typeface="+mn-lt"/>
          </a:endParaRPr>
        </a:p>
      </dgm:t>
    </dgm:pt>
    <dgm:pt modelId="{986DE7D9-523C-4297-ABB4-2F73579B0990}">
      <dgm:prSet phldrT="[Text]"/>
      <dgm:spPr/>
      <dgm:t>
        <a:bodyPr/>
        <a:lstStyle/>
        <a:p>
          <a:r>
            <a:rPr lang="en-US">
              <a:latin typeface="+mn-lt"/>
            </a:rPr>
            <a:t>Execution</a:t>
          </a:r>
        </a:p>
      </dgm:t>
    </dgm:pt>
    <dgm:pt modelId="{0836A977-40F9-42AE-9D7E-AC58CE2D98C3}" type="parTrans" cxnId="{7AE86E62-DCF8-448E-A369-811168B6C444}">
      <dgm:prSet/>
      <dgm:spPr/>
      <dgm:t>
        <a:bodyPr/>
        <a:lstStyle/>
        <a:p>
          <a:endParaRPr lang="en-US">
            <a:latin typeface="+mn-lt"/>
          </a:endParaRPr>
        </a:p>
      </dgm:t>
    </dgm:pt>
    <dgm:pt modelId="{FDE682E6-1A3A-4AAB-A9CB-2BA6633F2AEF}" type="sibTrans" cxnId="{7AE86E62-DCF8-448E-A369-811168B6C444}">
      <dgm:prSet/>
      <dgm:spPr/>
      <dgm:t>
        <a:bodyPr/>
        <a:lstStyle/>
        <a:p>
          <a:endParaRPr lang="en-US">
            <a:latin typeface="+mn-lt"/>
          </a:endParaRPr>
        </a:p>
      </dgm:t>
    </dgm:pt>
    <dgm:pt modelId="{1A33E846-970B-4C51-B056-7CA19022ED5B}" type="pres">
      <dgm:prSet presAssocID="{DA93F4D1-73C5-49B0-8011-6B47B50BCCB9}" presName="Name0" presStyleCnt="0">
        <dgm:presLayoutVars>
          <dgm:dir/>
          <dgm:animLvl val="lvl"/>
          <dgm:resizeHandles val="exact"/>
        </dgm:presLayoutVars>
      </dgm:prSet>
      <dgm:spPr/>
    </dgm:pt>
    <dgm:pt modelId="{93556DC3-EC40-4304-8A2F-BB1542ACF391}" type="pres">
      <dgm:prSet presAssocID="{784207F5-DC99-4428-913D-2A09B51B041D}" presName="compositeNode" presStyleCnt="0">
        <dgm:presLayoutVars>
          <dgm:bulletEnabled val="1"/>
        </dgm:presLayoutVars>
      </dgm:prSet>
      <dgm:spPr/>
    </dgm:pt>
    <dgm:pt modelId="{72968B04-B30E-4A01-8971-06386DD3701B}" type="pres">
      <dgm:prSet presAssocID="{784207F5-DC99-4428-913D-2A09B51B041D}" presName="bgRect" presStyleLbl="node1" presStyleIdx="0" presStyleCnt="3" custLinFactNeighborX="5012" custLinFactNeighborY="4508"/>
      <dgm:spPr/>
    </dgm:pt>
    <dgm:pt modelId="{56944311-AC3B-4696-93BB-C7B7A939BEB0}" type="pres">
      <dgm:prSet presAssocID="{784207F5-DC99-4428-913D-2A09B51B041D}" presName="parentNode" presStyleLbl="node1" presStyleIdx="0" presStyleCnt="3">
        <dgm:presLayoutVars>
          <dgm:chMax val="0"/>
          <dgm:bulletEnabled val="1"/>
        </dgm:presLayoutVars>
      </dgm:prSet>
      <dgm:spPr/>
    </dgm:pt>
    <dgm:pt modelId="{985CD8A2-D36E-489B-B7BF-27D2D592EFB1}" type="pres">
      <dgm:prSet presAssocID="{784207F5-DC99-4428-913D-2A09B51B041D}" presName="childNode" presStyleLbl="node1" presStyleIdx="0" presStyleCnt="3">
        <dgm:presLayoutVars>
          <dgm:bulletEnabled val="1"/>
        </dgm:presLayoutVars>
      </dgm:prSet>
      <dgm:spPr/>
    </dgm:pt>
    <dgm:pt modelId="{95813519-D19A-420B-B7BF-40E4A5810731}" type="pres">
      <dgm:prSet presAssocID="{B0608480-11E3-4DD5-8579-D0D41B0B91B2}" presName="hSp" presStyleCnt="0"/>
      <dgm:spPr/>
    </dgm:pt>
    <dgm:pt modelId="{3B630F56-DDB7-4BFA-8DCE-48CA9863CEFB}" type="pres">
      <dgm:prSet presAssocID="{B0608480-11E3-4DD5-8579-D0D41B0B91B2}" presName="vProcSp" presStyleCnt="0"/>
      <dgm:spPr/>
    </dgm:pt>
    <dgm:pt modelId="{9AB8DECB-A142-47CA-A3AA-23F74E864AA4}" type="pres">
      <dgm:prSet presAssocID="{B0608480-11E3-4DD5-8579-D0D41B0B91B2}" presName="vSp1" presStyleCnt="0"/>
      <dgm:spPr/>
    </dgm:pt>
    <dgm:pt modelId="{84532469-CE2B-4728-A5B3-9BD64DC4914D}" type="pres">
      <dgm:prSet presAssocID="{B0608480-11E3-4DD5-8579-D0D41B0B91B2}" presName="simulatedConn" presStyleLbl="solidFgAcc1" presStyleIdx="0" presStyleCnt="2" custLinFactNeighborY="65878"/>
      <dgm:spPr>
        <a:ln>
          <a:solidFill>
            <a:schemeClr val="bg1"/>
          </a:solidFill>
        </a:ln>
      </dgm:spPr>
    </dgm:pt>
    <dgm:pt modelId="{78DC5E69-CA57-4F38-9725-E9789FED4740}" type="pres">
      <dgm:prSet presAssocID="{B0608480-11E3-4DD5-8579-D0D41B0B91B2}" presName="vSp2" presStyleCnt="0"/>
      <dgm:spPr/>
    </dgm:pt>
    <dgm:pt modelId="{BFF80312-100F-4592-8768-686EFBA559F1}" type="pres">
      <dgm:prSet presAssocID="{B0608480-11E3-4DD5-8579-D0D41B0B91B2}" presName="sibTrans" presStyleCnt="0"/>
      <dgm:spPr/>
    </dgm:pt>
    <dgm:pt modelId="{4F792B06-2DDB-461F-A13F-8C659E865C0C}" type="pres">
      <dgm:prSet presAssocID="{DFC00EDF-8C82-4A0A-8307-B01A6D9A803D}" presName="compositeNode" presStyleCnt="0">
        <dgm:presLayoutVars>
          <dgm:bulletEnabled val="1"/>
        </dgm:presLayoutVars>
      </dgm:prSet>
      <dgm:spPr/>
    </dgm:pt>
    <dgm:pt modelId="{A8E35837-3589-4F7E-BEF0-5CB13EAFFD5A}" type="pres">
      <dgm:prSet presAssocID="{DFC00EDF-8C82-4A0A-8307-B01A6D9A803D}" presName="bgRect" presStyleLbl="node1" presStyleIdx="1" presStyleCnt="3" custLinFactNeighborX="2663" custLinFactNeighborY="4508"/>
      <dgm:spPr/>
    </dgm:pt>
    <dgm:pt modelId="{773FE7A6-BACA-4309-B41E-B23F0EA682F0}" type="pres">
      <dgm:prSet presAssocID="{DFC00EDF-8C82-4A0A-8307-B01A6D9A803D}" presName="parentNode" presStyleLbl="node1" presStyleIdx="1" presStyleCnt="3">
        <dgm:presLayoutVars>
          <dgm:chMax val="0"/>
          <dgm:bulletEnabled val="1"/>
        </dgm:presLayoutVars>
      </dgm:prSet>
      <dgm:spPr/>
    </dgm:pt>
    <dgm:pt modelId="{6BBD71AF-3211-4C7B-8112-823F8633E1A1}" type="pres">
      <dgm:prSet presAssocID="{DFC00EDF-8C82-4A0A-8307-B01A6D9A803D}" presName="childNode" presStyleLbl="node1" presStyleIdx="1" presStyleCnt="3">
        <dgm:presLayoutVars>
          <dgm:bulletEnabled val="1"/>
        </dgm:presLayoutVars>
      </dgm:prSet>
      <dgm:spPr/>
    </dgm:pt>
    <dgm:pt modelId="{C968249D-D96F-4233-B0D9-A2604A15AFB3}" type="pres">
      <dgm:prSet presAssocID="{0A51B19A-302F-46BB-A718-09ED635D6659}" presName="hSp" presStyleCnt="0"/>
      <dgm:spPr/>
    </dgm:pt>
    <dgm:pt modelId="{2566268F-45CB-4673-9B3A-FC09A5C27EA3}" type="pres">
      <dgm:prSet presAssocID="{0A51B19A-302F-46BB-A718-09ED635D6659}" presName="vProcSp" presStyleCnt="0"/>
      <dgm:spPr/>
    </dgm:pt>
    <dgm:pt modelId="{E7C13BC9-7BF5-4C3E-BB18-EC35174881BE}" type="pres">
      <dgm:prSet presAssocID="{0A51B19A-302F-46BB-A718-09ED635D6659}" presName="vSp1" presStyleCnt="0"/>
      <dgm:spPr/>
    </dgm:pt>
    <dgm:pt modelId="{6A9154A3-EDCC-476E-A3F9-5FB3A4822B7D}" type="pres">
      <dgm:prSet presAssocID="{0A51B19A-302F-46BB-A718-09ED635D6659}" presName="simulatedConn" presStyleLbl="solidFgAcc1" presStyleIdx="1" presStyleCnt="2" custLinFactNeighborY="65878"/>
      <dgm:spPr>
        <a:ln>
          <a:solidFill>
            <a:schemeClr val="bg1"/>
          </a:solidFill>
        </a:ln>
      </dgm:spPr>
    </dgm:pt>
    <dgm:pt modelId="{F63D3497-A3CF-4F31-B14E-677BF77493A8}" type="pres">
      <dgm:prSet presAssocID="{0A51B19A-302F-46BB-A718-09ED635D6659}" presName="vSp2" presStyleCnt="0"/>
      <dgm:spPr/>
    </dgm:pt>
    <dgm:pt modelId="{D53B18C2-EBF6-4DEA-920C-EB925D12570C}" type="pres">
      <dgm:prSet presAssocID="{0A51B19A-302F-46BB-A718-09ED635D6659}" presName="sibTrans" presStyleCnt="0"/>
      <dgm:spPr/>
    </dgm:pt>
    <dgm:pt modelId="{83F51864-587A-4C2B-B013-2375DE5E52C8}" type="pres">
      <dgm:prSet presAssocID="{E262D695-B388-4DAC-BD24-EFD6123EA99C}" presName="compositeNode" presStyleCnt="0">
        <dgm:presLayoutVars>
          <dgm:bulletEnabled val="1"/>
        </dgm:presLayoutVars>
      </dgm:prSet>
      <dgm:spPr/>
    </dgm:pt>
    <dgm:pt modelId="{3EF1EB83-6BCA-4397-846A-42B63E59AFD6}" type="pres">
      <dgm:prSet presAssocID="{E262D695-B388-4DAC-BD24-EFD6123EA99C}" presName="bgRect" presStyleLbl="node1" presStyleIdx="2" presStyleCnt="3" custLinFactNeighborY="4508"/>
      <dgm:spPr/>
    </dgm:pt>
    <dgm:pt modelId="{362A9DB1-B983-446E-B337-B05FB9C548AA}" type="pres">
      <dgm:prSet presAssocID="{E262D695-B388-4DAC-BD24-EFD6123EA99C}" presName="parentNode" presStyleLbl="node1" presStyleIdx="2" presStyleCnt="3">
        <dgm:presLayoutVars>
          <dgm:chMax val="0"/>
          <dgm:bulletEnabled val="1"/>
        </dgm:presLayoutVars>
      </dgm:prSet>
      <dgm:spPr/>
    </dgm:pt>
    <dgm:pt modelId="{A3E79A8F-6E81-4F80-A143-F4DB41C55138}" type="pres">
      <dgm:prSet presAssocID="{E262D695-B388-4DAC-BD24-EFD6123EA99C}" presName="childNode" presStyleLbl="node1" presStyleIdx="2" presStyleCnt="3">
        <dgm:presLayoutVars>
          <dgm:bulletEnabled val="1"/>
        </dgm:presLayoutVars>
      </dgm:prSet>
      <dgm:spPr/>
    </dgm:pt>
  </dgm:ptLst>
  <dgm:cxnLst>
    <dgm:cxn modelId="{B47A2B01-9B74-415E-8FB2-5A00D898E388}" type="presOf" srcId="{11FF0B35-D71B-49EA-9A6E-3166E8B0B22D}" destId="{6BBD71AF-3211-4C7B-8112-823F8633E1A1}" srcOrd="0" destOrd="0" presId="urn:microsoft.com/office/officeart/2005/8/layout/hProcess7"/>
    <dgm:cxn modelId="{2B0F5601-4628-454C-955F-C6FC89B1F9B5}" type="presOf" srcId="{DA93F4D1-73C5-49B0-8011-6B47B50BCCB9}" destId="{1A33E846-970B-4C51-B056-7CA19022ED5B}" srcOrd="0" destOrd="0" presId="urn:microsoft.com/office/officeart/2005/8/layout/hProcess7"/>
    <dgm:cxn modelId="{35894F0D-1593-482E-9456-B86815644F8D}" type="presOf" srcId="{986DE7D9-523C-4297-ABB4-2F73579B0990}" destId="{A3E79A8F-6E81-4F80-A143-F4DB41C55138}" srcOrd="0" destOrd="0" presId="urn:microsoft.com/office/officeart/2005/8/layout/hProcess7"/>
    <dgm:cxn modelId="{B6D66318-CF70-4A8E-BFFB-7A2BDD3AE3F8}" srcId="{DA93F4D1-73C5-49B0-8011-6B47B50BCCB9}" destId="{E262D695-B388-4DAC-BD24-EFD6123EA99C}" srcOrd="2" destOrd="0" parTransId="{C4FAE933-9F14-4C3E-A50C-1E244F05FBD8}" sibTransId="{5F1A64CD-36E5-45BA-B97B-C3A7BBEF1BE2}"/>
    <dgm:cxn modelId="{42F9ED30-A0B5-41E9-A858-ABD6BA87972A}" type="presOf" srcId="{DFC00EDF-8C82-4A0A-8307-B01A6D9A803D}" destId="{773FE7A6-BACA-4309-B41E-B23F0EA682F0}" srcOrd="1" destOrd="0" presId="urn:microsoft.com/office/officeart/2005/8/layout/hProcess7"/>
    <dgm:cxn modelId="{74128331-F06F-4E83-B802-B2BB7CF37F6A}" type="presOf" srcId="{03735ED4-945E-4D78-9598-7058F67EE732}" destId="{985CD8A2-D36E-489B-B7BF-27D2D592EFB1}" srcOrd="0" destOrd="0" presId="urn:microsoft.com/office/officeart/2005/8/layout/hProcess7"/>
    <dgm:cxn modelId="{5482C035-2762-43CB-9C48-0E1D6F9B4F90}" type="presOf" srcId="{E262D695-B388-4DAC-BD24-EFD6123EA99C}" destId="{3EF1EB83-6BCA-4397-846A-42B63E59AFD6}" srcOrd="0" destOrd="0" presId="urn:microsoft.com/office/officeart/2005/8/layout/hProcess7"/>
    <dgm:cxn modelId="{54DD1062-D6DB-4E54-873B-87D0E1CF25B6}" srcId="{784207F5-DC99-4428-913D-2A09B51B041D}" destId="{03735ED4-945E-4D78-9598-7058F67EE732}" srcOrd="0" destOrd="0" parTransId="{666975DF-2DC4-43DE-A167-37E44631BCA8}" sibTransId="{8BFF5D4F-3570-4B53-9D8E-CF7CF0FD47DF}"/>
    <dgm:cxn modelId="{7AE86E62-DCF8-448E-A369-811168B6C444}" srcId="{E262D695-B388-4DAC-BD24-EFD6123EA99C}" destId="{986DE7D9-523C-4297-ABB4-2F73579B0990}" srcOrd="0" destOrd="0" parTransId="{0836A977-40F9-42AE-9D7E-AC58CE2D98C3}" sibTransId="{FDE682E6-1A3A-4AAB-A9CB-2BA6633F2AEF}"/>
    <dgm:cxn modelId="{B2C5D247-53A9-4D4B-A5ED-F207DB6A5379}" type="presOf" srcId="{784207F5-DC99-4428-913D-2A09B51B041D}" destId="{56944311-AC3B-4696-93BB-C7B7A939BEB0}" srcOrd="1" destOrd="0" presId="urn:microsoft.com/office/officeart/2005/8/layout/hProcess7"/>
    <dgm:cxn modelId="{FA5B474D-5568-4651-A09E-80AD39135780}" type="presOf" srcId="{E262D695-B388-4DAC-BD24-EFD6123EA99C}" destId="{362A9DB1-B983-446E-B337-B05FB9C548AA}" srcOrd="1" destOrd="0" presId="urn:microsoft.com/office/officeart/2005/8/layout/hProcess7"/>
    <dgm:cxn modelId="{FD1C448E-F8A2-4F38-ADEF-D61497DA4232}" type="presOf" srcId="{DFC00EDF-8C82-4A0A-8307-B01A6D9A803D}" destId="{A8E35837-3589-4F7E-BEF0-5CB13EAFFD5A}" srcOrd="0" destOrd="0" presId="urn:microsoft.com/office/officeart/2005/8/layout/hProcess7"/>
    <dgm:cxn modelId="{F4480DAE-957E-4830-BDDA-8F49676868B0}" type="presOf" srcId="{784207F5-DC99-4428-913D-2A09B51B041D}" destId="{72968B04-B30E-4A01-8971-06386DD3701B}" srcOrd="0" destOrd="0" presId="urn:microsoft.com/office/officeart/2005/8/layout/hProcess7"/>
    <dgm:cxn modelId="{DD70E5B3-96B9-426B-A543-6B00090FF859}" srcId="{DFC00EDF-8C82-4A0A-8307-B01A6D9A803D}" destId="{11FF0B35-D71B-49EA-9A6E-3166E8B0B22D}" srcOrd="0" destOrd="0" parTransId="{15223E12-BCC8-412B-8086-C2D65240F3BA}" sibTransId="{7A6B3BA9-FDFA-45F7-9FF9-1E2988F0FDC0}"/>
    <dgm:cxn modelId="{6A362EBB-DE48-40A4-A58F-4CA1EF5480AA}" srcId="{DA93F4D1-73C5-49B0-8011-6B47B50BCCB9}" destId="{784207F5-DC99-4428-913D-2A09B51B041D}" srcOrd="0" destOrd="0" parTransId="{08944D30-42FF-4883-A525-78766E881E40}" sibTransId="{B0608480-11E3-4DD5-8579-D0D41B0B91B2}"/>
    <dgm:cxn modelId="{BE5AFAFC-2665-4A51-B2E0-592D27B34854}" srcId="{DA93F4D1-73C5-49B0-8011-6B47B50BCCB9}" destId="{DFC00EDF-8C82-4A0A-8307-B01A6D9A803D}" srcOrd="1" destOrd="0" parTransId="{FBF8CFA9-74BC-438D-9306-E3F0655FBC09}" sibTransId="{0A51B19A-302F-46BB-A718-09ED635D6659}"/>
    <dgm:cxn modelId="{4613BAE3-0BDB-47D1-AD0C-2903899B091C}" type="presParOf" srcId="{1A33E846-970B-4C51-B056-7CA19022ED5B}" destId="{93556DC3-EC40-4304-8A2F-BB1542ACF391}" srcOrd="0" destOrd="0" presId="urn:microsoft.com/office/officeart/2005/8/layout/hProcess7"/>
    <dgm:cxn modelId="{D9248676-838A-4860-89B5-520ACD8630D5}" type="presParOf" srcId="{93556DC3-EC40-4304-8A2F-BB1542ACF391}" destId="{72968B04-B30E-4A01-8971-06386DD3701B}" srcOrd="0" destOrd="0" presId="urn:microsoft.com/office/officeart/2005/8/layout/hProcess7"/>
    <dgm:cxn modelId="{208F205F-352B-4085-84E1-EA0BCADC8BB2}" type="presParOf" srcId="{93556DC3-EC40-4304-8A2F-BB1542ACF391}" destId="{56944311-AC3B-4696-93BB-C7B7A939BEB0}" srcOrd="1" destOrd="0" presId="urn:microsoft.com/office/officeart/2005/8/layout/hProcess7"/>
    <dgm:cxn modelId="{53571EA1-B362-4B6D-865E-8ACABC489F8D}" type="presParOf" srcId="{93556DC3-EC40-4304-8A2F-BB1542ACF391}" destId="{985CD8A2-D36E-489B-B7BF-27D2D592EFB1}" srcOrd="2" destOrd="0" presId="urn:microsoft.com/office/officeart/2005/8/layout/hProcess7"/>
    <dgm:cxn modelId="{0A1FECF9-23F9-4C7D-9C24-E623483963CE}" type="presParOf" srcId="{1A33E846-970B-4C51-B056-7CA19022ED5B}" destId="{95813519-D19A-420B-B7BF-40E4A5810731}" srcOrd="1" destOrd="0" presId="urn:microsoft.com/office/officeart/2005/8/layout/hProcess7"/>
    <dgm:cxn modelId="{DD1B64A6-1F30-4774-AE2E-A5C745BB2050}" type="presParOf" srcId="{1A33E846-970B-4C51-B056-7CA19022ED5B}" destId="{3B630F56-DDB7-4BFA-8DCE-48CA9863CEFB}" srcOrd="2" destOrd="0" presId="urn:microsoft.com/office/officeart/2005/8/layout/hProcess7"/>
    <dgm:cxn modelId="{A1CC6B61-6CBF-46C5-9878-11C1E48EEE8F}" type="presParOf" srcId="{3B630F56-DDB7-4BFA-8DCE-48CA9863CEFB}" destId="{9AB8DECB-A142-47CA-A3AA-23F74E864AA4}" srcOrd="0" destOrd="0" presId="urn:microsoft.com/office/officeart/2005/8/layout/hProcess7"/>
    <dgm:cxn modelId="{C98718D2-74A4-4186-97E4-490587EF78B6}" type="presParOf" srcId="{3B630F56-DDB7-4BFA-8DCE-48CA9863CEFB}" destId="{84532469-CE2B-4728-A5B3-9BD64DC4914D}" srcOrd="1" destOrd="0" presId="urn:microsoft.com/office/officeart/2005/8/layout/hProcess7"/>
    <dgm:cxn modelId="{5BEAC5CC-7451-4541-A43F-F0C26D74510E}" type="presParOf" srcId="{3B630F56-DDB7-4BFA-8DCE-48CA9863CEFB}" destId="{78DC5E69-CA57-4F38-9725-E9789FED4740}" srcOrd="2" destOrd="0" presId="urn:microsoft.com/office/officeart/2005/8/layout/hProcess7"/>
    <dgm:cxn modelId="{F02A0818-368E-4850-9374-24161EB66E13}" type="presParOf" srcId="{1A33E846-970B-4C51-B056-7CA19022ED5B}" destId="{BFF80312-100F-4592-8768-686EFBA559F1}" srcOrd="3" destOrd="0" presId="urn:microsoft.com/office/officeart/2005/8/layout/hProcess7"/>
    <dgm:cxn modelId="{CEE0BA52-2A82-4869-8822-4B54969CEC5B}" type="presParOf" srcId="{1A33E846-970B-4C51-B056-7CA19022ED5B}" destId="{4F792B06-2DDB-461F-A13F-8C659E865C0C}" srcOrd="4" destOrd="0" presId="urn:microsoft.com/office/officeart/2005/8/layout/hProcess7"/>
    <dgm:cxn modelId="{5A61F0D9-858C-4617-8199-A859651174E9}" type="presParOf" srcId="{4F792B06-2DDB-461F-A13F-8C659E865C0C}" destId="{A8E35837-3589-4F7E-BEF0-5CB13EAFFD5A}" srcOrd="0" destOrd="0" presId="urn:microsoft.com/office/officeart/2005/8/layout/hProcess7"/>
    <dgm:cxn modelId="{C429C2CE-928A-4D2E-87E0-DCB98109511E}" type="presParOf" srcId="{4F792B06-2DDB-461F-A13F-8C659E865C0C}" destId="{773FE7A6-BACA-4309-B41E-B23F0EA682F0}" srcOrd="1" destOrd="0" presId="urn:microsoft.com/office/officeart/2005/8/layout/hProcess7"/>
    <dgm:cxn modelId="{33107651-80AC-4F50-AEC4-5EC116615B5E}" type="presParOf" srcId="{4F792B06-2DDB-461F-A13F-8C659E865C0C}" destId="{6BBD71AF-3211-4C7B-8112-823F8633E1A1}" srcOrd="2" destOrd="0" presId="urn:microsoft.com/office/officeart/2005/8/layout/hProcess7"/>
    <dgm:cxn modelId="{92137883-E6DC-43D8-9705-161CFC108A10}" type="presParOf" srcId="{1A33E846-970B-4C51-B056-7CA19022ED5B}" destId="{C968249D-D96F-4233-B0D9-A2604A15AFB3}" srcOrd="5" destOrd="0" presId="urn:microsoft.com/office/officeart/2005/8/layout/hProcess7"/>
    <dgm:cxn modelId="{1536C728-3191-43B5-9D37-4A66176225FF}" type="presParOf" srcId="{1A33E846-970B-4C51-B056-7CA19022ED5B}" destId="{2566268F-45CB-4673-9B3A-FC09A5C27EA3}" srcOrd="6" destOrd="0" presId="urn:microsoft.com/office/officeart/2005/8/layout/hProcess7"/>
    <dgm:cxn modelId="{B34155E3-4ACF-479C-B8A5-805EB872170C}" type="presParOf" srcId="{2566268F-45CB-4673-9B3A-FC09A5C27EA3}" destId="{E7C13BC9-7BF5-4C3E-BB18-EC35174881BE}" srcOrd="0" destOrd="0" presId="urn:microsoft.com/office/officeart/2005/8/layout/hProcess7"/>
    <dgm:cxn modelId="{E42C7ABD-098E-42F7-9EAF-8DC574194AFE}" type="presParOf" srcId="{2566268F-45CB-4673-9B3A-FC09A5C27EA3}" destId="{6A9154A3-EDCC-476E-A3F9-5FB3A4822B7D}" srcOrd="1" destOrd="0" presId="urn:microsoft.com/office/officeart/2005/8/layout/hProcess7"/>
    <dgm:cxn modelId="{FF6C1642-FA7D-4042-9DC9-C166E47EAE75}" type="presParOf" srcId="{2566268F-45CB-4673-9B3A-FC09A5C27EA3}" destId="{F63D3497-A3CF-4F31-B14E-677BF77493A8}" srcOrd="2" destOrd="0" presId="urn:microsoft.com/office/officeart/2005/8/layout/hProcess7"/>
    <dgm:cxn modelId="{4CADA65C-30FA-4E7B-BE7E-8E62A8ED1F7C}" type="presParOf" srcId="{1A33E846-970B-4C51-B056-7CA19022ED5B}" destId="{D53B18C2-EBF6-4DEA-920C-EB925D12570C}" srcOrd="7" destOrd="0" presId="urn:microsoft.com/office/officeart/2005/8/layout/hProcess7"/>
    <dgm:cxn modelId="{03995ED2-13B4-4329-B49F-D670FAB92BE4}" type="presParOf" srcId="{1A33E846-970B-4C51-B056-7CA19022ED5B}" destId="{83F51864-587A-4C2B-B013-2375DE5E52C8}" srcOrd="8" destOrd="0" presId="urn:microsoft.com/office/officeart/2005/8/layout/hProcess7"/>
    <dgm:cxn modelId="{87369594-7D31-4D4E-A7B3-DC8BB41115F1}" type="presParOf" srcId="{83F51864-587A-4C2B-B013-2375DE5E52C8}" destId="{3EF1EB83-6BCA-4397-846A-42B63E59AFD6}" srcOrd="0" destOrd="0" presId="urn:microsoft.com/office/officeart/2005/8/layout/hProcess7"/>
    <dgm:cxn modelId="{E545ED08-74C7-41A9-B535-B0521618DD8D}" type="presParOf" srcId="{83F51864-587A-4C2B-B013-2375DE5E52C8}" destId="{362A9DB1-B983-446E-B337-B05FB9C548AA}" srcOrd="1" destOrd="0" presId="urn:microsoft.com/office/officeart/2005/8/layout/hProcess7"/>
    <dgm:cxn modelId="{2AA108DF-E0E9-4A74-8F29-CCEEEAB4BD67}" type="presParOf" srcId="{83F51864-587A-4C2B-B013-2375DE5E52C8}" destId="{A3E79A8F-6E81-4F80-A143-F4DB41C5513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68B04-B30E-4A01-8971-06386DD3701B}">
      <dsp:nvSpPr>
        <dsp:cNvPr id="0" name=""/>
        <dsp:cNvSpPr/>
      </dsp:nvSpPr>
      <dsp:spPr>
        <a:xfrm>
          <a:off x="163628" y="834939"/>
          <a:ext cx="3249660" cy="3899592"/>
        </a:xfrm>
        <a:prstGeom prst="roundRect">
          <a:avLst>
            <a:gd name="adj" fmla="val 5000"/>
          </a:avLst>
        </a:prstGeom>
        <a:solidFill>
          <a:srgbClr val="F28C1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a:latin typeface="+mn-lt"/>
            </a:rPr>
            <a:t>Self</a:t>
          </a:r>
          <a:r>
            <a:rPr lang="en-US" sz="1900" kern="1200">
              <a:latin typeface="+mn-lt"/>
              <a:sym typeface="Wingdings" panose="05000000000000000000" pitchFamily="2" charset="2"/>
            </a:rPr>
            <a:t>TeamLeadership</a:t>
          </a:r>
          <a:endParaRPr lang="en-US" sz="1900" kern="1200">
            <a:latin typeface="+mn-lt"/>
          </a:endParaRPr>
        </a:p>
      </dsp:txBody>
      <dsp:txXfrm rot="16200000">
        <a:off x="-1110238" y="2108806"/>
        <a:ext cx="3197665" cy="649932"/>
      </dsp:txXfrm>
    </dsp:sp>
    <dsp:sp modelId="{985CD8A2-D36E-489B-B7BF-27D2D592EFB1}">
      <dsp:nvSpPr>
        <dsp:cNvPr id="0" name=""/>
        <dsp:cNvSpPr/>
      </dsp:nvSpPr>
      <dsp:spPr>
        <a:xfrm>
          <a:off x="813560" y="834939"/>
          <a:ext cx="2420996" cy="38995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a:latin typeface="+mn-lt"/>
            </a:rPr>
            <a:t>Education </a:t>
          </a:r>
        </a:p>
      </dsp:txBody>
      <dsp:txXfrm>
        <a:off x="813560" y="834939"/>
        <a:ext cx="2420996" cy="3899592"/>
      </dsp:txXfrm>
    </dsp:sp>
    <dsp:sp modelId="{A8E35837-3589-4F7E-BEF0-5CB13EAFFD5A}">
      <dsp:nvSpPr>
        <dsp:cNvPr id="0" name=""/>
        <dsp:cNvSpPr/>
      </dsp:nvSpPr>
      <dsp:spPr>
        <a:xfrm>
          <a:off x="3450691" y="834939"/>
          <a:ext cx="3249660" cy="3899592"/>
        </a:xfrm>
        <a:prstGeom prst="roundRect">
          <a:avLst>
            <a:gd name="adj" fmla="val 5000"/>
          </a:avLst>
        </a:prstGeom>
        <a:solidFill>
          <a:srgbClr val="62BB47"/>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a:latin typeface="+mn-lt"/>
            </a:rPr>
            <a:t>Enterprise</a:t>
          </a:r>
          <a:r>
            <a:rPr lang="en-US" sz="1900" kern="1200">
              <a:latin typeface="+mn-lt"/>
              <a:sym typeface="Wingdings" panose="05000000000000000000" pitchFamily="2" charset="2"/>
            </a:rPr>
            <a:t>Partner PlatformsProprietary Builds</a:t>
          </a:r>
          <a:endParaRPr lang="en-US" sz="1900" kern="1200">
            <a:latin typeface="+mn-lt"/>
          </a:endParaRPr>
        </a:p>
      </dsp:txBody>
      <dsp:txXfrm rot="16200000">
        <a:off x="2176825" y="2108806"/>
        <a:ext cx="3197665" cy="649932"/>
      </dsp:txXfrm>
    </dsp:sp>
    <dsp:sp modelId="{84532469-CE2B-4728-A5B3-9BD64DC4914D}">
      <dsp:nvSpPr>
        <dsp:cNvPr id="0" name=""/>
        <dsp:cNvSpPr/>
      </dsp:nvSpPr>
      <dsp:spPr>
        <a:xfrm rot="5400000">
          <a:off x="3093942" y="3933583"/>
          <a:ext cx="572919" cy="487449"/>
        </a:xfrm>
        <a:prstGeom prst="flowChartExtra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BBD71AF-3211-4C7B-8112-823F8633E1A1}">
      <dsp:nvSpPr>
        <dsp:cNvPr id="0" name=""/>
        <dsp:cNvSpPr/>
      </dsp:nvSpPr>
      <dsp:spPr>
        <a:xfrm>
          <a:off x="4100623" y="834939"/>
          <a:ext cx="2420996" cy="38995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a:latin typeface="+mn-lt"/>
            </a:rPr>
            <a:t>Experimentation</a:t>
          </a:r>
        </a:p>
      </dsp:txBody>
      <dsp:txXfrm>
        <a:off x="4100623" y="834939"/>
        <a:ext cx="2420996" cy="3899592"/>
      </dsp:txXfrm>
    </dsp:sp>
    <dsp:sp modelId="{3EF1EB83-6BCA-4397-846A-42B63E59AFD6}">
      <dsp:nvSpPr>
        <dsp:cNvPr id="0" name=""/>
        <dsp:cNvSpPr/>
      </dsp:nvSpPr>
      <dsp:spPr>
        <a:xfrm>
          <a:off x="6727551" y="834939"/>
          <a:ext cx="3249660" cy="3899592"/>
        </a:xfrm>
        <a:prstGeom prst="roundRect">
          <a:avLst>
            <a:gd name="adj" fmla="val 5000"/>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a:latin typeface="+mn-lt"/>
            </a:rPr>
            <a:t>Crawl</a:t>
          </a:r>
          <a:r>
            <a:rPr lang="en-US" sz="1900" kern="1200">
              <a:latin typeface="+mn-lt"/>
              <a:sym typeface="Wingdings" panose="05000000000000000000" pitchFamily="2" charset="2"/>
            </a:rPr>
            <a:t>WalkRun</a:t>
          </a:r>
          <a:endParaRPr lang="en-US" sz="1900" kern="1200">
            <a:latin typeface="+mn-lt"/>
          </a:endParaRPr>
        </a:p>
      </dsp:txBody>
      <dsp:txXfrm rot="16200000">
        <a:off x="5453684" y="2108806"/>
        <a:ext cx="3197665" cy="649932"/>
      </dsp:txXfrm>
    </dsp:sp>
    <dsp:sp modelId="{6A9154A3-EDCC-476E-A3F9-5FB3A4822B7D}">
      <dsp:nvSpPr>
        <dsp:cNvPr id="0" name=""/>
        <dsp:cNvSpPr/>
      </dsp:nvSpPr>
      <dsp:spPr>
        <a:xfrm rot="5400000">
          <a:off x="6457340" y="3933583"/>
          <a:ext cx="572919" cy="487449"/>
        </a:xfrm>
        <a:prstGeom prst="flowChartExtra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A3E79A8F-6E81-4F80-A143-F4DB41C55138}">
      <dsp:nvSpPr>
        <dsp:cNvPr id="0" name=""/>
        <dsp:cNvSpPr/>
      </dsp:nvSpPr>
      <dsp:spPr>
        <a:xfrm>
          <a:off x="7377483" y="834939"/>
          <a:ext cx="2420996" cy="38995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a:latin typeface="+mn-lt"/>
            </a:rPr>
            <a:t>Execution</a:t>
          </a:r>
        </a:p>
      </dsp:txBody>
      <dsp:txXfrm>
        <a:off x="7377483" y="834939"/>
        <a:ext cx="2420996" cy="38995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ranklin Gothic Medium" panose="020B06030201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ranklin Gothic Medium" panose="020B0603020102020204" pitchFamily="34" charset="0"/>
              </a:defRPr>
            </a:lvl1pPr>
          </a:lstStyle>
          <a:p>
            <a:fld id="{A8F2E048-2DC7-40B0-869D-7C3F5BC70C6D}" type="datetimeFigureOut">
              <a:rPr lang="en-US" smtClean="0"/>
              <a:pPr/>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ranklin Gothic Medium" panose="020B06030201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ranklin Gothic Medium" panose="020B0603020102020204" pitchFamily="34" charset="0"/>
              </a:defRPr>
            </a:lvl1pPr>
          </a:lstStyle>
          <a:p>
            <a:fld id="{252C2207-81C5-4B87-BA22-63FEFC9BB1F3}" type="slidenum">
              <a:rPr lang="en-US" smtClean="0"/>
              <a:pPr/>
              <a:t>‹#›</a:t>
            </a:fld>
            <a:endParaRPr lang="en-US"/>
          </a:p>
        </p:txBody>
      </p:sp>
    </p:spTree>
    <p:extLst>
      <p:ext uri="{BB962C8B-B14F-4D97-AF65-F5344CB8AC3E}">
        <p14:creationId xmlns:p14="http://schemas.microsoft.com/office/powerpoint/2010/main" val="23561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Medium" panose="020B0603020102020204" pitchFamily="34" charset="0"/>
        <a:ea typeface="+mn-ea"/>
        <a:cs typeface="+mn-cs"/>
      </a:defRPr>
    </a:lvl1pPr>
    <a:lvl2pPr marL="457200" algn="l" defTabSz="914400" rtl="0" eaLnBrk="1" latinLnBrk="0" hangingPunct="1">
      <a:defRPr sz="1200" kern="1200">
        <a:solidFill>
          <a:schemeClr val="tx1"/>
        </a:solidFill>
        <a:latin typeface="Franklin Gothic Medium" panose="020B0603020102020204" pitchFamily="34" charset="0"/>
        <a:ea typeface="+mn-ea"/>
        <a:cs typeface="+mn-cs"/>
      </a:defRPr>
    </a:lvl2pPr>
    <a:lvl3pPr marL="914400" algn="l" defTabSz="914400" rtl="0" eaLnBrk="1" latinLnBrk="0" hangingPunct="1">
      <a:defRPr sz="1200" kern="1200">
        <a:solidFill>
          <a:schemeClr val="tx1"/>
        </a:solidFill>
        <a:latin typeface="Franklin Gothic Medium" panose="020B0603020102020204" pitchFamily="34" charset="0"/>
        <a:ea typeface="+mn-ea"/>
        <a:cs typeface="+mn-cs"/>
      </a:defRPr>
    </a:lvl3pPr>
    <a:lvl4pPr marL="1371600" algn="l" defTabSz="914400" rtl="0" eaLnBrk="1" latinLnBrk="0" hangingPunct="1">
      <a:defRPr sz="1200" kern="1200">
        <a:solidFill>
          <a:schemeClr val="tx1"/>
        </a:solidFill>
        <a:latin typeface="Franklin Gothic Medium" panose="020B0603020102020204" pitchFamily="34" charset="0"/>
        <a:ea typeface="+mn-ea"/>
        <a:cs typeface="+mn-cs"/>
      </a:defRPr>
    </a:lvl4pPr>
    <a:lvl5pPr marL="1828800" algn="l" defTabSz="914400" rtl="0" eaLnBrk="1" latinLnBrk="0" hangingPunct="1">
      <a:defRPr sz="1200" kern="1200">
        <a:solidFill>
          <a:schemeClr val="tx1"/>
        </a:solidFill>
        <a:latin typeface="Franklin Gothic Medium" panose="020B06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smpp.org/join-us_"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effectLst/>
                <a:uLnTx/>
                <a:uFillTx/>
                <a:ea typeface="ＭＳ Ｐゴシック"/>
                <a:cs typeface="Calibri"/>
              </a:rPr>
              <a:t>Hi everyone; welcome and thank you for joining today’s ISMPP U</a:t>
            </a:r>
            <a:r>
              <a:rPr lang="en-US" sz="1400" spc="-30">
                <a:ea typeface="ＭＳ Ｐゴシック"/>
                <a:cs typeface="Calibri"/>
              </a:rPr>
              <a:t>,</a:t>
            </a:r>
            <a:r>
              <a:rPr kumimoji="0" lang="en-US" sz="1400" b="0" i="0" u="none" strike="noStrike" kern="1200" cap="none" spc="-30" normalizeH="0" baseline="0" noProof="0">
                <a:ln>
                  <a:noFill/>
                </a:ln>
                <a:effectLst/>
                <a:uLnTx/>
                <a:uFillTx/>
                <a:ea typeface="ＭＳ Ｐゴシック"/>
                <a:cs typeface="Calibri"/>
              </a:rPr>
              <a:t> “</a:t>
            </a:r>
            <a:r>
              <a:rPr lang="en-US" sz="4400"/>
              <a:t>The AI Evolution: Medical Communications in the Digital Age</a:t>
            </a:r>
            <a:r>
              <a:rPr kumimoji="0" lang="en-US" sz="4400" b="0" i="0" u="none" strike="noStrike" kern="1200" cap="none" spc="-30" normalizeH="0" baseline="0" noProof="0">
                <a:ln>
                  <a:noFill/>
                </a:ln>
                <a:effectLst/>
                <a:uLnTx/>
                <a:uFillTx/>
                <a:ea typeface="ＭＳ Ｐゴシック"/>
                <a:cs typeface="Calibri"/>
              </a:rPr>
              <a:t>.”</a:t>
            </a:r>
            <a:r>
              <a:rPr lang="en-US" sz="4400"/>
              <a:t> </a:t>
            </a:r>
          </a:p>
          <a:p>
            <a:endParaRPr lang="en-US" sz="4400"/>
          </a:p>
          <a:p>
            <a:pPr>
              <a:defRPr/>
            </a:pPr>
            <a:r>
              <a:rPr kumimoji="0" lang="en-US" sz="1400" b="1" i="0" u="none" strike="noStrike" kern="1200" cap="none" spc="-30" normalizeH="0" baseline="0" noProof="0">
                <a:ln>
                  <a:noFill/>
                </a:ln>
                <a:solidFill>
                  <a:srgbClr val="0070C0"/>
                </a:solidFill>
                <a:effectLst/>
                <a:uLnTx/>
                <a:uFillTx/>
                <a:ea typeface="ＭＳ Ｐゴシック"/>
                <a:cs typeface="Calibri"/>
              </a:rPr>
              <a:t>This webinar has been approved for </a:t>
            </a:r>
            <a:r>
              <a:rPr kumimoji="0" lang="en-US" sz="1400" b="1" i="0" u="none" strike="noStrike" kern="1200" cap="none" spc="0" normalizeH="0" baseline="0" noProof="0">
                <a:ln>
                  <a:noFill/>
                </a:ln>
                <a:solidFill>
                  <a:srgbClr val="0070C0"/>
                </a:solidFill>
                <a:effectLst/>
                <a:uLnTx/>
                <a:uFillTx/>
                <a:ea typeface="+mn-ea"/>
                <a:cs typeface="+mn-cs"/>
              </a:rPr>
              <a:t>1.5 ISMPP </a:t>
            </a:r>
            <a:r>
              <a:rPr lang="en-US" sz="1400" b="1">
                <a:solidFill>
                  <a:srgbClr val="0070C0"/>
                </a:solidFill>
              </a:rPr>
              <a:t>CMPP Recertification</a:t>
            </a:r>
            <a:r>
              <a:rPr kumimoji="0" lang="en-US" sz="1400" b="1" i="0" u="none" strike="noStrike" kern="1200" cap="none" spc="0" normalizeH="0" baseline="0" noProof="0">
                <a:ln>
                  <a:noFill/>
                </a:ln>
                <a:solidFill>
                  <a:srgbClr val="0070C0"/>
                </a:solidFill>
                <a:effectLst/>
                <a:uLnTx/>
                <a:uFillTx/>
                <a:ea typeface="+mn-ea"/>
                <a:cs typeface="+mn-cs"/>
              </a:rPr>
              <a:t> </a:t>
            </a:r>
            <a:r>
              <a:rPr lang="en-US" sz="1400" b="1">
                <a:solidFill>
                  <a:srgbClr val="0070C0"/>
                </a:solidFill>
              </a:rPr>
              <a:t>Credit</a:t>
            </a:r>
            <a:r>
              <a:rPr kumimoji="0" lang="en-US" sz="1400" b="1" i="0" u="none" strike="noStrike" kern="1200" cap="none" spc="0" normalizeH="0" baseline="0" noProof="0">
                <a:ln>
                  <a:noFill/>
                </a:ln>
                <a:solidFill>
                  <a:srgbClr val="0070C0"/>
                </a:solidFill>
                <a:effectLst/>
                <a:uLnTx/>
                <a:uFillTx/>
                <a:ea typeface="+mn-ea"/>
                <a:cs typeface="+mn-cs"/>
              </a:rPr>
              <a:t>. </a:t>
            </a:r>
            <a:r>
              <a:rPr kumimoji="0" lang="en-US" sz="1400" b="0" i="1" u="none" strike="noStrike" kern="1200" cap="none" spc="0" normalizeH="0" baseline="0" noProof="0">
                <a:ln>
                  <a:noFill/>
                </a:ln>
                <a:solidFill>
                  <a:prstClr val="black"/>
                </a:solidFill>
                <a:effectLst/>
                <a:uLnTx/>
                <a:uFillTx/>
                <a:ea typeface="+mn-ea"/>
                <a:cs typeface="+mn-cs"/>
              </a:rPr>
              <a:t>Please capture a screenshot of the title slide to document for credit.</a:t>
            </a:r>
            <a:r>
              <a:rPr lang="en-US" sz="1400" i="1">
                <a:solidFill>
                  <a:prstClr val="black"/>
                </a:solidFill>
              </a:rPr>
              <a:t> We will show this again at the end of the webinar. </a:t>
            </a:r>
            <a:r>
              <a:rPr lang="en-US" sz="1400" i="0">
                <a:solidFill>
                  <a:prstClr val="black"/>
                </a:solidFill>
              </a:rPr>
              <a:t>You will also be sent a certificate of completion once the webinar concludes.</a:t>
            </a:r>
            <a:endParaRPr lang="en-US" sz="1400" b="0" i="0" u="none" strike="noStrike" kern="1200" cap="none" spc="0" normalizeH="0" baseline="0" noProof="0">
              <a:ln>
                <a:noFill/>
              </a:ln>
              <a:solidFill>
                <a:prstClr val="black"/>
              </a:solidFill>
              <a:effectLst/>
              <a:uLnTx/>
              <a:uFillTx/>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844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cs typeface="Calibri"/>
              </a:rPr>
              <a:t>Just say name and title here</a:t>
            </a:r>
            <a:endParaRPr lang="en-US" sz="1600"/>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7827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230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50"/>
              </a:spcBef>
            </a:pPr>
            <a:endParaRPr lang="en-US">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33</a:t>
            </a:fld>
            <a:endParaRPr lang="en-US"/>
          </a:p>
        </p:txBody>
      </p:sp>
    </p:spTree>
    <p:extLst>
      <p:ext uri="{BB962C8B-B14F-4D97-AF65-F5344CB8AC3E}">
        <p14:creationId xmlns:p14="http://schemas.microsoft.com/office/powerpoint/2010/main" val="3208080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750"/>
              </a:spcBef>
            </a:pPr>
            <a:endParaRPr lang="en-US">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35</a:t>
            </a:fld>
            <a:endParaRPr lang="en-US"/>
          </a:p>
        </p:txBody>
      </p:sp>
    </p:spTree>
    <p:extLst>
      <p:ext uri="{BB962C8B-B14F-4D97-AF65-F5344CB8AC3E}">
        <p14:creationId xmlns:p14="http://schemas.microsoft.com/office/powerpoint/2010/main" val="394407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37</a:t>
            </a:fld>
            <a:endParaRPr lang="en-US"/>
          </a:p>
        </p:txBody>
      </p:sp>
    </p:spTree>
    <p:extLst>
      <p:ext uri="{BB962C8B-B14F-4D97-AF65-F5344CB8AC3E}">
        <p14:creationId xmlns:p14="http://schemas.microsoft.com/office/powerpoint/2010/main" val="3784902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38</a:t>
            </a:fld>
            <a:endParaRPr lang="en-US"/>
          </a:p>
        </p:txBody>
      </p:sp>
    </p:spTree>
    <p:extLst>
      <p:ext uri="{BB962C8B-B14F-4D97-AF65-F5344CB8AC3E}">
        <p14:creationId xmlns:p14="http://schemas.microsoft.com/office/powerpoint/2010/main" val="92482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675"/>
              </a:spcBef>
            </a:pPr>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47</a:t>
            </a:fld>
            <a:endParaRPr lang="en-US"/>
          </a:p>
        </p:txBody>
      </p:sp>
    </p:spTree>
    <p:extLst>
      <p:ext uri="{BB962C8B-B14F-4D97-AF65-F5344CB8AC3E}">
        <p14:creationId xmlns:p14="http://schemas.microsoft.com/office/powerpoint/2010/main" val="92703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48</a:t>
            </a:fld>
            <a:endParaRPr lang="en-US"/>
          </a:p>
        </p:txBody>
      </p:sp>
    </p:spTree>
    <p:extLst>
      <p:ext uri="{BB962C8B-B14F-4D97-AF65-F5344CB8AC3E}">
        <p14:creationId xmlns:p14="http://schemas.microsoft.com/office/powerpoint/2010/main" val="545874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C2207-81C5-4B87-BA22-63FEFC9BB1F3}" type="slidenum">
              <a:rPr lang="en-US" smtClean="0"/>
              <a:pPr/>
              <a:t>49</a:t>
            </a:fld>
            <a:endParaRPr lang="en-US"/>
          </a:p>
        </p:txBody>
      </p:sp>
    </p:spTree>
    <p:extLst>
      <p:ext uri="{BB962C8B-B14F-4D97-AF65-F5344CB8AC3E}">
        <p14:creationId xmlns:p14="http://schemas.microsoft.com/office/powerpoint/2010/main" val="966999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10010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a:ea typeface="ＭＳ Ｐゴシック" panose="020B0600070205080204" pitchFamily="34" charset="-128"/>
              </a:rPr>
              <a:t>First a sincere thank you to all of ISMPP’s titanium and platinum corporate sponsors for their ongoing support of the Society. </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640" indent="-295768">
              <a:defRPr>
                <a:solidFill>
                  <a:schemeClr val="tx1"/>
                </a:solidFill>
                <a:latin typeface="Arial" panose="020B0604020202020204" pitchFamily="34" charset="0"/>
                <a:cs typeface="Arial" panose="020B0604020202020204" pitchFamily="34" charset="0"/>
              </a:defRPr>
            </a:lvl2pPr>
            <a:lvl3pPr marL="1188030" indent="-236285">
              <a:defRPr>
                <a:solidFill>
                  <a:schemeClr val="tx1"/>
                </a:solidFill>
                <a:latin typeface="Arial" panose="020B0604020202020204" pitchFamily="34" charset="0"/>
                <a:cs typeface="Arial" panose="020B0604020202020204" pitchFamily="34" charset="0"/>
              </a:defRPr>
            </a:lvl3pPr>
            <a:lvl4pPr marL="1663903" indent="-236285">
              <a:defRPr>
                <a:solidFill>
                  <a:schemeClr val="tx1"/>
                </a:solidFill>
                <a:latin typeface="Arial" panose="020B0604020202020204" pitchFamily="34" charset="0"/>
                <a:cs typeface="Arial" panose="020B0604020202020204" pitchFamily="34" charset="0"/>
              </a:defRPr>
            </a:lvl4pPr>
            <a:lvl5pPr marL="2139773" indent="-236285">
              <a:defRPr>
                <a:solidFill>
                  <a:schemeClr val="tx1"/>
                </a:solidFill>
                <a:latin typeface="Arial" panose="020B0604020202020204" pitchFamily="34" charset="0"/>
                <a:cs typeface="Arial" panose="020B0604020202020204" pitchFamily="34" charset="0"/>
              </a:defRPr>
            </a:lvl5pPr>
            <a:lvl6pPr marL="2615646"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91518"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7392"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43263"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62066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52</a:t>
            </a:fld>
            <a:endParaRPr lang="en-US"/>
          </a:p>
        </p:txBody>
      </p:sp>
    </p:spTree>
    <p:extLst>
      <p:ext uri="{BB962C8B-B14F-4D97-AF65-F5344CB8AC3E}">
        <p14:creationId xmlns:p14="http://schemas.microsoft.com/office/powerpoint/2010/main" val="120962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00">
                <a:effectLst/>
                <a:ea typeface="Calibri" panose="020F0502020204030204" pitchFamily="34" charset="0"/>
                <a:cs typeface="Times New Roman" panose="02020603050405020304" pitchFamily="18" charset="0"/>
              </a:rPr>
              <a:t>The volume of published articles is growing rapidly, accompanied by an increase in complexity. As a result, it's becoming more challenging to ensure that these studies are comprehensible to a wider audience, including non-experts in the field.</a:t>
            </a:r>
          </a:p>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53</a:t>
            </a:fld>
            <a:endParaRPr lang="en-US"/>
          </a:p>
        </p:txBody>
      </p:sp>
    </p:spTree>
    <p:extLst>
      <p:ext uri="{BB962C8B-B14F-4D97-AF65-F5344CB8AC3E}">
        <p14:creationId xmlns:p14="http://schemas.microsoft.com/office/powerpoint/2010/main" val="1528775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a:effectLst/>
                <a:ea typeface="Calibri" panose="020F0502020204030204" pitchFamily="34" charset="0"/>
                <a:cs typeface="Times New Roman" panose="02020603050405020304" pitchFamily="18" charset="0"/>
              </a:rPr>
              <a:t>PLS play a pivotal role in making study results accessible to a broader audience. They are crucial for ensuring that the findings are understood by patients, non-expert healthcare professionals, and other non-specialists.</a:t>
            </a:r>
          </a:p>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54</a:t>
            </a:fld>
            <a:endParaRPr lang="en-US"/>
          </a:p>
        </p:txBody>
      </p:sp>
    </p:spTree>
    <p:extLst>
      <p:ext uri="{BB962C8B-B14F-4D97-AF65-F5344CB8AC3E}">
        <p14:creationId xmlns:p14="http://schemas.microsoft.com/office/powerpoint/2010/main" val="268457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55</a:t>
            </a:fld>
            <a:endParaRPr lang="en-US"/>
          </a:p>
        </p:txBody>
      </p:sp>
    </p:spTree>
    <p:extLst>
      <p:ext uri="{BB962C8B-B14F-4D97-AF65-F5344CB8AC3E}">
        <p14:creationId xmlns:p14="http://schemas.microsoft.com/office/powerpoint/2010/main" val="383456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Industry standards and GPP guidance recommend at a minimum to have a short text based PLS alongside each publication. </a:t>
            </a:r>
          </a:p>
          <a:p>
            <a:pPr marL="171450" indent="-171450">
              <a:buFont typeface="Arial" panose="020B0604020202020204" pitchFamily="34" charset="0"/>
              <a:buChar char="•"/>
            </a:pPr>
            <a:r>
              <a:rPr lang="en-GB"/>
              <a:t>However, traditional methods of development pose challenges such as the time and cost associated with development</a:t>
            </a:r>
          </a:p>
          <a:p>
            <a:pPr marL="171450" indent="-171450">
              <a:buFont typeface="Arial" panose="020B0604020202020204" pitchFamily="34" charset="0"/>
              <a:buChar char="•"/>
            </a:pPr>
            <a:r>
              <a:rPr lang="en-GB"/>
              <a:t>Led us to explore AI-driven solutions to address these issues.</a:t>
            </a:r>
          </a:p>
        </p:txBody>
      </p:sp>
      <p:sp>
        <p:nvSpPr>
          <p:cNvPr id="4" name="Slide Number Placeholder 3"/>
          <p:cNvSpPr>
            <a:spLocks noGrp="1"/>
          </p:cNvSpPr>
          <p:nvPr>
            <p:ph type="sldNum" sz="quarter" idx="5"/>
          </p:nvPr>
        </p:nvSpPr>
        <p:spPr/>
        <p:txBody>
          <a:bodyPr/>
          <a:lstStyle/>
          <a:p>
            <a:fld id="{2FB49D4D-568C-2641-B360-BD4A87EDB853}" type="slidenum">
              <a:rPr lang="en-US" smtClean="0"/>
              <a:t>56</a:t>
            </a:fld>
            <a:endParaRPr lang="en-US"/>
          </a:p>
        </p:txBody>
      </p:sp>
    </p:spTree>
    <p:extLst>
      <p:ext uri="{BB962C8B-B14F-4D97-AF65-F5344CB8AC3E}">
        <p14:creationId xmlns:p14="http://schemas.microsoft.com/office/powerpoint/2010/main" val="3860119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Time and cost are significant barriers to the widespread adoption of patient lay summaries. Overcoming these barriers is crucial for ensuring broader implementation across our industry</a:t>
            </a:r>
          </a:p>
        </p:txBody>
      </p:sp>
      <p:sp>
        <p:nvSpPr>
          <p:cNvPr id="4" name="Slide Number Placeholder 3"/>
          <p:cNvSpPr>
            <a:spLocks noGrp="1"/>
          </p:cNvSpPr>
          <p:nvPr>
            <p:ph type="sldNum" sz="quarter" idx="5"/>
          </p:nvPr>
        </p:nvSpPr>
        <p:spPr/>
        <p:txBody>
          <a:bodyPr/>
          <a:lstStyle/>
          <a:p>
            <a:fld id="{2FB49D4D-568C-2641-B360-BD4A87EDB853}" type="slidenum">
              <a:rPr lang="en-US" smtClean="0"/>
              <a:t>57</a:t>
            </a:fld>
            <a:endParaRPr lang="en-US"/>
          </a:p>
        </p:txBody>
      </p:sp>
    </p:spTree>
    <p:extLst>
      <p:ext uri="{BB962C8B-B14F-4D97-AF65-F5344CB8AC3E}">
        <p14:creationId xmlns:p14="http://schemas.microsoft.com/office/powerpoint/2010/main" val="271414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Highlight where in the workflow these fit</a:t>
            </a:r>
          </a:p>
        </p:txBody>
      </p:sp>
      <p:sp>
        <p:nvSpPr>
          <p:cNvPr id="4" name="Slide Number Placeholder 3"/>
          <p:cNvSpPr>
            <a:spLocks noGrp="1"/>
          </p:cNvSpPr>
          <p:nvPr>
            <p:ph type="sldNum" sz="quarter" idx="5"/>
          </p:nvPr>
        </p:nvSpPr>
        <p:spPr/>
        <p:txBody>
          <a:bodyPr/>
          <a:lstStyle/>
          <a:p>
            <a:fld id="{2FB49D4D-568C-2641-B360-BD4A87EDB853}" type="slidenum">
              <a:rPr lang="en-US" smtClean="0"/>
              <a:t>58</a:t>
            </a:fld>
            <a:endParaRPr lang="en-US"/>
          </a:p>
        </p:txBody>
      </p:sp>
    </p:spTree>
    <p:extLst>
      <p:ext uri="{BB962C8B-B14F-4D97-AF65-F5344CB8AC3E}">
        <p14:creationId xmlns:p14="http://schemas.microsoft.com/office/powerpoint/2010/main" val="2037729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59</a:t>
            </a:fld>
            <a:endParaRPr lang="en-US"/>
          </a:p>
        </p:txBody>
      </p:sp>
    </p:spTree>
    <p:extLst>
      <p:ext uri="{BB962C8B-B14F-4D97-AF65-F5344CB8AC3E}">
        <p14:creationId xmlns:p14="http://schemas.microsoft.com/office/powerpoint/2010/main" val="1688959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Our AI PLS generator incorporates a specific model housed in a secure environment to ensure data integrity and safety. </a:t>
            </a:r>
          </a:p>
          <a:p>
            <a:pPr marL="171450" indent="-171450">
              <a:buFont typeface="Arial" panose="020B0604020202020204" pitchFamily="34" charset="0"/>
              <a:buChar char="•"/>
            </a:pPr>
            <a:r>
              <a:rPr lang="en-GB"/>
              <a:t>This approach allows us to harness the power of AI while maintaining stringent data security standards.</a:t>
            </a:r>
          </a:p>
        </p:txBody>
      </p:sp>
      <p:sp>
        <p:nvSpPr>
          <p:cNvPr id="4" name="Slide Number Placeholder 3"/>
          <p:cNvSpPr>
            <a:spLocks noGrp="1"/>
          </p:cNvSpPr>
          <p:nvPr>
            <p:ph type="sldNum" sz="quarter" idx="5"/>
          </p:nvPr>
        </p:nvSpPr>
        <p:spPr/>
        <p:txBody>
          <a:bodyPr/>
          <a:lstStyle/>
          <a:p>
            <a:fld id="{2FB49D4D-568C-2641-B360-BD4A87EDB853}" type="slidenum">
              <a:rPr lang="en-US" smtClean="0"/>
              <a:t>60</a:t>
            </a:fld>
            <a:endParaRPr lang="en-US"/>
          </a:p>
        </p:txBody>
      </p:sp>
    </p:spTree>
    <p:extLst>
      <p:ext uri="{BB962C8B-B14F-4D97-AF65-F5344CB8AC3E}">
        <p14:creationId xmlns:p14="http://schemas.microsoft.com/office/powerpoint/2010/main" val="1133398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proof of concept yielded significant results, marking important milestones in the development and validation of our AI PLS tool. These achievements underscore the potential of AI in transforming our approach to patient lay summaries</a:t>
            </a:r>
          </a:p>
        </p:txBody>
      </p:sp>
      <p:sp>
        <p:nvSpPr>
          <p:cNvPr id="4" name="Slide Number Placeholder 3"/>
          <p:cNvSpPr>
            <a:spLocks noGrp="1"/>
          </p:cNvSpPr>
          <p:nvPr>
            <p:ph type="sldNum" sz="quarter" idx="5"/>
          </p:nvPr>
        </p:nvSpPr>
        <p:spPr/>
        <p:txBody>
          <a:bodyPr/>
          <a:lstStyle/>
          <a:p>
            <a:fld id="{2FB49D4D-568C-2641-B360-BD4A87EDB853}" type="slidenum">
              <a:rPr lang="en-US" smtClean="0"/>
              <a:t>62</a:t>
            </a:fld>
            <a:endParaRPr lang="en-US"/>
          </a:p>
        </p:txBody>
      </p:sp>
    </p:spTree>
    <p:extLst>
      <p:ext uri="{BB962C8B-B14F-4D97-AF65-F5344CB8AC3E}">
        <p14:creationId xmlns:p14="http://schemas.microsoft.com/office/powerpoint/2010/main" val="227141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celebrating 15 years of professional excellence in medical publications, for those who are seeking to become CMPP-certified or looking to renew your certification, the application deadline for the next exam window is August 1, 2024</a:t>
            </a:r>
          </a:p>
        </p:txBody>
      </p:sp>
      <p:sp>
        <p:nvSpPr>
          <p:cNvPr id="4" name="Slide Number Placeholder 3"/>
          <p:cNvSpPr>
            <a:spLocks noGrp="1"/>
          </p:cNvSpPr>
          <p:nvPr>
            <p:ph type="sldNum" sz="quarter" idx="5"/>
          </p:nvPr>
        </p:nvSpPr>
        <p:spPr/>
        <p:txBody>
          <a:bodyPr/>
          <a:lstStyle/>
          <a:p>
            <a:fld id="{252C2207-81C5-4B87-BA22-63FEFC9BB1F3}" type="slidenum">
              <a:rPr lang="en-US" smtClean="0"/>
              <a:t>3</a:t>
            </a:fld>
            <a:endParaRPr lang="en-US"/>
          </a:p>
        </p:txBody>
      </p:sp>
    </p:spTree>
    <p:extLst>
      <p:ext uri="{BB962C8B-B14F-4D97-AF65-F5344CB8AC3E}">
        <p14:creationId xmlns:p14="http://schemas.microsoft.com/office/powerpoint/2010/main" val="2754801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900" kern="100">
                <a:effectLst/>
                <a:ea typeface="Calibri" panose="020F0502020204030204" pitchFamily="34" charset="0"/>
                <a:cs typeface="Times New Roman" panose="02020603050405020304" pitchFamily="18" charset="0"/>
              </a:rPr>
              <a:t>Our journey with the AI PLS tool has been a learning experience. Today, we want to share some of the key lessons and best practices we've gleaned. </a:t>
            </a:r>
          </a:p>
          <a:p>
            <a:pPr marL="342900" lvl="0" indent="-342900">
              <a:lnSpc>
                <a:spcPct val="107000"/>
              </a:lnSpc>
              <a:spcAft>
                <a:spcPts val="800"/>
              </a:spcAft>
              <a:buSzPts val="1000"/>
              <a:buFont typeface="Symbol" panose="05050102010706020507" pitchFamily="18" charset="2"/>
              <a:buChar char=""/>
              <a:tabLst>
                <a:tab pos="457200" algn="l"/>
              </a:tabLst>
            </a:pPr>
            <a:r>
              <a:rPr lang="en-GB" sz="900" kern="100">
                <a:effectLst/>
                <a:ea typeface="Calibri" panose="020F0502020204030204" pitchFamily="34" charset="0"/>
                <a:cs typeface="Times New Roman" panose="02020603050405020304" pitchFamily="18" charset="0"/>
              </a:rPr>
              <a:t>Challenges including team adoption, vendor use and potential (perhaps perceived) resistance from authors. Solutions include, through education and lowering barrier to use we were able to overcome</a:t>
            </a:r>
          </a:p>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64</a:t>
            </a:fld>
            <a:endParaRPr lang="en-US"/>
          </a:p>
        </p:txBody>
      </p:sp>
    </p:spTree>
    <p:extLst>
      <p:ext uri="{BB962C8B-B14F-4D97-AF65-F5344CB8AC3E}">
        <p14:creationId xmlns:p14="http://schemas.microsoft.com/office/powerpoint/2010/main" val="2649808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65</a:t>
            </a:fld>
            <a:endParaRPr lang="en-US"/>
          </a:p>
        </p:txBody>
      </p:sp>
    </p:spTree>
    <p:extLst>
      <p:ext uri="{BB962C8B-B14F-4D97-AF65-F5344CB8AC3E}">
        <p14:creationId xmlns:p14="http://schemas.microsoft.com/office/powerpoint/2010/main" val="89723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66</a:t>
            </a:fld>
            <a:endParaRPr lang="en-US"/>
          </a:p>
        </p:txBody>
      </p:sp>
    </p:spTree>
    <p:extLst>
      <p:ext uri="{BB962C8B-B14F-4D97-AF65-F5344CB8AC3E}">
        <p14:creationId xmlns:p14="http://schemas.microsoft.com/office/powerpoint/2010/main" val="152473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now it's time to answer your questions. As a reminder, please type them into the Q&amp;A box at the bottom of your screen. </a:t>
            </a:r>
          </a:p>
        </p:txBody>
      </p:sp>
      <p:sp>
        <p:nvSpPr>
          <p:cNvPr id="4" name="Slide Number Placeholder 3"/>
          <p:cNvSpPr>
            <a:spLocks noGrp="1"/>
          </p:cNvSpPr>
          <p:nvPr>
            <p:ph type="sldNum" sz="quarter" idx="5"/>
          </p:nvPr>
        </p:nvSpPr>
        <p:spPr/>
        <p:txBody>
          <a:bodyPr/>
          <a:lstStyle/>
          <a:p>
            <a:fld id="{2FB49D4D-568C-2641-B360-BD4A87EDB853}" type="slidenum">
              <a:rPr lang="en-US" smtClean="0"/>
              <a:t>67</a:t>
            </a:fld>
            <a:endParaRPr lang="en-US"/>
          </a:p>
        </p:txBody>
      </p:sp>
    </p:spTree>
    <p:extLst>
      <p:ext uri="{BB962C8B-B14F-4D97-AF65-F5344CB8AC3E}">
        <p14:creationId xmlns:p14="http://schemas.microsoft.com/office/powerpoint/2010/main" val="2694288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750"/>
              </a:spcBef>
              <a:buFont typeface="Arial"/>
              <a:buChar char="•"/>
            </a:pPr>
            <a:r>
              <a:rPr lang="en-US"/>
              <a:t>Generative AI shouldn’t be feared.  We've seen today that AI can be a powerful tool in enhancing engagement, making science more accessible and understandable for a broader audience.</a:t>
            </a:r>
          </a:p>
          <a:p>
            <a:pPr marL="285750" indent="-285750">
              <a:lnSpc>
                <a:spcPct val="90000"/>
              </a:lnSpc>
              <a:spcBef>
                <a:spcPts val="750"/>
              </a:spcBef>
              <a:buFont typeface="Arial"/>
              <a:buChar char="•"/>
            </a:pPr>
            <a:r>
              <a:rPr lang="en-US"/>
              <a:t>The applications of AI are vast and set to continue to develop, and we have only scratched the surface. Keeping abreast of these developments will be key to </a:t>
            </a:r>
            <a:r>
              <a:rPr lang="en-US" err="1"/>
              <a:t>maximising</a:t>
            </a:r>
            <a:r>
              <a:rPr lang="en-US"/>
              <a:t> the potential.</a:t>
            </a:r>
          </a:p>
          <a:p>
            <a:pPr marL="285750" indent="-285750">
              <a:lnSpc>
                <a:spcPct val="90000"/>
              </a:lnSpc>
              <a:spcBef>
                <a:spcPts val="750"/>
              </a:spcBef>
              <a:buFont typeface="Arial"/>
              <a:buChar char="•"/>
            </a:pPr>
            <a:r>
              <a:rPr lang="en-US"/>
              <a:t>As we harness AI's capabilities, we must do so responsibly, keeping in mind the ethical and regulatory frameworks that guide our industry.</a:t>
            </a:r>
          </a:p>
          <a:p>
            <a:pPr marL="285750" indent="-285750">
              <a:lnSpc>
                <a:spcPct val="90000"/>
              </a:lnSpc>
              <a:spcBef>
                <a:spcPts val="750"/>
              </a:spcBef>
              <a:buFont typeface="Arial"/>
              <a:buChar char="•"/>
            </a:pPr>
            <a:endParaRPr lang="en-US"/>
          </a:p>
          <a:p>
            <a:endParaRPr lang="en-US" sz="1400">
              <a:cs typeface="Calibri"/>
            </a:endParaRPr>
          </a:p>
          <a:p>
            <a:endParaRPr lang="en-US" sz="14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EB531-83CF-4B7A-AE8C-7C6F3DAFD36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19977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sz="1600">
                <a:cs typeface="Calibri"/>
              </a:rPr>
              <a:t>Here is a snapshot of the upcoming ISMPP U for July, </a:t>
            </a:r>
            <a:r>
              <a:rPr lang="en-US" altLang="en-US" sz="1600">
                <a:solidFill>
                  <a:srgbClr val="000000"/>
                </a:solidFill>
                <a:cs typeface="Calibri"/>
              </a:rPr>
              <a:t>a focus on the ACCORD supplement. Registration soon to be open. </a:t>
            </a:r>
            <a:r>
              <a:rPr lang="en-US" altLang="en-US" sz="1600">
                <a:cs typeface="Calibri"/>
              </a:rPr>
              <a:t>We hope you will join.</a:t>
            </a:r>
          </a:p>
          <a:p>
            <a:pPr>
              <a:spcBef>
                <a:spcPct val="0"/>
              </a:spcBef>
              <a:defRPr/>
            </a:pPr>
            <a:endParaRPr lang="en-US" altLang="en-US" sz="1600">
              <a:cs typeface="Calibri"/>
            </a:endParaRPr>
          </a:p>
          <a:p>
            <a:pPr>
              <a:spcBef>
                <a:spcPct val="0"/>
              </a:spcBef>
              <a:defRPr/>
            </a:pPr>
            <a:r>
              <a:rPr lang="en-US" altLang="en-US" sz="1600">
                <a:cs typeface="Calibri"/>
              </a:rPr>
              <a:t>Also be on the lookout for the August ISMPP U, developed by the ISMPP U committee, focusing on starting a new relationship between agency and pharma.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sz="1600">
                <a:cs typeface="Calibri"/>
              </a:rPr>
              <a:t>If you liked this topic, here are a few ISMPP podcasts we highlighted.</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422664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not aware, ISMPP is offering, in honor of </a:t>
            </a:r>
            <a:r>
              <a:rPr lang="en-US" err="1"/>
              <a:t>Medcomms</a:t>
            </a:r>
            <a:r>
              <a:rPr lang="en-US"/>
              <a:t> day, a 15% discount off the first year of membership for all new members and returning members with three or fewer years of membership. Kevin can paste the link on the Q and A box. https://www.ismpp.org/join-us_</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Again, </a:t>
            </a:r>
            <a:r>
              <a:rPr lang="en-US">
                <a:cs typeface="Calibri"/>
              </a:rPr>
              <a:t>join ISMPP where you can network with thousands of industry professionals, stay up to date with educational offerings, and become CMPP certified for career advancement. </a:t>
            </a:r>
          </a:p>
          <a:p>
            <a:endParaRPr lang="en-US"/>
          </a:p>
        </p:txBody>
      </p:sp>
      <p:sp>
        <p:nvSpPr>
          <p:cNvPr id="4" name="Slide Number Placeholder 3"/>
          <p:cNvSpPr>
            <a:spLocks noGrp="1"/>
          </p:cNvSpPr>
          <p:nvPr>
            <p:ph type="sldNum" sz="quarter" idx="5"/>
          </p:nvPr>
        </p:nvSpPr>
        <p:spPr/>
        <p:txBody>
          <a:bodyPr/>
          <a:lstStyle/>
          <a:p>
            <a:fld id="{252C2207-81C5-4B87-BA22-63FEFC9BB1F3}" type="slidenum">
              <a:rPr lang="en-US" smtClean="0"/>
              <a:t>71</a:t>
            </a:fld>
            <a:endParaRPr lang="en-US"/>
          </a:p>
        </p:txBody>
      </p:sp>
    </p:spTree>
    <p:extLst>
      <p:ext uri="{BB962C8B-B14F-4D97-AF65-F5344CB8AC3E}">
        <p14:creationId xmlns:p14="http://schemas.microsoft.com/office/powerpoint/2010/main" val="428421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effectLst/>
                <a:uLnTx/>
                <a:uFillTx/>
                <a:ea typeface="ＭＳ Ｐゴシック"/>
                <a:cs typeface="Calibri"/>
              </a:rPr>
              <a:t>If you were unable to take a screenshot at the beginning of the webinar for CMPP credit, please do so now. </a:t>
            </a:r>
            <a:endParaRPr lang="en-US" sz="1400" b="0" i="1" u="none" strike="noStrike" kern="1200" cap="none" spc="0" normalizeH="0" baseline="0" noProof="0">
              <a:ln>
                <a:noFill/>
              </a:ln>
              <a:solidFill>
                <a:prstClr val="black"/>
              </a:solidFill>
              <a:effectLst/>
              <a:uLnTx/>
              <a:uFillTx/>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08171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a:t>Thank you again for attending today’s webinar. Please take a moment to fill out the survey link that will be sent to you.</a:t>
            </a:r>
          </a:p>
          <a:p>
            <a:pPr>
              <a:spcBef>
                <a:spcPct val="0"/>
              </a:spcBef>
            </a:pPr>
            <a:endParaRPr lang="en-US" altLang="en-US" sz="1400"/>
          </a:p>
          <a:p>
            <a:pPr>
              <a:spcBef>
                <a:spcPct val="0"/>
              </a:spcBef>
            </a:pPr>
            <a:r>
              <a:rPr lang="en-US" altLang="en-US" sz="1400"/>
              <a:t>After closing out of ZOOM, please click the ‘continue’ button on your screen to take a short survey. </a:t>
            </a:r>
          </a:p>
          <a:p>
            <a:pPr>
              <a:spcBef>
                <a:spcPct val="0"/>
              </a:spcBef>
            </a:pPr>
            <a:endParaRPr lang="en-US" altLang="en-US" sz="1400"/>
          </a:p>
          <a:p>
            <a:pPr>
              <a:spcBef>
                <a:spcPct val="0"/>
              </a:spcBef>
            </a:pPr>
            <a:r>
              <a:rPr lang="en-US" altLang="en-US" sz="1400"/>
              <a:t>Thank you!</a:t>
            </a: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celebration of </a:t>
            </a:r>
            <a:r>
              <a:rPr lang="en-US" err="1"/>
              <a:t>Medcomms</a:t>
            </a:r>
            <a:r>
              <a:rPr lang="en-US"/>
              <a:t> Day, this webinar is free to both members and non-members.</a:t>
            </a:r>
            <a:endParaRPr lang="en-US">
              <a:cs typeface="Calibri"/>
            </a:endParaRPr>
          </a:p>
        </p:txBody>
      </p:sp>
      <p:sp>
        <p:nvSpPr>
          <p:cNvPr id="4" name="Slide Number Placeholder 3"/>
          <p:cNvSpPr>
            <a:spLocks noGrp="1"/>
          </p:cNvSpPr>
          <p:nvPr>
            <p:ph type="sldNum" sz="quarter" idx="5"/>
          </p:nvPr>
        </p:nvSpPr>
        <p:spPr/>
        <p:txBody>
          <a:bodyPr/>
          <a:lstStyle/>
          <a:p>
            <a:fld id="{252C2207-81C5-4B87-BA22-63FEFC9BB1F3}" type="slidenum">
              <a:rPr lang="en-US" smtClean="0"/>
              <a:t>4</a:t>
            </a:fld>
            <a:endParaRPr lang="en-US"/>
          </a:p>
        </p:txBody>
      </p:sp>
    </p:spTree>
    <p:extLst>
      <p:ext uri="{BB962C8B-B14F-4D97-AF65-F5344CB8AC3E}">
        <p14:creationId xmlns:p14="http://schemas.microsoft.com/office/powerpoint/2010/main" val="3182105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5691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not aware, ISMPP is offering, in honor of </a:t>
            </a:r>
            <a:r>
              <a:rPr lang="en-US" err="1"/>
              <a:t>Medcomms</a:t>
            </a:r>
            <a:r>
              <a:rPr lang="en-US"/>
              <a:t> day, a 15% discount off the first year of membership for all new members and returning members with three or fewer years of membership. Kevin can paste the link on the Q and A box. </a:t>
            </a:r>
            <a:r>
              <a:rPr lang="en-US">
                <a:hlinkClick r:id="rId3"/>
              </a:rPr>
              <a:t>https://www.ismpp.org/join-us_</a:t>
            </a:r>
            <a:endParaRPr lang="en-US"/>
          </a:p>
          <a:p>
            <a:endParaRPr lang="en-US">
              <a:cs typeface="Calibri"/>
            </a:endParaRPr>
          </a:p>
          <a:p>
            <a:r>
              <a:rPr lang="en-US">
                <a:cs typeface="Calibri"/>
              </a:rPr>
              <a:t>Join ISMPP where you can network with thousands of industry professionals, stay up to date with educational offerings, and become CMPP certified for career advancement. </a:t>
            </a:r>
          </a:p>
        </p:txBody>
      </p:sp>
      <p:sp>
        <p:nvSpPr>
          <p:cNvPr id="4" name="Slide Number Placeholder 3"/>
          <p:cNvSpPr>
            <a:spLocks noGrp="1"/>
          </p:cNvSpPr>
          <p:nvPr>
            <p:ph type="sldNum" sz="quarter" idx="5"/>
          </p:nvPr>
        </p:nvSpPr>
        <p:spPr/>
        <p:txBody>
          <a:bodyPr/>
          <a:lstStyle/>
          <a:p>
            <a:fld id="{252C2207-81C5-4B87-BA22-63FEFC9BB1F3}" type="slidenum">
              <a:rPr lang="en-US" smtClean="0"/>
              <a:t>5</a:t>
            </a:fld>
            <a:endParaRPr lang="en-US"/>
          </a:p>
        </p:txBody>
      </p:sp>
    </p:spTree>
    <p:extLst>
      <p:ext uri="{BB962C8B-B14F-4D97-AF65-F5344CB8AC3E}">
        <p14:creationId xmlns:p14="http://schemas.microsoft.com/office/powerpoint/2010/main" val="1225293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150" indent="0">
              <a:lnSpc>
                <a:spcPct val="90000"/>
              </a:lnSpc>
              <a:spcBef>
                <a:spcPts val="600"/>
              </a:spcBef>
              <a:buFont typeface="Arial" panose="020B0604020202020204" pitchFamily="34" charset="0"/>
              <a:buNone/>
              <a:defRPr/>
            </a:pPr>
            <a:r>
              <a:rPr lang="en-US" sz="1500" spc="-23">
                <a:cs typeface="Calibri"/>
              </a:rPr>
              <a:t>Remember to Save the Date for the new ISMPP Academy,  a new Fall meeting format in Philadelphia this year, November 13-14. Be on the lookout, registration will open soon.</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132589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a:t>You can submit a question at any time during the presentation by following the instructions on this slide. </a:t>
            </a:r>
          </a:p>
          <a:p>
            <a:pPr>
              <a:spcBef>
                <a:spcPct val="0"/>
              </a:spcBef>
            </a:pPr>
            <a:endParaRPr lang="en-US" altLang="en-US" sz="1400"/>
          </a:p>
          <a:p>
            <a:pPr>
              <a:spcBef>
                <a:spcPct val="0"/>
              </a:spcBef>
            </a:pPr>
            <a:r>
              <a:rPr lang="en-US" altLang="en-US" sz="1400"/>
              <a:t>The faculty will answer questions at the end of all the presentations.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Please take a moment to read our general disclaimer.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0418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Listed here are the learning objectives for today’s webinar.</a:t>
            </a:r>
          </a:p>
          <a:p>
            <a:endParaRPr lang="en-US" sz="14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EB531-83CF-4B7A-AE8C-7C6F3DAFD36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43183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9" cy="6857999"/>
          </a:xfrm>
          <a:prstGeom prst="rect">
            <a:avLst/>
          </a:prstGeom>
        </p:spPr>
      </p:pic>
      <p:sp>
        <p:nvSpPr>
          <p:cNvPr id="2" name="Title 1"/>
          <p:cNvSpPr>
            <a:spLocks noGrp="1"/>
          </p:cNvSpPr>
          <p:nvPr>
            <p:ph type="title"/>
          </p:nvPr>
        </p:nvSpPr>
        <p:spPr>
          <a:xfrm>
            <a:off x="4000499" y="742952"/>
            <a:ext cx="7346951" cy="3078163"/>
          </a:xfr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Audience Poll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5166A8-A740-0D53-CE70-A677EF86CA59}"/>
              </a:ext>
            </a:extLst>
          </p:cNvPr>
          <p:cNvSpPr/>
          <p:nvPr userDrawn="1"/>
        </p:nvSpPr>
        <p:spPr>
          <a:xfrm>
            <a:off x="6096001" y="1233543"/>
            <a:ext cx="5936129" cy="268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A1BEF26E-644E-51D1-3DC0-3B5A7608B47A}"/>
              </a:ext>
            </a:extLst>
          </p:cNvPr>
          <p:cNvSpPr/>
          <p:nvPr userDrawn="1"/>
        </p:nvSpPr>
        <p:spPr>
          <a:xfrm>
            <a:off x="1" y="1"/>
            <a:ext cx="12191999" cy="6711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19F75007-195B-9641-0E9C-C78944D50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Tree>
    <p:extLst>
      <p:ext uri="{BB962C8B-B14F-4D97-AF65-F5344CB8AC3E}">
        <p14:creationId xmlns:p14="http://schemas.microsoft.com/office/powerpoint/2010/main" val="33818821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1" y="1825625"/>
            <a:ext cx="4616215"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7001" y="1825625"/>
            <a:ext cx="4616215"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42660596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6412523" y="688609"/>
            <a:ext cx="5169877" cy="2387600"/>
          </a:xfrm>
        </p:spPr>
        <p:txBody>
          <a:bodyPr anchor="b">
            <a:normAutofit/>
          </a:bodyPr>
          <a:lstStyle>
            <a:lvl1pPr algn="ctr">
              <a:defRPr sz="5333" b="1">
                <a:solidFill>
                  <a:srgbClr val="F28C11"/>
                </a:solidFill>
              </a:defRPr>
            </a:lvl1pPr>
          </a:lstStyle>
          <a:p>
            <a:r>
              <a:rPr lang="en-US"/>
              <a:t>Click to edit Master title style</a:t>
            </a:r>
          </a:p>
        </p:txBody>
      </p:sp>
      <p:sp>
        <p:nvSpPr>
          <p:cNvPr id="3" name="Subtitle 2"/>
          <p:cNvSpPr>
            <a:spLocks noGrp="1"/>
          </p:cNvSpPr>
          <p:nvPr>
            <p:ph type="subTitle" idx="1"/>
          </p:nvPr>
        </p:nvSpPr>
        <p:spPr>
          <a:xfrm>
            <a:off x="6412523" y="3200400"/>
            <a:ext cx="5169877" cy="998173"/>
          </a:xfrm>
        </p:spPr>
        <p:txBody>
          <a:bodyPr>
            <a:noAutofit/>
          </a:bodyPr>
          <a:lstStyle>
            <a:lvl1pPr marL="0" indent="0" algn="ctr">
              <a:buNone/>
              <a:defRPr sz="3200" b="1" i="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804" y="4733069"/>
            <a:ext cx="2351315" cy="1828800"/>
          </a:xfrm>
          <a:prstGeom prst="rect">
            <a:avLst/>
          </a:prstGeom>
        </p:spPr>
      </p:pic>
      <p:pic>
        <p:nvPicPr>
          <p:cNvPr id="6" name="Picture 5">
            <a:extLst>
              <a:ext uri="{FF2B5EF4-FFF2-40B4-BE49-F238E27FC236}">
                <a16:creationId xmlns:a16="http://schemas.microsoft.com/office/drawing/2014/main" id="{F2F8B120-AE1E-4158-A844-D8E4B36EC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9" name="Picture 8">
            <a:extLst>
              <a:ext uri="{FF2B5EF4-FFF2-40B4-BE49-F238E27FC236}">
                <a16:creationId xmlns:a16="http://schemas.microsoft.com/office/drawing/2014/main" id="{418E08F3-6548-4170-BCE7-7BAE0ECE96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1804" y="4733069"/>
            <a:ext cx="2351315" cy="1828800"/>
          </a:xfrm>
          <a:prstGeom prst="rect">
            <a:avLst/>
          </a:prstGeom>
        </p:spPr>
      </p:pic>
    </p:spTree>
    <p:extLst>
      <p:ext uri="{BB962C8B-B14F-4D97-AF65-F5344CB8AC3E}">
        <p14:creationId xmlns:p14="http://schemas.microsoft.com/office/powerpoint/2010/main" val="426258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marL="778914" indent="-304792">
              <a:tabLst/>
              <a:defRPr sz="2933"/>
            </a:lvl2pPr>
            <a:lvl3pPr marL="1236102" indent="-304792">
              <a:tabLst/>
              <a:defRPr sz="2667"/>
            </a:lvl3pPr>
            <a:lvl4pPr marL="1540895" indent="-209545">
              <a:tabLst/>
              <a:defRPr sz="2400"/>
            </a:lvl4pPr>
            <a:lvl5pPr marL="1995967" indent="-266693">
              <a:tabLst/>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C79F3CE7-12BC-4F55-8C78-3D25B804A499}" type="slidenum">
              <a:rPr lang="en-US" smtClean="0"/>
              <a:pPr/>
              <a:t>‹#›</a:t>
            </a:fld>
            <a:endParaRPr lang="en-US"/>
          </a:p>
        </p:txBody>
      </p:sp>
    </p:spTree>
    <p:extLst>
      <p:ext uri="{BB962C8B-B14F-4D97-AF65-F5344CB8AC3E}">
        <p14:creationId xmlns:p14="http://schemas.microsoft.com/office/powerpoint/2010/main" val="185798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00499" y="742952"/>
            <a:ext cx="7346951" cy="3078163"/>
          </a:xfr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pic>
        <p:nvPicPr>
          <p:cNvPr id="6" name="Picture 5">
            <a:extLst>
              <a:ext uri="{FF2B5EF4-FFF2-40B4-BE49-F238E27FC236}">
                <a16:creationId xmlns:a16="http://schemas.microsoft.com/office/drawing/2014/main" id="{F2DCA169-715E-4EE5-ACDC-63291081A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23AE952-BF20-451E-A084-8931ED34CC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10" name="Slide Number Placeholder 6">
            <a:extLst>
              <a:ext uri="{FF2B5EF4-FFF2-40B4-BE49-F238E27FC236}">
                <a16:creationId xmlns:a16="http://schemas.microsoft.com/office/drawing/2014/main" id="{8D43473B-EAA1-488B-BB53-B69EED09AA74}"/>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89164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title"/>
          </p:nvPr>
        </p:nvSpPr>
        <p:spPr>
          <a:xfrm>
            <a:off x="4000499" y="742952"/>
            <a:ext cx="7346951" cy="3078163"/>
          </a:xfr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pic>
        <p:nvPicPr>
          <p:cNvPr id="6" name="Picture 5">
            <a:extLst>
              <a:ext uri="{FF2B5EF4-FFF2-40B4-BE49-F238E27FC236}">
                <a16:creationId xmlns:a16="http://schemas.microsoft.com/office/drawing/2014/main" id="{12667B8E-10B0-40F1-B876-B1C5EB9690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1178C85F-4C3F-4F65-AB3B-8E9DD87253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9" name="Slide Number Placeholder 6">
            <a:extLst>
              <a:ext uri="{FF2B5EF4-FFF2-40B4-BE49-F238E27FC236}">
                <a16:creationId xmlns:a16="http://schemas.microsoft.com/office/drawing/2014/main" id="{FDE570D5-C968-409C-9840-C4C6EC9238E7}"/>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343989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
            <a:ext cx="12191999" cy="6857999"/>
          </a:xfrm>
          <a:prstGeom prst="rect">
            <a:avLst/>
          </a:prstGeom>
        </p:spPr>
      </p:pic>
      <p:sp>
        <p:nvSpPr>
          <p:cNvPr id="2" name="Title 1"/>
          <p:cNvSpPr>
            <a:spLocks noGrp="1"/>
          </p:cNvSpPr>
          <p:nvPr>
            <p:ph type="title"/>
          </p:nvPr>
        </p:nvSpPr>
        <p:spPr>
          <a:xfrm>
            <a:off x="4000499" y="742952"/>
            <a:ext cx="7346951" cy="3078163"/>
          </a:xfr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pic>
        <p:nvPicPr>
          <p:cNvPr id="6" name="Picture 5">
            <a:extLst>
              <a:ext uri="{FF2B5EF4-FFF2-40B4-BE49-F238E27FC236}">
                <a16:creationId xmlns:a16="http://schemas.microsoft.com/office/drawing/2014/main" id="{8D15CAF5-2085-44C3-9099-304C801B07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1999" cy="6857999"/>
          </a:xfrm>
          <a:prstGeom prst="rect">
            <a:avLst/>
          </a:prstGeom>
        </p:spPr>
      </p:pic>
      <p:pic>
        <p:nvPicPr>
          <p:cNvPr id="8" name="Picture 7">
            <a:extLst>
              <a:ext uri="{FF2B5EF4-FFF2-40B4-BE49-F238E27FC236}">
                <a16:creationId xmlns:a16="http://schemas.microsoft.com/office/drawing/2014/main" id="{0521534E-1F00-4CCF-8BFA-429BB747D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9" name="Slide Number Placeholder 6">
            <a:extLst>
              <a:ext uri="{FF2B5EF4-FFF2-40B4-BE49-F238E27FC236}">
                <a16:creationId xmlns:a16="http://schemas.microsoft.com/office/drawing/2014/main" id="{718E8CF1-4BB6-491D-9B4C-A7E12D8686B1}"/>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031850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1" y="1825625"/>
            <a:ext cx="4616215"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7001" y="1825625"/>
            <a:ext cx="4616215"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879932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437883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Audience Poll Slide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A0F4BF42-301A-4D16-B771-1C4E3B8B6C8C}"/>
              </a:ext>
            </a:extLst>
          </p:cNvPr>
          <p:cNvPicPr>
            <a:picLocks noChangeAspect="1"/>
          </p:cNvPicPr>
          <p:nvPr userDrawn="1"/>
        </p:nvPicPr>
        <p:blipFill>
          <a:blip r:embed="rId2"/>
          <a:stretch>
            <a:fillRect/>
          </a:stretch>
        </p:blipFill>
        <p:spPr>
          <a:xfrm>
            <a:off x="9902881" y="-120702"/>
            <a:ext cx="2048433" cy="2048433"/>
          </a:xfrm>
          <a:prstGeom prst="rect">
            <a:avLst/>
          </a:prstGeom>
        </p:spPr>
      </p:pic>
      <p:sp>
        <p:nvSpPr>
          <p:cNvPr id="5" name="Content Placeholder 2">
            <a:extLst>
              <a:ext uri="{FF2B5EF4-FFF2-40B4-BE49-F238E27FC236}">
                <a16:creationId xmlns:a16="http://schemas.microsoft.com/office/drawing/2014/main" id="{818B8883-F592-4A07-9645-6260C6EBF0DF}"/>
              </a:ext>
            </a:extLst>
          </p:cNvPr>
          <p:cNvSpPr>
            <a:spLocks noGrp="1"/>
          </p:cNvSpPr>
          <p:nvPr>
            <p:ph idx="1"/>
          </p:nvPr>
        </p:nvSpPr>
        <p:spPr>
          <a:xfrm>
            <a:off x="1143000" y="1620513"/>
            <a:ext cx="9950215" cy="4901239"/>
          </a:xfrm>
        </p:spPr>
        <p:txBody>
          <a:bodyPr>
            <a:normAutofit/>
          </a:bodyPr>
          <a:lstStyle>
            <a:lvl1pPr>
              <a:defRPr sz="3200"/>
            </a:lvl1pPr>
            <a:lvl2pPr marL="778914" indent="-304792">
              <a:tabLst/>
              <a:defRPr sz="2933"/>
            </a:lvl2pPr>
            <a:lvl3pPr marL="1236102" indent="-304792">
              <a:tabLst/>
              <a:defRPr sz="2667"/>
            </a:lvl3pPr>
            <a:lvl4pPr marL="1540895" indent="-209545">
              <a:tabLst/>
              <a:defRPr sz="2400"/>
            </a:lvl4pPr>
            <a:lvl5pPr marL="1995967" indent="-266693">
              <a:tabLst/>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24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00499" y="742952"/>
            <a:ext cx="7346951" cy="3078163"/>
          </a:xfr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C9B1A9E-A5F1-7621-5CFD-3B10A374BD50}"/>
              </a:ext>
            </a:extLst>
          </p:cNvPr>
          <p:cNvSpPr>
            <a:spLocks noGrp="1"/>
          </p:cNvSpPr>
          <p:nvPr>
            <p:ph type="sldNum" sz="quarter" idx="12"/>
          </p:nvPr>
        </p:nvSpPr>
        <p:spPr>
          <a:xfrm>
            <a:off x="266470" y="6486524"/>
            <a:ext cx="527462" cy="365125"/>
          </a:xfrm>
          <a:prstGeom prst="rect">
            <a:avLst/>
          </a:prstGeom>
        </p:spPr>
        <p:txBody>
          <a:bodyPr/>
          <a:lstStyle>
            <a:lvl1pPr algn="ctr">
              <a:defRPr sz="1050">
                <a:solidFill>
                  <a:schemeClr val="bg2"/>
                </a:solidFill>
              </a:defRPr>
            </a:lvl1pPr>
          </a:lstStyle>
          <a:p>
            <a:fld id="{76B51402-D8AD-3345-AF1A-7CB73C854E7F}" type="slidenum">
              <a:rPr lang="en-US" smtClean="0"/>
              <a:pPr/>
              <a:t>‹#›</a:t>
            </a:fld>
            <a:endParaRPr lang="en-US"/>
          </a:p>
        </p:txBody>
      </p:sp>
      <p:sp>
        <p:nvSpPr>
          <p:cNvPr id="9" name="Footer Placeholder 4">
            <a:extLst>
              <a:ext uri="{FF2B5EF4-FFF2-40B4-BE49-F238E27FC236}">
                <a16:creationId xmlns:a16="http://schemas.microsoft.com/office/drawing/2014/main" id="{C649360A-E4DE-A70C-E694-79D4EAAC5D77}"/>
              </a:ext>
            </a:extLst>
          </p:cNvPr>
          <p:cNvSpPr>
            <a:spLocks noGrp="1"/>
          </p:cNvSpPr>
          <p:nvPr>
            <p:ph type="ftr" sz="quarter" idx="11"/>
          </p:nvPr>
        </p:nvSpPr>
        <p:spPr>
          <a:xfrm>
            <a:off x="351312" y="6486524"/>
            <a:ext cx="11489376" cy="365125"/>
          </a:xfrm>
          <a:prstGeom prst="rect">
            <a:avLst/>
          </a:prstGeom>
        </p:spPr>
        <p:txBody>
          <a:bodyPr/>
          <a:lstStyle>
            <a:lvl1pPr algn="ctr">
              <a:defRPr sz="1000"/>
            </a:lvl1pPr>
          </a:lstStyle>
          <a:p>
            <a:endParaRPr lang="en-US"/>
          </a:p>
        </p:txBody>
      </p:sp>
      <p:pic>
        <p:nvPicPr>
          <p:cNvPr id="4" name="Picture 3" descr="Text&#10;&#10;Description automatically generated with medium confidence">
            <a:extLst>
              <a:ext uri="{FF2B5EF4-FFF2-40B4-BE49-F238E27FC236}">
                <a16:creationId xmlns:a16="http://schemas.microsoft.com/office/drawing/2014/main" id="{5B707CCC-B3A2-EC47-9F33-6B40630B0B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Tree>
    <p:extLst>
      <p:ext uri="{BB962C8B-B14F-4D97-AF65-F5344CB8AC3E}">
        <p14:creationId xmlns:p14="http://schemas.microsoft.com/office/powerpoint/2010/main" val="42696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6412523" y="688609"/>
            <a:ext cx="5169877" cy="2387600"/>
          </a:xfrm>
          <a:prstGeom prst="rect">
            <a:avLst/>
          </a:prstGeom>
        </p:spPr>
        <p:txBody>
          <a:bodyPr anchor="b">
            <a:normAutofit/>
          </a:bodyPr>
          <a:lstStyle>
            <a:lvl1pPr algn="ctr">
              <a:defRPr sz="5333" b="1">
                <a:solidFill>
                  <a:srgbClr val="F28C11"/>
                </a:solidFill>
              </a:defRPr>
            </a:lvl1pPr>
          </a:lstStyle>
          <a:p>
            <a:r>
              <a:rPr lang="en-US"/>
              <a:t>Click to edit Master title style</a:t>
            </a:r>
          </a:p>
        </p:txBody>
      </p:sp>
      <p:sp>
        <p:nvSpPr>
          <p:cNvPr id="3" name="Subtitle 2"/>
          <p:cNvSpPr>
            <a:spLocks noGrp="1"/>
          </p:cNvSpPr>
          <p:nvPr>
            <p:ph type="subTitle" idx="1"/>
          </p:nvPr>
        </p:nvSpPr>
        <p:spPr>
          <a:xfrm>
            <a:off x="6412523" y="3200400"/>
            <a:ext cx="5169877" cy="998173"/>
          </a:xfrm>
        </p:spPr>
        <p:txBody>
          <a:bodyPr>
            <a:noAutofit/>
          </a:bodyPr>
          <a:lstStyle>
            <a:lvl1pPr marL="0" indent="0" algn="ctr">
              <a:buNone/>
              <a:defRPr sz="3200" b="1" i="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1804" y="4733069"/>
            <a:ext cx="2351315" cy="1828800"/>
          </a:xfrm>
          <a:prstGeom prst="rect">
            <a:avLst/>
          </a:prstGeom>
        </p:spPr>
      </p:pic>
      <p:sp>
        <p:nvSpPr>
          <p:cNvPr id="4" name="Rectangle 3">
            <a:extLst>
              <a:ext uri="{FF2B5EF4-FFF2-40B4-BE49-F238E27FC236}">
                <a16:creationId xmlns:a16="http://schemas.microsoft.com/office/drawing/2014/main" id="{1F2DC180-72F6-2898-D9D2-46B29C046219}"/>
              </a:ext>
            </a:extLst>
          </p:cNvPr>
          <p:cNvSpPr/>
          <p:nvPr userDrawn="1"/>
        </p:nvSpPr>
        <p:spPr>
          <a:xfrm>
            <a:off x="-4468475" y="-627520"/>
            <a:ext cx="1115804" cy="1052743"/>
          </a:xfrm>
          <a:prstGeom prst="rect">
            <a:avLst/>
          </a:prstGeom>
          <a:solidFill>
            <a:srgbClr val="830051"/>
          </a:solidFill>
          <a:ln w="12700" cap="flat" cmpd="sng" algn="ctr">
            <a:noFill/>
            <a:prstDash val="solid"/>
            <a:miter lim="800000"/>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5" name="Rectangle 4">
            <a:extLst>
              <a:ext uri="{FF2B5EF4-FFF2-40B4-BE49-F238E27FC236}">
                <a16:creationId xmlns:a16="http://schemas.microsoft.com/office/drawing/2014/main" id="{C78F1576-D157-57AC-CFD8-75D4D7E3E0C1}"/>
              </a:ext>
            </a:extLst>
          </p:cNvPr>
          <p:cNvSpPr/>
          <p:nvPr userDrawn="1"/>
        </p:nvSpPr>
        <p:spPr>
          <a:xfrm>
            <a:off x="-5731462" y="-627520"/>
            <a:ext cx="1115804" cy="1052743"/>
          </a:xfrm>
          <a:prstGeom prst="rect">
            <a:avLst/>
          </a:prstGeom>
          <a:solidFill>
            <a:srgbClr val="3F4444"/>
          </a:solidFill>
          <a:ln>
            <a:noFill/>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6" name="Rectangle 5">
            <a:extLst>
              <a:ext uri="{FF2B5EF4-FFF2-40B4-BE49-F238E27FC236}">
                <a16:creationId xmlns:a16="http://schemas.microsoft.com/office/drawing/2014/main" id="{D69D558D-B94A-B133-7069-5D46F52C874B}"/>
              </a:ext>
            </a:extLst>
          </p:cNvPr>
          <p:cNvSpPr/>
          <p:nvPr userDrawn="1"/>
        </p:nvSpPr>
        <p:spPr>
          <a:xfrm>
            <a:off x="-3151229" y="-627520"/>
            <a:ext cx="1115804" cy="1052743"/>
          </a:xfrm>
          <a:prstGeom prst="rect">
            <a:avLst/>
          </a:prstGeom>
          <a:solidFill>
            <a:srgbClr val="F0AB00"/>
          </a:solidFill>
          <a:ln>
            <a:noFill/>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9" name="Rectangle 8">
            <a:extLst>
              <a:ext uri="{FF2B5EF4-FFF2-40B4-BE49-F238E27FC236}">
                <a16:creationId xmlns:a16="http://schemas.microsoft.com/office/drawing/2014/main" id="{31EA3503-73CA-C9C9-0DFB-2BA6EE167D75}"/>
              </a:ext>
            </a:extLst>
          </p:cNvPr>
          <p:cNvSpPr/>
          <p:nvPr userDrawn="1"/>
        </p:nvSpPr>
        <p:spPr>
          <a:xfrm>
            <a:off x="-5685363" y="629197"/>
            <a:ext cx="1115804" cy="1052743"/>
          </a:xfrm>
          <a:prstGeom prst="rect">
            <a:avLst/>
          </a:prstGeom>
          <a:solidFill>
            <a:srgbClr val="D0006F"/>
          </a:solidFill>
          <a:ln>
            <a:noFill/>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10" name="Rectangle 9">
            <a:extLst>
              <a:ext uri="{FF2B5EF4-FFF2-40B4-BE49-F238E27FC236}">
                <a16:creationId xmlns:a16="http://schemas.microsoft.com/office/drawing/2014/main" id="{8BAC0B7E-97C8-AF79-3950-1E30ADB9E43F}"/>
              </a:ext>
            </a:extLst>
          </p:cNvPr>
          <p:cNvSpPr/>
          <p:nvPr userDrawn="1"/>
        </p:nvSpPr>
        <p:spPr>
          <a:xfrm>
            <a:off x="-4427285" y="629195"/>
            <a:ext cx="1115804" cy="1052743"/>
          </a:xfrm>
          <a:prstGeom prst="rect">
            <a:avLst/>
          </a:prstGeom>
          <a:solidFill>
            <a:srgbClr val="3C1053"/>
          </a:solidFill>
          <a:ln>
            <a:noFill/>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11" name="Rectangle 10">
            <a:extLst>
              <a:ext uri="{FF2B5EF4-FFF2-40B4-BE49-F238E27FC236}">
                <a16:creationId xmlns:a16="http://schemas.microsoft.com/office/drawing/2014/main" id="{01E4D8B6-F2CB-296B-119D-CF4C6CDB8163}"/>
              </a:ext>
            </a:extLst>
          </p:cNvPr>
          <p:cNvSpPr/>
          <p:nvPr userDrawn="1"/>
        </p:nvSpPr>
        <p:spPr>
          <a:xfrm>
            <a:off x="-3079519" y="688610"/>
            <a:ext cx="1115804" cy="1052743"/>
          </a:xfrm>
          <a:prstGeom prst="rect">
            <a:avLst/>
          </a:prstGeom>
          <a:solidFill>
            <a:srgbClr val="C4D600"/>
          </a:solidFill>
          <a:ln>
            <a:noFill/>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12" name="Rectangle 11">
            <a:extLst>
              <a:ext uri="{FF2B5EF4-FFF2-40B4-BE49-F238E27FC236}">
                <a16:creationId xmlns:a16="http://schemas.microsoft.com/office/drawing/2014/main" id="{606E0F92-370E-C48E-BA58-9DB89FE97E2F}"/>
              </a:ext>
            </a:extLst>
          </p:cNvPr>
          <p:cNvSpPr/>
          <p:nvPr userDrawn="1"/>
        </p:nvSpPr>
        <p:spPr>
          <a:xfrm>
            <a:off x="-1796863" y="688610"/>
            <a:ext cx="1115804" cy="1052743"/>
          </a:xfrm>
          <a:prstGeom prst="rect">
            <a:avLst/>
          </a:prstGeom>
          <a:solidFill>
            <a:srgbClr val="68D2DF"/>
          </a:solidFill>
          <a:ln>
            <a:noFill/>
          </a:ln>
          <a:effectLst/>
        </p:spPr>
        <p:txBody>
          <a:bodyPr rtlCol="0" anchor="ctr">
            <a:noAutofit/>
          </a:body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9927"/>
            <a:ext cx="9950215" cy="125538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marL="778914" indent="-304792">
              <a:tabLst/>
              <a:defRPr sz="2933"/>
            </a:lvl2pPr>
            <a:lvl3pPr marL="1236102" indent="-304792">
              <a:tabLst/>
              <a:defRPr sz="2667"/>
            </a:lvl3pPr>
            <a:lvl4pPr marL="1540895" indent="-209545">
              <a:tabLst/>
              <a:defRPr sz="2400"/>
            </a:lvl4pPr>
            <a:lvl5pPr marL="1995967" indent="-266693">
              <a:tabLst/>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00499" y="742952"/>
            <a:ext cx="7346951" cy="3078163"/>
          </a:xfrm>
          <a:prstGeom prst="rect">
            <a:avLst/>
          </a:prstGeo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title"/>
          </p:nvPr>
        </p:nvSpPr>
        <p:spPr>
          <a:xfrm>
            <a:off x="4000499" y="742952"/>
            <a:ext cx="7346951" cy="3078163"/>
          </a:xfrm>
          <a:prstGeom prst="rect">
            <a:avLst/>
          </a:prstGeo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9" cy="6857999"/>
          </a:xfrm>
          <a:prstGeom prst="rect">
            <a:avLst/>
          </a:prstGeom>
        </p:spPr>
      </p:pic>
      <p:sp>
        <p:nvSpPr>
          <p:cNvPr id="2" name="Title 1"/>
          <p:cNvSpPr>
            <a:spLocks noGrp="1"/>
          </p:cNvSpPr>
          <p:nvPr>
            <p:ph type="title"/>
          </p:nvPr>
        </p:nvSpPr>
        <p:spPr>
          <a:xfrm>
            <a:off x="4000499" y="742952"/>
            <a:ext cx="7346951" cy="3078163"/>
          </a:xfrm>
          <a:prstGeom prst="rect">
            <a:avLst/>
          </a:prstGeo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9927"/>
            <a:ext cx="9950215" cy="1255388"/>
          </a:xfrm>
          <a:prstGeom prst="rect">
            <a:avLst/>
          </a:prstGeom>
        </p:spPr>
        <p:txBody>
          <a:bodyPr/>
          <a:lstStyle>
            <a:lvl1pPr>
              <a:defRPr>
                <a:latin typeface="Franklin Gothic Medium" panose="020B060302010202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1143001" y="1825625"/>
            <a:ext cx="4616215" cy="4351339"/>
          </a:xfrm>
        </p:spPr>
        <p:txBody>
          <a:bodyPr/>
          <a:lstStyle>
            <a:lvl1pPr>
              <a:defRPr>
                <a:latin typeface="Franklin Gothic Medium" panose="020B0603020102020204" pitchFamily="34" charset="0"/>
                <a:cs typeface="Calibri" panose="020F0502020204030204" pitchFamily="34" charset="0"/>
              </a:defRPr>
            </a:lvl1pPr>
            <a:lvl2pPr>
              <a:defRPr>
                <a:latin typeface="Franklin Gothic Medium" panose="020B0603020102020204" pitchFamily="34" charset="0"/>
                <a:cs typeface="Calibri" panose="020F0502020204030204" pitchFamily="34" charset="0"/>
              </a:defRPr>
            </a:lvl2pPr>
            <a:lvl3pPr>
              <a:defRPr>
                <a:latin typeface="Franklin Gothic Medium" panose="020B0603020102020204" pitchFamily="34" charset="0"/>
                <a:cs typeface="Calibri" panose="020F0502020204030204" pitchFamily="34" charset="0"/>
              </a:defRPr>
            </a:lvl3pPr>
            <a:lvl4pPr>
              <a:defRPr>
                <a:latin typeface="Franklin Gothic Medium" panose="020B0603020102020204" pitchFamily="34" charset="0"/>
                <a:cs typeface="Calibri" panose="020F0502020204030204" pitchFamily="34" charset="0"/>
              </a:defRPr>
            </a:lvl4pPr>
            <a:lvl5pPr>
              <a:defRPr>
                <a:latin typeface="Franklin Gothic Medium" panose="020B0603020102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7001" y="1825625"/>
            <a:ext cx="4616215" cy="4351339"/>
          </a:xfrm>
        </p:spPr>
        <p:txBody>
          <a:bodyPr/>
          <a:lstStyle>
            <a:lvl1pPr>
              <a:defRPr>
                <a:latin typeface="Franklin Gothic Medium" panose="020B0603020102020204" pitchFamily="34" charset="0"/>
                <a:cs typeface="Calibri" panose="020F0502020204030204" pitchFamily="34" charset="0"/>
              </a:defRPr>
            </a:lvl1pPr>
            <a:lvl2pPr>
              <a:defRPr>
                <a:latin typeface="Franklin Gothic Medium" panose="020B0603020102020204" pitchFamily="34" charset="0"/>
                <a:cs typeface="Calibri" panose="020F0502020204030204" pitchFamily="34" charset="0"/>
              </a:defRPr>
            </a:lvl2pPr>
            <a:lvl3pPr>
              <a:defRPr>
                <a:latin typeface="Franklin Gothic Medium" panose="020B0603020102020204" pitchFamily="34" charset="0"/>
                <a:cs typeface="Calibri" panose="020F0502020204030204" pitchFamily="34" charset="0"/>
              </a:defRPr>
            </a:lvl3pPr>
            <a:lvl4pPr>
              <a:defRPr>
                <a:latin typeface="Franklin Gothic Medium" panose="020B0603020102020204" pitchFamily="34" charset="0"/>
                <a:cs typeface="Calibri" panose="020F0502020204030204" pitchFamily="34" charset="0"/>
              </a:defRPr>
            </a:lvl4pPr>
            <a:lvl5pPr>
              <a:defRPr>
                <a:latin typeface="Franklin Gothic Medium" panose="020B0603020102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79927"/>
            <a:ext cx="9950215" cy="1255388"/>
          </a:xfrm>
          <a:prstGeom prst="rect">
            <a:avLst/>
          </a:prstGeom>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a:xfrm>
            <a:off x="1143000" y="79927"/>
            <a:ext cx="9950215" cy="1255388"/>
          </a:xfrm>
          <a:prstGeom prst="rect">
            <a:avLst/>
          </a:prstGeom>
        </p:spPr>
        <p:txBody>
          <a:bodyPr/>
          <a:lstStyle>
            <a:lvl1pPr>
              <a:defRPr/>
            </a:lvl1pPr>
          </a:lstStyle>
          <a:p>
            <a:r>
              <a:rPr lang="en-US"/>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9902881" y="-120702"/>
            <a:ext cx="2048433" cy="2048433"/>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1143000" y="1620513"/>
            <a:ext cx="9950215" cy="4901239"/>
          </a:xfrm>
        </p:spPr>
        <p:txBody>
          <a:bodyPr>
            <a:normAutofit/>
          </a:bodyPr>
          <a:lstStyle>
            <a:lvl1pPr>
              <a:defRPr sz="3200"/>
            </a:lvl1pPr>
            <a:lvl2pPr marL="778914" indent="-304792">
              <a:tabLst/>
              <a:defRPr sz="2933"/>
            </a:lvl2pPr>
            <a:lvl3pPr marL="1236102" indent="-304792">
              <a:tabLst/>
              <a:defRPr sz="2667"/>
            </a:lvl3pPr>
            <a:lvl4pPr marL="1540895" indent="-209545">
              <a:tabLst/>
              <a:defRPr sz="2400"/>
            </a:lvl4pPr>
            <a:lvl5pPr marL="1995967" indent="-266693">
              <a:tabLst/>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marL="778914" indent="-304792">
              <a:tabLst/>
              <a:defRPr sz="2933"/>
            </a:lvl2pPr>
            <a:lvl3pPr marL="1236102" indent="-304792">
              <a:tabLst/>
              <a:defRPr sz="2667"/>
            </a:lvl3pPr>
            <a:lvl4pPr marL="1540895" indent="-209545">
              <a:tabLst/>
              <a:defRPr sz="2400"/>
            </a:lvl4pPr>
            <a:lvl5pPr marL="1995967" indent="-266693">
              <a:tabLst/>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6412523" y="688609"/>
            <a:ext cx="5169877" cy="2387600"/>
          </a:xfrm>
        </p:spPr>
        <p:txBody>
          <a:bodyPr anchor="b">
            <a:normAutofit/>
          </a:bodyPr>
          <a:lstStyle>
            <a:lvl1pPr algn="ctr">
              <a:defRPr sz="5333" b="1">
                <a:solidFill>
                  <a:srgbClr val="F28C11"/>
                </a:solidFill>
              </a:defRPr>
            </a:lvl1pPr>
          </a:lstStyle>
          <a:p>
            <a:r>
              <a:rPr lang="en-US"/>
              <a:t>Click to edit Master title style</a:t>
            </a:r>
          </a:p>
        </p:txBody>
      </p:sp>
      <p:sp>
        <p:nvSpPr>
          <p:cNvPr id="3" name="Subtitle 2"/>
          <p:cNvSpPr>
            <a:spLocks noGrp="1"/>
          </p:cNvSpPr>
          <p:nvPr>
            <p:ph type="subTitle" idx="1"/>
          </p:nvPr>
        </p:nvSpPr>
        <p:spPr>
          <a:xfrm>
            <a:off x="6412523" y="3200400"/>
            <a:ext cx="5169877" cy="998173"/>
          </a:xfrm>
        </p:spPr>
        <p:txBody>
          <a:bodyPr>
            <a:noAutofit/>
          </a:bodyPr>
          <a:lstStyle>
            <a:lvl1pPr marL="0" indent="0" algn="ctr">
              <a:buNone/>
              <a:defRPr sz="3200" b="1" i="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1804" y="4733069"/>
            <a:ext cx="2351315" cy="18288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title"/>
          </p:nvPr>
        </p:nvSpPr>
        <p:spPr>
          <a:xfrm>
            <a:off x="4000499" y="742952"/>
            <a:ext cx="7346951" cy="3078163"/>
          </a:xfrm>
        </p:spPr>
        <p:txBody>
          <a:bodyPr anchor="b">
            <a:normAutofit/>
          </a:bodyPr>
          <a:lstStyle>
            <a:lvl1pPr>
              <a:defRPr sz="4533">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4000499" y="4210051"/>
            <a:ext cx="7346952" cy="1879600"/>
          </a:xfrm>
        </p:spPr>
        <p:txBody>
          <a:bodyPr>
            <a:normAutofit/>
          </a:bodyPr>
          <a:lstStyle>
            <a:lvl1pPr marL="0" indent="0">
              <a:buNone/>
              <a:defRPr sz="3200" b="1" i="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9313983" y="79927"/>
            <a:ext cx="2743200" cy="365125"/>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29008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1143000" y="1620513"/>
            <a:ext cx="9950215" cy="4901239"/>
          </a:xfrm>
        </p:spPr>
        <p:txBody>
          <a:bodyPr/>
          <a:lstStyle>
            <a:lvl2pPr>
              <a:defRPr sz="2133"/>
            </a:lvl2pPr>
            <a:lvl3pPr>
              <a:defRPr sz="1867"/>
            </a:lvl3pPr>
            <a:lvl4pPr>
              <a:defRPr sz="1600"/>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73843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1126466" y="1643863"/>
            <a:ext cx="2012204" cy="2011680"/>
          </a:xfrm>
          <a:prstGeom prst="ellipse">
            <a:avLst/>
          </a:prstGeo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3819758" y="1643863"/>
            <a:ext cx="2012204" cy="2011680"/>
          </a:xfrm>
          <a:prstGeom prst="ellipse">
            <a:avLst/>
          </a:prstGeo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6398149" y="1643863"/>
            <a:ext cx="2012204" cy="2011680"/>
          </a:xfrm>
          <a:prstGeom prst="ellipse">
            <a:avLst/>
          </a:prstGeom>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9092394" y="1643863"/>
            <a:ext cx="2012204" cy="2011680"/>
          </a:xfrm>
          <a:prstGeom prst="ellipse">
            <a:avLst/>
          </a:prstGeom>
          <a:effectLst/>
        </p:spPr>
        <p:txBody>
          <a:bodyPr>
            <a:normAutofit/>
          </a:bodyPr>
          <a:lstStyle>
            <a:lvl1pPr marL="0" indent="0">
              <a:buNone/>
              <a:defRPr sz="1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95024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dience Poll Slide">
  <p:cSld name="Audience Poll Slide">
    <p:spTree>
      <p:nvGrpSpPr>
        <p:cNvPr id="1" name="Shape 16"/>
        <p:cNvGrpSpPr/>
        <p:nvPr/>
      </p:nvGrpSpPr>
      <p:grpSpPr>
        <a:xfrm>
          <a:off x="0" y="0"/>
          <a:ext cx="0" cy="0"/>
          <a:chOff x="0" y="0"/>
          <a:chExt cx="0" cy="0"/>
        </a:xfrm>
      </p:grpSpPr>
      <p:sp>
        <p:nvSpPr>
          <p:cNvPr id="17" name="Google Shape;17;p11"/>
          <p:cNvSpPr txBox="1">
            <a:spLocks noGrp="1"/>
          </p:cNvSpPr>
          <p:nvPr>
            <p:ph type="title"/>
          </p:nvPr>
        </p:nvSpPr>
        <p:spPr>
          <a:xfrm>
            <a:off x="1143000" y="79927"/>
            <a:ext cx="9950215" cy="12553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28C11"/>
              </a:buClr>
              <a:buSzPts val="3400"/>
              <a:buFont typeface="Libre Franklin Medium"/>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9313983" y="7992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9" name="Google Shape;19;p11"/>
          <p:cNvPicPr preferRelativeResize="0"/>
          <p:nvPr/>
        </p:nvPicPr>
        <p:blipFill rotWithShape="1">
          <a:blip r:embed="rId2">
            <a:alphaModFix/>
          </a:blip>
          <a:srcRect/>
          <a:stretch/>
        </p:blipFill>
        <p:spPr>
          <a:xfrm>
            <a:off x="9902881" y="-120702"/>
            <a:ext cx="2048433" cy="2048433"/>
          </a:xfrm>
          <a:prstGeom prst="rect">
            <a:avLst/>
          </a:prstGeom>
          <a:noFill/>
          <a:ln>
            <a:noFill/>
          </a:ln>
        </p:spPr>
      </p:pic>
      <p:sp>
        <p:nvSpPr>
          <p:cNvPr id="20" name="Google Shape;20;p11"/>
          <p:cNvSpPr txBox="1">
            <a:spLocks noGrp="1"/>
          </p:cNvSpPr>
          <p:nvPr>
            <p:ph type="body" idx="1"/>
          </p:nvPr>
        </p:nvSpPr>
        <p:spPr>
          <a:xfrm>
            <a:off x="1143000" y="1620513"/>
            <a:ext cx="9950215" cy="4901239"/>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SzPts val="2400"/>
              <a:buChar char="•"/>
              <a:defRPr sz="3200"/>
            </a:lvl1pPr>
            <a:lvl2pPr marL="1219170" lvl="1" indent="-491054" algn="l">
              <a:lnSpc>
                <a:spcPct val="90000"/>
              </a:lnSpc>
              <a:spcBef>
                <a:spcPts val="500"/>
              </a:spcBef>
              <a:spcAft>
                <a:spcPts val="0"/>
              </a:spcAft>
              <a:buSzPts val="2200"/>
              <a:buChar char="–"/>
              <a:defRPr sz="2933"/>
            </a:lvl2pPr>
            <a:lvl3pPr marL="1828754" lvl="2" indent="-474121" algn="l">
              <a:lnSpc>
                <a:spcPct val="90000"/>
              </a:lnSpc>
              <a:spcBef>
                <a:spcPts val="500"/>
              </a:spcBef>
              <a:spcAft>
                <a:spcPts val="0"/>
              </a:spcAft>
              <a:buSzPts val="2000"/>
              <a:buChar char="▪"/>
              <a:defRPr sz="2667"/>
            </a:lvl3pPr>
            <a:lvl4pPr marL="2438339" lvl="3" indent="-457189" algn="l">
              <a:lnSpc>
                <a:spcPct val="90000"/>
              </a:lnSpc>
              <a:spcBef>
                <a:spcPts val="500"/>
              </a:spcBef>
              <a:spcAft>
                <a:spcPts val="0"/>
              </a:spcAft>
              <a:buSzPts val="1800"/>
              <a:buChar char="•"/>
              <a:defRPr sz="2400"/>
            </a:lvl4pPr>
            <a:lvl5pPr marL="3047924" lvl="4" indent="-440256" algn="l">
              <a:lnSpc>
                <a:spcPct val="90000"/>
              </a:lnSpc>
              <a:spcBef>
                <a:spcPts val="500"/>
              </a:spcBef>
              <a:spcAft>
                <a:spcPts val="0"/>
              </a:spcAft>
              <a:buSzPts val="1600"/>
              <a:buChar char="o"/>
              <a:defRPr sz="2133"/>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6534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79927"/>
            <a:ext cx="9950215" cy="12553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43000" y="1620513"/>
            <a:ext cx="9950215" cy="49012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3983" y="79927"/>
            <a:ext cx="2743200" cy="365125"/>
          </a:xfrm>
          <a:prstGeom prst="rect">
            <a:avLst/>
          </a:prstGeom>
        </p:spPr>
        <p:txBody>
          <a:bodyPr vert="horz" lIns="91440" tIns="45720" rIns="91440" bIns="45720" rtlCol="0" anchor="ctr"/>
          <a:lstStyle>
            <a:lvl1pPr algn="r">
              <a:defRPr sz="12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14" name="Freeform 13"/>
          <p:cNvSpPr/>
          <p:nvPr userDrawn="1"/>
        </p:nvSpPr>
        <p:spPr>
          <a:xfrm>
            <a:off x="633259" y="863600"/>
            <a:ext cx="60959" cy="471715"/>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14"/>
          <p:cNvSpPr/>
          <p:nvPr userDrawn="1"/>
        </p:nvSpPr>
        <p:spPr>
          <a:xfrm flipV="1">
            <a:off x="633259" y="1276170"/>
            <a:ext cx="10459956" cy="6095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8" r:id="rId1"/>
    <p:sldLayoutId id="2147483663" r:id="rId2"/>
    <p:sldLayoutId id="2147483666" r:id="rId3"/>
    <p:sldLayoutId id="2147483662" r:id="rId4"/>
    <p:sldLayoutId id="2147483661" r:id="rId5"/>
    <p:sldLayoutId id="2147483751" r:id="rId6"/>
    <p:sldLayoutId id="2147483752" r:id="rId7"/>
    <p:sldLayoutId id="2147483753" r:id="rId8"/>
    <p:sldLayoutId id="2147483756" r:id="rId9"/>
    <p:sldLayoutId id="2147483758" r:id="rId10"/>
    <p:sldLayoutId id="2147483759" r:id="rId11"/>
  </p:sldLayoutIdLst>
  <p:hf sldNum="0"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79927"/>
            <a:ext cx="9950215" cy="12553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43000" y="1620513"/>
            <a:ext cx="9950215" cy="49012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3983" y="79927"/>
            <a:ext cx="2743200" cy="365125"/>
          </a:xfrm>
          <a:prstGeom prst="rect">
            <a:avLst/>
          </a:prstGeom>
        </p:spPr>
        <p:txBody>
          <a:bodyPr vert="horz" lIns="91440" tIns="45720" rIns="91440" bIns="45720" rtlCol="0" anchor="ctr"/>
          <a:lstStyle>
            <a:lvl1pPr algn="r">
              <a:defRPr sz="12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14" name="Freeform 13"/>
          <p:cNvSpPr/>
          <p:nvPr/>
        </p:nvSpPr>
        <p:spPr>
          <a:xfrm>
            <a:off x="633259" y="863600"/>
            <a:ext cx="60959" cy="471715"/>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4"/>
          <p:cNvSpPr/>
          <p:nvPr/>
        </p:nvSpPr>
        <p:spPr>
          <a:xfrm flipV="1">
            <a:off x="633259" y="1276170"/>
            <a:ext cx="10459956" cy="6095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C81AA7E7-07D2-4252-A0D7-8F118691B07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9" name="Freeform 13">
            <a:extLst>
              <a:ext uri="{FF2B5EF4-FFF2-40B4-BE49-F238E27FC236}">
                <a16:creationId xmlns:a16="http://schemas.microsoft.com/office/drawing/2014/main" id="{ACB0EFB0-AD4A-452A-A79E-9AD7A0E4B2A9}"/>
              </a:ext>
            </a:extLst>
          </p:cNvPr>
          <p:cNvSpPr/>
          <p:nvPr userDrawn="1"/>
        </p:nvSpPr>
        <p:spPr>
          <a:xfrm>
            <a:off x="633259" y="863600"/>
            <a:ext cx="60959" cy="471715"/>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reeform 14">
            <a:extLst>
              <a:ext uri="{FF2B5EF4-FFF2-40B4-BE49-F238E27FC236}">
                <a16:creationId xmlns:a16="http://schemas.microsoft.com/office/drawing/2014/main" id="{0E5B3A3E-EF93-4928-BF72-32A94D37E5CB}"/>
              </a:ext>
            </a:extLst>
          </p:cNvPr>
          <p:cNvSpPr/>
          <p:nvPr userDrawn="1"/>
        </p:nvSpPr>
        <p:spPr>
          <a:xfrm flipV="1">
            <a:off x="633259" y="1276170"/>
            <a:ext cx="10459956" cy="6095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8593204"/>
      </p:ext>
    </p:extLst>
  </p:cSld>
  <p:clrMap bg1="lt1" tx1="dk1" bg2="lt2" tx2="dk2" accent1="accent1" accent2="accent2" accent3="accent3" accent4="accent4" accent5="accent5" accent6="accent6" hlink="hlink" folHlink="folHlink"/>
  <p:sldLayoutIdLst>
    <p:sldLayoutId id="2147483673" r:id="rId1"/>
    <p:sldLayoutId id="2147483755" r:id="rId2"/>
    <p:sldLayoutId id="2147483675" r:id="rId3"/>
    <p:sldLayoutId id="2147483676" r:id="rId4"/>
    <p:sldLayoutId id="2147483677" r:id="rId5"/>
    <p:sldLayoutId id="2147483678" r:id="rId6"/>
    <p:sldLayoutId id="2147483679" r:id="rId7"/>
    <p:sldLayoutId id="2147483680" r:id="rId8"/>
    <p:sldLayoutId id="2147483757" r:id="rId9"/>
  </p:sldLayoutIdLst>
  <p:hf sldNum="0" hdr="0" ftr="0" dt="0"/>
  <p:txStyles>
    <p:titleStyle>
      <a:lvl1pPr algn="l" defTabSz="914377" rtl="0" eaLnBrk="1" latinLnBrk="0" hangingPunct="1">
        <a:lnSpc>
          <a:spcPct val="90000"/>
        </a:lnSpc>
        <a:spcBef>
          <a:spcPct val="0"/>
        </a:spcBef>
        <a:buNone/>
        <a:defRPr sz="4533" b="1" kern="1200">
          <a:solidFill>
            <a:srgbClr val="F28C1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F28C11"/>
        </a:buClr>
        <a:buFont typeface="Arial" panose="020B0604020202020204" pitchFamily="34" charset="0"/>
        <a:buChar char="•"/>
        <a:defRPr sz="2667" kern="1200">
          <a:solidFill>
            <a:schemeClr val="tx1"/>
          </a:solidFill>
          <a:latin typeface="+mn-lt"/>
          <a:ea typeface="+mn-ea"/>
          <a:cs typeface="+mn-cs"/>
        </a:defRPr>
      </a:lvl1pPr>
      <a:lvl2pPr marL="702716" indent="-228594" algn="l" defTabSz="914377" rtl="0" eaLnBrk="1" latinLnBrk="0" hangingPunct="1">
        <a:lnSpc>
          <a:spcPct val="90000"/>
        </a:lnSpc>
        <a:spcBef>
          <a:spcPts val="500"/>
        </a:spcBef>
        <a:buClr>
          <a:srgbClr val="F28C11"/>
        </a:buClr>
        <a:buFont typeface=".AppleSystemUIFont" charset="-120"/>
        <a:buChar char="–"/>
        <a:tabLst/>
        <a:defRPr sz="2133" kern="1200">
          <a:solidFill>
            <a:schemeClr val="tx1"/>
          </a:solidFill>
          <a:latin typeface="+mn-lt"/>
          <a:ea typeface="+mn-ea"/>
          <a:cs typeface="+mn-cs"/>
        </a:defRPr>
      </a:lvl2pPr>
      <a:lvl3pPr marL="1007508" indent="-152396" algn="l" defTabSz="914377" rtl="0" eaLnBrk="1" latinLnBrk="0" hangingPunct="1">
        <a:lnSpc>
          <a:spcPct val="90000"/>
        </a:lnSpc>
        <a:spcBef>
          <a:spcPts val="500"/>
        </a:spcBef>
        <a:buClr>
          <a:srgbClr val="F28C11"/>
        </a:buClr>
        <a:buFont typeface="Wingdings" charset="2"/>
        <a:buChar char="§"/>
        <a:tabLst/>
        <a:defRPr sz="1867" kern="1200">
          <a:solidFill>
            <a:schemeClr val="tx1"/>
          </a:solidFill>
          <a:latin typeface="+mn-lt"/>
          <a:ea typeface="+mn-ea"/>
          <a:cs typeface="+mn-cs"/>
        </a:defRPr>
      </a:lvl3pPr>
      <a:lvl4pPr marL="1312301" indent="-152396" algn="l" defTabSz="914377" rtl="0" eaLnBrk="1" latinLnBrk="0" hangingPunct="1">
        <a:lnSpc>
          <a:spcPct val="90000"/>
        </a:lnSpc>
        <a:spcBef>
          <a:spcPts val="500"/>
        </a:spcBef>
        <a:buClr>
          <a:srgbClr val="F28C11"/>
        </a:buClr>
        <a:buFont typeface="Arial" panose="020B0604020202020204" pitchFamily="34" charset="0"/>
        <a:buChar char="•"/>
        <a:tabLst/>
        <a:defRPr sz="1600" kern="1200">
          <a:solidFill>
            <a:schemeClr val="tx1"/>
          </a:solidFill>
          <a:latin typeface="+mn-lt"/>
          <a:ea typeface="+mn-ea"/>
          <a:cs typeface="+mn-cs"/>
        </a:defRPr>
      </a:lvl4pPr>
      <a:lvl5pPr marL="1693291" indent="-228594" algn="l" defTabSz="914377" rtl="0" eaLnBrk="1" latinLnBrk="0" hangingPunct="1">
        <a:lnSpc>
          <a:spcPct val="90000"/>
        </a:lnSpc>
        <a:spcBef>
          <a:spcPts val="500"/>
        </a:spcBef>
        <a:buClr>
          <a:srgbClr val="F28C11"/>
        </a:buClr>
        <a:buFont typeface="Courier New" charset="0"/>
        <a:buChar char="o"/>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79927"/>
            <a:ext cx="9950215" cy="12553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43000" y="1620513"/>
            <a:ext cx="9950215" cy="49012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3983" y="79927"/>
            <a:ext cx="2743200" cy="365125"/>
          </a:xfrm>
          <a:prstGeom prst="rect">
            <a:avLst/>
          </a:prstGeom>
        </p:spPr>
        <p:txBody>
          <a:bodyPr vert="horz" lIns="91440" tIns="45720" rIns="91440" bIns="45720" rtlCol="0" anchor="ctr"/>
          <a:lstStyle>
            <a:lvl1pPr algn="r">
              <a:defRPr sz="1200">
                <a:solidFill>
                  <a:schemeClr val="tx1"/>
                </a:solidFill>
                <a:latin typeface="Franklin Gothic Medium" panose="020B0603020102020204" pitchFamily="34" charset="0"/>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14" name="Freeform 13"/>
          <p:cNvSpPr/>
          <p:nvPr userDrawn="1"/>
        </p:nvSpPr>
        <p:spPr>
          <a:xfrm>
            <a:off x="633259" y="863600"/>
            <a:ext cx="60959" cy="471715"/>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Franklin Gothic Medium" panose="020B0603020102020204" pitchFamily="34" charset="0"/>
            </a:endParaRPr>
          </a:p>
        </p:txBody>
      </p:sp>
      <p:sp>
        <p:nvSpPr>
          <p:cNvPr id="15" name="Freeform 14"/>
          <p:cNvSpPr/>
          <p:nvPr userDrawn="1"/>
        </p:nvSpPr>
        <p:spPr>
          <a:xfrm flipV="1">
            <a:off x="633259" y="1276170"/>
            <a:ext cx="10459956" cy="6095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Franklin Gothic Medium" panose="020B0603020102020204" pitchFamily="34" charset="0"/>
            </a:endParaRPr>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667" r:id="rId4"/>
    <p:sldLayoutId id="2147483763" r:id="rId5"/>
    <p:sldLayoutId id="2147483664" r:id="rId6"/>
    <p:sldLayoutId id="2147483764" r:id="rId7"/>
    <p:sldLayoutId id="2147483669" r:id="rId8"/>
  </p:sldLayoutIdLst>
  <p:hf sldNum="0" hdr="0" ftr="0" dt="0"/>
  <p:txStyles>
    <p:titleStyle>
      <a:lvl1pPr algn="l" defTabSz="685800" rtl="0" eaLnBrk="1" latinLnBrk="0" hangingPunct="1">
        <a:lnSpc>
          <a:spcPct val="90000"/>
        </a:lnSpc>
        <a:spcBef>
          <a:spcPct val="0"/>
        </a:spcBef>
        <a:buNone/>
        <a:defRPr sz="3400" b="1" kern="1200">
          <a:solidFill>
            <a:srgbClr val="F28C11"/>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Franklin Gothic Medium" panose="020B0603020102020204" pitchFamily="34" charset="0"/>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Franklin Gothic Medium" panose="020B0603020102020204" pitchFamily="34" charset="0"/>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Franklin Gothic Medium" panose="020B0603020102020204" pitchFamily="34" charset="0"/>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69" userDrawn="1">
          <p15:clr>
            <a:srgbClr val="F26B43"/>
          </p15:clr>
        </p15:guide>
        <p15:guide id="4" pos="211" userDrawn="1">
          <p15:clr>
            <a:srgbClr val="F26B43"/>
          </p15:clr>
        </p15:guide>
        <p15:guide id="5" orient="horz" pos="4096" userDrawn="1">
          <p15:clr>
            <a:srgbClr val="F26B43"/>
          </p15:clr>
        </p15:guide>
        <p15:guide id="6" orient="horz" pos="2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notesSlide" Target="../notesSlides/notesSlide2.xml"/><Relationship Id="rId21" Type="http://schemas.openxmlformats.org/officeDocument/2006/relationships/image" Target="../media/image31.png"/><Relationship Id="rId7" Type="http://schemas.openxmlformats.org/officeDocument/2006/relationships/image" Target="../media/image20.jpeg"/><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slideLayout" Target="../slideLayouts/slideLayout4.xml"/><Relationship Id="rId16" Type="http://schemas.openxmlformats.org/officeDocument/2006/relationships/hyperlink" Target="http://www.bms.com/pages/default.aspx" TargetMode="External"/><Relationship Id="rId20" Type="http://schemas.openxmlformats.org/officeDocument/2006/relationships/image" Target="../media/image30.jpeg"/><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hyperlink" Target="https://www.pfizer.com/" TargetMode="External"/><Relationship Id="rId24" Type="http://schemas.openxmlformats.org/officeDocument/2006/relationships/image" Target="../media/image34.jpeg"/><Relationship Id="rId5" Type="http://schemas.openxmlformats.org/officeDocument/2006/relationships/image" Target="../media/image18.jpeg"/><Relationship Id="rId15" Type="http://schemas.openxmlformats.org/officeDocument/2006/relationships/image" Target="../media/image26.png"/><Relationship Id="rId23" Type="http://schemas.openxmlformats.org/officeDocument/2006/relationships/image" Target="../media/image33.jpeg"/><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hyperlink" Target="https://www.hcg-int.com/" TargetMode="External"/><Relationship Id="rId22" Type="http://schemas.openxmlformats.org/officeDocument/2006/relationships/image" Target="../media/image32.png"/><Relationship Id="rId27" Type="http://schemas.openxmlformats.org/officeDocument/2006/relationships/image" Target="../media/image3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emf"/><Relationship Id="rId10"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notesSlide" Target="../notesSlides/notesSlide12.xml"/><Relationship Id="rId7" Type="http://schemas.microsoft.com/office/2007/relationships/hdphoto" Target="../media/hdphoto3.wdp"/><Relationship Id="rId12" Type="http://schemas.openxmlformats.org/officeDocument/2006/relationships/image" Target="../media/image72.svg"/><Relationship Id="rId2" Type="http://schemas.openxmlformats.org/officeDocument/2006/relationships/slideLayout" Target="../slideLayouts/slideLayout10.xml"/><Relationship Id="rId1" Type="http://schemas.openxmlformats.org/officeDocument/2006/relationships/tags" Target="../tags/tag33.xml"/><Relationship Id="rId6" Type="http://schemas.openxmlformats.org/officeDocument/2006/relationships/image" Target="../media/image69.png"/><Relationship Id="rId11" Type="http://schemas.openxmlformats.org/officeDocument/2006/relationships/image" Target="../media/image71.png"/><Relationship Id="rId5" Type="http://schemas.microsoft.com/office/2007/relationships/hdphoto" Target="../media/hdphoto2.wdp"/><Relationship Id="rId10" Type="http://schemas.openxmlformats.org/officeDocument/2006/relationships/hyperlink" Target="https://www.researchandmarkets.com/reports/5791285" TargetMode="External"/><Relationship Id="rId4" Type="http://schemas.openxmlformats.org/officeDocument/2006/relationships/image" Target="../media/image68.png"/><Relationship Id="rId9" Type="http://schemas.microsoft.com/office/2007/relationships/hdphoto" Target="../media/hdphoto4.wdp"/><Relationship Id="rId1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0.wdp"/><Relationship Id="rId3" Type="http://schemas.openxmlformats.org/officeDocument/2006/relationships/notesSlide" Target="../notesSlides/notesSlide13.xml"/><Relationship Id="rId7" Type="http://schemas.microsoft.com/office/2007/relationships/hdphoto" Target="../media/hdphoto7.wdp"/><Relationship Id="rId12" Type="http://schemas.openxmlformats.org/officeDocument/2006/relationships/image" Target="../media/image78.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image" Target="../media/image75.png"/><Relationship Id="rId11" Type="http://schemas.microsoft.com/office/2007/relationships/hdphoto" Target="../media/hdphoto9.wdp"/><Relationship Id="rId5" Type="http://schemas.microsoft.com/office/2007/relationships/hdphoto" Target="../media/hdphoto6.wdp"/><Relationship Id="rId15" Type="http://schemas.microsoft.com/office/2007/relationships/hdphoto" Target="../media/hdphoto5.wdp"/><Relationship Id="rId10" Type="http://schemas.openxmlformats.org/officeDocument/2006/relationships/image" Target="../media/image77.png"/><Relationship Id="rId4" Type="http://schemas.openxmlformats.org/officeDocument/2006/relationships/image" Target="../media/image74.png"/><Relationship Id="rId9" Type="http://schemas.microsoft.com/office/2007/relationships/hdphoto" Target="../media/hdphoto8.wdp"/><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0.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12.wdp"/><Relationship Id="rId18" Type="http://schemas.openxmlformats.org/officeDocument/2006/relationships/image" Target="../media/image89.png"/><Relationship Id="rId3" Type="http://schemas.openxmlformats.org/officeDocument/2006/relationships/notesSlide" Target="../notesSlides/notesSlide14.xml"/><Relationship Id="rId21" Type="http://schemas.microsoft.com/office/2007/relationships/hdphoto" Target="../media/hdphoto16.wdp"/><Relationship Id="rId7" Type="http://schemas.openxmlformats.org/officeDocument/2006/relationships/image" Target="../media/image82.png"/><Relationship Id="rId12" Type="http://schemas.openxmlformats.org/officeDocument/2006/relationships/image" Target="../media/image86.png"/><Relationship Id="rId17" Type="http://schemas.microsoft.com/office/2007/relationships/hdphoto" Target="../media/hdphoto14.wdp"/><Relationship Id="rId2" Type="http://schemas.openxmlformats.org/officeDocument/2006/relationships/slideLayout" Target="../slideLayouts/slideLayout11.xml"/><Relationship Id="rId16" Type="http://schemas.openxmlformats.org/officeDocument/2006/relationships/image" Target="../media/image88.png"/><Relationship Id="rId20" Type="http://schemas.openxmlformats.org/officeDocument/2006/relationships/image" Target="../media/image90.png"/><Relationship Id="rId1" Type="http://schemas.openxmlformats.org/officeDocument/2006/relationships/tags" Target="../tags/tag37.xml"/><Relationship Id="rId6" Type="http://schemas.openxmlformats.org/officeDocument/2006/relationships/image" Target="../media/image81.png"/><Relationship Id="rId11" Type="http://schemas.microsoft.com/office/2007/relationships/hdphoto" Target="../media/hdphoto11.wdp"/><Relationship Id="rId5" Type="http://schemas.openxmlformats.org/officeDocument/2006/relationships/image" Target="../media/image80.png"/><Relationship Id="rId15" Type="http://schemas.microsoft.com/office/2007/relationships/hdphoto" Target="../media/hdphoto13.wdp"/><Relationship Id="rId23" Type="http://schemas.microsoft.com/office/2007/relationships/hdphoto" Target="../media/hdphoto17.wdp"/><Relationship Id="rId10" Type="http://schemas.openxmlformats.org/officeDocument/2006/relationships/image" Target="../media/image85.png"/><Relationship Id="rId19" Type="http://schemas.microsoft.com/office/2007/relationships/hdphoto" Target="../media/hdphoto15.wdp"/><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7.png"/><Relationship Id="rId22"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12.wdp"/><Relationship Id="rId18" Type="http://schemas.openxmlformats.org/officeDocument/2006/relationships/image" Target="../media/image89.png"/><Relationship Id="rId3" Type="http://schemas.openxmlformats.org/officeDocument/2006/relationships/notesSlide" Target="../notesSlides/notesSlide15.xml"/><Relationship Id="rId21" Type="http://schemas.microsoft.com/office/2007/relationships/hdphoto" Target="../media/hdphoto16.wdp"/><Relationship Id="rId7" Type="http://schemas.openxmlformats.org/officeDocument/2006/relationships/image" Target="../media/image82.png"/><Relationship Id="rId12" Type="http://schemas.openxmlformats.org/officeDocument/2006/relationships/image" Target="../media/image86.png"/><Relationship Id="rId17" Type="http://schemas.microsoft.com/office/2007/relationships/hdphoto" Target="../media/hdphoto14.wdp"/><Relationship Id="rId2" Type="http://schemas.openxmlformats.org/officeDocument/2006/relationships/slideLayout" Target="../slideLayouts/slideLayout11.xml"/><Relationship Id="rId16" Type="http://schemas.openxmlformats.org/officeDocument/2006/relationships/image" Target="../media/image88.png"/><Relationship Id="rId20" Type="http://schemas.openxmlformats.org/officeDocument/2006/relationships/image" Target="../media/image90.png"/><Relationship Id="rId1" Type="http://schemas.openxmlformats.org/officeDocument/2006/relationships/tags" Target="../tags/tag38.xml"/><Relationship Id="rId6" Type="http://schemas.openxmlformats.org/officeDocument/2006/relationships/image" Target="../media/image81.png"/><Relationship Id="rId11" Type="http://schemas.microsoft.com/office/2007/relationships/hdphoto" Target="../media/hdphoto11.wdp"/><Relationship Id="rId5" Type="http://schemas.openxmlformats.org/officeDocument/2006/relationships/image" Target="../media/image80.png"/><Relationship Id="rId15" Type="http://schemas.microsoft.com/office/2007/relationships/hdphoto" Target="../media/hdphoto13.wdp"/><Relationship Id="rId23" Type="http://schemas.microsoft.com/office/2007/relationships/hdphoto" Target="../media/hdphoto17.wdp"/><Relationship Id="rId10" Type="http://schemas.openxmlformats.org/officeDocument/2006/relationships/image" Target="../media/image85.png"/><Relationship Id="rId19" Type="http://schemas.microsoft.com/office/2007/relationships/hdphoto" Target="../media/hdphoto15.wdp"/><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7.png"/><Relationship Id="rId22"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slideLayout" Target="../slideLayouts/slideLayout3.xml"/><Relationship Id="rId1" Type="http://schemas.openxmlformats.org/officeDocument/2006/relationships/tags" Target="../tags/tag40.xml"/><Relationship Id="rId6" Type="http://schemas.microsoft.com/office/2007/relationships/hdphoto" Target="../media/hdphoto18.wdp"/><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0.xml"/><Relationship Id="rId1" Type="http://schemas.openxmlformats.org/officeDocument/2006/relationships/tags" Target="../tags/tag4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0.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0.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16.xml"/><Relationship Id="rId7" Type="http://schemas.microsoft.com/office/2007/relationships/hdphoto" Target="../media/hdphoto18.wdp"/><Relationship Id="rId2" Type="http://schemas.openxmlformats.org/officeDocument/2006/relationships/slideLayout" Target="../slideLayouts/slideLayout11.xml"/><Relationship Id="rId1" Type="http://schemas.openxmlformats.org/officeDocument/2006/relationships/tags" Target="../tags/tag47.xml"/><Relationship Id="rId6" Type="http://schemas.openxmlformats.org/officeDocument/2006/relationships/image" Target="../media/image94.png"/><Relationship Id="rId11" Type="http://schemas.microsoft.com/office/2007/relationships/hdphoto" Target="../media/hdphoto21.wdp"/><Relationship Id="rId5" Type="http://schemas.microsoft.com/office/2007/relationships/hdphoto" Target="../media/hdphoto19.wdp"/><Relationship Id="rId10" Type="http://schemas.openxmlformats.org/officeDocument/2006/relationships/image" Target="../media/image108.png"/><Relationship Id="rId4" Type="http://schemas.openxmlformats.org/officeDocument/2006/relationships/image" Target="../media/image106.png"/><Relationship Id="rId9" Type="http://schemas.microsoft.com/office/2007/relationships/hdphoto" Target="../media/hdphoto20.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hyperlink" Target="mailto:ismpp@ismpp.org" TargetMode="External"/><Relationship Id="rId4" Type="http://schemas.openxmlformats.org/officeDocument/2006/relationships/hyperlink" Target="http://www.ismpp.or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microsoft.com/office/2007/relationships/hdphoto" Target="../media/hdphoto23.wdp"/><Relationship Id="rId2" Type="http://schemas.openxmlformats.org/officeDocument/2006/relationships/slideLayout" Target="../slideLayouts/slideLayout10.xml"/><Relationship Id="rId1" Type="http://schemas.openxmlformats.org/officeDocument/2006/relationships/tags" Target="../tags/tag50.xml"/><Relationship Id="rId6" Type="http://schemas.openxmlformats.org/officeDocument/2006/relationships/image" Target="../media/image111.png"/><Relationship Id="rId5" Type="http://schemas.microsoft.com/office/2007/relationships/hdphoto" Target="../media/hdphoto22.wdp"/><Relationship Id="rId4" Type="http://schemas.openxmlformats.org/officeDocument/2006/relationships/image" Target="../media/image110.png"/><Relationship Id="rId9" Type="http://schemas.microsoft.com/office/2007/relationships/hdphoto" Target="../media/hdphoto24.wdp"/></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52.xml"/><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app.dimensions.ai/" TargetMode="External"/><Relationship Id="rId2" Type="http://schemas.openxmlformats.org/officeDocument/2006/relationships/slideLayout" Target="../slideLayouts/slideLayout26.xml"/><Relationship Id="rId1" Type="http://schemas.openxmlformats.org/officeDocument/2006/relationships/tags" Target="../tags/tag53.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chart" Target="../charts/chart4.xml"/></Relationships>
</file>

<file path=ppt/slides/_rels/slide5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3" Type="http://schemas.openxmlformats.org/officeDocument/2006/relationships/notesSlide" Target="../notesSlides/notesSlide22.xml"/><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slideLayout" Target="../slideLayouts/slideLayout26.xml"/><Relationship Id="rId16" Type="http://schemas.openxmlformats.org/officeDocument/2006/relationships/image" Target="../media/image128.svg"/><Relationship Id="rId1" Type="http://schemas.openxmlformats.org/officeDocument/2006/relationships/tags" Target="../tags/tag54.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svg"/><Relationship Id="rId4" Type="http://schemas.openxmlformats.org/officeDocument/2006/relationships/hyperlink" Target="https://www.trialsummaries.com/Home/LandingPage" TargetMode="External"/><Relationship Id="rId9" Type="http://schemas.openxmlformats.org/officeDocument/2006/relationships/image" Target="../media/image121.png"/><Relationship Id="rId14" Type="http://schemas.openxmlformats.org/officeDocument/2006/relationships/image" Target="../media/image126.sv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32.png"/><Relationship Id="rId2" Type="http://schemas.openxmlformats.org/officeDocument/2006/relationships/slideLayout" Target="../slideLayouts/slideLayout26.xml"/><Relationship Id="rId1" Type="http://schemas.openxmlformats.org/officeDocument/2006/relationships/tags" Target="../tags/tag5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56.xml"/><Relationship Id="rId5" Type="http://schemas.openxmlformats.org/officeDocument/2006/relationships/image" Target="../media/image134.png"/><Relationship Id="rId4" Type="http://schemas.openxmlformats.org/officeDocument/2006/relationships/image" Target="../media/image13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26.xml"/><Relationship Id="rId7" Type="http://schemas.openxmlformats.org/officeDocument/2006/relationships/image" Target="../media/image138.png"/><Relationship Id="rId12" Type="http://schemas.openxmlformats.org/officeDocument/2006/relationships/image" Target="../media/image143.svg"/><Relationship Id="rId2" Type="http://schemas.openxmlformats.org/officeDocument/2006/relationships/slideLayout" Target="../slideLayouts/slideLayout26.xml"/><Relationship Id="rId1" Type="http://schemas.openxmlformats.org/officeDocument/2006/relationships/tags" Target="../tags/tag58.xml"/><Relationship Id="rId6" Type="http://schemas.openxmlformats.org/officeDocument/2006/relationships/image" Target="../media/image137.svg"/><Relationship Id="rId11" Type="http://schemas.openxmlformats.org/officeDocument/2006/relationships/image" Target="../media/image142.png"/><Relationship Id="rId5" Type="http://schemas.openxmlformats.org/officeDocument/2006/relationships/image" Target="../media/image136.svg"/><Relationship Id="rId10" Type="http://schemas.openxmlformats.org/officeDocument/2006/relationships/image" Target="../media/image141.svg"/><Relationship Id="rId4" Type="http://schemas.openxmlformats.org/officeDocument/2006/relationships/image" Target="../media/image135.png"/><Relationship Id="rId9"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59.xml"/><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46.svg"/><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28.xml"/><Relationship Id="rId7" Type="http://schemas.openxmlformats.org/officeDocument/2006/relationships/image" Target="../media/image148.svg"/><Relationship Id="rId2" Type="http://schemas.openxmlformats.org/officeDocument/2006/relationships/slideLayout" Target="../slideLayouts/slideLayout26.xml"/><Relationship Id="rId1" Type="http://schemas.openxmlformats.org/officeDocument/2006/relationships/tags" Target="../tags/tag60.xml"/><Relationship Id="rId6" Type="http://schemas.openxmlformats.org/officeDocument/2006/relationships/image" Target="../media/image147.png"/><Relationship Id="rId11" Type="http://schemas.openxmlformats.org/officeDocument/2006/relationships/image" Target="../media/image152.svg"/><Relationship Id="rId5" Type="http://schemas.openxmlformats.org/officeDocument/2006/relationships/image" Target="../media/image146.sv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svg"/></Relationships>
</file>

<file path=ppt/slides/_rels/slide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6.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8" Type="http://schemas.microsoft.com/office/2014/relationships/chartEx" Target="../charts/chartEx1.xml"/><Relationship Id="rId13" Type="http://schemas.openxmlformats.org/officeDocument/2006/relationships/image" Target="../media/image160.png"/><Relationship Id="rId3" Type="http://schemas.openxmlformats.org/officeDocument/2006/relationships/notesSlide" Target="../notesSlides/notesSlide29.xml"/><Relationship Id="rId7" Type="http://schemas.openxmlformats.org/officeDocument/2006/relationships/image" Target="../media/image157.svg"/><Relationship Id="rId12" Type="http://schemas.microsoft.com/office/2014/relationships/chartEx" Target="../charts/chartEx3.xml"/><Relationship Id="rId2" Type="http://schemas.openxmlformats.org/officeDocument/2006/relationships/slideLayout" Target="../slideLayouts/slideLayout26.xml"/><Relationship Id="rId1" Type="http://schemas.openxmlformats.org/officeDocument/2006/relationships/tags" Target="../tags/tag62.xml"/><Relationship Id="rId6" Type="http://schemas.openxmlformats.org/officeDocument/2006/relationships/image" Target="../media/image156.png"/><Relationship Id="rId11" Type="http://schemas.openxmlformats.org/officeDocument/2006/relationships/image" Target="../media/image159.png"/><Relationship Id="rId5" Type="http://schemas.openxmlformats.org/officeDocument/2006/relationships/image" Target="../media/image155.svg"/><Relationship Id="rId15" Type="http://schemas.openxmlformats.org/officeDocument/2006/relationships/image" Target="../media/image161.png"/><Relationship Id="rId10" Type="http://schemas.microsoft.com/office/2014/relationships/chartEx" Target="../charts/chartEx2.xml"/><Relationship Id="rId4" Type="http://schemas.openxmlformats.org/officeDocument/2006/relationships/image" Target="../media/image154.png"/><Relationship Id="rId9" Type="http://schemas.openxmlformats.org/officeDocument/2006/relationships/image" Target="../media/image158.png"/><Relationship Id="rId14" Type="http://schemas.microsoft.com/office/2014/relationships/chartEx" Target="../charts/chartEx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chart" Target="../charts/chart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6.xml"/><Relationship Id="rId1" Type="http://schemas.openxmlformats.org/officeDocument/2006/relationships/tags" Target="../tags/tag65.xml"/><Relationship Id="rId4" Type="http://schemas.openxmlformats.org/officeDocument/2006/relationships/image" Target="../media/image16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66.xml"/><Relationship Id="rId4" Type="http://schemas.openxmlformats.org/officeDocument/2006/relationships/image" Target="../media/image16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6.xml"/><Relationship Id="rId1" Type="http://schemas.openxmlformats.org/officeDocument/2006/relationships/tags" Target="../tags/tag67.xml"/><Relationship Id="rId5" Type="http://schemas.openxmlformats.org/officeDocument/2006/relationships/image" Target="../media/image165.svg"/><Relationship Id="rId4" Type="http://schemas.openxmlformats.org/officeDocument/2006/relationships/image" Target="../media/image16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166.emf"/><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www.ismpp.org"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mailto:ismpp@ismpp.or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6327856" y="1019471"/>
            <a:ext cx="5169877" cy="1481511"/>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5863999" y="2500982"/>
            <a:ext cx="6097592" cy="2888681"/>
          </a:xfrm>
        </p:spPr>
        <p:txBody>
          <a:bodyPr/>
          <a:lstStyle/>
          <a:p>
            <a:r>
              <a:rPr lang="en-US" sz="2933"/>
              <a:t>The AI Evolution: Medical Communications in the Digital Age</a:t>
            </a:r>
          </a:p>
        </p:txBody>
      </p:sp>
      <p:sp>
        <p:nvSpPr>
          <p:cNvPr id="4" name="TextBox 3">
            <a:extLst>
              <a:ext uri="{FF2B5EF4-FFF2-40B4-BE49-F238E27FC236}">
                <a16:creationId xmlns:a16="http://schemas.microsoft.com/office/drawing/2014/main" id="{F0FD9C17-DA93-4646-8A02-B34096B5D343}"/>
              </a:ext>
            </a:extLst>
          </p:cNvPr>
          <p:cNvSpPr txBox="1"/>
          <p:nvPr/>
        </p:nvSpPr>
        <p:spPr>
          <a:xfrm>
            <a:off x="78376" y="5207727"/>
            <a:ext cx="2664824" cy="1477328"/>
          </a:xfrm>
          <a:prstGeom prst="rect">
            <a:avLst/>
          </a:prstGeom>
          <a:noFill/>
        </p:spPr>
        <p:txBody>
          <a:bodyPr wrap="square" rtlCol="0">
            <a:spAutoFit/>
          </a:bodyPr>
          <a:lstStyle/>
          <a:p>
            <a:pPr defTabSz="914377">
              <a:defRPr/>
            </a:pPr>
            <a:endParaRPr lang="en-US">
              <a:solidFill>
                <a:prstClr val="black"/>
              </a:solidFill>
              <a:latin typeface="Franklin Gothic Book" panose="020B0503020102020204"/>
            </a:endParaRPr>
          </a:p>
          <a:p>
            <a:pPr defTabSz="914377">
              <a:defRPr/>
            </a:pPr>
            <a:endParaRPr lang="en-US">
              <a:solidFill>
                <a:prstClr val="black"/>
              </a:solidFill>
              <a:latin typeface="Franklin Gothic Book" panose="020B0503020102020204"/>
            </a:endParaRPr>
          </a:p>
          <a:p>
            <a:pPr defTabSz="914377">
              <a:defRPr/>
            </a:pPr>
            <a:r>
              <a:rPr lang="en-US" b="1">
                <a:solidFill>
                  <a:prstClr val="black"/>
                </a:solidFill>
                <a:latin typeface="Franklin Gothic Book" panose="020B0503020102020204"/>
              </a:rPr>
              <a:t>Webinar will begin promptly at: </a:t>
            </a:r>
          </a:p>
          <a:p>
            <a:pPr defTabSz="914377">
              <a:defRPr/>
            </a:pPr>
            <a:r>
              <a:rPr lang="en-US"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6226511" y="3582281"/>
            <a:ext cx="4929052" cy="451342"/>
          </a:xfrm>
          <a:prstGeom prst="rect">
            <a:avLst/>
          </a:prstGeom>
          <a:noFill/>
        </p:spPr>
        <p:txBody>
          <a:bodyPr wrap="square" lIns="121920" tIns="60960" rIns="121920" bIns="60960" rtlCol="0" anchor="t">
            <a:spAutoFit/>
          </a:bodyPr>
          <a:lstStyle/>
          <a:p>
            <a:pPr algn="ctr">
              <a:defRPr/>
            </a:pPr>
            <a:r>
              <a:rPr lang="en-US" sz="2100" b="1">
                <a:latin typeface="Franklin Gothic Book" panose="020B0503020102020204"/>
              </a:rPr>
              <a:t>June 12, 2024</a:t>
            </a:r>
          </a:p>
        </p:txBody>
      </p:sp>
      <p:sp>
        <p:nvSpPr>
          <p:cNvPr id="8" name="Plus Sign 7">
            <a:extLst>
              <a:ext uri="{FF2B5EF4-FFF2-40B4-BE49-F238E27FC236}">
                <a16:creationId xmlns:a16="http://schemas.microsoft.com/office/drawing/2014/main" id="{7697EEA5-09DA-4234-BF38-6B90153E7B0F}"/>
              </a:ext>
            </a:extLst>
          </p:cNvPr>
          <p:cNvSpPr/>
          <p:nvPr/>
        </p:nvSpPr>
        <p:spPr>
          <a:xfrm>
            <a:off x="8353689" y="669098"/>
            <a:ext cx="674697" cy="5507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Franklin Gothic Book" panose="020B0503020102020204"/>
            </a:endParaRPr>
          </a:p>
        </p:txBody>
      </p:sp>
      <p:pic>
        <p:nvPicPr>
          <p:cNvPr id="9" name="Picture 8">
            <a:extLst>
              <a:ext uri="{FF2B5EF4-FFF2-40B4-BE49-F238E27FC236}">
                <a16:creationId xmlns:a16="http://schemas.microsoft.com/office/drawing/2014/main" id="{FCBFCC8E-C30E-4D8F-AA73-663C1BE95284}"/>
              </a:ext>
            </a:extLst>
          </p:cNvPr>
          <p:cNvPicPr>
            <a:picLocks noChangeAspect="1"/>
          </p:cNvPicPr>
          <p:nvPr/>
        </p:nvPicPr>
        <p:blipFill>
          <a:blip r:embed="rId4"/>
          <a:stretch>
            <a:fillRect/>
          </a:stretch>
        </p:blipFill>
        <p:spPr>
          <a:xfrm>
            <a:off x="9150969" y="472437"/>
            <a:ext cx="1065537" cy="796987"/>
          </a:xfrm>
          <a:prstGeom prst="rect">
            <a:avLst/>
          </a:prstGeom>
        </p:spPr>
      </p:pic>
      <p:pic>
        <p:nvPicPr>
          <p:cNvPr id="6" name="Picture 9" descr="A picture containing text&#10;&#10;Description automatically generated">
            <a:extLst>
              <a:ext uri="{FF2B5EF4-FFF2-40B4-BE49-F238E27FC236}">
                <a16:creationId xmlns:a16="http://schemas.microsoft.com/office/drawing/2014/main" id="{F4D40816-8132-90AA-2D8A-79C3245C3477}"/>
              </a:ext>
            </a:extLst>
          </p:cNvPr>
          <p:cNvPicPr>
            <a:picLocks noChangeAspect="1"/>
          </p:cNvPicPr>
          <p:nvPr/>
        </p:nvPicPr>
        <p:blipFill>
          <a:blip r:embed="rId5"/>
          <a:stretch>
            <a:fillRect/>
          </a:stretch>
        </p:blipFill>
        <p:spPr>
          <a:xfrm>
            <a:off x="7149194" y="331110"/>
            <a:ext cx="1086757" cy="1088573"/>
          </a:xfrm>
          <a:prstGeom prst="rect">
            <a:avLst/>
          </a:prstGeom>
        </p:spPr>
      </p:pic>
    </p:spTree>
    <p:custDataLst>
      <p:tags r:id="rId1"/>
    </p:custDataLst>
    <p:extLst>
      <p:ext uri="{BB962C8B-B14F-4D97-AF65-F5344CB8AC3E}">
        <p14:creationId xmlns:p14="http://schemas.microsoft.com/office/powerpoint/2010/main" val="92611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4D49A7-A9BB-42F1-AC89-53165E645DCF}"/>
              </a:ext>
            </a:extLst>
          </p:cNvPr>
          <p:cNvSpPr txBox="1"/>
          <p:nvPr/>
        </p:nvSpPr>
        <p:spPr>
          <a:xfrm>
            <a:off x="10951612" y="5619062"/>
            <a:ext cx="1240389" cy="461665"/>
          </a:xfrm>
          <a:prstGeom prst="rect">
            <a:avLst/>
          </a:prstGeom>
          <a:solidFill>
            <a:schemeClr val="bg1"/>
          </a:solidFill>
        </p:spPr>
        <p:txBody>
          <a:bodyPr wrap="square" rtlCol="0">
            <a:spAutoFit/>
          </a:bodyPr>
          <a:lstStyle/>
          <a:p>
            <a:pPr defTabSz="914354">
              <a:defRPr/>
            </a:pPr>
            <a:endParaRPr lang="en-US" sz="2400">
              <a:solidFill>
                <a:prstClr val="black"/>
              </a:solidFill>
              <a:latin typeface="Franklin Gothic Book" panose="020B0503020102020204"/>
            </a:endParaRPr>
          </a:p>
        </p:txBody>
      </p:sp>
      <p:sp>
        <p:nvSpPr>
          <p:cNvPr id="20" name="TextBox 19">
            <a:extLst>
              <a:ext uri="{FF2B5EF4-FFF2-40B4-BE49-F238E27FC236}">
                <a16:creationId xmlns:a16="http://schemas.microsoft.com/office/drawing/2014/main" id="{DA07A7D3-2950-485F-92B6-BA59BB9BE164}"/>
              </a:ext>
            </a:extLst>
          </p:cNvPr>
          <p:cNvSpPr txBox="1"/>
          <p:nvPr/>
        </p:nvSpPr>
        <p:spPr>
          <a:xfrm>
            <a:off x="613971" y="4732260"/>
            <a:ext cx="2796140" cy="715581"/>
          </a:xfrm>
          <a:prstGeom prst="rect">
            <a:avLst/>
          </a:prstGeom>
          <a:noFill/>
        </p:spPr>
        <p:txBody>
          <a:bodyPr wrap="square" lIns="121920" tIns="60960" rIns="121920" bIns="60960" anchor="t">
            <a:spAutoFit/>
          </a:bodyPr>
          <a:lstStyle/>
          <a:p>
            <a:pPr algn="ctr" defTabSz="914354">
              <a:defRPr/>
            </a:pPr>
            <a:r>
              <a:rPr lang="en-US" sz="1450" b="1">
                <a:solidFill>
                  <a:srgbClr val="118EDE"/>
                </a:solidFill>
                <a:latin typeface="Arial"/>
                <a:ea typeface="Calibri" panose="020F0502020204030204" pitchFamily="34" charset="0"/>
                <a:cs typeface="Arial"/>
              </a:rPr>
              <a:t>Matt Lewis</a:t>
            </a:r>
            <a:br>
              <a:rPr lang="en-US" sz="1450" b="1">
                <a:latin typeface="Arial"/>
                <a:ea typeface="Calibri" panose="020F0502020204030204" pitchFamily="34" charset="0"/>
                <a:cs typeface="Arial"/>
              </a:rPr>
            </a:br>
            <a:r>
              <a:rPr lang="en-US" sz="1200">
                <a:latin typeface="Arial"/>
                <a:ea typeface="Calibri" panose="020F0502020204030204" pitchFamily="34" charset="0"/>
                <a:cs typeface="Arial"/>
              </a:rPr>
              <a:t>Global Chief Artificial and Augmented Intelligence Officer, </a:t>
            </a:r>
            <a:r>
              <a:rPr lang="en-US" sz="1200" err="1">
                <a:latin typeface="Arial"/>
                <a:ea typeface="Calibri" panose="020F0502020204030204" pitchFamily="34" charset="0"/>
                <a:cs typeface="Arial"/>
              </a:rPr>
              <a:t>Inizio</a:t>
            </a:r>
            <a:r>
              <a:rPr lang="en-US" sz="1200">
                <a:latin typeface="Arial"/>
                <a:ea typeface="Calibri" panose="020F0502020204030204" pitchFamily="34" charset="0"/>
                <a:cs typeface="Arial"/>
              </a:rPr>
              <a:t> Medical</a:t>
            </a:r>
            <a:endParaRPr lang="en-US" sz="1200">
              <a:latin typeface="Arial"/>
              <a:cs typeface="Arial"/>
            </a:endParaRPr>
          </a:p>
        </p:txBody>
      </p:sp>
      <p:sp>
        <p:nvSpPr>
          <p:cNvPr id="23" name="TextBox 22">
            <a:extLst>
              <a:ext uri="{FF2B5EF4-FFF2-40B4-BE49-F238E27FC236}">
                <a16:creationId xmlns:a16="http://schemas.microsoft.com/office/drawing/2014/main" id="{FDF3A7F4-2681-4919-AAF6-D556A49A4737}"/>
              </a:ext>
            </a:extLst>
          </p:cNvPr>
          <p:cNvSpPr txBox="1"/>
          <p:nvPr/>
        </p:nvSpPr>
        <p:spPr>
          <a:xfrm>
            <a:off x="8792237" y="4724614"/>
            <a:ext cx="2557413" cy="900246"/>
          </a:xfrm>
          <a:prstGeom prst="rect">
            <a:avLst/>
          </a:prstGeom>
          <a:noFill/>
        </p:spPr>
        <p:txBody>
          <a:bodyPr wrap="square" lIns="121920" tIns="60960" rIns="121920" bIns="60960" anchor="t">
            <a:spAutoFit/>
          </a:bodyPr>
          <a:lstStyle/>
          <a:p>
            <a:pPr algn="ctr" defTabSz="914354">
              <a:defRPr/>
            </a:pPr>
            <a:r>
              <a:rPr lang="en-US" sz="1450" b="1">
                <a:solidFill>
                  <a:srgbClr val="118EDE"/>
                </a:solidFill>
                <a:latin typeface="Arial"/>
                <a:ea typeface="Calibri" panose="020F0502020204030204" pitchFamily="34" charset="0"/>
                <a:cs typeface="Arial"/>
              </a:rPr>
              <a:t>Simon Foulcer</a:t>
            </a:r>
            <a:endParaRPr lang="en-US" sz="1450">
              <a:solidFill>
                <a:srgbClr val="000000"/>
              </a:solidFill>
              <a:latin typeface="Arial"/>
              <a:ea typeface="Calibri" panose="020F0502020204030204" pitchFamily="34" charset="0"/>
              <a:cs typeface="Arial"/>
            </a:endParaRPr>
          </a:p>
          <a:p>
            <a:pPr algn="ctr" defTabSz="914354">
              <a:defRPr/>
            </a:pPr>
            <a:r>
              <a:rPr lang="pt-BR" sz="1200">
                <a:latin typeface="Arial"/>
                <a:ea typeface="Calibri" panose="020F0502020204030204" pitchFamily="34" charset="0"/>
                <a:cs typeface="Arial"/>
              </a:rPr>
              <a:t>Director, BPM Evidence Publications, AstraZeneca</a:t>
            </a:r>
            <a:br>
              <a:rPr lang="en-US" sz="1450" b="1">
                <a:latin typeface="Arial"/>
                <a:ea typeface="Calibri" panose="020F0502020204030204" pitchFamily="34" charset="0"/>
                <a:cs typeface="Arial"/>
              </a:rPr>
            </a:br>
            <a:endParaRPr lang="en-US" sz="1200">
              <a:latin typeface="Arial"/>
              <a:cs typeface="Arial"/>
            </a:endParaRPr>
          </a:p>
        </p:txBody>
      </p:sp>
      <p:sp>
        <p:nvSpPr>
          <p:cNvPr id="24" name="TextBox 23">
            <a:extLst>
              <a:ext uri="{FF2B5EF4-FFF2-40B4-BE49-F238E27FC236}">
                <a16:creationId xmlns:a16="http://schemas.microsoft.com/office/drawing/2014/main" id="{0C4A0EA6-4930-4799-B892-C85224217A58}"/>
              </a:ext>
            </a:extLst>
          </p:cNvPr>
          <p:cNvSpPr txBox="1"/>
          <p:nvPr/>
        </p:nvSpPr>
        <p:spPr>
          <a:xfrm>
            <a:off x="3647959" y="4732260"/>
            <a:ext cx="2152881" cy="1084912"/>
          </a:xfrm>
          <a:prstGeom prst="rect">
            <a:avLst/>
          </a:prstGeom>
          <a:noFill/>
        </p:spPr>
        <p:txBody>
          <a:bodyPr wrap="square" lIns="121920" tIns="60960" rIns="121920" bIns="60960" anchor="t">
            <a:spAutoFit/>
          </a:bodyPr>
          <a:lstStyle/>
          <a:p>
            <a:pPr algn="ctr" defTabSz="914354">
              <a:defRPr/>
            </a:pPr>
            <a:r>
              <a:rPr lang="en-US" sz="1450" b="1">
                <a:solidFill>
                  <a:srgbClr val="118EDE"/>
                </a:solidFill>
                <a:latin typeface="Arial"/>
                <a:ea typeface="Calibri" panose="020F0502020204030204" pitchFamily="34" charset="0"/>
                <a:cs typeface="Arial"/>
              </a:rPr>
              <a:t>Yahya </a:t>
            </a:r>
            <a:r>
              <a:rPr lang="en-US" sz="1450" b="1" err="1">
                <a:solidFill>
                  <a:srgbClr val="118EDE"/>
                </a:solidFill>
                <a:latin typeface="Arial"/>
                <a:ea typeface="Calibri" panose="020F0502020204030204" pitchFamily="34" charset="0"/>
                <a:cs typeface="Arial"/>
              </a:rPr>
              <a:t>Anvar</a:t>
            </a:r>
            <a:br>
              <a:rPr lang="en-US" sz="1450" b="1">
                <a:latin typeface="Arial"/>
                <a:ea typeface="Calibri" panose="020F0502020204030204" pitchFamily="34" charset="0"/>
                <a:cs typeface="Arial"/>
              </a:rPr>
            </a:br>
            <a:r>
              <a:rPr lang="en-US" sz="1200">
                <a:latin typeface="Arial"/>
                <a:ea typeface="Calibri" panose="020F0502020204030204" pitchFamily="34" charset="0"/>
                <a:cs typeface="Arial"/>
              </a:rPr>
              <a:t>Chief of AI Science and Insights, OKRA Technologies, Envision Pharma Group</a:t>
            </a:r>
            <a:endParaRPr lang="en-US" sz="1200">
              <a:solidFill>
                <a:prstClr val="black"/>
              </a:solidFill>
              <a:latin typeface="Arial"/>
              <a:cs typeface="Arial"/>
            </a:endParaRPr>
          </a:p>
        </p:txBody>
      </p:sp>
      <p:sp>
        <p:nvSpPr>
          <p:cNvPr id="32" name="Title 31">
            <a:extLst>
              <a:ext uri="{FF2B5EF4-FFF2-40B4-BE49-F238E27FC236}">
                <a16:creationId xmlns:a16="http://schemas.microsoft.com/office/drawing/2014/main" id="{6BAE3C97-B8B4-936B-B18C-CA663CF0E7A5}"/>
              </a:ext>
            </a:extLst>
          </p:cNvPr>
          <p:cNvSpPr>
            <a:spLocks noGrp="1"/>
          </p:cNvSpPr>
          <p:nvPr>
            <p:ph type="title"/>
          </p:nvPr>
        </p:nvSpPr>
        <p:spPr>
          <a:xfrm>
            <a:off x="1034271" y="326335"/>
            <a:ext cx="11217551" cy="994119"/>
          </a:xfrm>
        </p:spPr>
        <p:txBody>
          <a:bodyPr>
            <a:normAutofit/>
          </a:bodyPr>
          <a:lstStyle/>
          <a:p>
            <a:r>
              <a:rPr lang="en-US" sz="4000"/>
              <a:t>Faculty</a:t>
            </a:r>
          </a:p>
        </p:txBody>
      </p:sp>
      <p:pic>
        <p:nvPicPr>
          <p:cNvPr id="5" name="Picture 4">
            <a:extLst>
              <a:ext uri="{FF2B5EF4-FFF2-40B4-BE49-F238E27FC236}">
                <a16:creationId xmlns:a16="http://schemas.microsoft.com/office/drawing/2014/main" id="{FC086AE3-152A-90CC-2710-45039BE5696F}"/>
              </a:ext>
            </a:extLst>
          </p:cNvPr>
          <p:cNvPicPr>
            <a:picLocks noChangeAspect="1"/>
          </p:cNvPicPr>
          <p:nvPr/>
        </p:nvPicPr>
        <p:blipFill>
          <a:blip r:embed="rId3">
            <a:extLst>
              <a:ext uri="{28A0092B-C50C-407E-A947-70E740481C1C}">
                <a14:useLocalDpi xmlns:a14="http://schemas.microsoft.com/office/drawing/2010/main" val="0"/>
              </a:ext>
            </a:extLst>
          </a:blip>
          <a:srcRect l="15961" r="15961"/>
          <a:stretch/>
        </p:blipFill>
        <p:spPr>
          <a:xfrm>
            <a:off x="1092467" y="1560971"/>
            <a:ext cx="2096327" cy="3079287"/>
          </a:xfrm>
          <a:prstGeom prst="roundRect">
            <a:avLst/>
          </a:prstGeom>
          <a:ln w="57150">
            <a:solidFill>
              <a:schemeClr val="bg2">
                <a:lumMod val="25000"/>
              </a:schemeClr>
            </a:solidFill>
          </a:ln>
        </p:spPr>
      </p:pic>
      <p:sp>
        <p:nvSpPr>
          <p:cNvPr id="3" name="TextBox 2">
            <a:extLst>
              <a:ext uri="{FF2B5EF4-FFF2-40B4-BE49-F238E27FC236}">
                <a16:creationId xmlns:a16="http://schemas.microsoft.com/office/drawing/2014/main" id="{259487B1-AD3D-6061-0440-2FBE0DEFB76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BD86027D-01AA-1FA4-E63F-D5F1A228090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A333A7BD-7A52-8255-DD9B-CFD01F7C96E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0CD95883-9415-F78B-1561-2CED8D04B7E3}"/>
              </a:ext>
            </a:extLst>
          </p:cNvPr>
          <p:cNvPicPr>
            <a:picLocks noChangeAspect="1"/>
          </p:cNvPicPr>
          <p:nvPr/>
        </p:nvPicPr>
        <p:blipFill>
          <a:blip r:embed="rId4">
            <a:extLst>
              <a:ext uri="{28A0092B-C50C-407E-A947-70E740481C1C}">
                <a14:useLocalDpi xmlns:a14="http://schemas.microsoft.com/office/drawing/2010/main" val="0"/>
              </a:ext>
            </a:extLst>
          </a:blip>
          <a:srcRect l="15961" r="15961"/>
          <a:stretch/>
        </p:blipFill>
        <p:spPr>
          <a:xfrm>
            <a:off x="9022781" y="1573690"/>
            <a:ext cx="2096327" cy="3079287"/>
          </a:xfrm>
          <a:prstGeom prst="roundRect">
            <a:avLst/>
          </a:prstGeom>
          <a:ln w="57150">
            <a:solidFill>
              <a:schemeClr val="bg2">
                <a:lumMod val="25000"/>
              </a:schemeClr>
            </a:solidFill>
          </a:ln>
        </p:spPr>
      </p:pic>
      <p:pic>
        <p:nvPicPr>
          <p:cNvPr id="11" name="Picture 10">
            <a:extLst>
              <a:ext uri="{FF2B5EF4-FFF2-40B4-BE49-F238E27FC236}">
                <a16:creationId xmlns:a16="http://schemas.microsoft.com/office/drawing/2014/main" id="{22C5125D-4645-09CA-B1AB-30EBE93FE5BE}"/>
              </a:ext>
            </a:extLst>
          </p:cNvPr>
          <p:cNvPicPr>
            <a:picLocks noChangeAspect="1"/>
          </p:cNvPicPr>
          <p:nvPr/>
        </p:nvPicPr>
        <p:blipFill>
          <a:blip r:embed="rId5">
            <a:extLst>
              <a:ext uri="{28A0092B-C50C-407E-A947-70E740481C1C}">
                <a14:useLocalDpi xmlns:a14="http://schemas.microsoft.com/office/drawing/2010/main" val="0"/>
              </a:ext>
            </a:extLst>
          </a:blip>
          <a:srcRect l="6258" r="6258"/>
          <a:stretch/>
        </p:blipFill>
        <p:spPr>
          <a:xfrm>
            <a:off x="3749515" y="1560973"/>
            <a:ext cx="2096327" cy="3079287"/>
          </a:xfrm>
          <a:prstGeom prst="roundRect">
            <a:avLst/>
          </a:prstGeom>
          <a:ln w="57150">
            <a:solidFill>
              <a:schemeClr val="bg2">
                <a:lumMod val="25000"/>
              </a:schemeClr>
            </a:solidFill>
          </a:ln>
        </p:spPr>
      </p:pic>
      <p:pic>
        <p:nvPicPr>
          <p:cNvPr id="13" name="Picture 12">
            <a:extLst>
              <a:ext uri="{FF2B5EF4-FFF2-40B4-BE49-F238E27FC236}">
                <a16:creationId xmlns:a16="http://schemas.microsoft.com/office/drawing/2014/main" id="{7F20DB56-857F-1729-B95B-C79B14332763}"/>
              </a:ext>
            </a:extLst>
          </p:cNvPr>
          <p:cNvPicPr>
            <a:picLocks noChangeAspect="1"/>
          </p:cNvPicPr>
          <p:nvPr/>
        </p:nvPicPr>
        <p:blipFill>
          <a:blip r:embed="rId6">
            <a:extLst>
              <a:ext uri="{28A0092B-C50C-407E-A947-70E740481C1C}">
                <a14:useLocalDpi xmlns:a14="http://schemas.microsoft.com/office/drawing/2010/main" val="0"/>
              </a:ext>
            </a:extLst>
          </a:blip>
          <a:srcRect l="14920" r="14920"/>
          <a:stretch/>
        </p:blipFill>
        <p:spPr>
          <a:xfrm>
            <a:off x="6340246" y="1560972"/>
            <a:ext cx="2096327" cy="3079287"/>
          </a:xfrm>
          <a:prstGeom prst="roundRect">
            <a:avLst/>
          </a:prstGeom>
          <a:ln w="57150">
            <a:solidFill>
              <a:schemeClr val="bg2">
                <a:lumMod val="25000"/>
              </a:schemeClr>
            </a:solidFill>
          </a:ln>
        </p:spPr>
      </p:pic>
      <p:sp>
        <p:nvSpPr>
          <p:cNvPr id="15" name="TextBox 14">
            <a:extLst>
              <a:ext uri="{FF2B5EF4-FFF2-40B4-BE49-F238E27FC236}">
                <a16:creationId xmlns:a16="http://schemas.microsoft.com/office/drawing/2014/main" id="{801E3C1A-6F2D-1F35-1254-DAF8B7CAED44}"/>
              </a:ext>
            </a:extLst>
          </p:cNvPr>
          <p:cNvSpPr txBox="1"/>
          <p:nvPr/>
        </p:nvSpPr>
        <p:spPr>
          <a:xfrm>
            <a:off x="6228513" y="4732260"/>
            <a:ext cx="2319791" cy="1054135"/>
          </a:xfrm>
          <a:prstGeom prst="rect">
            <a:avLst/>
          </a:prstGeom>
          <a:noFill/>
        </p:spPr>
        <p:txBody>
          <a:bodyPr wrap="square">
            <a:spAutoFit/>
          </a:bodyPr>
          <a:lstStyle/>
          <a:p>
            <a:pPr algn="ctr" defTabSz="914354">
              <a:defRPr/>
            </a:pPr>
            <a:r>
              <a:rPr lang="en-US" sz="1450" b="1">
                <a:solidFill>
                  <a:srgbClr val="118EDE"/>
                </a:solidFill>
                <a:latin typeface="Arial"/>
                <a:ea typeface="Calibri" panose="020F0502020204030204" pitchFamily="34" charset="0"/>
                <a:cs typeface="Arial"/>
              </a:rPr>
              <a:t>Hélène </a:t>
            </a:r>
            <a:r>
              <a:rPr lang="en-US" sz="1450" b="1" err="1">
                <a:solidFill>
                  <a:srgbClr val="118EDE"/>
                </a:solidFill>
                <a:latin typeface="Arial"/>
                <a:ea typeface="Calibri" panose="020F0502020204030204" pitchFamily="34" charset="0"/>
                <a:cs typeface="Arial"/>
              </a:rPr>
              <a:t>Dassule</a:t>
            </a:r>
            <a:br>
              <a:rPr lang="en-US" sz="2400" b="1">
                <a:latin typeface="Arial"/>
                <a:ea typeface="Calibri" panose="020F0502020204030204" pitchFamily="34" charset="0"/>
                <a:cs typeface="Arial"/>
              </a:rPr>
            </a:br>
            <a:r>
              <a:rPr lang="en-US" sz="1200">
                <a:latin typeface="Arial"/>
                <a:ea typeface="Calibri" panose="020F0502020204030204" pitchFamily="34" charset="0"/>
                <a:cs typeface="Arial"/>
              </a:rPr>
              <a:t>Head, Strategy and Excellence GHEOR, GMC, Training/Field Capabilities, Alexion AstraZeneca Rare Disease</a:t>
            </a:r>
            <a:endParaRPr lang="en-US" sz="1200">
              <a:solidFill>
                <a:prstClr val="black"/>
              </a:solidFill>
              <a:latin typeface="Arial"/>
              <a:cs typeface="Arial"/>
            </a:endParaRPr>
          </a:p>
        </p:txBody>
      </p:sp>
    </p:spTree>
    <p:extLst>
      <p:ext uri="{BB962C8B-B14F-4D97-AF65-F5344CB8AC3E}">
        <p14:creationId xmlns:p14="http://schemas.microsoft.com/office/powerpoint/2010/main" val="1333967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AB72-AF7A-98D1-95CA-FDE174033242}"/>
              </a:ext>
            </a:extLst>
          </p:cNvPr>
          <p:cNvSpPr>
            <a:spLocks noGrp="1"/>
          </p:cNvSpPr>
          <p:nvPr>
            <p:ph type="title"/>
          </p:nvPr>
        </p:nvSpPr>
        <p:spPr/>
        <p:txBody>
          <a:bodyPr/>
          <a:lstStyle/>
          <a:p>
            <a:r>
              <a:rPr lang="en-US"/>
              <a:t>Polling: Current Knowledge Levels</a:t>
            </a:r>
          </a:p>
        </p:txBody>
      </p:sp>
      <p:sp>
        <p:nvSpPr>
          <p:cNvPr id="3" name="Content Placeholder 2">
            <a:extLst>
              <a:ext uri="{FF2B5EF4-FFF2-40B4-BE49-F238E27FC236}">
                <a16:creationId xmlns:a16="http://schemas.microsoft.com/office/drawing/2014/main" id="{E6C60703-4801-B14C-D630-8CDB81272D9F}"/>
              </a:ext>
            </a:extLst>
          </p:cNvPr>
          <p:cNvSpPr>
            <a:spLocks noGrp="1"/>
          </p:cNvSpPr>
          <p:nvPr>
            <p:ph idx="1"/>
          </p:nvPr>
        </p:nvSpPr>
        <p:spPr/>
        <p:txBody>
          <a:bodyPr vert="horz" lIns="91440" tIns="45720" rIns="91440" bIns="45720" rtlCol="0" anchor="t">
            <a:normAutofit/>
          </a:bodyPr>
          <a:lstStyle/>
          <a:p>
            <a:pPr marL="0" indent="0">
              <a:buNone/>
            </a:pPr>
            <a:r>
              <a:rPr lang="en-US" sz="2400">
                <a:latin typeface="Franklin Gothic Book"/>
              </a:rPr>
              <a:t>How would you rate your understanding of AI applications in medical communications?</a:t>
            </a:r>
            <a:endParaRPr lang="en-US"/>
          </a:p>
          <a:p>
            <a:pPr marL="0" indent="0">
              <a:buNone/>
            </a:pPr>
            <a:endParaRPr lang="en-US" sz="2400">
              <a:latin typeface="Franklin Gothic Book"/>
            </a:endParaRPr>
          </a:p>
          <a:p>
            <a:pPr marL="778510" lvl="1" indent="-304165">
              <a:buFont typeface="Wingdings" panose="020B0604020202020204" pitchFamily="34" charset="0"/>
              <a:buChar char="§"/>
            </a:pPr>
            <a:r>
              <a:rPr lang="en-US" sz="2400">
                <a:latin typeface="Franklin Gothic Book"/>
              </a:rPr>
              <a:t>I'm a beginner</a:t>
            </a:r>
          </a:p>
          <a:p>
            <a:pPr marL="778510" lvl="1" indent="-304165">
              <a:buFont typeface="Wingdings" panose="020B0604020202020204" pitchFamily="34" charset="0"/>
              <a:buChar char="§"/>
            </a:pPr>
            <a:r>
              <a:rPr lang="en-US" sz="2400">
                <a:latin typeface="Franklin Gothic Book"/>
              </a:rPr>
              <a:t>I have a moderate understanding</a:t>
            </a:r>
          </a:p>
          <a:p>
            <a:pPr marL="778510" lvl="1" indent="-304165">
              <a:buFont typeface="Wingdings" panose="020B0604020202020204" pitchFamily="34" charset="0"/>
              <a:buChar char="§"/>
            </a:pPr>
            <a:r>
              <a:rPr lang="en-US" sz="2400">
                <a:latin typeface="Franklin Gothic Book"/>
              </a:rPr>
              <a:t>I consider myself knowledgeable</a:t>
            </a:r>
          </a:p>
          <a:p>
            <a:pPr marL="778510" lvl="1" indent="-304165">
              <a:buFont typeface="Wingdings" panose="020B0604020202020204" pitchFamily="34" charset="0"/>
              <a:buChar char="§"/>
            </a:pPr>
            <a:r>
              <a:rPr lang="en-US" sz="2400">
                <a:latin typeface="Franklin Gothic Book"/>
              </a:rPr>
              <a:t>I'm an expert in the field</a:t>
            </a:r>
          </a:p>
          <a:p>
            <a:pPr marL="0" indent="0">
              <a:buNone/>
            </a:pPr>
            <a:endParaRPr lang="en-US"/>
          </a:p>
        </p:txBody>
      </p:sp>
      <p:pic>
        <p:nvPicPr>
          <p:cNvPr id="8" name="Picture 7" descr="A blue question mark in a black circle&#10;&#10;Description automatically generated">
            <a:extLst>
              <a:ext uri="{FF2B5EF4-FFF2-40B4-BE49-F238E27FC236}">
                <a16:creationId xmlns:a16="http://schemas.microsoft.com/office/drawing/2014/main" id="{D9732397-7A10-FD78-3D6E-4BEA90A210EC}"/>
              </a:ext>
            </a:extLst>
          </p:cNvPr>
          <p:cNvPicPr>
            <a:picLocks noChangeAspect="1"/>
          </p:cNvPicPr>
          <p:nvPr/>
        </p:nvPicPr>
        <p:blipFill>
          <a:blip r:embed="rId3"/>
          <a:stretch>
            <a:fillRect/>
          </a:stretch>
        </p:blipFill>
        <p:spPr>
          <a:xfrm>
            <a:off x="10005732" y="-113179"/>
            <a:ext cx="1795183" cy="1828800"/>
          </a:xfrm>
          <a:prstGeom prst="rect">
            <a:avLst/>
          </a:prstGeom>
        </p:spPr>
      </p:pic>
    </p:spTree>
    <p:custDataLst>
      <p:tags r:id="rId1"/>
    </p:custDataLst>
    <p:extLst>
      <p:ext uri="{BB962C8B-B14F-4D97-AF65-F5344CB8AC3E}">
        <p14:creationId xmlns:p14="http://schemas.microsoft.com/office/powerpoint/2010/main" val="341331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31D0-C386-B552-8B1C-D11C005438C4}"/>
              </a:ext>
            </a:extLst>
          </p:cNvPr>
          <p:cNvSpPr>
            <a:spLocks noGrp="1"/>
          </p:cNvSpPr>
          <p:nvPr>
            <p:ph type="title"/>
          </p:nvPr>
        </p:nvSpPr>
        <p:spPr/>
        <p:txBody>
          <a:bodyPr/>
          <a:lstStyle/>
          <a:p>
            <a:r>
              <a:rPr lang="en-US"/>
              <a:t>Polling: Barriers to Adoption</a:t>
            </a:r>
          </a:p>
        </p:txBody>
      </p:sp>
      <p:sp>
        <p:nvSpPr>
          <p:cNvPr id="3" name="Content Placeholder 2">
            <a:extLst>
              <a:ext uri="{FF2B5EF4-FFF2-40B4-BE49-F238E27FC236}">
                <a16:creationId xmlns:a16="http://schemas.microsoft.com/office/drawing/2014/main" id="{8784BC79-E3C7-B981-A1B5-D0196FA463A9}"/>
              </a:ext>
            </a:extLst>
          </p:cNvPr>
          <p:cNvSpPr>
            <a:spLocks noGrp="1"/>
          </p:cNvSpPr>
          <p:nvPr>
            <p:ph idx="1"/>
          </p:nvPr>
        </p:nvSpPr>
        <p:spPr/>
        <p:txBody>
          <a:bodyPr vert="horz" lIns="91440" tIns="45720" rIns="91440" bIns="45720" rtlCol="0" anchor="t">
            <a:normAutofit/>
          </a:bodyPr>
          <a:lstStyle/>
          <a:p>
            <a:pPr marL="0" indent="0">
              <a:buNone/>
            </a:pPr>
            <a:r>
              <a:rPr lang="en-US" sz="2400">
                <a:latin typeface="Franklin Gothic Book"/>
              </a:rPr>
              <a:t>What do you see as the biggest barrier to adopting AI in medical communications?</a:t>
            </a:r>
            <a:endParaRPr lang="en-US"/>
          </a:p>
          <a:p>
            <a:pPr marL="0" indent="0">
              <a:buNone/>
            </a:pPr>
            <a:endParaRPr lang="en-US" sz="2400">
              <a:latin typeface="Franklin Gothic Book"/>
            </a:endParaRPr>
          </a:p>
          <a:p>
            <a:pPr marL="1235710" lvl="2" indent="-304165">
              <a:buFont typeface="Wingdings" panose="020B0604020202020204" pitchFamily="34" charset="0"/>
              <a:buChar char="§"/>
            </a:pPr>
            <a:r>
              <a:rPr lang="en-US" sz="2400">
                <a:latin typeface="Franklin Gothic Book"/>
              </a:rPr>
              <a:t>Lack of understanding /training around AI capabilities</a:t>
            </a:r>
          </a:p>
          <a:p>
            <a:pPr marL="1235710" lvl="2" indent="-304165">
              <a:buFont typeface="Wingdings" panose="020B0604020202020204" pitchFamily="34" charset="0"/>
              <a:buChar char="§"/>
            </a:pPr>
            <a:r>
              <a:rPr lang="en-US" sz="2400">
                <a:latin typeface="Franklin Gothic Book"/>
              </a:rPr>
              <a:t>Technical integration </a:t>
            </a:r>
          </a:p>
          <a:p>
            <a:pPr marL="1235710" lvl="2" indent="-304165">
              <a:buFont typeface="Wingdings" panose="020B0604020202020204" pitchFamily="34" charset="0"/>
              <a:buChar char="§"/>
            </a:pPr>
            <a:r>
              <a:rPr lang="en-US" sz="2400">
                <a:latin typeface="Franklin Gothic Book"/>
              </a:rPr>
              <a:t>Regulatory and compliance issues</a:t>
            </a:r>
          </a:p>
          <a:p>
            <a:pPr marL="1235710" lvl="2" indent="-304165">
              <a:buFont typeface="Wingdings" panose="020B0604020202020204" pitchFamily="34" charset="0"/>
              <a:buChar char="§"/>
            </a:pPr>
            <a:r>
              <a:rPr lang="en-US" sz="2400">
                <a:latin typeface="Franklin Gothic Book"/>
              </a:rPr>
              <a:t>Concerns about data privacy and security</a:t>
            </a:r>
          </a:p>
          <a:p>
            <a:pPr marL="1235710" lvl="2" indent="-304165">
              <a:buFont typeface="Wingdings" panose="020B0604020202020204" pitchFamily="34" charset="0"/>
              <a:buChar char="§"/>
            </a:pPr>
            <a:r>
              <a:rPr lang="en-US" sz="2400"/>
              <a:t>Other</a:t>
            </a:r>
          </a:p>
          <a:p>
            <a:pPr marL="0" indent="0">
              <a:buNone/>
            </a:pPr>
            <a:br>
              <a:rPr lang="en-US"/>
            </a:br>
            <a:endParaRPr lang="en-US"/>
          </a:p>
        </p:txBody>
      </p:sp>
      <p:pic>
        <p:nvPicPr>
          <p:cNvPr id="5" name="Picture 4" descr="A blue question mark in a black circle&#10;&#10;Description automatically generated">
            <a:extLst>
              <a:ext uri="{FF2B5EF4-FFF2-40B4-BE49-F238E27FC236}">
                <a16:creationId xmlns:a16="http://schemas.microsoft.com/office/drawing/2014/main" id="{2689E3E3-F6B2-730F-587D-9792EA1E10E9}"/>
              </a:ext>
            </a:extLst>
          </p:cNvPr>
          <p:cNvPicPr>
            <a:picLocks noChangeAspect="1"/>
          </p:cNvPicPr>
          <p:nvPr/>
        </p:nvPicPr>
        <p:blipFill>
          <a:blip r:embed="rId3"/>
          <a:stretch>
            <a:fillRect/>
          </a:stretch>
        </p:blipFill>
        <p:spPr>
          <a:xfrm>
            <a:off x="10005732" y="-113179"/>
            <a:ext cx="1795183" cy="1828800"/>
          </a:xfrm>
          <a:prstGeom prst="rect">
            <a:avLst/>
          </a:prstGeom>
        </p:spPr>
      </p:pic>
    </p:spTree>
    <p:custDataLst>
      <p:tags r:id="rId1"/>
    </p:custDataLst>
    <p:extLst>
      <p:ext uri="{BB962C8B-B14F-4D97-AF65-F5344CB8AC3E}">
        <p14:creationId xmlns:p14="http://schemas.microsoft.com/office/powerpoint/2010/main" val="3789563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a:xfrm>
            <a:off x="4000499" y="742952"/>
            <a:ext cx="7752023" cy="3078163"/>
          </a:xfrm>
        </p:spPr>
        <p:txBody>
          <a:bodyPr>
            <a:normAutofit/>
          </a:bodyPr>
          <a:lstStyle/>
          <a:p>
            <a:r>
              <a:rPr lang="en-US" sz="4000">
                <a:solidFill>
                  <a:srgbClr val="0070C0"/>
                </a:solidFill>
              </a:rPr>
              <a:t>Augmented Intelligence for Medical Communications:</a:t>
            </a:r>
            <a:br>
              <a:rPr lang="en-US" sz="4000">
                <a:solidFill>
                  <a:srgbClr val="0070C0"/>
                </a:solidFill>
              </a:rPr>
            </a:br>
            <a:r>
              <a:rPr lang="en-US" sz="4000">
                <a:solidFill>
                  <a:srgbClr val="0070C0"/>
                </a:solidFill>
              </a:rPr>
              <a:t>The Time for Knowledge (to Act) is Now</a:t>
            </a:r>
          </a:p>
        </p:txBody>
      </p:sp>
      <p:sp>
        <p:nvSpPr>
          <p:cNvPr id="2" name="TextBox 1">
            <a:extLst>
              <a:ext uri="{FF2B5EF4-FFF2-40B4-BE49-F238E27FC236}">
                <a16:creationId xmlns:a16="http://schemas.microsoft.com/office/drawing/2014/main" id="{BA8534B6-4869-C26F-FCC7-8723CD068982}"/>
              </a:ext>
            </a:extLst>
          </p:cNvPr>
          <p:cNvSpPr txBox="1"/>
          <p:nvPr/>
        </p:nvSpPr>
        <p:spPr>
          <a:xfrm>
            <a:off x="4071937" y="4114270"/>
            <a:ext cx="63493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Matt Lewis, MPA</a:t>
            </a:r>
          </a:p>
          <a:p>
            <a:r>
              <a:rPr lang="en-US" sz="2000" b="1"/>
              <a:t>Global Chief Artificial and Augmented Intelligence Officer, </a:t>
            </a:r>
            <a:r>
              <a:rPr lang="en-US" sz="2000" b="1" err="1"/>
              <a:t>Inizio</a:t>
            </a:r>
            <a:r>
              <a:rPr lang="en-US" sz="2000" b="1"/>
              <a:t> Medical</a:t>
            </a:r>
          </a:p>
          <a:p>
            <a:r>
              <a:rPr lang="en-US" sz="2000" b="1"/>
              <a:t>Co-Chair, AI Task Force, ISMPP</a:t>
            </a:r>
          </a:p>
        </p:txBody>
      </p:sp>
    </p:spTree>
    <p:custDataLst>
      <p:tags r:id="rId1"/>
    </p:custDataLst>
    <p:extLst>
      <p:ext uri="{BB962C8B-B14F-4D97-AF65-F5344CB8AC3E}">
        <p14:creationId xmlns:p14="http://schemas.microsoft.com/office/powerpoint/2010/main" val="3505754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8F52-D5D7-9B40-9E90-C1B7F9859527}"/>
              </a:ext>
            </a:extLst>
          </p:cNvPr>
          <p:cNvSpPr>
            <a:spLocks noGrp="1"/>
          </p:cNvSpPr>
          <p:nvPr>
            <p:ph type="title"/>
          </p:nvPr>
        </p:nvSpPr>
        <p:spPr/>
        <p:txBody>
          <a:bodyPr>
            <a:normAutofit/>
          </a:bodyPr>
          <a:lstStyle/>
          <a:p>
            <a:r>
              <a:rPr lang="en-US"/>
              <a:t>Augmented Intelligence Has Been Growing In Impact Through The Years</a:t>
            </a:r>
          </a:p>
        </p:txBody>
      </p:sp>
      <p:cxnSp>
        <p:nvCxnSpPr>
          <p:cNvPr id="38" name="Straight Connector 37">
            <a:extLst>
              <a:ext uri="{FF2B5EF4-FFF2-40B4-BE49-F238E27FC236}">
                <a16:creationId xmlns:a16="http://schemas.microsoft.com/office/drawing/2014/main" id="{5D62CD5E-2AB1-8468-9BC5-BD5FA5AEA212}"/>
              </a:ext>
            </a:extLst>
          </p:cNvPr>
          <p:cNvCxnSpPr>
            <a:cxnSpLocks/>
          </p:cNvCxnSpPr>
          <p:nvPr/>
        </p:nvCxnSpPr>
        <p:spPr>
          <a:xfrm flipH="1" flipV="1">
            <a:off x="8918915" y="4431023"/>
            <a:ext cx="3" cy="117496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A1042B9-1C8C-B6C5-A417-B1B0DD958D92}"/>
              </a:ext>
            </a:extLst>
          </p:cNvPr>
          <p:cNvCxnSpPr>
            <a:cxnSpLocks/>
          </p:cNvCxnSpPr>
          <p:nvPr/>
        </p:nvCxnSpPr>
        <p:spPr>
          <a:xfrm flipH="1" flipV="1">
            <a:off x="8307154" y="4166580"/>
            <a:ext cx="1" cy="1501493"/>
          </a:xfrm>
          <a:prstGeom prst="line">
            <a:avLst/>
          </a:prstGeom>
          <a:ln w="9525">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E8085A-D2AE-A63E-9F4A-6EB79E72A56E}"/>
              </a:ext>
            </a:extLst>
          </p:cNvPr>
          <p:cNvCxnSpPr>
            <a:cxnSpLocks/>
          </p:cNvCxnSpPr>
          <p:nvPr/>
        </p:nvCxnSpPr>
        <p:spPr>
          <a:xfrm flipH="1" flipV="1">
            <a:off x="7695397" y="3939140"/>
            <a:ext cx="3" cy="16800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8B3197-45D0-553E-B7BD-F20CF92E9E70}"/>
              </a:ext>
            </a:extLst>
          </p:cNvPr>
          <p:cNvCxnSpPr>
            <a:cxnSpLocks/>
          </p:cNvCxnSpPr>
          <p:nvPr/>
        </p:nvCxnSpPr>
        <p:spPr>
          <a:xfrm flipV="1">
            <a:off x="7083644" y="3802992"/>
            <a:ext cx="0" cy="1819928"/>
          </a:xfrm>
          <a:prstGeom prst="line">
            <a:avLst/>
          </a:prstGeom>
          <a:ln w="9525">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132849-7A4B-E7E8-8D62-D81CCCE3D756}"/>
              </a:ext>
            </a:extLst>
          </p:cNvPr>
          <p:cNvCxnSpPr>
            <a:cxnSpLocks/>
          </p:cNvCxnSpPr>
          <p:nvPr/>
        </p:nvCxnSpPr>
        <p:spPr>
          <a:xfrm flipV="1">
            <a:off x="6471891" y="3589881"/>
            <a:ext cx="0" cy="192579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7284F0-7B0E-D0F0-81E7-E6819583DBA8}"/>
              </a:ext>
            </a:extLst>
          </p:cNvPr>
          <p:cNvCxnSpPr>
            <a:cxnSpLocks/>
          </p:cNvCxnSpPr>
          <p:nvPr/>
        </p:nvCxnSpPr>
        <p:spPr>
          <a:xfrm flipV="1">
            <a:off x="5860137" y="3430173"/>
            <a:ext cx="0" cy="2175817"/>
          </a:xfrm>
          <a:prstGeom prst="line">
            <a:avLst/>
          </a:prstGeom>
          <a:ln w="9525">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01F3907-6373-C4D5-639B-249F9B391A3F}"/>
              </a:ext>
            </a:extLst>
          </p:cNvPr>
          <p:cNvCxnSpPr>
            <a:cxnSpLocks/>
          </p:cNvCxnSpPr>
          <p:nvPr/>
        </p:nvCxnSpPr>
        <p:spPr>
          <a:xfrm flipV="1">
            <a:off x="5248384" y="3081157"/>
            <a:ext cx="0" cy="256998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C9C961-3A53-FC90-5CE4-EC8D64566405}"/>
              </a:ext>
            </a:extLst>
          </p:cNvPr>
          <p:cNvCxnSpPr>
            <a:cxnSpLocks/>
          </p:cNvCxnSpPr>
          <p:nvPr/>
        </p:nvCxnSpPr>
        <p:spPr>
          <a:xfrm flipV="1">
            <a:off x="4636631" y="2930135"/>
            <a:ext cx="0" cy="2675855"/>
          </a:xfrm>
          <a:prstGeom prst="line">
            <a:avLst/>
          </a:prstGeom>
          <a:ln w="9525">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0C4F3F3-217D-0055-2D59-0A448E9AAD70}"/>
              </a:ext>
            </a:extLst>
          </p:cNvPr>
          <p:cNvCxnSpPr>
            <a:cxnSpLocks/>
          </p:cNvCxnSpPr>
          <p:nvPr/>
        </p:nvCxnSpPr>
        <p:spPr>
          <a:xfrm flipV="1">
            <a:off x="4024877" y="2680115"/>
            <a:ext cx="0" cy="292587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CC94DE6-CBF9-53A5-1E67-4F624B6FDED1}"/>
              </a:ext>
            </a:extLst>
          </p:cNvPr>
          <p:cNvCxnSpPr>
            <a:cxnSpLocks/>
          </p:cNvCxnSpPr>
          <p:nvPr/>
        </p:nvCxnSpPr>
        <p:spPr>
          <a:xfrm flipV="1">
            <a:off x="3413124" y="2430096"/>
            <a:ext cx="0" cy="3175893"/>
          </a:xfrm>
          <a:prstGeom prst="line">
            <a:avLst/>
          </a:prstGeom>
          <a:ln w="9525">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7E8DE0-CA50-32C4-F2CB-E10CA2543162}"/>
              </a:ext>
            </a:extLst>
          </p:cNvPr>
          <p:cNvCxnSpPr>
            <a:cxnSpLocks/>
          </p:cNvCxnSpPr>
          <p:nvPr/>
        </p:nvCxnSpPr>
        <p:spPr>
          <a:xfrm flipV="1">
            <a:off x="2801371" y="2180077"/>
            <a:ext cx="0" cy="342591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2DD31A-D597-E350-E55A-F4379EE70D7A}"/>
              </a:ext>
            </a:extLst>
          </p:cNvPr>
          <p:cNvCxnSpPr>
            <a:cxnSpLocks/>
          </p:cNvCxnSpPr>
          <p:nvPr/>
        </p:nvCxnSpPr>
        <p:spPr>
          <a:xfrm flipV="1">
            <a:off x="2189617" y="1930058"/>
            <a:ext cx="0" cy="3675932"/>
          </a:xfrm>
          <a:prstGeom prst="line">
            <a:avLst/>
          </a:prstGeom>
          <a:ln w="9525">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Arrow: Right 63">
            <a:extLst>
              <a:ext uri="{FF2B5EF4-FFF2-40B4-BE49-F238E27FC236}">
                <a16:creationId xmlns:a16="http://schemas.microsoft.com/office/drawing/2014/main" id="{B7DFA9C0-5800-3077-1111-144BA7054487}"/>
              </a:ext>
            </a:extLst>
          </p:cNvPr>
          <p:cNvSpPr/>
          <p:nvPr/>
        </p:nvSpPr>
        <p:spPr>
          <a:xfrm>
            <a:off x="1128232" y="5255933"/>
            <a:ext cx="8310409" cy="440356"/>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endParaRPr>
          </a:p>
        </p:txBody>
      </p:sp>
      <p:sp>
        <p:nvSpPr>
          <p:cNvPr id="20" name="Oval 19">
            <a:extLst>
              <a:ext uri="{FF2B5EF4-FFF2-40B4-BE49-F238E27FC236}">
                <a16:creationId xmlns:a16="http://schemas.microsoft.com/office/drawing/2014/main" id="{BCC40C7D-EC33-4F5F-68DA-993B3FE89586}"/>
              </a:ext>
            </a:extLst>
          </p:cNvPr>
          <p:cNvSpPr/>
          <p:nvPr/>
        </p:nvSpPr>
        <p:spPr>
          <a:xfrm>
            <a:off x="10059945" y="4766547"/>
            <a:ext cx="1007232" cy="1007232"/>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914377">
              <a:defRPr/>
            </a:pPr>
            <a:r>
              <a:rPr lang="en-US" sz="1333" b="1">
                <a:solidFill>
                  <a:srgbClr val="FFFFFF"/>
                </a:solidFill>
              </a:rPr>
              <a:t>Chat</a:t>
            </a:r>
          </a:p>
          <a:p>
            <a:pPr algn="ctr" defTabSz="914377">
              <a:defRPr/>
            </a:pPr>
            <a:r>
              <a:rPr lang="en-US" sz="1333" b="1">
                <a:solidFill>
                  <a:srgbClr val="FFFFFF"/>
                </a:solidFill>
              </a:rPr>
              <a:t>GPT</a:t>
            </a:r>
          </a:p>
        </p:txBody>
      </p:sp>
      <p:sp>
        <p:nvSpPr>
          <p:cNvPr id="21" name="TextBox 20">
            <a:extLst>
              <a:ext uri="{FF2B5EF4-FFF2-40B4-BE49-F238E27FC236}">
                <a16:creationId xmlns:a16="http://schemas.microsoft.com/office/drawing/2014/main" id="{0556C253-4E1E-E557-D455-4DEB11FB1D59}"/>
              </a:ext>
            </a:extLst>
          </p:cNvPr>
          <p:cNvSpPr txBox="1"/>
          <p:nvPr/>
        </p:nvSpPr>
        <p:spPr>
          <a:xfrm>
            <a:off x="2053929" y="1649170"/>
            <a:ext cx="3706583" cy="276999"/>
          </a:xfrm>
          <a:prstGeom prst="rect">
            <a:avLst/>
          </a:prstGeom>
          <a:noFill/>
        </p:spPr>
        <p:txBody>
          <a:bodyPr wrap="square" rtlCol="0" anchor="b">
            <a:spAutoFit/>
          </a:bodyPr>
          <a:lstStyle/>
          <a:p>
            <a:pPr defTabSz="914377">
              <a:defRPr/>
            </a:pPr>
            <a:r>
              <a:rPr lang="en-US" sz="1200" b="1">
                <a:solidFill>
                  <a:schemeClr val="accent6"/>
                </a:solidFill>
              </a:rPr>
              <a:t>Programmable mechanical calculating machine</a:t>
            </a:r>
          </a:p>
        </p:txBody>
      </p:sp>
      <p:sp>
        <p:nvSpPr>
          <p:cNvPr id="22" name="TextBox 21">
            <a:extLst>
              <a:ext uri="{FF2B5EF4-FFF2-40B4-BE49-F238E27FC236}">
                <a16:creationId xmlns:a16="http://schemas.microsoft.com/office/drawing/2014/main" id="{1F31F60F-1D96-8EE2-B70A-57E5C2F7D3DE}"/>
              </a:ext>
            </a:extLst>
          </p:cNvPr>
          <p:cNvSpPr txBox="1"/>
          <p:nvPr/>
        </p:nvSpPr>
        <p:spPr>
          <a:xfrm>
            <a:off x="2662211" y="1898200"/>
            <a:ext cx="882036" cy="276999"/>
          </a:xfrm>
          <a:prstGeom prst="rect">
            <a:avLst/>
          </a:prstGeom>
          <a:noFill/>
        </p:spPr>
        <p:txBody>
          <a:bodyPr wrap="none" rtlCol="0" anchor="b">
            <a:spAutoFit/>
          </a:bodyPr>
          <a:lstStyle/>
          <a:p>
            <a:pPr algn="ctr" defTabSz="914377">
              <a:defRPr/>
            </a:pPr>
            <a:r>
              <a:rPr lang="en-US" sz="1200">
                <a:solidFill>
                  <a:schemeClr val="accent2"/>
                </a:solidFill>
              </a:rPr>
              <a:t>Turing Test</a:t>
            </a:r>
          </a:p>
        </p:txBody>
      </p:sp>
      <p:sp>
        <p:nvSpPr>
          <p:cNvPr id="23" name="TextBox 22">
            <a:extLst>
              <a:ext uri="{FF2B5EF4-FFF2-40B4-BE49-F238E27FC236}">
                <a16:creationId xmlns:a16="http://schemas.microsoft.com/office/drawing/2014/main" id="{26468932-2732-FD9B-BA29-910AFA7A4776}"/>
              </a:ext>
            </a:extLst>
          </p:cNvPr>
          <p:cNvSpPr txBox="1"/>
          <p:nvPr/>
        </p:nvSpPr>
        <p:spPr>
          <a:xfrm>
            <a:off x="3278151" y="2165152"/>
            <a:ext cx="1496115" cy="276999"/>
          </a:xfrm>
          <a:prstGeom prst="rect">
            <a:avLst/>
          </a:prstGeom>
          <a:noFill/>
        </p:spPr>
        <p:txBody>
          <a:bodyPr wrap="none" rtlCol="0" anchor="b">
            <a:spAutoFit/>
          </a:bodyPr>
          <a:lstStyle/>
          <a:p>
            <a:pPr algn="ctr" defTabSz="914377">
              <a:defRPr/>
            </a:pPr>
            <a:r>
              <a:rPr lang="en-US" sz="1200">
                <a:solidFill>
                  <a:schemeClr val="accent2"/>
                </a:solidFill>
              </a:rPr>
              <a:t>Artificial Intelligence</a:t>
            </a:r>
          </a:p>
        </p:txBody>
      </p:sp>
      <p:sp>
        <p:nvSpPr>
          <p:cNvPr id="24" name="TextBox 23">
            <a:extLst>
              <a:ext uri="{FF2B5EF4-FFF2-40B4-BE49-F238E27FC236}">
                <a16:creationId xmlns:a16="http://schemas.microsoft.com/office/drawing/2014/main" id="{A5DBC034-9104-47BC-BFC1-9C6F9479AF84}"/>
              </a:ext>
            </a:extLst>
          </p:cNvPr>
          <p:cNvSpPr txBox="1"/>
          <p:nvPr/>
        </p:nvSpPr>
        <p:spPr>
          <a:xfrm>
            <a:off x="3878577" y="2416995"/>
            <a:ext cx="1752146" cy="276999"/>
          </a:xfrm>
          <a:prstGeom prst="rect">
            <a:avLst/>
          </a:prstGeom>
          <a:noFill/>
        </p:spPr>
        <p:txBody>
          <a:bodyPr wrap="none" rtlCol="0" anchor="b">
            <a:spAutoFit/>
          </a:bodyPr>
          <a:lstStyle/>
          <a:p>
            <a:pPr algn="ctr" defTabSz="914377">
              <a:defRPr/>
            </a:pPr>
            <a:r>
              <a:rPr lang="en-US" sz="1200">
                <a:solidFill>
                  <a:schemeClr val="accent2"/>
                </a:solidFill>
              </a:rPr>
              <a:t>General Problem  Solver</a:t>
            </a:r>
          </a:p>
        </p:txBody>
      </p:sp>
      <p:sp>
        <p:nvSpPr>
          <p:cNvPr id="25" name="TextBox 24">
            <a:extLst>
              <a:ext uri="{FF2B5EF4-FFF2-40B4-BE49-F238E27FC236}">
                <a16:creationId xmlns:a16="http://schemas.microsoft.com/office/drawing/2014/main" id="{4A30D5D4-2D39-3631-0114-D456581A0EBB}"/>
              </a:ext>
            </a:extLst>
          </p:cNvPr>
          <p:cNvSpPr txBox="1"/>
          <p:nvPr/>
        </p:nvSpPr>
        <p:spPr>
          <a:xfrm>
            <a:off x="4490114" y="2656724"/>
            <a:ext cx="1543745" cy="276999"/>
          </a:xfrm>
          <a:prstGeom prst="rect">
            <a:avLst/>
          </a:prstGeom>
          <a:noFill/>
        </p:spPr>
        <p:txBody>
          <a:bodyPr wrap="square" rtlCol="0" anchor="b">
            <a:spAutoFit/>
          </a:bodyPr>
          <a:lstStyle/>
          <a:p>
            <a:pPr defTabSz="914377">
              <a:defRPr/>
            </a:pPr>
            <a:r>
              <a:rPr lang="en-US" sz="1200">
                <a:solidFill>
                  <a:schemeClr val="accent2"/>
                </a:solidFill>
              </a:rPr>
              <a:t>Industrial robot</a:t>
            </a:r>
          </a:p>
        </p:txBody>
      </p:sp>
      <p:sp>
        <p:nvSpPr>
          <p:cNvPr id="26" name="TextBox 25">
            <a:extLst>
              <a:ext uri="{FF2B5EF4-FFF2-40B4-BE49-F238E27FC236}">
                <a16:creationId xmlns:a16="http://schemas.microsoft.com/office/drawing/2014/main" id="{2580FFBB-0D05-E02E-E343-CA8CBBFEE584}"/>
              </a:ext>
            </a:extLst>
          </p:cNvPr>
          <p:cNvSpPr txBox="1"/>
          <p:nvPr/>
        </p:nvSpPr>
        <p:spPr>
          <a:xfrm>
            <a:off x="5097423" y="2878523"/>
            <a:ext cx="2257541" cy="276999"/>
          </a:xfrm>
          <a:prstGeom prst="rect">
            <a:avLst/>
          </a:prstGeom>
          <a:noFill/>
        </p:spPr>
        <p:txBody>
          <a:bodyPr wrap="none" rtlCol="0" anchor="b">
            <a:spAutoFit/>
          </a:bodyPr>
          <a:lstStyle/>
          <a:p>
            <a:pPr defTabSz="914377">
              <a:defRPr/>
            </a:pPr>
            <a:r>
              <a:rPr lang="en-US" sz="1200">
                <a:solidFill>
                  <a:schemeClr val="accent2"/>
                </a:solidFill>
              </a:rPr>
              <a:t>ELIZA &amp; The First Expert System</a:t>
            </a:r>
          </a:p>
        </p:txBody>
      </p:sp>
      <p:sp>
        <p:nvSpPr>
          <p:cNvPr id="27" name="TextBox 26">
            <a:extLst>
              <a:ext uri="{FF2B5EF4-FFF2-40B4-BE49-F238E27FC236}">
                <a16:creationId xmlns:a16="http://schemas.microsoft.com/office/drawing/2014/main" id="{0FEB4155-F02E-84D5-3732-0A10773D90E4}"/>
              </a:ext>
            </a:extLst>
          </p:cNvPr>
          <p:cNvSpPr txBox="1"/>
          <p:nvPr/>
        </p:nvSpPr>
        <p:spPr>
          <a:xfrm>
            <a:off x="5696178" y="3156762"/>
            <a:ext cx="793807" cy="276999"/>
          </a:xfrm>
          <a:prstGeom prst="rect">
            <a:avLst/>
          </a:prstGeom>
          <a:noFill/>
        </p:spPr>
        <p:txBody>
          <a:bodyPr wrap="none" rtlCol="0" anchor="b">
            <a:spAutoFit/>
          </a:bodyPr>
          <a:lstStyle/>
          <a:p>
            <a:pPr defTabSz="914377">
              <a:defRPr/>
            </a:pPr>
            <a:r>
              <a:rPr lang="en-US" sz="1200">
                <a:solidFill>
                  <a:schemeClr val="accent2"/>
                </a:solidFill>
              </a:rPr>
              <a:t>MacHack</a:t>
            </a:r>
          </a:p>
        </p:txBody>
      </p:sp>
      <p:sp>
        <p:nvSpPr>
          <p:cNvPr id="28" name="TextBox 27">
            <a:extLst>
              <a:ext uri="{FF2B5EF4-FFF2-40B4-BE49-F238E27FC236}">
                <a16:creationId xmlns:a16="http://schemas.microsoft.com/office/drawing/2014/main" id="{E89F734F-B529-2292-562A-8BC23D5049D5}"/>
              </a:ext>
            </a:extLst>
          </p:cNvPr>
          <p:cNvSpPr txBox="1"/>
          <p:nvPr/>
        </p:nvSpPr>
        <p:spPr>
          <a:xfrm>
            <a:off x="6319512" y="3346743"/>
            <a:ext cx="3773321" cy="276999"/>
          </a:xfrm>
          <a:prstGeom prst="rect">
            <a:avLst/>
          </a:prstGeom>
          <a:noFill/>
        </p:spPr>
        <p:txBody>
          <a:bodyPr wrap="square" rtlCol="0" anchor="b">
            <a:spAutoFit/>
          </a:bodyPr>
          <a:lstStyle/>
          <a:p>
            <a:pPr defTabSz="914377">
              <a:defRPr/>
            </a:pPr>
            <a:r>
              <a:rPr lang="en-US" sz="1200" b="1">
                <a:solidFill>
                  <a:srgbClr val="F28C11"/>
                </a:solidFill>
              </a:rPr>
              <a:t>Knowledge-based medical diagnosis program</a:t>
            </a:r>
          </a:p>
        </p:txBody>
      </p:sp>
      <p:sp>
        <p:nvSpPr>
          <p:cNvPr id="29" name="TextBox 28">
            <a:extLst>
              <a:ext uri="{FF2B5EF4-FFF2-40B4-BE49-F238E27FC236}">
                <a16:creationId xmlns:a16="http://schemas.microsoft.com/office/drawing/2014/main" id="{0FFB7995-A80E-893E-C9D3-38F0F075AA77}"/>
              </a:ext>
            </a:extLst>
          </p:cNvPr>
          <p:cNvSpPr txBox="1"/>
          <p:nvPr/>
        </p:nvSpPr>
        <p:spPr>
          <a:xfrm>
            <a:off x="6916574" y="3552378"/>
            <a:ext cx="1903855" cy="276999"/>
          </a:xfrm>
          <a:prstGeom prst="rect">
            <a:avLst/>
          </a:prstGeom>
          <a:noFill/>
        </p:spPr>
        <p:txBody>
          <a:bodyPr wrap="none" rtlCol="0" anchor="b">
            <a:spAutoFit/>
          </a:bodyPr>
          <a:lstStyle/>
          <a:p>
            <a:pPr defTabSz="914377">
              <a:defRPr/>
            </a:pPr>
            <a:r>
              <a:rPr lang="en-US" sz="1200">
                <a:solidFill>
                  <a:schemeClr val="accent2"/>
                </a:solidFill>
              </a:rPr>
              <a:t>Commercial expert system</a:t>
            </a:r>
          </a:p>
        </p:txBody>
      </p:sp>
      <p:sp>
        <p:nvSpPr>
          <p:cNvPr id="30" name="TextBox 29">
            <a:extLst>
              <a:ext uri="{FF2B5EF4-FFF2-40B4-BE49-F238E27FC236}">
                <a16:creationId xmlns:a16="http://schemas.microsoft.com/office/drawing/2014/main" id="{770AB6BE-6738-AF41-0AF8-2D310D964D1A}"/>
              </a:ext>
            </a:extLst>
          </p:cNvPr>
          <p:cNvSpPr txBox="1"/>
          <p:nvPr/>
        </p:nvSpPr>
        <p:spPr>
          <a:xfrm>
            <a:off x="7537486" y="3751596"/>
            <a:ext cx="2515549" cy="276999"/>
          </a:xfrm>
          <a:prstGeom prst="rect">
            <a:avLst/>
          </a:prstGeom>
          <a:noFill/>
        </p:spPr>
        <p:txBody>
          <a:bodyPr wrap="square" rtlCol="0" anchor="b">
            <a:spAutoFit/>
          </a:bodyPr>
          <a:lstStyle/>
          <a:p>
            <a:pPr defTabSz="914377">
              <a:defRPr/>
            </a:pPr>
            <a:r>
              <a:rPr lang="en-US" sz="1200">
                <a:solidFill>
                  <a:schemeClr val="accent2"/>
                </a:solidFill>
              </a:rPr>
              <a:t>Polly: Behavior-based Robotics</a:t>
            </a:r>
          </a:p>
        </p:txBody>
      </p:sp>
      <p:sp>
        <p:nvSpPr>
          <p:cNvPr id="35" name="TextBox 34">
            <a:extLst>
              <a:ext uri="{FF2B5EF4-FFF2-40B4-BE49-F238E27FC236}">
                <a16:creationId xmlns:a16="http://schemas.microsoft.com/office/drawing/2014/main" id="{26EF5B6A-8999-0300-0ACB-80D3DB5C2DF3}"/>
              </a:ext>
            </a:extLst>
          </p:cNvPr>
          <p:cNvSpPr txBox="1"/>
          <p:nvPr/>
        </p:nvSpPr>
        <p:spPr>
          <a:xfrm>
            <a:off x="8153279" y="3975700"/>
            <a:ext cx="2515549" cy="276999"/>
          </a:xfrm>
          <a:prstGeom prst="rect">
            <a:avLst/>
          </a:prstGeom>
          <a:noFill/>
        </p:spPr>
        <p:txBody>
          <a:bodyPr wrap="square" rtlCol="0" anchor="b">
            <a:spAutoFit/>
          </a:bodyPr>
          <a:lstStyle/>
          <a:p>
            <a:pPr defTabSz="914377">
              <a:defRPr/>
            </a:pPr>
            <a:r>
              <a:rPr lang="en-US" sz="1200">
                <a:solidFill>
                  <a:schemeClr val="accent2"/>
                </a:solidFill>
              </a:rPr>
              <a:t>Recommendation Technology</a:t>
            </a:r>
          </a:p>
        </p:txBody>
      </p:sp>
      <p:sp>
        <p:nvSpPr>
          <p:cNvPr id="36" name="TextBox 35">
            <a:extLst>
              <a:ext uri="{FF2B5EF4-FFF2-40B4-BE49-F238E27FC236}">
                <a16:creationId xmlns:a16="http://schemas.microsoft.com/office/drawing/2014/main" id="{400A534D-BD25-92EB-DD05-CD114BDF197A}"/>
              </a:ext>
            </a:extLst>
          </p:cNvPr>
          <p:cNvSpPr txBox="1"/>
          <p:nvPr/>
        </p:nvSpPr>
        <p:spPr>
          <a:xfrm>
            <a:off x="8851184" y="4324995"/>
            <a:ext cx="2342125" cy="461665"/>
          </a:xfrm>
          <a:prstGeom prst="rect">
            <a:avLst/>
          </a:prstGeom>
          <a:noFill/>
        </p:spPr>
        <p:txBody>
          <a:bodyPr wrap="square" rtlCol="0" anchor="b">
            <a:spAutoFit/>
          </a:bodyPr>
          <a:lstStyle/>
          <a:p>
            <a:pPr defTabSz="914377">
              <a:defRPr/>
            </a:pPr>
            <a:r>
              <a:rPr lang="en-US" sz="1200" b="1">
                <a:solidFill>
                  <a:schemeClr val="accent2"/>
                </a:solidFill>
              </a:rPr>
              <a:t>Mobile Recommendation Apps: Siri, Now, Cortana</a:t>
            </a:r>
          </a:p>
        </p:txBody>
      </p:sp>
      <p:sp>
        <p:nvSpPr>
          <p:cNvPr id="66" name="TextBox 65">
            <a:extLst>
              <a:ext uri="{FF2B5EF4-FFF2-40B4-BE49-F238E27FC236}">
                <a16:creationId xmlns:a16="http://schemas.microsoft.com/office/drawing/2014/main" id="{7E5951E4-8BB8-0FF1-3D76-C1926F474E7A}"/>
              </a:ext>
            </a:extLst>
          </p:cNvPr>
          <p:cNvSpPr txBox="1"/>
          <p:nvPr/>
        </p:nvSpPr>
        <p:spPr>
          <a:xfrm>
            <a:off x="1917651" y="5820034"/>
            <a:ext cx="543930" cy="276999"/>
          </a:xfrm>
          <a:prstGeom prst="rect">
            <a:avLst/>
          </a:prstGeom>
          <a:noFill/>
        </p:spPr>
        <p:txBody>
          <a:bodyPr wrap="none" rtlCol="0">
            <a:spAutoFit/>
          </a:bodyPr>
          <a:lstStyle/>
          <a:p>
            <a:pPr algn="ctr" defTabSz="914377">
              <a:defRPr/>
            </a:pPr>
            <a:r>
              <a:rPr lang="en-US" sz="1200">
                <a:solidFill>
                  <a:srgbClr val="F28C11"/>
                </a:solidFill>
              </a:rPr>
              <a:t>1842</a:t>
            </a:r>
          </a:p>
        </p:txBody>
      </p:sp>
      <p:sp>
        <p:nvSpPr>
          <p:cNvPr id="67" name="TextBox 66">
            <a:extLst>
              <a:ext uri="{FF2B5EF4-FFF2-40B4-BE49-F238E27FC236}">
                <a16:creationId xmlns:a16="http://schemas.microsoft.com/office/drawing/2014/main" id="{8BB3CCD0-D079-2682-016D-E78865517A2C}"/>
              </a:ext>
            </a:extLst>
          </p:cNvPr>
          <p:cNvSpPr txBox="1"/>
          <p:nvPr/>
        </p:nvSpPr>
        <p:spPr>
          <a:xfrm>
            <a:off x="2534375" y="5820034"/>
            <a:ext cx="541687" cy="276999"/>
          </a:xfrm>
          <a:prstGeom prst="rect">
            <a:avLst/>
          </a:prstGeom>
          <a:noFill/>
        </p:spPr>
        <p:txBody>
          <a:bodyPr wrap="none" rtlCol="0">
            <a:spAutoFit/>
          </a:bodyPr>
          <a:lstStyle/>
          <a:p>
            <a:pPr algn="ctr" defTabSz="914377">
              <a:defRPr/>
            </a:pPr>
            <a:r>
              <a:rPr lang="en-US" sz="1200">
                <a:solidFill>
                  <a:srgbClr val="F28C11"/>
                </a:solidFill>
              </a:rPr>
              <a:t>1950</a:t>
            </a:r>
          </a:p>
        </p:txBody>
      </p:sp>
      <p:sp>
        <p:nvSpPr>
          <p:cNvPr id="68" name="TextBox 67">
            <a:extLst>
              <a:ext uri="{FF2B5EF4-FFF2-40B4-BE49-F238E27FC236}">
                <a16:creationId xmlns:a16="http://schemas.microsoft.com/office/drawing/2014/main" id="{177EA29C-146B-1B6A-D8F2-FAB1F8908161}"/>
              </a:ext>
            </a:extLst>
          </p:cNvPr>
          <p:cNvSpPr txBox="1"/>
          <p:nvPr/>
        </p:nvSpPr>
        <p:spPr>
          <a:xfrm>
            <a:off x="3149978" y="5820034"/>
            <a:ext cx="541687" cy="276999"/>
          </a:xfrm>
          <a:prstGeom prst="rect">
            <a:avLst/>
          </a:prstGeom>
          <a:noFill/>
        </p:spPr>
        <p:txBody>
          <a:bodyPr wrap="none" rtlCol="0">
            <a:spAutoFit/>
          </a:bodyPr>
          <a:lstStyle/>
          <a:p>
            <a:pPr algn="ctr" defTabSz="914377">
              <a:defRPr/>
            </a:pPr>
            <a:r>
              <a:rPr lang="en-US" sz="1200">
                <a:solidFill>
                  <a:srgbClr val="F28C11"/>
                </a:solidFill>
              </a:rPr>
              <a:t>1956</a:t>
            </a:r>
          </a:p>
        </p:txBody>
      </p:sp>
      <p:sp>
        <p:nvSpPr>
          <p:cNvPr id="69" name="TextBox 68">
            <a:extLst>
              <a:ext uri="{FF2B5EF4-FFF2-40B4-BE49-F238E27FC236}">
                <a16:creationId xmlns:a16="http://schemas.microsoft.com/office/drawing/2014/main" id="{E12771C8-3CEE-2FF6-5C76-9512611CDBE5}"/>
              </a:ext>
            </a:extLst>
          </p:cNvPr>
          <p:cNvSpPr txBox="1"/>
          <p:nvPr/>
        </p:nvSpPr>
        <p:spPr>
          <a:xfrm>
            <a:off x="3768947" y="5820034"/>
            <a:ext cx="534954" cy="276999"/>
          </a:xfrm>
          <a:prstGeom prst="rect">
            <a:avLst/>
          </a:prstGeom>
          <a:noFill/>
        </p:spPr>
        <p:txBody>
          <a:bodyPr wrap="none" rtlCol="0">
            <a:spAutoFit/>
          </a:bodyPr>
          <a:lstStyle/>
          <a:p>
            <a:pPr algn="ctr" defTabSz="914377">
              <a:defRPr/>
            </a:pPr>
            <a:r>
              <a:rPr lang="en-US" sz="1200">
                <a:solidFill>
                  <a:srgbClr val="F28C11"/>
                </a:solidFill>
              </a:rPr>
              <a:t>1957</a:t>
            </a:r>
          </a:p>
        </p:txBody>
      </p:sp>
      <p:sp>
        <p:nvSpPr>
          <p:cNvPr id="70" name="TextBox 69">
            <a:extLst>
              <a:ext uri="{FF2B5EF4-FFF2-40B4-BE49-F238E27FC236}">
                <a16:creationId xmlns:a16="http://schemas.microsoft.com/office/drawing/2014/main" id="{53053597-F80D-C61D-6F99-9B6A6518CC7E}"/>
              </a:ext>
            </a:extLst>
          </p:cNvPr>
          <p:cNvSpPr txBox="1"/>
          <p:nvPr/>
        </p:nvSpPr>
        <p:spPr>
          <a:xfrm>
            <a:off x="4384197" y="5820034"/>
            <a:ext cx="535659" cy="276999"/>
          </a:xfrm>
          <a:prstGeom prst="rect">
            <a:avLst/>
          </a:prstGeom>
          <a:noFill/>
        </p:spPr>
        <p:txBody>
          <a:bodyPr wrap="none" rtlCol="0">
            <a:spAutoFit/>
          </a:bodyPr>
          <a:lstStyle/>
          <a:p>
            <a:pPr algn="ctr" defTabSz="914377">
              <a:defRPr/>
            </a:pPr>
            <a:r>
              <a:rPr lang="en-US" sz="1200">
                <a:solidFill>
                  <a:srgbClr val="F28C11"/>
                </a:solidFill>
              </a:rPr>
              <a:t>1961</a:t>
            </a:r>
          </a:p>
        </p:txBody>
      </p:sp>
      <p:sp>
        <p:nvSpPr>
          <p:cNvPr id="71" name="TextBox 70">
            <a:extLst>
              <a:ext uri="{FF2B5EF4-FFF2-40B4-BE49-F238E27FC236}">
                <a16:creationId xmlns:a16="http://schemas.microsoft.com/office/drawing/2014/main" id="{50AC7EE4-F0B6-3F28-AD21-791DC9E619F3}"/>
              </a:ext>
            </a:extLst>
          </p:cNvPr>
          <p:cNvSpPr txBox="1"/>
          <p:nvPr/>
        </p:nvSpPr>
        <p:spPr>
          <a:xfrm>
            <a:off x="4996786" y="5820034"/>
            <a:ext cx="541687" cy="276999"/>
          </a:xfrm>
          <a:prstGeom prst="rect">
            <a:avLst/>
          </a:prstGeom>
          <a:noFill/>
        </p:spPr>
        <p:txBody>
          <a:bodyPr wrap="none" rtlCol="0">
            <a:spAutoFit/>
          </a:bodyPr>
          <a:lstStyle/>
          <a:p>
            <a:pPr algn="ctr" defTabSz="914377">
              <a:defRPr/>
            </a:pPr>
            <a:r>
              <a:rPr lang="en-US" sz="1200">
                <a:solidFill>
                  <a:srgbClr val="F28C11"/>
                </a:solidFill>
              </a:rPr>
              <a:t>1965</a:t>
            </a:r>
          </a:p>
        </p:txBody>
      </p:sp>
      <p:sp>
        <p:nvSpPr>
          <p:cNvPr id="72" name="TextBox 71">
            <a:extLst>
              <a:ext uri="{FF2B5EF4-FFF2-40B4-BE49-F238E27FC236}">
                <a16:creationId xmlns:a16="http://schemas.microsoft.com/office/drawing/2014/main" id="{96076502-03E1-D729-C638-3539F7ED709A}"/>
              </a:ext>
            </a:extLst>
          </p:cNvPr>
          <p:cNvSpPr txBox="1"/>
          <p:nvPr/>
        </p:nvSpPr>
        <p:spPr>
          <a:xfrm>
            <a:off x="5612389" y="5820034"/>
            <a:ext cx="541687" cy="276999"/>
          </a:xfrm>
          <a:prstGeom prst="rect">
            <a:avLst/>
          </a:prstGeom>
          <a:noFill/>
        </p:spPr>
        <p:txBody>
          <a:bodyPr wrap="none" rtlCol="0">
            <a:spAutoFit/>
          </a:bodyPr>
          <a:lstStyle/>
          <a:p>
            <a:pPr algn="ctr" defTabSz="914377">
              <a:defRPr/>
            </a:pPr>
            <a:r>
              <a:rPr lang="en-US" sz="1200">
                <a:solidFill>
                  <a:srgbClr val="F28C11"/>
                </a:solidFill>
              </a:rPr>
              <a:t>1968</a:t>
            </a:r>
          </a:p>
        </p:txBody>
      </p:sp>
      <p:sp>
        <p:nvSpPr>
          <p:cNvPr id="73" name="TextBox 72">
            <a:extLst>
              <a:ext uri="{FF2B5EF4-FFF2-40B4-BE49-F238E27FC236}">
                <a16:creationId xmlns:a16="http://schemas.microsoft.com/office/drawing/2014/main" id="{1F0FB844-3FAA-4B56-166F-06C32F7707DB}"/>
              </a:ext>
            </a:extLst>
          </p:cNvPr>
          <p:cNvSpPr txBox="1"/>
          <p:nvPr/>
        </p:nvSpPr>
        <p:spPr>
          <a:xfrm>
            <a:off x="6232447" y="5820034"/>
            <a:ext cx="532774" cy="276999"/>
          </a:xfrm>
          <a:prstGeom prst="rect">
            <a:avLst/>
          </a:prstGeom>
          <a:noFill/>
        </p:spPr>
        <p:txBody>
          <a:bodyPr wrap="none" rtlCol="0">
            <a:spAutoFit/>
          </a:bodyPr>
          <a:lstStyle/>
          <a:p>
            <a:pPr algn="ctr" defTabSz="914377">
              <a:defRPr/>
            </a:pPr>
            <a:r>
              <a:rPr lang="en-US" sz="1200">
                <a:solidFill>
                  <a:srgbClr val="F28C11"/>
                </a:solidFill>
              </a:rPr>
              <a:t>1979</a:t>
            </a:r>
          </a:p>
        </p:txBody>
      </p:sp>
      <p:sp>
        <p:nvSpPr>
          <p:cNvPr id="74" name="TextBox 73">
            <a:extLst>
              <a:ext uri="{FF2B5EF4-FFF2-40B4-BE49-F238E27FC236}">
                <a16:creationId xmlns:a16="http://schemas.microsoft.com/office/drawing/2014/main" id="{F35FF1C4-21AE-24F8-AB33-97A280DC0513}"/>
              </a:ext>
            </a:extLst>
          </p:cNvPr>
          <p:cNvSpPr txBox="1"/>
          <p:nvPr/>
        </p:nvSpPr>
        <p:spPr>
          <a:xfrm>
            <a:off x="6843594" y="5820034"/>
            <a:ext cx="541687" cy="276999"/>
          </a:xfrm>
          <a:prstGeom prst="rect">
            <a:avLst/>
          </a:prstGeom>
          <a:noFill/>
        </p:spPr>
        <p:txBody>
          <a:bodyPr wrap="none" rtlCol="0">
            <a:spAutoFit/>
          </a:bodyPr>
          <a:lstStyle/>
          <a:p>
            <a:pPr algn="ctr" defTabSz="914377">
              <a:defRPr/>
            </a:pPr>
            <a:r>
              <a:rPr lang="en-US" sz="1200">
                <a:solidFill>
                  <a:srgbClr val="F28C11"/>
                </a:solidFill>
              </a:rPr>
              <a:t>1980</a:t>
            </a:r>
          </a:p>
        </p:txBody>
      </p:sp>
      <p:sp>
        <p:nvSpPr>
          <p:cNvPr id="75" name="TextBox 74">
            <a:extLst>
              <a:ext uri="{FF2B5EF4-FFF2-40B4-BE49-F238E27FC236}">
                <a16:creationId xmlns:a16="http://schemas.microsoft.com/office/drawing/2014/main" id="{0355A83C-EF54-113C-59BF-80A4CCA9077E}"/>
              </a:ext>
            </a:extLst>
          </p:cNvPr>
          <p:cNvSpPr txBox="1"/>
          <p:nvPr/>
        </p:nvSpPr>
        <p:spPr>
          <a:xfrm>
            <a:off x="7459197" y="5820034"/>
            <a:ext cx="541687" cy="276999"/>
          </a:xfrm>
          <a:prstGeom prst="rect">
            <a:avLst/>
          </a:prstGeom>
          <a:noFill/>
        </p:spPr>
        <p:txBody>
          <a:bodyPr wrap="none" rtlCol="0">
            <a:spAutoFit/>
          </a:bodyPr>
          <a:lstStyle/>
          <a:p>
            <a:pPr algn="ctr" defTabSz="914377">
              <a:defRPr/>
            </a:pPr>
            <a:r>
              <a:rPr lang="en-US" sz="1200">
                <a:solidFill>
                  <a:srgbClr val="F28C11"/>
                </a:solidFill>
              </a:rPr>
              <a:t>1993</a:t>
            </a:r>
          </a:p>
        </p:txBody>
      </p:sp>
      <p:sp>
        <p:nvSpPr>
          <p:cNvPr id="76" name="TextBox 75">
            <a:extLst>
              <a:ext uri="{FF2B5EF4-FFF2-40B4-BE49-F238E27FC236}">
                <a16:creationId xmlns:a16="http://schemas.microsoft.com/office/drawing/2014/main" id="{F5FE5B20-8FD8-E1C9-284C-BF35A1B34D06}"/>
              </a:ext>
            </a:extLst>
          </p:cNvPr>
          <p:cNvSpPr txBox="1"/>
          <p:nvPr/>
        </p:nvSpPr>
        <p:spPr>
          <a:xfrm>
            <a:off x="8073773" y="5820034"/>
            <a:ext cx="543739" cy="276999"/>
          </a:xfrm>
          <a:prstGeom prst="rect">
            <a:avLst/>
          </a:prstGeom>
          <a:noFill/>
        </p:spPr>
        <p:txBody>
          <a:bodyPr wrap="none" rtlCol="0">
            <a:spAutoFit/>
          </a:bodyPr>
          <a:lstStyle/>
          <a:p>
            <a:pPr algn="ctr" defTabSz="914377">
              <a:defRPr/>
            </a:pPr>
            <a:r>
              <a:rPr lang="en-US" sz="1200">
                <a:solidFill>
                  <a:srgbClr val="F28C11"/>
                </a:solidFill>
              </a:rPr>
              <a:t>2005</a:t>
            </a:r>
          </a:p>
        </p:txBody>
      </p:sp>
      <p:sp>
        <p:nvSpPr>
          <p:cNvPr id="77" name="TextBox 76">
            <a:extLst>
              <a:ext uri="{FF2B5EF4-FFF2-40B4-BE49-F238E27FC236}">
                <a16:creationId xmlns:a16="http://schemas.microsoft.com/office/drawing/2014/main" id="{1F8E4B5F-B7F7-ED28-46F6-075D9092EBCA}"/>
              </a:ext>
            </a:extLst>
          </p:cNvPr>
          <p:cNvSpPr txBox="1"/>
          <p:nvPr/>
        </p:nvSpPr>
        <p:spPr>
          <a:xfrm>
            <a:off x="8693668" y="5820034"/>
            <a:ext cx="535146" cy="276999"/>
          </a:xfrm>
          <a:prstGeom prst="rect">
            <a:avLst/>
          </a:prstGeom>
          <a:noFill/>
        </p:spPr>
        <p:txBody>
          <a:bodyPr wrap="none" rtlCol="0">
            <a:spAutoFit/>
          </a:bodyPr>
          <a:lstStyle/>
          <a:p>
            <a:pPr algn="ctr" defTabSz="914377">
              <a:defRPr/>
            </a:pPr>
            <a:r>
              <a:rPr lang="en-US" sz="1200">
                <a:solidFill>
                  <a:srgbClr val="F28C11"/>
                </a:solidFill>
              </a:rPr>
              <a:t>2011</a:t>
            </a:r>
          </a:p>
        </p:txBody>
      </p:sp>
      <p:sp>
        <p:nvSpPr>
          <p:cNvPr id="79" name="TextBox 78">
            <a:extLst>
              <a:ext uri="{FF2B5EF4-FFF2-40B4-BE49-F238E27FC236}">
                <a16:creationId xmlns:a16="http://schemas.microsoft.com/office/drawing/2014/main" id="{01C21F4E-3AF1-DA6A-9155-F2B78B8F8421}"/>
              </a:ext>
            </a:extLst>
          </p:cNvPr>
          <p:cNvSpPr txBox="1"/>
          <p:nvPr/>
        </p:nvSpPr>
        <p:spPr>
          <a:xfrm>
            <a:off x="1099950" y="5306090"/>
            <a:ext cx="821059" cy="307777"/>
          </a:xfrm>
          <a:prstGeom prst="rect">
            <a:avLst/>
          </a:prstGeom>
          <a:noFill/>
        </p:spPr>
        <p:txBody>
          <a:bodyPr wrap="none" rtlCol="0">
            <a:spAutoFit/>
          </a:bodyPr>
          <a:lstStyle/>
          <a:p>
            <a:pPr defTabSz="914377">
              <a:defRPr/>
            </a:pPr>
            <a:r>
              <a:rPr lang="en-US" sz="1400">
                <a:solidFill>
                  <a:srgbClr val="FFFFFF"/>
                </a:solidFill>
              </a:rPr>
              <a:t>LIGHT AI</a:t>
            </a:r>
          </a:p>
        </p:txBody>
      </p:sp>
      <p:sp>
        <p:nvSpPr>
          <p:cNvPr id="80" name="TextBox 79">
            <a:extLst>
              <a:ext uri="{FF2B5EF4-FFF2-40B4-BE49-F238E27FC236}">
                <a16:creationId xmlns:a16="http://schemas.microsoft.com/office/drawing/2014/main" id="{E79E50D9-7190-41AB-8248-55EA81F2D6CF}"/>
              </a:ext>
            </a:extLst>
          </p:cNvPr>
          <p:cNvSpPr txBox="1"/>
          <p:nvPr/>
        </p:nvSpPr>
        <p:spPr>
          <a:xfrm>
            <a:off x="10291692" y="5820034"/>
            <a:ext cx="543739" cy="276999"/>
          </a:xfrm>
          <a:prstGeom prst="rect">
            <a:avLst/>
          </a:prstGeom>
          <a:noFill/>
        </p:spPr>
        <p:txBody>
          <a:bodyPr wrap="none" rtlCol="0">
            <a:spAutoFit/>
          </a:bodyPr>
          <a:lstStyle/>
          <a:p>
            <a:pPr algn="ctr" defTabSz="914377">
              <a:defRPr/>
            </a:pPr>
            <a:r>
              <a:rPr lang="en-US" sz="1200" b="1">
                <a:solidFill>
                  <a:srgbClr val="F28C11"/>
                </a:solidFill>
              </a:rPr>
              <a:t>2022</a:t>
            </a:r>
          </a:p>
        </p:txBody>
      </p:sp>
      <p:sp>
        <p:nvSpPr>
          <p:cNvPr id="4" name="Oval 3">
            <a:extLst>
              <a:ext uri="{FF2B5EF4-FFF2-40B4-BE49-F238E27FC236}">
                <a16:creationId xmlns:a16="http://schemas.microsoft.com/office/drawing/2014/main" id="{5A23572A-325A-C07C-8443-653175FE587C}"/>
              </a:ext>
            </a:extLst>
          </p:cNvPr>
          <p:cNvSpPr/>
          <p:nvPr/>
        </p:nvSpPr>
        <p:spPr>
          <a:xfrm>
            <a:off x="9513825" y="5223178"/>
            <a:ext cx="491193" cy="491193"/>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a:solidFill>
                <a:srgbClr val="FFFFFF"/>
              </a:solidFill>
            </a:endParaRPr>
          </a:p>
        </p:txBody>
      </p:sp>
      <p:sp>
        <p:nvSpPr>
          <p:cNvPr id="5" name="TextBox 4">
            <a:extLst>
              <a:ext uri="{FF2B5EF4-FFF2-40B4-BE49-F238E27FC236}">
                <a16:creationId xmlns:a16="http://schemas.microsoft.com/office/drawing/2014/main" id="{F39C1C5D-7DD3-1A48-4C0F-F8E18FB4D8C8}"/>
              </a:ext>
            </a:extLst>
          </p:cNvPr>
          <p:cNvSpPr txBox="1"/>
          <p:nvPr/>
        </p:nvSpPr>
        <p:spPr>
          <a:xfrm>
            <a:off x="9507539" y="5820034"/>
            <a:ext cx="527324" cy="276999"/>
          </a:xfrm>
          <a:prstGeom prst="rect">
            <a:avLst/>
          </a:prstGeom>
          <a:noFill/>
        </p:spPr>
        <p:txBody>
          <a:bodyPr wrap="none" rtlCol="0">
            <a:spAutoFit/>
          </a:bodyPr>
          <a:lstStyle/>
          <a:p>
            <a:pPr algn="ctr" defTabSz="914377">
              <a:defRPr/>
            </a:pPr>
            <a:r>
              <a:rPr lang="en-US" sz="1200" b="1">
                <a:solidFill>
                  <a:srgbClr val="F28C11"/>
                </a:solidFill>
              </a:rPr>
              <a:t>2017</a:t>
            </a:r>
          </a:p>
        </p:txBody>
      </p:sp>
      <p:cxnSp>
        <p:nvCxnSpPr>
          <p:cNvPr id="6" name="Straight Connector 5">
            <a:extLst>
              <a:ext uri="{FF2B5EF4-FFF2-40B4-BE49-F238E27FC236}">
                <a16:creationId xmlns:a16="http://schemas.microsoft.com/office/drawing/2014/main" id="{383AC057-4F49-41CA-C736-950007BB5387}"/>
              </a:ext>
            </a:extLst>
          </p:cNvPr>
          <p:cNvCxnSpPr>
            <a:cxnSpLocks/>
          </p:cNvCxnSpPr>
          <p:nvPr/>
        </p:nvCxnSpPr>
        <p:spPr>
          <a:xfrm flipV="1">
            <a:off x="9759420" y="4980637"/>
            <a:ext cx="0" cy="54335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BE58F3-D350-81D8-B480-1D4B321B0768}"/>
              </a:ext>
            </a:extLst>
          </p:cNvPr>
          <p:cNvSpPr txBox="1"/>
          <p:nvPr/>
        </p:nvSpPr>
        <p:spPr>
          <a:xfrm>
            <a:off x="9173989" y="4767347"/>
            <a:ext cx="1203976" cy="276999"/>
          </a:xfrm>
          <a:prstGeom prst="rect">
            <a:avLst/>
          </a:prstGeom>
          <a:noFill/>
        </p:spPr>
        <p:txBody>
          <a:bodyPr wrap="square" rtlCol="0" anchor="b">
            <a:spAutoFit/>
          </a:bodyPr>
          <a:lstStyle/>
          <a:p>
            <a:pPr defTabSz="914377">
              <a:defRPr/>
            </a:pPr>
            <a:r>
              <a:rPr lang="en-US" sz="1200" b="1">
                <a:solidFill>
                  <a:schemeClr val="accent2"/>
                </a:solidFill>
              </a:rPr>
              <a:t>Transformers</a:t>
            </a:r>
          </a:p>
        </p:txBody>
      </p:sp>
      <p:grpSp>
        <p:nvGrpSpPr>
          <p:cNvPr id="85" name="Group 84">
            <a:extLst>
              <a:ext uri="{FF2B5EF4-FFF2-40B4-BE49-F238E27FC236}">
                <a16:creationId xmlns:a16="http://schemas.microsoft.com/office/drawing/2014/main" id="{7FBB7837-E4FB-C1B7-8937-BF1BC7DC7FD9}"/>
              </a:ext>
            </a:extLst>
          </p:cNvPr>
          <p:cNvGrpSpPr/>
          <p:nvPr/>
        </p:nvGrpSpPr>
        <p:grpSpPr>
          <a:xfrm>
            <a:off x="1944021" y="5220704"/>
            <a:ext cx="7230764" cy="491193"/>
            <a:chOff x="1179415" y="5592604"/>
            <a:chExt cx="7908176" cy="537210"/>
          </a:xfrm>
          <a:gradFill flip="none" rotWithShape="1">
            <a:gsLst>
              <a:gs pos="0">
                <a:srgbClr val="FAD09E"/>
              </a:gs>
              <a:gs pos="100000">
                <a:srgbClr val="F28C11"/>
              </a:gs>
            </a:gsLst>
            <a:lin ang="0" scaled="1"/>
            <a:tileRect/>
          </a:gradFill>
        </p:grpSpPr>
        <p:sp>
          <p:nvSpPr>
            <p:cNvPr id="86" name="Oval 85">
              <a:extLst>
                <a:ext uri="{FF2B5EF4-FFF2-40B4-BE49-F238E27FC236}">
                  <a16:creationId xmlns:a16="http://schemas.microsoft.com/office/drawing/2014/main" id="{75AC3645-DCA5-B7E4-73FD-730747138E91}"/>
                </a:ext>
              </a:extLst>
            </p:cNvPr>
            <p:cNvSpPr/>
            <p:nvPr/>
          </p:nvSpPr>
          <p:spPr>
            <a:xfrm>
              <a:off x="1179415" y="5592604"/>
              <a:ext cx="537209" cy="537210"/>
            </a:xfrm>
            <a:prstGeom prst="ellipse">
              <a:avLst/>
            </a:prstGeom>
            <a:solidFill>
              <a:schemeClr val="accent2">
                <a:lumMod val="20000"/>
                <a:lumOff val="8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87" name="Oval 86">
              <a:extLst>
                <a:ext uri="{FF2B5EF4-FFF2-40B4-BE49-F238E27FC236}">
                  <a16:creationId xmlns:a16="http://schemas.microsoft.com/office/drawing/2014/main" id="{95B1A93E-3817-45DE-DD8D-52220DB631D0}"/>
                </a:ext>
              </a:extLst>
            </p:cNvPr>
            <p:cNvSpPr/>
            <p:nvPr/>
          </p:nvSpPr>
          <p:spPr>
            <a:xfrm>
              <a:off x="1849502" y="5592604"/>
              <a:ext cx="537209" cy="537210"/>
            </a:xfrm>
            <a:prstGeom prst="ellipse">
              <a:avLst/>
            </a:prstGeom>
            <a:solidFill>
              <a:schemeClr val="accent2">
                <a:lumMod val="20000"/>
                <a:lumOff val="8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88" name="Oval 87">
              <a:extLst>
                <a:ext uri="{FF2B5EF4-FFF2-40B4-BE49-F238E27FC236}">
                  <a16:creationId xmlns:a16="http://schemas.microsoft.com/office/drawing/2014/main" id="{93909B75-231B-330F-DACE-7F64DD45AF0F}"/>
                </a:ext>
              </a:extLst>
            </p:cNvPr>
            <p:cNvSpPr/>
            <p:nvPr/>
          </p:nvSpPr>
          <p:spPr>
            <a:xfrm>
              <a:off x="2519590" y="5592604"/>
              <a:ext cx="537209" cy="537210"/>
            </a:xfrm>
            <a:prstGeom prst="ellipse">
              <a:avLst/>
            </a:prstGeom>
            <a:solidFill>
              <a:schemeClr val="accent2">
                <a:lumMod val="40000"/>
                <a:lumOff val="6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89" name="Oval 88">
              <a:extLst>
                <a:ext uri="{FF2B5EF4-FFF2-40B4-BE49-F238E27FC236}">
                  <a16:creationId xmlns:a16="http://schemas.microsoft.com/office/drawing/2014/main" id="{ECDE7DB6-D3A9-B0E0-3862-4C61195E53F6}"/>
                </a:ext>
              </a:extLst>
            </p:cNvPr>
            <p:cNvSpPr/>
            <p:nvPr/>
          </p:nvSpPr>
          <p:spPr>
            <a:xfrm>
              <a:off x="3189677" y="5592604"/>
              <a:ext cx="537209" cy="537210"/>
            </a:xfrm>
            <a:prstGeom prst="ellipse">
              <a:avLst/>
            </a:prstGeom>
            <a:solidFill>
              <a:schemeClr val="accent2">
                <a:lumMod val="40000"/>
                <a:lumOff val="6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0" name="Oval 89">
              <a:extLst>
                <a:ext uri="{FF2B5EF4-FFF2-40B4-BE49-F238E27FC236}">
                  <a16:creationId xmlns:a16="http://schemas.microsoft.com/office/drawing/2014/main" id="{D3DA2E80-8C1D-D091-552B-1B7410E80A4F}"/>
                </a:ext>
              </a:extLst>
            </p:cNvPr>
            <p:cNvSpPr/>
            <p:nvPr/>
          </p:nvSpPr>
          <p:spPr>
            <a:xfrm>
              <a:off x="3859765" y="5592604"/>
              <a:ext cx="537209" cy="537210"/>
            </a:xfrm>
            <a:prstGeom prst="ellipse">
              <a:avLst/>
            </a:prstGeom>
            <a:solidFill>
              <a:schemeClr val="accent2">
                <a:lumMod val="40000"/>
                <a:lumOff val="6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1" name="Oval 90">
              <a:extLst>
                <a:ext uri="{FF2B5EF4-FFF2-40B4-BE49-F238E27FC236}">
                  <a16:creationId xmlns:a16="http://schemas.microsoft.com/office/drawing/2014/main" id="{7CBBBB66-2F46-3732-A417-4A9BE658410C}"/>
                </a:ext>
              </a:extLst>
            </p:cNvPr>
            <p:cNvSpPr/>
            <p:nvPr/>
          </p:nvSpPr>
          <p:spPr>
            <a:xfrm>
              <a:off x="4529852" y="5592604"/>
              <a:ext cx="537209" cy="537210"/>
            </a:xfrm>
            <a:prstGeom prst="ellipse">
              <a:avLst/>
            </a:prstGeom>
            <a:solidFill>
              <a:schemeClr val="accent2">
                <a:lumMod val="60000"/>
                <a:lumOff val="4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2" name="Oval 91">
              <a:extLst>
                <a:ext uri="{FF2B5EF4-FFF2-40B4-BE49-F238E27FC236}">
                  <a16:creationId xmlns:a16="http://schemas.microsoft.com/office/drawing/2014/main" id="{5BC14255-1A70-D595-1B1E-1B303B833390}"/>
                </a:ext>
              </a:extLst>
            </p:cNvPr>
            <p:cNvSpPr/>
            <p:nvPr/>
          </p:nvSpPr>
          <p:spPr>
            <a:xfrm>
              <a:off x="5199940" y="5592604"/>
              <a:ext cx="537209" cy="537210"/>
            </a:xfrm>
            <a:prstGeom prst="ellipse">
              <a:avLst/>
            </a:prstGeom>
            <a:solidFill>
              <a:schemeClr val="accent2">
                <a:lumMod val="60000"/>
                <a:lumOff val="40000"/>
              </a:schemeClr>
            </a:solid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3" name="Oval 92">
              <a:extLst>
                <a:ext uri="{FF2B5EF4-FFF2-40B4-BE49-F238E27FC236}">
                  <a16:creationId xmlns:a16="http://schemas.microsoft.com/office/drawing/2014/main" id="{AFEB5606-F5D1-2D68-7BF5-DEB028D13244}"/>
                </a:ext>
              </a:extLst>
            </p:cNvPr>
            <p:cNvSpPr/>
            <p:nvPr/>
          </p:nvSpPr>
          <p:spPr>
            <a:xfrm>
              <a:off x="5870027" y="5592604"/>
              <a:ext cx="537209" cy="537210"/>
            </a:xfrm>
            <a:prstGeom prst="ellipse">
              <a:avLst/>
            </a:prstGeom>
            <a:grp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4" name="Oval 93">
              <a:extLst>
                <a:ext uri="{FF2B5EF4-FFF2-40B4-BE49-F238E27FC236}">
                  <a16:creationId xmlns:a16="http://schemas.microsoft.com/office/drawing/2014/main" id="{B4D309D3-EE84-7232-2991-E959B7941AFA}"/>
                </a:ext>
              </a:extLst>
            </p:cNvPr>
            <p:cNvSpPr/>
            <p:nvPr/>
          </p:nvSpPr>
          <p:spPr>
            <a:xfrm>
              <a:off x="6540115" y="5592604"/>
              <a:ext cx="537209" cy="537210"/>
            </a:xfrm>
            <a:prstGeom prst="ellipse">
              <a:avLst/>
            </a:prstGeom>
            <a:grp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5" name="Oval 94">
              <a:extLst>
                <a:ext uri="{FF2B5EF4-FFF2-40B4-BE49-F238E27FC236}">
                  <a16:creationId xmlns:a16="http://schemas.microsoft.com/office/drawing/2014/main" id="{6467244B-3F68-8C36-31D6-5CC36229FDF0}"/>
                </a:ext>
              </a:extLst>
            </p:cNvPr>
            <p:cNvSpPr/>
            <p:nvPr/>
          </p:nvSpPr>
          <p:spPr>
            <a:xfrm>
              <a:off x="7210202" y="5592604"/>
              <a:ext cx="537209" cy="537210"/>
            </a:xfrm>
            <a:prstGeom prst="ellipse">
              <a:avLst/>
            </a:prstGeom>
            <a:grp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6" name="Oval 95">
              <a:extLst>
                <a:ext uri="{FF2B5EF4-FFF2-40B4-BE49-F238E27FC236}">
                  <a16:creationId xmlns:a16="http://schemas.microsoft.com/office/drawing/2014/main" id="{ECF689D4-568E-59F1-7FCD-0214D6CB7894}"/>
                </a:ext>
              </a:extLst>
            </p:cNvPr>
            <p:cNvSpPr/>
            <p:nvPr/>
          </p:nvSpPr>
          <p:spPr>
            <a:xfrm>
              <a:off x="7880290" y="5592604"/>
              <a:ext cx="537209" cy="537210"/>
            </a:xfrm>
            <a:prstGeom prst="ellipse">
              <a:avLst/>
            </a:prstGeom>
            <a:grp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sp>
          <p:nvSpPr>
            <p:cNvPr id="97" name="Oval 96">
              <a:extLst>
                <a:ext uri="{FF2B5EF4-FFF2-40B4-BE49-F238E27FC236}">
                  <a16:creationId xmlns:a16="http://schemas.microsoft.com/office/drawing/2014/main" id="{8B96DE47-03A9-333F-D7AF-C2D48CA45051}"/>
                </a:ext>
              </a:extLst>
            </p:cNvPr>
            <p:cNvSpPr/>
            <p:nvPr/>
          </p:nvSpPr>
          <p:spPr>
            <a:xfrm>
              <a:off x="8550382" y="5592604"/>
              <a:ext cx="537209" cy="537210"/>
            </a:xfrm>
            <a:prstGeom prst="ellipse">
              <a:avLst/>
            </a:prstGeom>
            <a:grpFill/>
            <a:ln w="6350" cap="flat" cmpd="sng" algn="ctr">
              <a:solidFill>
                <a:schemeClr val="bg1"/>
              </a:solidFill>
              <a:prstDash val="solid"/>
              <a:miter lim="800000"/>
            </a:ln>
            <a:effectLst/>
          </p:spPr>
          <p:txBody>
            <a:bodyPr rtlCol="0" anchor="ctr"/>
            <a:lstStyle/>
            <a:p>
              <a:pPr algn="ctr" defTabSz="914377">
                <a:defRPr/>
              </a:pPr>
              <a:endParaRPr lang="en-US">
                <a:solidFill>
                  <a:srgbClr val="FFFFFF"/>
                </a:solidFill>
              </a:endParaRPr>
            </a:p>
          </p:txBody>
        </p:sp>
      </p:grpSp>
    </p:spTree>
    <p:custDataLst>
      <p:tags r:id="rId1"/>
    </p:custDataLst>
    <p:extLst>
      <p:ext uri="{BB962C8B-B14F-4D97-AF65-F5344CB8AC3E}">
        <p14:creationId xmlns:p14="http://schemas.microsoft.com/office/powerpoint/2010/main" val="291924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FD2D-BF8E-C036-6969-769B5215CD9E}"/>
              </a:ext>
            </a:extLst>
          </p:cNvPr>
          <p:cNvSpPr>
            <a:spLocks noGrp="1"/>
          </p:cNvSpPr>
          <p:nvPr>
            <p:ph type="title"/>
          </p:nvPr>
        </p:nvSpPr>
        <p:spPr/>
        <p:txBody>
          <a:bodyPr>
            <a:normAutofit/>
          </a:bodyPr>
          <a:lstStyle/>
          <a:p>
            <a:r>
              <a:rPr lang="en-US"/>
              <a:t>What is Augmented Intelligence and </a:t>
            </a:r>
            <a:br>
              <a:rPr lang="en-US"/>
            </a:br>
            <a:r>
              <a:rPr lang="en-US"/>
              <a:t>where does Generative AI fit in?</a:t>
            </a:r>
          </a:p>
        </p:txBody>
      </p:sp>
      <p:sp>
        <p:nvSpPr>
          <p:cNvPr id="5" name="Oval 4">
            <a:extLst>
              <a:ext uri="{FF2B5EF4-FFF2-40B4-BE49-F238E27FC236}">
                <a16:creationId xmlns:a16="http://schemas.microsoft.com/office/drawing/2014/main" id="{3851F1D7-0726-5584-D842-02951F76915C}"/>
              </a:ext>
            </a:extLst>
          </p:cNvPr>
          <p:cNvSpPr/>
          <p:nvPr/>
        </p:nvSpPr>
        <p:spPr>
          <a:xfrm>
            <a:off x="3768873" y="1616523"/>
            <a:ext cx="4654251" cy="4848624"/>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2928000" rtlCol="0" anchor="t"/>
          <a:lstStyle/>
          <a:p>
            <a:pPr algn="ctr" defTabSz="914377" fontAlgn="base">
              <a:spcBef>
                <a:spcPct val="0"/>
              </a:spcBef>
              <a:spcAft>
                <a:spcPct val="0"/>
              </a:spcAft>
              <a:defRPr/>
            </a:pPr>
            <a:r>
              <a:rPr lang="en-US" sz="1400" b="1">
                <a:solidFill>
                  <a:schemeClr val="tx1"/>
                </a:solidFill>
                <a:cs typeface="Arial"/>
              </a:rPr>
              <a:t>Artificial Intelligence</a:t>
            </a:r>
          </a:p>
          <a:p>
            <a:pPr algn="ctr" defTabSz="914377" fontAlgn="base">
              <a:spcBef>
                <a:spcPct val="0"/>
              </a:spcBef>
              <a:spcAft>
                <a:spcPct val="0"/>
              </a:spcAft>
              <a:defRPr/>
            </a:pPr>
            <a:r>
              <a:rPr lang="en-US" sz="1400" b="1">
                <a:solidFill>
                  <a:schemeClr val="tx1"/>
                </a:solidFill>
                <a:cs typeface="Arial"/>
              </a:rPr>
              <a:t>(AI)</a:t>
            </a:r>
          </a:p>
        </p:txBody>
      </p:sp>
      <p:sp>
        <p:nvSpPr>
          <p:cNvPr id="7" name="Oval 6">
            <a:extLst>
              <a:ext uri="{FF2B5EF4-FFF2-40B4-BE49-F238E27FC236}">
                <a16:creationId xmlns:a16="http://schemas.microsoft.com/office/drawing/2014/main" id="{DCCBB21C-3D95-0EB9-02A5-3C0DD4073247}"/>
              </a:ext>
            </a:extLst>
          </p:cNvPr>
          <p:cNvSpPr/>
          <p:nvPr/>
        </p:nvSpPr>
        <p:spPr>
          <a:xfrm>
            <a:off x="4203699" y="2915320"/>
            <a:ext cx="3784600" cy="3467259"/>
          </a:xfrm>
          <a:prstGeom prst="ellipse">
            <a:avLst/>
          </a:prstGeom>
          <a:solidFill>
            <a:schemeClr val="accent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fontAlgn="base">
              <a:spcBef>
                <a:spcPct val="0"/>
              </a:spcBef>
              <a:spcAft>
                <a:spcPct val="0"/>
              </a:spcAft>
              <a:defRPr/>
            </a:pPr>
            <a:r>
              <a:rPr lang="en-US" sz="1400" b="1">
                <a:solidFill>
                  <a:schemeClr val="tx1"/>
                </a:solidFill>
                <a:cs typeface="Arial"/>
              </a:rPr>
              <a:t>Machine Learning</a:t>
            </a:r>
          </a:p>
          <a:p>
            <a:pPr algn="ctr" defTabSz="914377" fontAlgn="base">
              <a:spcBef>
                <a:spcPct val="0"/>
              </a:spcBef>
              <a:spcAft>
                <a:spcPct val="0"/>
              </a:spcAft>
              <a:defRPr/>
            </a:pPr>
            <a:r>
              <a:rPr lang="en-US" sz="1400" b="1">
                <a:solidFill>
                  <a:schemeClr val="tx1"/>
                </a:solidFill>
                <a:cs typeface="Arial"/>
              </a:rPr>
              <a:t>(ML)</a:t>
            </a:r>
          </a:p>
        </p:txBody>
      </p:sp>
      <p:sp>
        <p:nvSpPr>
          <p:cNvPr id="8" name="Oval 7">
            <a:extLst>
              <a:ext uri="{FF2B5EF4-FFF2-40B4-BE49-F238E27FC236}">
                <a16:creationId xmlns:a16="http://schemas.microsoft.com/office/drawing/2014/main" id="{800F7B99-3B15-9116-5E69-4C3F0402F5A4}"/>
              </a:ext>
            </a:extLst>
          </p:cNvPr>
          <p:cNvSpPr/>
          <p:nvPr/>
        </p:nvSpPr>
        <p:spPr>
          <a:xfrm>
            <a:off x="4573817" y="4162697"/>
            <a:ext cx="3044363" cy="2094963"/>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defTabSz="914377" fontAlgn="base">
              <a:spcBef>
                <a:spcPct val="0"/>
              </a:spcBef>
              <a:spcAft>
                <a:spcPct val="0"/>
              </a:spcAft>
              <a:defRPr/>
            </a:pPr>
            <a:r>
              <a:rPr lang="en-US" sz="1400" b="1">
                <a:solidFill>
                  <a:schemeClr val="tx1"/>
                </a:solidFill>
                <a:cs typeface="Arial"/>
              </a:rPr>
              <a:t>Deep Learning</a:t>
            </a:r>
          </a:p>
          <a:p>
            <a:pPr algn="ctr" defTabSz="914377" fontAlgn="base">
              <a:spcBef>
                <a:spcPct val="0"/>
              </a:spcBef>
              <a:spcAft>
                <a:spcPct val="0"/>
              </a:spcAft>
              <a:defRPr/>
            </a:pPr>
            <a:r>
              <a:rPr lang="en-US" sz="1400" b="1">
                <a:solidFill>
                  <a:schemeClr val="tx1"/>
                </a:solidFill>
                <a:cs typeface="Arial"/>
              </a:rPr>
              <a:t>(DL)</a:t>
            </a:r>
            <a:endParaRPr lang="en-US" sz="1600" b="1">
              <a:solidFill>
                <a:schemeClr val="tx1"/>
              </a:solidFill>
              <a:cs typeface="Arial"/>
            </a:endParaRPr>
          </a:p>
        </p:txBody>
      </p:sp>
      <p:sp>
        <p:nvSpPr>
          <p:cNvPr id="9" name="Oval 8">
            <a:extLst>
              <a:ext uri="{FF2B5EF4-FFF2-40B4-BE49-F238E27FC236}">
                <a16:creationId xmlns:a16="http://schemas.microsoft.com/office/drawing/2014/main" id="{BDC9F6A1-BEFE-9626-1291-92DE4B523C38}"/>
              </a:ext>
            </a:extLst>
          </p:cNvPr>
          <p:cNvSpPr/>
          <p:nvPr/>
        </p:nvSpPr>
        <p:spPr>
          <a:xfrm>
            <a:off x="4921788" y="5132583"/>
            <a:ext cx="2348419" cy="103330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en-US" sz="1400" b="1">
                <a:solidFill>
                  <a:schemeClr val="tx1"/>
                </a:solidFill>
                <a:cs typeface="Arial"/>
              </a:rPr>
              <a:t>Generative AI</a:t>
            </a:r>
          </a:p>
          <a:p>
            <a:pPr algn="ctr" defTabSz="914377" fontAlgn="base">
              <a:spcBef>
                <a:spcPct val="0"/>
              </a:spcBef>
              <a:spcAft>
                <a:spcPct val="0"/>
              </a:spcAft>
              <a:defRPr/>
            </a:pPr>
            <a:r>
              <a:rPr lang="en-US" sz="1400" b="1">
                <a:solidFill>
                  <a:schemeClr val="tx1"/>
                </a:solidFill>
                <a:cs typeface="Arial"/>
              </a:rPr>
              <a:t>(GenAI)</a:t>
            </a:r>
          </a:p>
        </p:txBody>
      </p:sp>
      <p:sp>
        <p:nvSpPr>
          <p:cNvPr id="11" name="TextBox 53">
            <a:extLst>
              <a:ext uri="{FF2B5EF4-FFF2-40B4-BE49-F238E27FC236}">
                <a16:creationId xmlns:a16="http://schemas.microsoft.com/office/drawing/2014/main" id="{34EBBD4B-32B8-9F61-8613-243FF7BD1E70}"/>
              </a:ext>
            </a:extLst>
          </p:cNvPr>
          <p:cNvSpPr txBox="1"/>
          <p:nvPr/>
        </p:nvSpPr>
        <p:spPr>
          <a:xfrm>
            <a:off x="1143000" y="1936654"/>
            <a:ext cx="2788920" cy="908719"/>
          </a:xfrm>
          <a:prstGeom prst="rect">
            <a:avLst/>
          </a:prstGeom>
          <a:noFill/>
          <a:ln>
            <a:noFill/>
          </a:ln>
        </p:spPr>
        <p:txBody>
          <a:bodyPr wrap="square" lIns="0" tIns="108000" rIns="108000" bIns="72000" anchor="ctr">
            <a:noAutofit/>
          </a:bodyPr>
          <a:lstStyle/>
          <a:p>
            <a:pPr algn="r" defTabSz="914377">
              <a:defRPr/>
            </a:pPr>
            <a:r>
              <a:rPr lang="en-US" sz="1467" b="1">
                <a:ea typeface="Verdana" panose="020B0604030504040204" pitchFamily="34" charset="0"/>
                <a:cs typeface="Verdana" panose="020B0604030504040204" pitchFamily="34" charset="0"/>
                <a:sym typeface="Verdana" panose="020B0604030504040204" pitchFamily="34" charset="0"/>
              </a:rPr>
              <a:t>Artificial Intelligence (AI)</a:t>
            </a:r>
          </a:p>
          <a:p>
            <a:pPr algn="r" defTabSz="914377">
              <a:defRPr/>
            </a:pPr>
            <a:r>
              <a:rPr lang="en-US" sz="1200">
                <a:ea typeface="Verdana" panose="020B0604030504040204" pitchFamily="34" charset="0"/>
                <a:cs typeface="Verdana" panose="020B0604030504040204" pitchFamily="34" charset="0"/>
                <a:sym typeface="Verdana" panose="020B0604030504040204" pitchFamily="34" charset="0"/>
              </a:rPr>
              <a:t>A field of computer science focused on creating machines capable of tasks otherwise requiring human intelligence.</a:t>
            </a:r>
          </a:p>
        </p:txBody>
      </p:sp>
      <p:sp>
        <p:nvSpPr>
          <p:cNvPr id="12" name="TextBox 53">
            <a:extLst>
              <a:ext uri="{FF2B5EF4-FFF2-40B4-BE49-F238E27FC236}">
                <a16:creationId xmlns:a16="http://schemas.microsoft.com/office/drawing/2014/main" id="{B2D89CB9-6D47-531F-E810-CB735AFA5B35}"/>
              </a:ext>
            </a:extLst>
          </p:cNvPr>
          <p:cNvSpPr txBox="1"/>
          <p:nvPr/>
        </p:nvSpPr>
        <p:spPr>
          <a:xfrm>
            <a:off x="8534400" y="2852295"/>
            <a:ext cx="2428241" cy="908719"/>
          </a:xfrm>
          <a:prstGeom prst="rect">
            <a:avLst/>
          </a:prstGeom>
          <a:noFill/>
          <a:ln>
            <a:noFill/>
          </a:ln>
        </p:spPr>
        <p:txBody>
          <a:bodyPr wrap="square" lIns="0" tIns="108000" rIns="108000" bIns="72000" anchor="ctr">
            <a:noAutofit/>
          </a:bodyPr>
          <a:lstStyle/>
          <a:p>
            <a:pPr defTabSz="914377">
              <a:defRPr/>
            </a:pPr>
            <a:r>
              <a:rPr lang="en-US" sz="1467" b="1">
                <a:ea typeface="Verdana" panose="020B0604030504040204" pitchFamily="34" charset="0"/>
                <a:cs typeface="Verdana" panose="020B0604030504040204" pitchFamily="34" charset="0"/>
                <a:sym typeface="Verdana" panose="020B0604030504040204" pitchFamily="34" charset="0"/>
              </a:rPr>
              <a:t>Machine Learning (ML)</a:t>
            </a:r>
          </a:p>
          <a:p>
            <a:pPr defTabSz="914377">
              <a:defRPr/>
            </a:pPr>
            <a:r>
              <a:rPr lang="en-US" sz="1200">
                <a:ea typeface="Verdana" panose="020B0604030504040204" pitchFamily="34" charset="0"/>
                <a:cs typeface="Verdana" panose="020B0604030504040204" pitchFamily="34" charset="0"/>
                <a:sym typeface="Verdana" panose="020B0604030504040204" pitchFamily="34" charset="0"/>
              </a:rPr>
              <a:t>Subfield of AI focused on creating machines capable of tasks that require generalization from observed patterns. </a:t>
            </a:r>
          </a:p>
        </p:txBody>
      </p:sp>
      <p:sp>
        <p:nvSpPr>
          <p:cNvPr id="13" name="TextBox 53">
            <a:extLst>
              <a:ext uri="{FF2B5EF4-FFF2-40B4-BE49-F238E27FC236}">
                <a16:creationId xmlns:a16="http://schemas.microsoft.com/office/drawing/2014/main" id="{A53E465B-3A73-B129-EA7B-4BED41B6E6E3}"/>
              </a:ext>
            </a:extLst>
          </p:cNvPr>
          <p:cNvSpPr txBox="1"/>
          <p:nvPr/>
        </p:nvSpPr>
        <p:spPr>
          <a:xfrm>
            <a:off x="1213222" y="4121983"/>
            <a:ext cx="2591703" cy="908719"/>
          </a:xfrm>
          <a:prstGeom prst="rect">
            <a:avLst/>
          </a:prstGeom>
          <a:noFill/>
          <a:ln>
            <a:noFill/>
          </a:ln>
        </p:spPr>
        <p:txBody>
          <a:bodyPr wrap="square" lIns="0" tIns="108000" rIns="108000" bIns="72000" anchor="ctr">
            <a:noAutofit/>
          </a:bodyPr>
          <a:lstStyle/>
          <a:p>
            <a:pPr algn="r" defTabSz="914377">
              <a:defRPr/>
            </a:pPr>
            <a:r>
              <a:rPr lang="en-US" sz="1467" b="1">
                <a:ea typeface="Verdana" panose="020B0604030504040204" pitchFamily="34" charset="0"/>
                <a:cs typeface="Verdana" panose="020B0604030504040204" pitchFamily="34" charset="0"/>
                <a:sym typeface="Verdana" panose="020B0604030504040204" pitchFamily="34" charset="0"/>
              </a:rPr>
              <a:t>Deep Learning (DL)</a:t>
            </a:r>
          </a:p>
          <a:p>
            <a:pPr algn="r" defTabSz="914377">
              <a:defRPr/>
            </a:pPr>
            <a:r>
              <a:rPr lang="en-US" sz="1200">
                <a:ea typeface="Verdana" panose="020B0604030504040204" pitchFamily="34" charset="0"/>
                <a:cs typeface="Verdana" panose="020B0604030504040204" pitchFamily="34" charset="0"/>
                <a:sym typeface="Verdana" panose="020B0604030504040204" pitchFamily="34" charset="0"/>
              </a:rPr>
              <a:t>A variant of neural networks, which are a type of machine learning model. Deep neural networks are able to model complex unstructured data like text, audio, and images.</a:t>
            </a:r>
          </a:p>
        </p:txBody>
      </p:sp>
      <p:sp>
        <p:nvSpPr>
          <p:cNvPr id="14" name="TextBox 53">
            <a:extLst>
              <a:ext uri="{FF2B5EF4-FFF2-40B4-BE49-F238E27FC236}">
                <a16:creationId xmlns:a16="http://schemas.microsoft.com/office/drawing/2014/main" id="{5EEE8DE6-6A56-F8FA-2E68-1ABEBF8871CB}"/>
              </a:ext>
            </a:extLst>
          </p:cNvPr>
          <p:cNvSpPr txBox="1"/>
          <p:nvPr/>
        </p:nvSpPr>
        <p:spPr>
          <a:xfrm>
            <a:off x="8534400" y="4085941"/>
            <a:ext cx="2569633" cy="1649599"/>
          </a:xfrm>
          <a:prstGeom prst="rect">
            <a:avLst/>
          </a:prstGeom>
          <a:noFill/>
          <a:ln>
            <a:noFill/>
          </a:ln>
        </p:spPr>
        <p:txBody>
          <a:bodyPr wrap="square" lIns="0" tIns="108000" rIns="108000" bIns="72000" anchor="ctr">
            <a:noAutofit/>
          </a:bodyPr>
          <a:lstStyle/>
          <a:p>
            <a:pPr defTabSz="914377">
              <a:defRPr/>
            </a:pPr>
            <a:r>
              <a:rPr lang="en-US" sz="1467" b="1">
                <a:ea typeface="Verdana" panose="020B0604030504040204" pitchFamily="34" charset="0"/>
                <a:cs typeface="Verdana" panose="020B0604030504040204" pitchFamily="34" charset="0"/>
                <a:sym typeface="Verdana" panose="020B0604030504040204" pitchFamily="34" charset="0"/>
              </a:rPr>
              <a:t>Generative AI</a:t>
            </a:r>
          </a:p>
          <a:p>
            <a:pPr defTabSz="914377">
              <a:defRPr/>
            </a:pPr>
            <a:r>
              <a:rPr lang="en-US" sz="1200">
                <a:ea typeface="Verdana" panose="020B0604030504040204" pitchFamily="34" charset="0"/>
                <a:cs typeface="Verdana" panose="020B0604030504040204" pitchFamily="34" charset="0"/>
                <a:sym typeface="Verdana" panose="020B0604030504040204" pitchFamily="34" charset="0"/>
              </a:rPr>
              <a:t>The application of deep learning to create large models that can generate text, audio, images, etc. These large models, like Large Language Models (LLMs) are called “foundation models” and can be multi-purpose or finetuned for specific tasks.</a:t>
            </a:r>
          </a:p>
        </p:txBody>
      </p:sp>
      <p:cxnSp>
        <p:nvCxnSpPr>
          <p:cNvPr id="16" name="Straight Connector 15">
            <a:extLst>
              <a:ext uri="{FF2B5EF4-FFF2-40B4-BE49-F238E27FC236}">
                <a16:creationId xmlns:a16="http://schemas.microsoft.com/office/drawing/2014/main" id="{674CF130-0D7D-B675-1FCB-530F229789FE}"/>
              </a:ext>
            </a:extLst>
          </p:cNvPr>
          <p:cNvCxnSpPr>
            <a:cxnSpLocks/>
          </p:cNvCxnSpPr>
          <p:nvPr/>
        </p:nvCxnSpPr>
        <p:spPr>
          <a:xfrm>
            <a:off x="7547753" y="3889608"/>
            <a:ext cx="3505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9E27D49-9557-9D99-C22B-DAD6F358EC6A}"/>
              </a:ext>
            </a:extLst>
          </p:cNvPr>
          <p:cNvGrpSpPr/>
          <p:nvPr/>
        </p:nvGrpSpPr>
        <p:grpSpPr>
          <a:xfrm>
            <a:off x="1269996" y="2882026"/>
            <a:ext cx="3456005" cy="2361649"/>
            <a:chOff x="435440" y="2398585"/>
            <a:chExt cx="3136847" cy="1771237"/>
          </a:xfrm>
        </p:grpSpPr>
        <p:cxnSp>
          <p:nvCxnSpPr>
            <p:cNvPr id="17" name="Straight Connector 16">
              <a:extLst>
                <a:ext uri="{FF2B5EF4-FFF2-40B4-BE49-F238E27FC236}">
                  <a16:creationId xmlns:a16="http://schemas.microsoft.com/office/drawing/2014/main" id="{BDF6A5E0-1028-1579-4250-DB3596B86EAD}"/>
                </a:ext>
              </a:extLst>
            </p:cNvPr>
            <p:cNvCxnSpPr>
              <a:cxnSpLocks/>
            </p:cNvCxnSpPr>
            <p:nvPr/>
          </p:nvCxnSpPr>
          <p:spPr>
            <a:xfrm>
              <a:off x="435440" y="2398585"/>
              <a:ext cx="27883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D53FFE-E65C-6FA3-5EA5-AF7C7ACBB8FD}"/>
                </a:ext>
              </a:extLst>
            </p:cNvPr>
            <p:cNvCxnSpPr>
              <a:cxnSpLocks/>
            </p:cNvCxnSpPr>
            <p:nvPr/>
          </p:nvCxnSpPr>
          <p:spPr>
            <a:xfrm>
              <a:off x="435444" y="4169822"/>
              <a:ext cx="313684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0EAD64E-48D0-961A-5A35-D331EA321FF4}"/>
              </a:ext>
            </a:extLst>
          </p:cNvPr>
          <p:cNvCxnSpPr>
            <a:cxnSpLocks/>
          </p:cNvCxnSpPr>
          <p:nvPr/>
        </p:nvCxnSpPr>
        <p:spPr>
          <a:xfrm>
            <a:off x="7129060" y="5756471"/>
            <a:ext cx="38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4" name="Graphic 23" descr="Eye with solid fill">
            <a:extLst>
              <a:ext uri="{FF2B5EF4-FFF2-40B4-BE49-F238E27FC236}">
                <a16:creationId xmlns:a16="http://schemas.microsoft.com/office/drawing/2014/main" id="{DCAD874A-B79F-4B49-5DF5-9FA9636D0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679" y="134076"/>
            <a:ext cx="621955" cy="621952"/>
          </a:xfrm>
          <a:prstGeom prst="rect">
            <a:avLst/>
          </a:prstGeom>
        </p:spPr>
      </p:pic>
    </p:spTree>
    <p:custDataLst>
      <p:tags r:id="rId1"/>
    </p:custDataLst>
    <p:extLst>
      <p:ext uri="{BB962C8B-B14F-4D97-AF65-F5344CB8AC3E}">
        <p14:creationId xmlns:p14="http://schemas.microsoft.com/office/powerpoint/2010/main" val="3216900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119C45E1-E539-B225-C915-EF2E593D6A41}"/>
              </a:ext>
            </a:extLst>
          </p:cNvPr>
          <p:cNvSpPr/>
          <p:nvPr/>
        </p:nvSpPr>
        <p:spPr>
          <a:xfrm rot="10800000">
            <a:off x="3610187" y="3276600"/>
            <a:ext cx="4888008" cy="567267"/>
          </a:xfrm>
          <a:prstGeom prst="triangle">
            <a:avLst>
              <a:gd name="adj" fmla="val 48992"/>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2" name="Title 1">
            <a:extLst>
              <a:ext uri="{FF2B5EF4-FFF2-40B4-BE49-F238E27FC236}">
                <a16:creationId xmlns:a16="http://schemas.microsoft.com/office/drawing/2014/main" id="{C7CECC65-368D-E02A-4D3C-2C0606676737}"/>
              </a:ext>
            </a:extLst>
          </p:cNvPr>
          <p:cNvSpPr>
            <a:spLocks noGrp="1"/>
          </p:cNvSpPr>
          <p:nvPr>
            <p:ph type="title"/>
          </p:nvPr>
        </p:nvSpPr>
        <p:spPr/>
        <p:txBody>
          <a:bodyPr>
            <a:normAutofit/>
          </a:bodyPr>
          <a:lstStyle/>
          <a:p>
            <a:r>
              <a:rPr lang="en-US"/>
              <a:t>How does Generative AI work?</a:t>
            </a:r>
            <a:br>
              <a:rPr lang="en-US"/>
            </a:br>
            <a:r>
              <a:rPr lang="en-US"/>
              <a:t>Through Large Language Models…</a:t>
            </a:r>
          </a:p>
        </p:txBody>
      </p:sp>
      <p:sp>
        <p:nvSpPr>
          <p:cNvPr id="5" name="TextBox 4">
            <a:extLst>
              <a:ext uri="{FF2B5EF4-FFF2-40B4-BE49-F238E27FC236}">
                <a16:creationId xmlns:a16="http://schemas.microsoft.com/office/drawing/2014/main" id="{01D39A46-124D-8EE0-4992-AE053B5C46D8}"/>
              </a:ext>
            </a:extLst>
          </p:cNvPr>
          <p:cNvSpPr txBox="1"/>
          <p:nvPr/>
        </p:nvSpPr>
        <p:spPr>
          <a:xfrm>
            <a:off x="4428187" y="1533753"/>
            <a:ext cx="3339863" cy="506713"/>
          </a:xfrm>
          <a:prstGeom prst="rect">
            <a:avLst/>
          </a:prstGeom>
          <a:noFill/>
          <a:ln w="19050">
            <a:noFill/>
          </a:ln>
        </p:spPr>
        <p:txBody>
          <a:bodyPr wrap="square" anchor="ctr">
            <a:noAutofit/>
          </a:bodyPr>
          <a:lstStyle/>
          <a:p>
            <a:pPr algn="ctr"/>
            <a:r>
              <a:rPr lang="es" sz="1600" b="1">
                <a:solidFill>
                  <a:schemeClr val="accent2"/>
                </a:solidFill>
              </a:rPr>
              <a:t>Large Language Models</a:t>
            </a:r>
            <a:endParaRPr lang="en-US" sz="1600" b="1">
              <a:solidFill>
                <a:schemeClr val="accent2"/>
              </a:solidFill>
            </a:endParaRPr>
          </a:p>
        </p:txBody>
      </p:sp>
      <p:sp>
        <p:nvSpPr>
          <p:cNvPr id="6" name="Isosceles Triangle 5">
            <a:extLst>
              <a:ext uri="{FF2B5EF4-FFF2-40B4-BE49-F238E27FC236}">
                <a16:creationId xmlns:a16="http://schemas.microsoft.com/office/drawing/2014/main" id="{E327265A-4B86-CD0D-EDF9-F53FE8094571}"/>
              </a:ext>
            </a:extLst>
          </p:cNvPr>
          <p:cNvSpPr/>
          <p:nvPr/>
        </p:nvSpPr>
        <p:spPr>
          <a:xfrm rot="10800000">
            <a:off x="5124230" y="2003949"/>
            <a:ext cx="1947012" cy="307451"/>
          </a:xfrm>
          <a:prstGeom prs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 name="Google Shape;230;p32">
            <a:extLst>
              <a:ext uri="{FF2B5EF4-FFF2-40B4-BE49-F238E27FC236}">
                <a16:creationId xmlns:a16="http://schemas.microsoft.com/office/drawing/2014/main" id="{93738660-DF1A-33FA-3263-10AD931BFC0A}"/>
              </a:ext>
            </a:extLst>
          </p:cNvPr>
          <p:cNvSpPr txBox="1"/>
          <p:nvPr/>
        </p:nvSpPr>
        <p:spPr>
          <a:xfrm>
            <a:off x="1718734" y="5032198"/>
            <a:ext cx="3908239" cy="471948"/>
          </a:xfrm>
          <a:prstGeom prst="rect">
            <a:avLst/>
          </a:prstGeom>
          <a:noFill/>
          <a:ln>
            <a:noFill/>
          </a:ln>
        </p:spPr>
        <p:txBody>
          <a:bodyPr spcFirstLastPara="1" wrap="square" lIns="121900" tIns="121900" rIns="121900" bIns="121900" anchor="ctr" anchorCtr="0">
            <a:spAutoFit/>
          </a:bodyPr>
          <a:lstStyle/>
          <a:p>
            <a:pPr defTabSz="1219140">
              <a:defRPr/>
            </a:pPr>
            <a:r>
              <a:rPr lang="es" sz="1467" b="1">
                <a:solidFill>
                  <a:srgbClr val="1A75BB"/>
                </a:solidFill>
                <a:ea typeface="Inter"/>
                <a:cs typeface="Inter"/>
                <a:sym typeface="Inter"/>
              </a:rPr>
              <a:t>Natural Language Sequence</a:t>
            </a:r>
            <a:endParaRPr sz="1467" b="1">
              <a:solidFill>
                <a:srgbClr val="1A75BB"/>
              </a:solidFill>
              <a:ea typeface="Inter"/>
              <a:cs typeface="Inter"/>
              <a:sym typeface="Inter"/>
            </a:endParaRPr>
          </a:p>
        </p:txBody>
      </p:sp>
      <p:sp>
        <p:nvSpPr>
          <p:cNvPr id="11" name="Google Shape;231;p32">
            <a:extLst>
              <a:ext uri="{FF2B5EF4-FFF2-40B4-BE49-F238E27FC236}">
                <a16:creationId xmlns:a16="http://schemas.microsoft.com/office/drawing/2014/main" id="{353C8270-39A4-3F31-A9DB-3282EEDD4C7D}"/>
              </a:ext>
            </a:extLst>
          </p:cNvPr>
          <p:cNvSpPr txBox="1"/>
          <p:nvPr/>
        </p:nvSpPr>
        <p:spPr>
          <a:xfrm>
            <a:off x="7927904" y="5032198"/>
            <a:ext cx="3351568" cy="471948"/>
          </a:xfrm>
          <a:prstGeom prst="rect">
            <a:avLst/>
          </a:prstGeom>
          <a:noFill/>
          <a:ln>
            <a:noFill/>
          </a:ln>
        </p:spPr>
        <p:txBody>
          <a:bodyPr spcFirstLastPara="1" wrap="square" lIns="121900" tIns="121900" rIns="121900" bIns="121900" anchor="ctr" anchorCtr="0">
            <a:spAutoFit/>
          </a:bodyPr>
          <a:lstStyle/>
          <a:p>
            <a:pPr defTabSz="1219140">
              <a:defRPr/>
            </a:pPr>
            <a:r>
              <a:rPr lang="en-US" sz="1467" b="1">
                <a:solidFill>
                  <a:srgbClr val="1A75BB"/>
                </a:solidFill>
                <a:ea typeface="Inter"/>
                <a:cs typeface="Inter"/>
                <a:sym typeface="Inter"/>
              </a:rPr>
              <a:t>Natural Language Modal Output</a:t>
            </a:r>
          </a:p>
        </p:txBody>
      </p:sp>
      <p:sp>
        <p:nvSpPr>
          <p:cNvPr id="12" name="Google Shape;232;p32">
            <a:extLst>
              <a:ext uri="{FF2B5EF4-FFF2-40B4-BE49-F238E27FC236}">
                <a16:creationId xmlns:a16="http://schemas.microsoft.com/office/drawing/2014/main" id="{40EA564B-FEDE-E25C-C4D3-05DB009D0155}"/>
              </a:ext>
            </a:extLst>
          </p:cNvPr>
          <p:cNvSpPr/>
          <p:nvPr/>
        </p:nvSpPr>
        <p:spPr>
          <a:xfrm>
            <a:off x="1987067" y="2456459"/>
            <a:ext cx="1920240" cy="577828"/>
          </a:xfrm>
          <a:prstGeom prst="roundRect">
            <a:avLst/>
          </a:prstGeom>
          <a:solidFill>
            <a:schemeClr val="accent2">
              <a:lumMod val="40000"/>
              <a:lumOff val="60000"/>
            </a:schemeClr>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s" sz="1467" b="1">
                <a:ea typeface="Inter SemiBold"/>
                <a:cs typeface="Inter SemiBold"/>
                <a:sym typeface="Inter SemiBold"/>
              </a:rPr>
              <a:t>common crawl</a:t>
            </a:r>
            <a:endParaRPr sz="1467" b="1">
              <a:ea typeface="Inter SemiBold"/>
              <a:cs typeface="Inter SemiBold"/>
              <a:sym typeface="Inter SemiBold"/>
            </a:endParaRPr>
          </a:p>
        </p:txBody>
      </p:sp>
      <p:sp>
        <p:nvSpPr>
          <p:cNvPr id="14" name="Google Shape;233;p32">
            <a:extLst>
              <a:ext uri="{FF2B5EF4-FFF2-40B4-BE49-F238E27FC236}">
                <a16:creationId xmlns:a16="http://schemas.microsoft.com/office/drawing/2014/main" id="{CBE52B72-0779-CB78-9FD2-B63C6ECFD910}"/>
              </a:ext>
            </a:extLst>
          </p:cNvPr>
          <p:cNvSpPr/>
          <p:nvPr/>
        </p:nvSpPr>
        <p:spPr>
          <a:xfrm>
            <a:off x="4088027" y="2456459"/>
            <a:ext cx="1920240" cy="577828"/>
          </a:xfrm>
          <a:prstGeom prst="roundRect">
            <a:avLst/>
          </a:prstGeom>
          <a:solidFill>
            <a:schemeClr val="accent2">
              <a:lumMod val="40000"/>
              <a:lumOff val="60000"/>
            </a:schemeClr>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s" sz="1467" b="1">
                <a:ea typeface="Inter SemiBold"/>
                <a:cs typeface="Inter SemiBold"/>
                <a:sym typeface="Inter SemiBold"/>
              </a:rPr>
              <a:t>wikipedia</a:t>
            </a:r>
            <a:endParaRPr sz="1467" b="1">
              <a:ea typeface="Inter SemiBold"/>
              <a:cs typeface="Inter SemiBold"/>
              <a:sym typeface="Inter SemiBold"/>
            </a:endParaRPr>
          </a:p>
        </p:txBody>
      </p:sp>
      <p:sp>
        <p:nvSpPr>
          <p:cNvPr id="15" name="Google Shape;234;p32">
            <a:extLst>
              <a:ext uri="{FF2B5EF4-FFF2-40B4-BE49-F238E27FC236}">
                <a16:creationId xmlns:a16="http://schemas.microsoft.com/office/drawing/2014/main" id="{DA7E5C4B-9B7E-CDC6-1398-15396983C564}"/>
              </a:ext>
            </a:extLst>
          </p:cNvPr>
          <p:cNvSpPr/>
          <p:nvPr/>
        </p:nvSpPr>
        <p:spPr>
          <a:xfrm>
            <a:off x="6188987" y="2456459"/>
            <a:ext cx="1920240" cy="577828"/>
          </a:xfrm>
          <a:prstGeom prst="roundRect">
            <a:avLst/>
          </a:prstGeom>
          <a:solidFill>
            <a:schemeClr val="accent2">
              <a:lumMod val="40000"/>
              <a:lumOff val="60000"/>
            </a:schemeClr>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s" sz="1467" b="1">
                <a:ea typeface="Inter SemiBold"/>
                <a:cs typeface="Inter SemiBold"/>
                <a:sym typeface="Inter SemiBold"/>
              </a:rPr>
              <a:t>webtext2</a:t>
            </a:r>
            <a:endParaRPr sz="1467" b="1">
              <a:ea typeface="Inter SemiBold"/>
              <a:cs typeface="Inter SemiBold"/>
              <a:sym typeface="Inter SemiBold"/>
            </a:endParaRPr>
          </a:p>
        </p:txBody>
      </p:sp>
      <p:cxnSp>
        <p:nvCxnSpPr>
          <p:cNvPr id="18" name="Google Shape;236;p32">
            <a:extLst>
              <a:ext uri="{FF2B5EF4-FFF2-40B4-BE49-F238E27FC236}">
                <a16:creationId xmlns:a16="http://schemas.microsoft.com/office/drawing/2014/main" id="{06E3A047-00F6-368B-368D-52FA06226CB5}"/>
              </a:ext>
            </a:extLst>
          </p:cNvPr>
          <p:cNvCxnSpPr>
            <a:cxnSpLocks/>
          </p:cNvCxnSpPr>
          <p:nvPr/>
        </p:nvCxnSpPr>
        <p:spPr>
          <a:xfrm>
            <a:off x="4242788" y="5374773"/>
            <a:ext cx="528000" cy="0"/>
          </a:xfrm>
          <a:prstGeom prst="straightConnector1">
            <a:avLst/>
          </a:prstGeom>
          <a:noFill/>
          <a:ln w="9525" cap="flat" cmpd="sng">
            <a:solidFill>
              <a:schemeClr val="tx1"/>
            </a:solidFill>
            <a:prstDash val="solid"/>
            <a:round/>
            <a:headEnd type="none" w="lg" len="lg"/>
            <a:tailEnd type="triangle" w="lg" len="med"/>
          </a:ln>
        </p:spPr>
      </p:cxnSp>
      <p:cxnSp>
        <p:nvCxnSpPr>
          <p:cNvPr id="19" name="Google Shape;237;p32">
            <a:extLst>
              <a:ext uri="{FF2B5EF4-FFF2-40B4-BE49-F238E27FC236}">
                <a16:creationId xmlns:a16="http://schemas.microsoft.com/office/drawing/2014/main" id="{C0B3FEF8-B8FE-B710-39BF-D0062C62BE5F}"/>
              </a:ext>
            </a:extLst>
          </p:cNvPr>
          <p:cNvCxnSpPr>
            <a:cxnSpLocks/>
          </p:cNvCxnSpPr>
          <p:nvPr/>
        </p:nvCxnSpPr>
        <p:spPr>
          <a:xfrm flipV="1">
            <a:off x="7435852" y="5374773"/>
            <a:ext cx="528000" cy="0"/>
          </a:xfrm>
          <a:prstGeom prst="straightConnector1">
            <a:avLst/>
          </a:prstGeom>
          <a:noFill/>
          <a:ln w="9525" cap="flat" cmpd="sng">
            <a:solidFill>
              <a:schemeClr val="tx1"/>
            </a:solidFill>
            <a:prstDash val="solid"/>
            <a:round/>
            <a:headEnd type="none" w="lg" len="lg"/>
            <a:tailEnd type="triangle" w="lg" len="med"/>
          </a:ln>
        </p:spPr>
      </p:cxnSp>
      <p:sp>
        <p:nvSpPr>
          <p:cNvPr id="20" name="Google Shape;238;p32">
            <a:extLst>
              <a:ext uri="{FF2B5EF4-FFF2-40B4-BE49-F238E27FC236}">
                <a16:creationId xmlns:a16="http://schemas.microsoft.com/office/drawing/2014/main" id="{152C6B39-B8EE-E31B-9D9D-0B0E26B42153}"/>
              </a:ext>
            </a:extLst>
          </p:cNvPr>
          <p:cNvSpPr txBox="1"/>
          <p:nvPr/>
        </p:nvSpPr>
        <p:spPr>
          <a:xfrm>
            <a:off x="1687231" y="5311179"/>
            <a:ext cx="3437000" cy="471948"/>
          </a:xfrm>
          <a:prstGeom prst="rect">
            <a:avLst/>
          </a:prstGeom>
          <a:noFill/>
          <a:ln>
            <a:noFill/>
          </a:ln>
        </p:spPr>
        <p:txBody>
          <a:bodyPr spcFirstLastPara="1" wrap="square" lIns="121900" tIns="121900" rIns="121900" bIns="121900" anchor="t" anchorCtr="0">
            <a:spAutoFit/>
          </a:bodyPr>
          <a:lstStyle/>
          <a:p>
            <a:pPr defTabSz="1219140">
              <a:defRPr/>
            </a:pPr>
            <a:r>
              <a:rPr lang="es" sz="1467">
                <a:solidFill>
                  <a:srgbClr val="1A75BB"/>
                </a:solidFill>
                <a:ea typeface="Inter"/>
                <a:cs typeface="Inter"/>
                <a:sym typeface="Inter"/>
              </a:rPr>
              <a:t>(+prompt engineering)</a:t>
            </a:r>
            <a:endParaRPr sz="1467">
              <a:solidFill>
                <a:srgbClr val="1A75BB"/>
              </a:solidFill>
              <a:ea typeface="Inter"/>
              <a:cs typeface="Inter"/>
              <a:sym typeface="Inter"/>
            </a:endParaRPr>
          </a:p>
        </p:txBody>
      </p:sp>
      <p:sp>
        <p:nvSpPr>
          <p:cNvPr id="22" name="Google Shape;240;p32">
            <a:extLst>
              <a:ext uri="{FF2B5EF4-FFF2-40B4-BE49-F238E27FC236}">
                <a16:creationId xmlns:a16="http://schemas.microsoft.com/office/drawing/2014/main" id="{B20FD4E7-80D4-EB4C-245E-6590B8096441}"/>
              </a:ext>
            </a:extLst>
          </p:cNvPr>
          <p:cNvSpPr/>
          <p:nvPr/>
        </p:nvSpPr>
        <p:spPr>
          <a:xfrm>
            <a:off x="8289947" y="2456459"/>
            <a:ext cx="1920240" cy="577828"/>
          </a:xfrm>
          <a:prstGeom prst="roundRect">
            <a:avLst/>
          </a:prstGeom>
          <a:solidFill>
            <a:schemeClr val="accent2">
              <a:lumMod val="40000"/>
              <a:lumOff val="60000"/>
            </a:schemeClr>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s" sz="1467" b="1">
                <a:ea typeface="Inter SemiBold"/>
                <a:cs typeface="Inter SemiBold"/>
                <a:sym typeface="Inter SemiBold"/>
              </a:rPr>
              <a:t>books</a:t>
            </a:r>
            <a:endParaRPr sz="1467" b="1">
              <a:ea typeface="Inter SemiBold"/>
              <a:cs typeface="Inter SemiBold"/>
              <a:sym typeface="Inter SemiBold"/>
            </a:endParaRPr>
          </a:p>
        </p:txBody>
      </p:sp>
      <p:sp>
        <p:nvSpPr>
          <p:cNvPr id="23" name="Google Shape;241;p32">
            <a:extLst>
              <a:ext uri="{FF2B5EF4-FFF2-40B4-BE49-F238E27FC236}">
                <a16:creationId xmlns:a16="http://schemas.microsoft.com/office/drawing/2014/main" id="{314623E8-6F8E-B6E1-6616-EC2B93E671A1}"/>
              </a:ext>
            </a:extLst>
          </p:cNvPr>
          <p:cNvSpPr txBox="1"/>
          <p:nvPr/>
        </p:nvSpPr>
        <p:spPr>
          <a:xfrm>
            <a:off x="7927904" y="5311179"/>
            <a:ext cx="3351569" cy="471948"/>
          </a:xfrm>
          <a:prstGeom prst="rect">
            <a:avLst/>
          </a:prstGeom>
          <a:noFill/>
          <a:ln>
            <a:noFill/>
          </a:ln>
        </p:spPr>
        <p:txBody>
          <a:bodyPr spcFirstLastPara="1" wrap="square" lIns="121900" tIns="121900" rIns="121900" bIns="121900" anchor="t" anchorCtr="0">
            <a:spAutoFit/>
          </a:bodyPr>
          <a:lstStyle/>
          <a:p>
            <a:pPr defTabSz="1219140">
              <a:defRPr/>
            </a:pPr>
            <a:r>
              <a:rPr lang="es" sz="1467">
                <a:solidFill>
                  <a:srgbClr val="1A75BB"/>
                </a:solidFill>
                <a:ea typeface="Inter"/>
                <a:cs typeface="Inter"/>
                <a:sym typeface="Inter"/>
              </a:rPr>
              <a:t>(--&gt; images, music, code, actions)</a:t>
            </a:r>
            <a:endParaRPr sz="1467">
              <a:solidFill>
                <a:srgbClr val="1A75BB"/>
              </a:solidFill>
              <a:ea typeface="Inter"/>
              <a:cs typeface="Inter"/>
              <a:sym typeface="Inter"/>
            </a:endParaRPr>
          </a:p>
        </p:txBody>
      </p:sp>
      <p:grpSp>
        <p:nvGrpSpPr>
          <p:cNvPr id="45" name="Group 44">
            <a:extLst>
              <a:ext uri="{FF2B5EF4-FFF2-40B4-BE49-F238E27FC236}">
                <a16:creationId xmlns:a16="http://schemas.microsoft.com/office/drawing/2014/main" id="{36FE1972-1416-F8CF-070F-102DB0F5CF40}"/>
              </a:ext>
            </a:extLst>
          </p:cNvPr>
          <p:cNvGrpSpPr/>
          <p:nvPr/>
        </p:nvGrpSpPr>
        <p:grpSpPr>
          <a:xfrm>
            <a:off x="4608481" y="4040793"/>
            <a:ext cx="3013143" cy="2305820"/>
            <a:chOff x="3456360" y="2728335"/>
            <a:chExt cx="2259857" cy="1482634"/>
          </a:xfrm>
        </p:grpSpPr>
        <p:sp>
          <p:nvSpPr>
            <p:cNvPr id="21" name="Google Shape;239;p32">
              <a:extLst>
                <a:ext uri="{FF2B5EF4-FFF2-40B4-BE49-F238E27FC236}">
                  <a16:creationId xmlns:a16="http://schemas.microsoft.com/office/drawing/2014/main" id="{FCA1CD8A-E703-6071-D99F-F5245CC67EF8}"/>
                </a:ext>
              </a:extLst>
            </p:cNvPr>
            <p:cNvSpPr/>
            <p:nvPr/>
          </p:nvSpPr>
          <p:spPr>
            <a:xfrm>
              <a:off x="3869145" y="3875211"/>
              <a:ext cx="1434287" cy="335758"/>
            </a:xfrm>
            <a:prstGeom prst="roundRect">
              <a:avLst>
                <a:gd name="adj" fmla="val 16667"/>
              </a:avLst>
            </a:prstGeom>
            <a:solidFill>
              <a:srgbClr val="F28C11"/>
            </a:solidFill>
            <a:ln w="19050" cap="flat" cmpd="sng">
              <a:solidFill>
                <a:schemeClr val="accent2">
                  <a:lumMod val="20000"/>
                  <a:lumOff val="80000"/>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s" sz="1467">
                  <a:solidFill>
                    <a:srgbClr val="FFFFFF"/>
                  </a:solidFill>
                </a:rPr>
                <a:t>+fine-tuning</a:t>
              </a:r>
              <a:endParaRPr sz="1467">
                <a:solidFill>
                  <a:srgbClr val="FFFFFF"/>
                </a:solidFill>
              </a:endParaRPr>
            </a:p>
          </p:txBody>
        </p:sp>
        <p:sp>
          <p:nvSpPr>
            <p:cNvPr id="24" name="Flowchart: Manual Operation 23">
              <a:extLst>
                <a:ext uri="{FF2B5EF4-FFF2-40B4-BE49-F238E27FC236}">
                  <a16:creationId xmlns:a16="http://schemas.microsoft.com/office/drawing/2014/main" id="{29975797-E57D-4C08-5106-A2D2A46D1A7B}"/>
                </a:ext>
              </a:extLst>
            </p:cNvPr>
            <p:cNvSpPr/>
            <p:nvPr/>
          </p:nvSpPr>
          <p:spPr>
            <a:xfrm>
              <a:off x="3456360" y="2728335"/>
              <a:ext cx="2259857" cy="523558"/>
            </a:xfrm>
            <a:prstGeom prst="flowChartManualOperation">
              <a:avLst/>
            </a:prstGeom>
            <a:solidFill>
              <a:srgbClr val="F28C11"/>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1467" b="1">
                  <a:solidFill>
                    <a:srgbClr val="FFFFFF"/>
                  </a:solidFill>
                  <a:ea typeface="Inter Medium"/>
                  <a:cs typeface="Inter Medium"/>
                  <a:sym typeface="Inter Medium"/>
                </a:rPr>
                <a:t>Training Data </a:t>
              </a:r>
              <a:br>
                <a:rPr lang="en-US" sz="1467" b="1">
                  <a:solidFill>
                    <a:srgbClr val="FFFFFF"/>
                  </a:solidFill>
                  <a:ea typeface="Inter Medium"/>
                  <a:cs typeface="Inter Medium"/>
                  <a:sym typeface="Inter Medium"/>
                </a:rPr>
              </a:br>
              <a:r>
                <a:rPr lang="en-US" sz="1467">
                  <a:solidFill>
                    <a:srgbClr val="FFFFFF"/>
                  </a:solidFill>
                  <a:ea typeface="Inter Medium"/>
                  <a:cs typeface="Inter Medium"/>
                  <a:sym typeface="Inter Medium"/>
                </a:rPr>
                <a:t>(text from the web)</a:t>
              </a:r>
            </a:p>
          </p:txBody>
        </p:sp>
        <p:sp>
          <p:nvSpPr>
            <p:cNvPr id="17" name="Google Shape;235;p32">
              <a:extLst>
                <a:ext uri="{FF2B5EF4-FFF2-40B4-BE49-F238E27FC236}">
                  <a16:creationId xmlns:a16="http://schemas.microsoft.com/office/drawing/2014/main" id="{D5A9CC0D-E0B6-8F76-0C20-1E63D1B65843}"/>
                </a:ext>
              </a:extLst>
            </p:cNvPr>
            <p:cNvSpPr/>
            <p:nvPr/>
          </p:nvSpPr>
          <p:spPr>
            <a:xfrm>
              <a:off x="3602038" y="3241682"/>
              <a:ext cx="1968501" cy="671896"/>
            </a:xfrm>
            <a:prstGeom prst="roundRect">
              <a:avLst>
                <a:gd name="adj" fmla="val 0"/>
              </a:avLst>
            </a:prstGeom>
            <a:solidFill>
              <a:srgbClr val="F28C11"/>
            </a:solidFill>
            <a:ln w="19050" cap="flat" cmpd="sng">
              <a:solidFill>
                <a:schemeClr val="accent2">
                  <a:lumMod val="20000"/>
                  <a:lumOff val="80000"/>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s" sz="1467" b="1">
                  <a:solidFill>
                    <a:srgbClr val="FFFFFF"/>
                  </a:solidFill>
                </a:rPr>
                <a:t>prediction</a:t>
              </a:r>
              <a:endParaRPr sz="1467" b="1">
                <a:solidFill>
                  <a:srgbClr val="FFFFFF"/>
                </a:solidFill>
              </a:endParaRPr>
            </a:p>
            <a:p>
              <a:pPr algn="ctr" defTabSz="1219140">
                <a:defRPr/>
              </a:pPr>
              <a:r>
                <a:rPr lang="es" sz="1467" b="1">
                  <a:solidFill>
                    <a:srgbClr val="FFFFFF"/>
                  </a:solidFill>
                </a:rPr>
                <a:t>black box</a:t>
              </a:r>
              <a:endParaRPr sz="1467" b="1">
                <a:solidFill>
                  <a:srgbClr val="FFFFFF"/>
                </a:solidFill>
              </a:endParaRPr>
            </a:p>
          </p:txBody>
        </p:sp>
      </p:grpSp>
    </p:spTree>
    <p:custDataLst>
      <p:tags r:id="rId1"/>
    </p:custDataLst>
    <p:extLst>
      <p:ext uri="{BB962C8B-B14F-4D97-AF65-F5344CB8AC3E}">
        <p14:creationId xmlns:p14="http://schemas.microsoft.com/office/powerpoint/2010/main" val="403311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572026-3CF5-15DC-5C9F-626B6A3EC787}"/>
              </a:ext>
            </a:extLst>
          </p:cNvPr>
          <p:cNvSpPr/>
          <p:nvPr/>
        </p:nvSpPr>
        <p:spPr>
          <a:xfrm>
            <a:off x="0" y="1612054"/>
            <a:ext cx="12192000" cy="4233333"/>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A57247F-A8B0-BE01-0157-E26A5D52AC78}"/>
              </a:ext>
            </a:extLst>
          </p:cNvPr>
          <p:cNvSpPr>
            <a:spLocks noGrp="1"/>
          </p:cNvSpPr>
          <p:nvPr>
            <p:ph type="title"/>
          </p:nvPr>
        </p:nvSpPr>
        <p:spPr/>
        <p:txBody>
          <a:bodyPr/>
          <a:lstStyle/>
          <a:p>
            <a:r>
              <a:rPr lang="en-US"/>
              <a:t>Generative AI Supercharges Reasoning</a:t>
            </a:r>
          </a:p>
        </p:txBody>
      </p:sp>
      <p:pic>
        <p:nvPicPr>
          <p:cNvPr id="4" name="Picture 3" descr="A person sitting on a white couch&#10;&#10;Description automatically generated with low confidence">
            <a:extLst>
              <a:ext uri="{FF2B5EF4-FFF2-40B4-BE49-F238E27FC236}">
                <a16:creationId xmlns:a16="http://schemas.microsoft.com/office/drawing/2014/main" id="{CB6345D7-FE0F-BFEB-D9E3-0540D913AB50}"/>
              </a:ext>
            </a:extLst>
          </p:cNvPr>
          <p:cNvPicPr>
            <a:picLocks noChangeAspect="1"/>
          </p:cNvPicPr>
          <p:nvPr/>
        </p:nvPicPr>
        <p:blipFill rotWithShape="1">
          <a:blip r:embed="rId3">
            <a:extLst>
              <a:ext uri="{28A0092B-C50C-407E-A947-70E740481C1C}">
                <a14:useLocalDpi xmlns:a14="http://schemas.microsoft.com/office/drawing/2010/main" val="0"/>
              </a:ext>
            </a:extLst>
          </a:blip>
          <a:srcRect l="10832" r="26394"/>
          <a:stretch/>
        </p:blipFill>
        <p:spPr>
          <a:xfrm>
            <a:off x="1709844" y="1795358"/>
            <a:ext cx="3618653" cy="3843020"/>
          </a:xfrm>
          <a:prstGeom prst="rect">
            <a:avLst/>
          </a:prstGeom>
        </p:spPr>
      </p:pic>
      <p:sp>
        <p:nvSpPr>
          <p:cNvPr id="5" name="TextBox 4">
            <a:extLst>
              <a:ext uri="{FF2B5EF4-FFF2-40B4-BE49-F238E27FC236}">
                <a16:creationId xmlns:a16="http://schemas.microsoft.com/office/drawing/2014/main" id="{1F6CA54D-50E1-8099-7EBB-502BB7BBFD8D}"/>
              </a:ext>
            </a:extLst>
          </p:cNvPr>
          <p:cNvSpPr txBox="1"/>
          <p:nvPr/>
        </p:nvSpPr>
        <p:spPr>
          <a:xfrm>
            <a:off x="5545743" y="4401488"/>
            <a:ext cx="5543647" cy="748988"/>
          </a:xfrm>
          <a:prstGeom prst="rect">
            <a:avLst/>
          </a:prstGeom>
          <a:noFill/>
        </p:spPr>
        <p:txBody>
          <a:bodyPr wrap="square">
            <a:spAutoFit/>
          </a:bodyPr>
          <a:lstStyle/>
          <a:p>
            <a:pPr algn="ctr" defTabSz="914377">
              <a:defRPr/>
            </a:pPr>
            <a:r>
              <a:rPr lang="en-US" sz="2400" i="1"/>
              <a:t>Sam Altman</a:t>
            </a:r>
          </a:p>
          <a:p>
            <a:pPr algn="ctr" defTabSz="914377">
              <a:defRPr/>
            </a:pPr>
            <a:r>
              <a:rPr lang="en-US" sz="1867" i="1"/>
              <a:t>President of OpenAI, 2021</a:t>
            </a:r>
          </a:p>
        </p:txBody>
      </p:sp>
      <p:sp>
        <p:nvSpPr>
          <p:cNvPr id="7" name="Content Placeholder 1">
            <a:extLst>
              <a:ext uri="{FF2B5EF4-FFF2-40B4-BE49-F238E27FC236}">
                <a16:creationId xmlns:a16="http://schemas.microsoft.com/office/drawing/2014/main" id="{54FF7360-9B6D-F5B8-3E7A-7471CEA41B24}"/>
              </a:ext>
            </a:extLst>
          </p:cNvPr>
          <p:cNvSpPr txBox="1">
            <a:spLocks/>
          </p:cNvSpPr>
          <p:nvPr/>
        </p:nvSpPr>
        <p:spPr>
          <a:xfrm>
            <a:off x="5442620" y="2434883"/>
            <a:ext cx="5749891" cy="1703071"/>
          </a:xfrm>
          <a:prstGeom prst="rect">
            <a:avLst/>
          </a:prstGeom>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rgbClr val="41415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41415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41415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41415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4141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lnSpc>
                <a:spcPct val="120000"/>
              </a:lnSpc>
              <a:buClr>
                <a:srgbClr val="00CA9F"/>
              </a:buClr>
              <a:buNone/>
              <a:defRPr/>
            </a:pPr>
            <a:r>
              <a:rPr lang="en-US">
                <a:solidFill>
                  <a:schemeClr val="tx1"/>
                </a:solidFill>
              </a:rPr>
              <a:t>[Generative AI]…will center around </a:t>
            </a:r>
            <a:br>
              <a:rPr lang="en-US">
                <a:solidFill>
                  <a:schemeClr val="tx1"/>
                </a:solidFill>
              </a:rPr>
            </a:br>
            <a:r>
              <a:rPr lang="en-US">
                <a:solidFill>
                  <a:schemeClr val="tx1"/>
                </a:solidFill>
              </a:rPr>
              <a:t>the </a:t>
            </a:r>
            <a:r>
              <a:rPr lang="en-US" b="1">
                <a:solidFill>
                  <a:schemeClr val="accent1"/>
                </a:solidFill>
              </a:rPr>
              <a:t>most impressive </a:t>
            </a:r>
            <a:r>
              <a:rPr lang="en-US">
                <a:solidFill>
                  <a:schemeClr val="tx1"/>
                </a:solidFill>
              </a:rPr>
              <a:t>of our capabilities:</a:t>
            </a:r>
            <a:r>
              <a:rPr lang="en-US" b="1">
                <a:solidFill>
                  <a:schemeClr val="tx1"/>
                </a:solidFill>
              </a:rPr>
              <a:t> </a:t>
            </a:r>
            <a:r>
              <a:rPr lang="en-US">
                <a:solidFill>
                  <a:schemeClr val="tx1"/>
                </a:solidFill>
              </a:rPr>
              <a:t>the phenomenal </a:t>
            </a:r>
            <a:r>
              <a:rPr lang="en-US" b="1">
                <a:solidFill>
                  <a:schemeClr val="accent1"/>
                </a:solidFill>
              </a:rPr>
              <a:t>ability to think, </a:t>
            </a:r>
            <a:br>
              <a:rPr lang="en-US" b="1">
                <a:solidFill>
                  <a:schemeClr val="accent1"/>
                </a:solidFill>
              </a:rPr>
            </a:br>
            <a:r>
              <a:rPr lang="en-US" b="1">
                <a:solidFill>
                  <a:schemeClr val="accent1"/>
                </a:solidFill>
              </a:rPr>
              <a:t>create, understand, and reason.</a:t>
            </a:r>
          </a:p>
        </p:txBody>
      </p:sp>
      <p:sp>
        <p:nvSpPr>
          <p:cNvPr id="8" name="TextBox 7">
            <a:extLst>
              <a:ext uri="{FF2B5EF4-FFF2-40B4-BE49-F238E27FC236}">
                <a16:creationId xmlns:a16="http://schemas.microsoft.com/office/drawing/2014/main" id="{832D16FC-264A-B761-D46E-AFBA2A48F0AC}"/>
              </a:ext>
            </a:extLst>
          </p:cNvPr>
          <p:cNvSpPr txBox="1"/>
          <p:nvPr/>
        </p:nvSpPr>
        <p:spPr>
          <a:xfrm>
            <a:off x="10298644" y="3516352"/>
            <a:ext cx="258137" cy="1569660"/>
          </a:xfrm>
          <a:prstGeom prst="rect">
            <a:avLst/>
          </a:prstGeom>
          <a:noFill/>
        </p:spPr>
        <p:txBody>
          <a:bodyPr wrap="square">
            <a:spAutoFit/>
          </a:bodyPr>
          <a:lstStyle/>
          <a:p>
            <a:pPr algn="r" defTabSz="914377">
              <a:defRPr/>
            </a:pPr>
            <a:r>
              <a:rPr lang="en-US" sz="9600" b="1">
                <a:solidFill>
                  <a:schemeClr val="accent2"/>
                </a:solidFill>
              </a:rPr>
              <a:t>”</a:t>
            </a:r>
            <a:endParaRPr lang="en-US" sz="9600">
              <a:solidFill>
                <a:schemeClr val="accent2"/>
              </a:solidFill>
            </a:endParaRPr>
          </a:p>
        </p:txBody>
      </p:sp>
      <p:sp>
        <p:nvSpPr>
          <p:cNvPr id="9" name="TextBox 8">
            <a:extLst>
              <a:ext uri="{FF2B5EF4-FFF2-40B4-BE49-F238E27FC236}">
                <a16:creationId xmlns:a16="http://schemas.microsoft.com/office/drawing/2014/main" id="{72FE70FC-F031-6A2A-6169-4D01828C5F95}"/>
              </a:ext>
            </a:extLst>
          </p:cNvPr>
          <p:cNvSpPr txBox="1"/>
          <p:nvPr/>
        </p:nvSpPr>
        <p:spPr>
          <a:xfrm>
            <a:off x="5541490" y="1900520"/>
            <a:ext cx="177469" cy="1569660"/>
          </a:xfrm>
          <a:prstGeom prst="rect">
            <a:avLst/>
          </a:prstGeom>
          <a:noFill/>
        </p:spPr>
        <p:txBody>
          <a:bodyPr wrap="square">
            <a:spAutoFit/>
          </a:bodyPr>
          <a:lstStyle/>
          <a:p>
            <a:pPr defTabSz="914377">
              <a:defRPr/>
            </a:pPr>
            <a:r>
              <a:rPr lang="en-US" sz="9600" b="1">
                <a:solidFill>
                  <a:schemeClr val="accent2"/>
                </a:solidFill>
              </a:rPr>
              <a:t>“</a:t>
            </a:r>
            <a:endParaRPr lang="en-US" sz="9600">
              <a:solidFill>
                <a:schemeClr val="accent2"/>
              </a:solidFill>
            </a:endParaRPr>
          </a:p>
        </p:txBody>
      </p:sp>
    </p:spTree>
    <p:custDataLst>
      <p:tags r:id="rId1"/>
    </p:custDataLst>
    <p:extLst>
      <p:ext uri="{BB962C8B-B14F-4D97-AF65-F5344CB8AC3E}">
        <p14:creationId xmlns:p14="http://schemas.microsoft.com/office/powerpoint/2010/main" val="6262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hand shaking&#10;&#10;Description automatically generated with low confidence">
            <a:extLst>
              <a:ext uri="{FF2B5EF4-FFF2-40B4-BE49-F238E27FC236}">
                <a16:creationId xmlns:a16="http://schemas.microsoft.com/office/drawing/2014/main" id="{F63BDEA3-CDBE-73C7-402C-4856E329AF9C}"/>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l="12935" t="3305" r="15548" b="17628"/>
          <a:stretch/>
        </p:blipFill>
        <p:spPr>
          <a:xfrm>
            <a:off x="-1" y="0"/>
            <a:ext cx="12192001" cy="6739467"/>
          </a:xfrm>
          <a:prstGeom prst="rect">
            <a:avLst/>
          </a:prstGeom>
          <a:ln w="57150">
            <a:noFill/>
          </a:ln>
        </p:spPr>
      </p:pic>
      <p:sp>
        <p:nvSpPr>
          <p:cNvPr id="2" name="Title 1">
            <a:extLst>
              <a:ext uri="{FF2B5EF4-FFF2-40B4-BE49-F238E27FC236}">
                <a16:creationId xmlns:a16="http://schemas.microsoft.com/office/drawing/2014/main" id="{1E20E0C2-041E-1E36-3577-95DE610EF7FC}"/>
              </a:ext>
            </a:extLst>
          </p:cNvPr>
          <p:cNvSpPr>
            <a:spLocks noGrp="1"/>
          </p:cNvSpPr>
          <p:nvPr>
            <p:ph type="title"/>
          </p:nvPr>
        </p:nvSpPr>
        <p:spPr>
          <a:xfrm>
            <a:off x="1143001" y="79927"/>
            <a:ext cx="9950215" cy="1255388"/>
          </a:xfrm>
        </p:spPr>
        <p:txBody>
          <a:bodyPr>
            <a:normAutofit/>
          </a:bodyPr>
          <a:lstStyle/>
          <a:p>
            <a:r>
              <a:rPr lang="en-US"/>
              <a:t>Gartner Definition of Augmented Intelligence</a:t>
            </a:r>
          </a:p>
        </p:txBody>
      </p:sp>
      <p:sp>
        <p:nvSpPr>
          <p:cNvPr id="4" name="Text Placeholder 1">
            <a:extLst>
              <a:ext uri="{FF2B5EF4-FFF2-40B4-BE49-F238E27FC236}">
                <a16:creationId xmlns:a16="http://schemas.microsoft.com/office/drawing/2014/main" id="{82470FC6-8F3B-D9B5-2329-42DB715DEBE9}"/>
              </a:ext>
            </a:extLst>
          </p:cNvPr>
          <p:cNvSpPr txBox="1">
            <a:spLocks/>
          </p:cNvSpPr>
          <p:nvPr/>
        </p:nvSpPr>
        <p:spPr>
          <a:xfrm>
            <a:off x="2252133" y="1897675"/>
            <a:ext cx="7706548" cy="4223725"/>
          </a:xfrm>
          <a:prstGeom prst="rect">
            <a:avLst/>
          </a:prstGeom>
        </p:spPr>
        <p:txBody>
          <a:bodyPr anchor="ctr"/>
          <a:lstStyle>
            <a:lvl1pPr marL="0" indent="0" algn="ctr" defTabSz="914400" rtl="0" eaLnBrk="1" latinLnBrk="0" hangingPunct="1">
              <a:lnSpc>
                <a:spcPct val="90000"/>
              </a:lnSpc>
              <a:spcBef>
                <a:spcPts val="1000"/>
              </a:spcBef>
              <a:buFontTx/>
              <a:buNone/>
              <a:defRPr sz="4400" b="0" i="0" kern="1200">
                <a:solidFill>
                  <a:schemeClr val="bg1"/>
                </a:solidFill>
                <a:latin typeface="+mj-lt"/>
                <a:ea typeface="+mn-ea"/>
                <a:cs typeface="Poppins ExtraLight" pitchFamily="2" charset="77"/>
              </a:defRPr>
            </a:lvl1pPr>
            <a:lvl2pPr marL="6858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ct val="120000"/>
              </a:lnSpc>
            </a:pPr>
            <a:r>
              <a:rPr lang="en-US" sz="3200">
                <a:solidFill>
                  <a:schemeClr val="tx1"/>
                </a:solidFill>
                <a:latin typeface="+mn-lt"/>
              </a:rPr>
              <a:t>Augmented intelligence </a:t>
            </a:r>
            <a:r>
              <a:rPr lang="en-US" sz="3200" b="1">
                <a:solidFill>
                  <a:schemeClr val="accent1"/>
                </a:solidFill>
                <a:latin typeface="+mn-lt"/>
              </a:rPr>
              <a:t>is a </a:t>
            </a:r>
            <a:r>
              <a:rPr lang="en-US" sz="3200">
                <a:solidFill>
                  <a:schemeClr val="tx1"/>
                </a:solidFill>
                <a:latin typeface="+mn-lt"/>
              </a:rPr>
              <a:t>design pattern for a </a:t>
            </a:r>
            <a:r>
              <a:rPr lang="en-US" sz="3200" b="1">
                <a:solidFill>
                  <a:schemeClr val="accent1"/>
                </a:solidFill>
                <a:latin typeface="+mn-lt"/>
              </a:rPr>
              <a:t>human-centered partnership model</a:t>
            </a:r>
            <a:r>
              <a:rPr lang="en-US" sz="3200">
                <a:solidFill>
                  <a:schemeClr val="accent1"/>
                </a:solidFill>
                <a:latin typeface="+mn-lt"/>
              </a:rPr>
              <a:t> </a:t>
            </a:r>
            <a:r>
              <a:rPr lang="en-US" sz="3200">
                <a:solidFill>
                  <a:schemeClr val="tx1"/>
                </a:solidFill>
                <a:latin typeface="+mn-lt"/>
              </a:rPr>
              <a:t>of people and artificial intelligence (AI) </a:t>
            </a:r>
            <a:r>
              <a:rPr lang="en-US" sz="3200" b="1">
                <a:solidFill>
                  <a:schemeClr val="accent1"/>
                </a:solidFill>
                <a:latin typeface="+mn-lt"/>
              </a:rPr>
              <a:t>working together to</a:t>
            </a:r>
            <a:r>
              <a:rPr lang="en-US" sz="3200">
                <a:solidFill>
                  <a:schemeClr val="accent1"/>
                </a:solidFill>
                <a:latin typeface="+mn-lt"/>
              </a:rPr>
              <a:t> </a:t>
            </a:r>
            <a:r>
              <a:rPr lang="en-US" sz="3200" b="1">
                <a:solidFill>
                  <a:schemeClr val="accent1"/>
                </a:solidFill>
                <a:latin typeface="+mn-lt"/>
              </a:rPr>
              <a:t>enhance cognitive performance</a:t>
            </a:r>
            <a:r>
              <a:rPr lang="en-US" sz="3200">
                <a:solidFill>
                  <a:schemeClr val="accent1"/>
                </a:solidFill>
                <a:latin typeface="+mn-lt"/>
              </a:rPr>
              <a:t>, </a:t>
            </a:r>
            <a:r>
              <a:rPr lang="en-US" sz="3200">
                <a:solidFill>
                  <a:schemeClr val="tx1"/>
                </a:solidFill>
                <a:latin typeface="+mn-lt"/>
              </a:rPr>
              <a:t>including learning, decision making and new experiences.</a:t>
            </a:r>
          </a:p>
        </p:txBody>
      </p:sp>
    </p:spTree>
    <p:custDataLst>
      <p:tags r:id="rId1"/>
    </p:custDataLst>
    <p:extLst>
      <p:ext uri="{BB962C8B-B14F-4D97-AF65-F5344CB8AC3E}">
        <p14:creationId xmlns:p14="http://schemas.microsoft.com/office/powerpoint/2010/main" val="3725385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CFC8-7BAC-D7A0-9F38-5386C6AD5868}"/>
              </a:ext>
            </a:extLst>
          </p:cNvPr>
          <p:cNvSpPr>
            <a:spLocks noGrp="1"/>
          </p:cNvSpPr>
          <p:nvPr>
            <p:ph type="title"/>
          </p:nvPr>
        </p:nvSpPr>
        <p:spPr/>
        <p:txBody>
          <a:bodyPr/>
          <a:lstStyle/>
          <a:p>
            <a:r>
              <a:rPr lang="en-US"/>
              <a:t>(Digital) Content Supply Chains</a:t>
            </a:r>
          </a:p>
        </p:txBody>
      </p:sp>
      <p:sp>
        <p:nvSpPr>
          <p:cNvPr id="1252" name="Rectangle 1251">
            <a:extLst>
              <a:ext uri="{FF2B5EF4-FFF2-40B4-BE49-F238E27FC236}">
                <a16:creationId xmlns:a16="http://schemas.microsoft.com/office/drawing/2014/main" id="{270616E2-84FC-81D8-5BC8-602CCF00AC93}"/>
              </a:ext>
            </a:extLst>
          </p:cNvPr>
          <p:cNvSpPr/>
          <p:nvPr/>
        </p:nvSpPr>
        <p:spPr>
          <a:xfrm>
            <a:off x="0" y="1627102"/>
            <a:ext cx="12192000" cy="126274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endParaRPr>
          </a:p>
        </p:txBody>
      </p:sp>
      <p:sp>
        <p:nvSpPr>
          <p:cNvPr id="5" name="TextBox 4">
            <a:extLst>
              <a:ext uri="{FF2B5EF4-FFF2-40B4-BE49-F238E27FC236}">
                <a16:creationId xmlns:a16="http://schemas.microsoft.com/office/drawing/2014/main" id="{0B2D9677-94B9-F202-5DA9-2C2ED39011AD}"/>
              </a:ext>
            </a:extLst>
          </p:cNvPr>
          <p:cNvSpPr txBox="1"/>
          <p:nvPr/>
        </p:nvSpPr>
        <p:spPr>
          <a:xfrm>
            <a:off x="5095142" y="1657761"/>
            <a:ext cx="1988172" cy="369332"/>
          </a:xfrm>
          <a:prstGeom prst="rect">
            <a:avLst/>
          </a:prstGeom>
          <a:noFill/>
        </p:spPr>
        <p:txBody>
          <a:bodyPr wrap="none" rtlCol="0">
            <a:spAutoFit/>
          </a:bodyPr>
          <a:lstStyle/>
          <a:p>
            <a:pPr algn="ctr" defTabSz="914377">
              <a:defRPr/>
            </a:pPr>
            <a:r>
              <a:rPr lang="en-US" b="1">
                <a:solidFill>
                  <a:srgbClr val="F28C11"/>
                </a:solidFill>
              </a:rPr>
              <a:t>RESOURCE FOCUS</a:t>
            </a:r>
          </a:p>
        </p:txBody>
      </p:sp>
      <p:cxnSp>
        <p:nvCxnSpPr>
          <p:cNvPr id="7" name="Straight Connector 6">
            <a:extLst>
              <a:ext uri="{FF2B5EF4-FFF2-40B4-BE49-F238E27FC236}">
                <a16:creationId xmlns:a16="http://schemas.microsoft.com/office/drawing/2014/main" id="{B0D46159-20CA-6A99-5A34-29A0FCCC1C47}"/>
              </a:ext>
            </a:extLst>
          </p:cNvPr>
          <p:cNvCxnSpPr>
            <a:cxnSpLocks/>
            <a:stCxn id="16" idx="2"/>
            <a:endCxn id="13" idx="6"/>
          </p:cNvCxnSpPr>
          <p:nvPr/>
        </p:nvCxnSpPr>
        <p:spPr>
          <a:xfrm>
            <a:off x="2096521" y="4486600"/>
            <a:ext cx="80409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C45CA33-639E-B6FE-ED9F-2E97FA1BF0EB}"/>
              </a:ext>
            </a:extLst>
          </p:cNvPr>
          <p:cNvSpPr/>
          <p:nvPr/>
        </p:nvSpPr>
        <p:spPr>
          <a:xfrm>
            <a:off x="3484570" y="3936272"/>
            <a:ext cx="1100655" cy="110065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16" name="Oval 15">
            <a:extLst>
              <a:ext uri="{FF2B5EF4-FFF2-40B4-BE49-F238E27FC236}">
                <a16:creationId xmlns:a16="http://schemas.microsoft.com/office/drawing/2014/main" id="{1F94B658-8DC4-C6FA-0BC1-D93C9E96A618}"/>
              </a:ext>
            </a:extLst>
          </p:cNvPr>
          <p:cNvSpPr/>
          <p:nvPr/>
        </p:nvSpPr>
        <p:spPr>
          <a:xfrm>
            <a:off x="2096521" y="3936272"/>
            <a:ext cx="1100655" cy="110065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14" name="Oval 13">
            <a:extLst>
              <a:ext uri="{FF2B5EF4-FFF2-40B4-BE49-F238E27FC236}">
                <a16:creationId xmlns:a16="http://schemas.microsoft.com/office/drawing/2014/main" id="{757F26E9-3966-12D7-004F-32148222C036}"/>
              </a:ext>
            </a:extLst>
          </p:cNvPr>
          <p:cNvSpPr/>
          <p:nvPr/>
        </p:nvSpPr>
        <p:spPr>
          <a:xfrm>
            <a:off x="4872619" y="3936272"/>
            <a:ext cx="1100655" cy="110065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13" name="Oval 12">
            <a:extLst>
              <a:ext uri="{FF2B5EF4-FFF2-40B4-BE49-F238E27FC236}">
                <a16:creationId xmlns:a16="http://schemas.microsoft.com/office/drawing/2014/main" id="{443A4347-C43D-9407-C5EB-BB6BDDFA7F59}"/>
              </a:ext>
            </a:extLst>
          </p:cNvPr>
          <p:cNvSpPr/>
          <p:nvPr/>
        </p:nvSpPr>
        <p:spPr>
          <a:xfrm>
            <a:off x="9036765" y="3936272"/>
            <a:ext cx="1100655" cy="1100656"/>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8" name="Oval 7">
            <a:extLst>
              <a:ext uri="{FF2B5EF4-FFF2-40B4-BE49-F238E27FC236}">
                <a16:creationId xmlns:a16="http://schemas.microsoft.com/office/drawing/2014/main" id="{770DBEA7-08CD-C20E-6DB8-83905619A620}"/>
              </a:ext>
            </a:extLst>
          </p:cNvPr>
          <p:cNvSpPr/>
          <p:nvPr/>
        </p:nvSpPr>
        <p:spPr>
          <a:xfrm>
            <a:off x="6260669" y="3936272"/>
            <a:ext cx="1100655" cy="1100656"/>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9" name="Oval 8">
            <a:extLst>
              <a:ext uri="{FF2B5EF4-FFF2-40B4-BE49-F238E27FC236}">
                <a16:creationId xmlns:a16="http://schemas.microsoft.com/office/drawing/2014/main" id="{6B49514E-BA98-EEEA-C924-75F21673280E}"/>
              </a:ext>
            </a:extLst>
          </p:cNvPr>
          <p:cNvSpPr/>
          <p:nvPr/>
        </p:nvSpPr>
        <p:spPr>
          <a:xfrm>
            <a:off x="7657183" y="3936272"/>
            <a:ext cx="1100655" cy="1100656"/>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1239" name="TextBox 1238">
            <a:extLst>
              <a:ext uri="{FF2B5EF4-FFF2-40B4-BE49-F238E27FC236}">
                <a16:creationId xmlns:a16="http://schemas.microsoft.com/office/drawing/2014/main" id="{CA409F0F-E231-DEEE-657E-19EB60E0829C}"/>
              </a:ext>
            </a:extLst>
          </p:cNvPr>
          <p:cNvSpPr txBox="1"/>
          <p:nvPr/>
        </p:nvSpPr>
        <p:spPr>
          <a:xfrm>
            <a:off x="2097629" y="5219958"/>
            <a:ext cx="1098442" cy="297454"/>
          </a:xfrm>
          <a:prstGeom prst="rect">
            <a:avLst/>
          </a:prstGeom>
          <a:noFill/>
        </p:spPr>
        <p:txBody>
          <a:bodyPr wrap="none" rtlCol="0">
            <a:spAutoFit/>
          </a:bodyPr>
          <a:lstStyle/>
          <a:p>
            <a:pPr algn="ctr" defTabSz="914377">
              <a:defRPr/>
            </a:pPr>
            <a:r>
              <a:rPr lang="en-US" sz="1333" b="1">
                <a:solidFill>
                  <a:srgbClr val="F28C11"/>
                </a:solidFill>
              </a:rPr>
              <a:t>Raw Content</a:t>
            </a:r>
          </a:p>
        </p:txBody>
      </p:sp>
      <p:sp>
        <p:nvSpPr>
          <p:cNvPr id="1240" name="TextBox 1239">
            <a:extLst>
              <a:ext uri="{FF2B5EF4-FFF2-40B4-BE49-F238E27FC236}">
                <a16:creationId xmlns:a16="http://schemas.microsoft.com/office/drawing/2014/main" id="{A8CAB098-43A8-30FF-3260-69F45CA7AA70}"/>
              </a:ext>
            </a:extLst>
          </p:cNvPr>
          <p:cNvSpPr txBox="1"/>
          <p:nvPr/>
        </p:nvSpPr>
        <p:spPr>
          <a:xfrm>
            <a:off x="3297111" y="3406346"/>
            <a:ext cx="1474763" cy="297454"/>
          </a:xfrm>
          <a:prstGeom prst="rect">
            <a:avLst/>
          </a:prstGeom>
          <a:noFill/>
        </p:spPr>
        <p:txBody>
          <a:bodyPr wrap="none" rtlCol="0">
            <a:spAutoFit/>
          </a:bodyPr>
          <a:lstStyle/>
          <a:p>
            <a:pPr algn="ctr" defTabSz="914377">
              <a:defRPr/>
            </a:pPr>
            <a:r>
              <a:rPr lang="en-US" sz="1333" b="1">
                <a:solidFill>
                  <a:srgbClr val="F28C11"/>
                </a:solidFill>
              </a:rPr>
              <a:t>Content Suppliers</a:t>
            </a:r>
          </a:p>
        </p:txBody>
      </p:sp>
      <p:sp>
        <p:nvSpPr>
          <p:cNvPr id="1241" name="TextBox 1240">
            <a:extLst>
              <a:ext uri="{FF2B5EF4-FFF2-40B4-BE49-F238E27FC236}">
                <a16:creationId xmlns:a16="http://schemas.microsoft.com/office/drawing/2014/main" id="{89913C2B-6D0B-1052-135B-FB70EF021CB0}"/>
              </a:ext>
            </a:extLst>
          </p:cNvPr>
          <p:cNvSpPr txBox="1"/>
          <p:nvPr/>
        </p:nvSpPr>
        <p:spPr>
          <a:xfrm>
            <a:off x="4724418" y="5219958"/>
            <a:ext cx="1403205" cy="297454"/>
          </a:xfrm>
          <a:prstGeom prst="rect">
            <a:avLst/>
          </a:prstGeom>
          <a:noFill/>
        </p:spPr>
        <p:txBody>
          <a:bodyPr wrap="none" rtlCol="0">
            <a:spAutoFit/>
          </a:bodyPr>
          <a:lstStyle/>
          <a:p>
            <a:pPr algn="ctr" defTabSz="914377">
              <a:defRPr/>
            </a:pPr>
            <a:r>
              <a:rPr lang="en-US" sz="1333" b="1">
                <a:solidFill>
                  <a:srgbClr val="F28C11"/>
                </a:solidFill>
              </a:rPr>
              <a:t>Content Creation</a:t>
            </a:r>
          </a:p>
        </p:txBody>
      </p:sp>
      <p:sp>
        <p:nvSpPr>
          <p:cNvPr id="1242" name="TextBox 1241">
            <a:extLst>
              <a:ext uri="{FF2B5EF4-FFF2-40B4-BE49-F238E27FC236}">
                <a16:creationId xmlns:a16="http://schemas.microsoft.com/office/drawing/2014/main" id="{3E285AE3-FBF9-A7B5-47A8-F75DC26464FB}"/>
              </a:ext>
            </a:extLst>
          </p:cNvPr>
          <p:cNvSpPr txBox="1"/>
          <p:nvPr/>
        </p:nvSpPr>
        <p:spPr>
          <a:xfrm>
            <a:off x="6140859" y="3406346"/>
            <a:ext cx="1344342" cy="297454"/>
          </a:xfrm>
          <a:prstGeom prst="rect">
            <a:avLst/>
          </a:prstGeom>
          <a:noFill/>
        </p:spPr>
        <p:txBody>
          <a:bodyPr wrap="none" rtlCol="0">
            <a:spAutoFit/>
          </a:bodyPr>
          <a:lstStyle/>
          <a:p>
            <a:pPr algn="ctr" defTabSz="914377">
              <a:defRPr/>
            </a:pPr>
            <a:r>
              <a:rPr lang="en-US" sz="1333">
                <a:solidFill>
                  <a:srgbClr val="FAD3A4"/>
                </a:solidFill>
              </a:rPr>
              <a:t>Content Routing</a:t>
            </a:r>
          </a:p>
        </p:txBody>
      </p:sp>
      <p:sp>
        <p:nvSpPr>
          <p:cNvPr id="1243" name="TextBox 1242">
            <a:extLst>
              <a:ext uri="{FF2B5EF4-FFF2-40B4-BE49-F238E27FC236}">
                <a16:creationId xmlns:a16="http://schemas.microsoft.com/office/drawing/2014/main" id="{D06B54CC-569D-185B-2AEF-0532D749B2D1}"/>
              </a:ext>
            </a:extLst>
          </p:cNvPr>
          <p:cNvSpPr txBox="1"/>
          <p:nvPr/>
        </p:nvSpPr>
        <p:spPr>
          <a:xfrm>
            <a:off x="7363614" y="5219958"/>
            <a:ext cx="1716175" cy="297454"/>
          </a:xfrm>
          <a:prstGeom prst="rect">
            <a:avLst/>
          </a:prstGeom>
          <a:noFill/>
        </p:spPr>
        <p:txBody>
          <a:bodyPr wrap="none" rtlCol="0">
            <a:spAutoFit/>
          </a:bodyPr>
          <a:lstStyle/>
          <a:p>
            <a:pPr algn="ctr" defTabSz="914377">
              <a:defRPr/>
            </a:pPr>
            <a:r>
              <a:rPr lang="en-US" sz="1333">
                <a:solidFill>
                  <a:srgbClr val="FAD3A4"/>
                </a:solidFill>
              </a:rPr>
              <a:t>Customer Experience</a:t>
            </a:r>
          </a:p>
        </p:txBody>
      </p:sp>
      <p:sp>
        <p:nvSpPr>
          <p:cNvPr id="1244" name="TextBox 1243">
            <a:extLst>
              <a:ext uri="{FF2B5EF4-FFF2-40B4-BE49-F238E27FC236}">
                <a16:creationId xmlns:a16="http://schemas.microsoft.com/office/drawing/2014/main" id="{B9C49988-E0BC-9BD4-9141-8CAFC50E5D47}"/>
              </a:ext>
            </a:extLst>
          </p:cNvPr>
          <p:cNvSpPr txBox="1"/>
          <p:nvPr/>
        </p:nvSpPr>
        <p:spPr>
          <a:xfrm>
            <a:off x="8803238" y="3406346"/>
            <a:ext cx="1542537" cy="297454"/>
          </a:xfrm>
          <a:prstGeom prst="rect">
            <a:avLst/>
          </a:prstGeom>
          <a:noFill/>
        </p:spPr>
        <p:txBody>
          <a:bodyPr wrap="none" rtlCol="0">
            <a:spAutoFit/>
          </a:bodyPr>
          <a:lstStyle/>
          <a:p>
            <a:pPr algn="ctr" defTabSz="914377">
              <a:defRPr/>
            </a:pPr>
            <a:r>
              <a:rPr lang="en-US" sz="1333">
                <a:solidFill>
                  <a:srgbClr val="FAD3A4"/>
                </a:solidFill>
              </a:rPr>
              <a:t>Actionable Insights</a:t>
            </a:r>
          </a:p>
        </p:txBody>
      </p:sp>
      <p:cxnSp>
        <p:nvCxnSpPr>
          <p:cNvPr id="1245" name="Connector: Elbow 1244">
            <a:extLst>
              <a:ext uri="{FF2B5EF4-FFF2-40B4-BE49-F238E27FC236}">
                <a16:creationId xmlns:a16="http://schemas.microsoft.com/office/drawing/2014/main" id="{493795C0-67A7-B44E-E609-CDFEC02A04EC}"/>
              </a:ext>
            </a:extLst>
          </p:cNvPr>
          <p:cNvCxnSpPr>
            <a:cxnSpLocks/>
            <a:stCxn id="13" idx="6"/>
            <a:endCxn id="16" idx="2"/>
          </p:cNvCxnSpPr>
          <p:nvPr/>
        </p:nvCxnSpPr>
        <p:spPr>
          <a:xfrm flipH="1">
            <a:off x="2096521" y="4486600"/>
            <a:ext cx="8040900" cy="9683"/>
          </a:xfrm>
          <a:prstGeom prst="bentConnector5">
            <a:avLst>
              <a:gd name="adj1" fmla="val -4611"/>
              <a:gd name="adj2" fmla="val 13251976"/>
              <a:gd name="adj3" fmla="val 106533"/>
            </a:avLst>
          </a:prstGeom>
          <a:ln w="9525">
            <a:solidFill>
              <a:schemeClr val="tx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46" name="Object 26">
            <a:extLst>
              <a:ext uri="{FF2B5EF4-FFF2-40B4-BE49-F238E27FC236}">
                <a16:creationId xmlns:a16="http://schemas.microsoft.com/office/drawing/2014/main" id="{13413FED-3DB4-D799-D2A4-460E8089BC6E}"/>
              </a:ext>
            </a:extLst>
          </p:cNvPr>
          <p:cNvSpPr/>
          <p:nvPr/>
        </p:nvSpPr>
        <p:spPr>
          <a:xfrm>
            <a:off x="3826930" y="3073626"/>
            <a:ext cx="4556937" cy="211180"/>
          </a:xfrm>
          <a:prstGeom prst="rect">
            <a:avLst/>
          </a:prstGeom>
          <a:noFill/>
        </p:spPr>
        <p:txBody>
          <a:bodyPr wrap="square" lIns="0" tIns="0" rIns="0" bIns="0" rtlCol="0" anchor="t"/>
          <a:lstStyle/>
          <a:p>
            <a:pPr algn="ctr" defTabSz="914377">
              <a:lnSpc>
                <a:spcPts val="1815"/>
              </a:lnSpc>
              <a:defRPr/>
            </a:pPr>
            <a:r>
              <a:rPr lang="en-US" sz="1467" b="1">
                <a:ea typeface="Montserrat" pitchFamily="34" charset="-122"/>
                <a:cs typeface="Montserrat" pitchFamily="34" charset="-120"/>
              </a:rPr>
              <a:t>(DIGITAL) CONTENT SUPPLY CHAINS</a:t>
            </a:r>
            <a:endParaRPr lang="en-US" sz="1867" b="1"/>
          </a:p>
        </p:txBody>
      </p:sp>
      <p:cxnSp>
        <p:nvCxnSpPr>
          <p:cNvPr id="1247" name="Straight Connector 1246">
            <a:extLst>
              <a:ext uri="{FF2B5EF4-FFF2-40B4-BE49-F238E27FC236}">
                <a16:creationId xmlns:a16="http://schemas.microsoft.com/office/drawing/2014/main" id="{9A30A095-12B5-5853-74E6-6A6F694DF07A}"/>
              </a:ext>
            </a:extLst>
          </p:cNvPr>
          <p:cNvCxnSpPr>
            <a:cxnSpLocks/>
          </p:cNvCxnSpPr>
          <p:nvPr/>
        </p:nvCxnSpPr>
        <p:spPr>
          <a:xfrm>
            <a:off x="5200543" y="2461047"/>
            <a:ext cx="1845947" cy="0"/>
          </a:xfrm>
          <a:prstGeom prst="line">
            <a:avLst/>
          </a:prstGeom>
          <a:ln w="38100">
            <a:solidFill>
              <a:srgbClr val="FAD3A4"/>
            </a:solidFill>
          </a:ln>
        </p:spPr>
        <p:style>
          <a:lnRef idx="1">
            <a:schemeClr val="accent1"/>
          </a:lnRef>
          <a:fillRef idx="0">
            <a:schemeClr val="accent1"/>
          </a:fillRef>
          <a:effectRef idx="0">
            <a:schemeClr val="accent1"/>
          </a:effectRef>
          <a:fontRef idx="minor">
            <a:schemeClr val="tx1"/>
          </a:fontRef>
        </p:style>
      </p:cxnSp>
      <p:sp>
        <p:nvSpPr>
          <p:cNvPr id="1249" name="Rectangle: Rounded Corners 1248">
            <a:extLst>
              <a:ext uri="{FF2B5EF4-FFF2-40B4-BE49-F238E27FC236}">
                <a16:creationId xmlns:a16="http://schemas.microsoft.com/office/drawing/2014/main" id="{9ADB8A90-07A9-B3A0-E57A-093A7DD12D10}"/>
              </a:ext>
            </a:extLst>
          </p:cNvPr>
          <p:cNvSpPr/>
          <p:nvPr/>
        </p:nvSpPr>
        <p:spPr>
          <a:xfrm>
            <a:off x="1271694" y="2193129"/>
            <a:ext cx="4195089" cy="535839"/>
          </a:xfrm>
          <a:prstGeom prst="roundRect">
            <a:avLst>
              <a:gd name="adj" fmla="val 50000"/>
            </a:avLst>
          </a:prstGeom>
          <a:solidFill>
            <a:srgbClr val="F28C11"/>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600" b="1">
                <a:solidFill>
                  <a:srgbClr val="FFFFFF"/>
                </a:solidFill>
              </a:rPr>
              <a:t>WITHOUT AUGMENTED INTELLIGENCE</a:t>
            </a:r>
          </a:p>
        </p:txBody>
      </p:sp>
      <p:sp>
        <p:nvSpPr>
          <p:cNvPr id="1250" name="Rectangle: Rounded Corners 1249">
            <a:extLst>
              <a:ext uri="{FF2B5EF4-FFF2-40B4-BE49-F238E27FC236}">
                <a16:creationId xmlns:a16="http://schemas.microsoft.com/office/drawing/2014/main" id="{F7E1CF47-0001-EDF1-72DD-0B2D425DEDDC}"/>
              </a:ext>
            </a:extLst>
          </p:cNvPr>
          <p:cNvSpPr/>
          <p:nvPr/>
        </p:nvSpPr>
        <p:spPr>
          <a:xfrm>
            <a:off x="6908946" y="2193129"/>
            <a:ext cx="4195089" cy="535839"/>
          </a:xfrm>
          <a:prstGeom prst="roundRect">
            <a:avLst>
              <a:gd name="adj" fmla="val 50000"/>
            </a:avLst>
          </a:prstGeom>
          <a:solidFill>
            <a:srgbClr val="FAD3A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600" b="1">
                <a:solidFill>
                  <a:srgbClr val="FFFFFF"/>
                </a:solidFill>
              </a:rPr>
              <a:t>WITH AUGMENTED INTELLIGENCE</a:t>
            </a:r>
          </a:p>
        </p:txBody>
      </p:sp>
      <p:grpSp>
        <p:nvGrpSpPr>
          <p:cNvPr id="29" name="Group 28">
            <a:extLst>
              <a:ext uri="{FF2B5EF4-FFF2-40B4-BE49-F238E27FC236}">
                <a16:creationId xmlns:a16="http://schemas.microsoft.com/office/drawing/2014/main" id="{462DC039-62E5-A4E3-B2A5-6819C18E84FB}"/>
              </a:ext>
            </a:extLst>
          </p:cNvPr>
          <p:cNvGrpSpPr/>
          <p:nvPr/>
        </p:nvGrpSpPr>
        <p:grpSpPr>
          <a:xfrm>
            <a:off x="3435446" y="3875231"/>
            <a:ext cx="1202637" cy="1202628"/>
            <a:chOff x="-4532361" y="-784539"/>
            <a:chExt cx="4498930" cy="4498910"/>
          </a:xfrm>
          <a:solidFill>
            <a:schemeClr val="accent2"/>
          </a:solidFill>
        </p:grpSpPr>
        <p:sp>
          <p:nvSpPr>
            <p:cNvPr id="30" name="Freeform: Shape 29">
              <a:extLst>
                <a:ext uri="{FF2B5EF4-FFF2-40B4-BE49-F238E27FC236}">
                  <a16:creationId xmlns:a16="http://schemas.microsoft.com/office/drawing/2014/main" id="{533B6439-7A93-4831-534A-5896D489C364}"/>
                </a:ext>
              </a:extLst>
            </p:cNvPr>
            <p:cNvSpPr/>
            <p:nvPr/>
          </p:nvSpPr>
          <p:spPr>
            <a:xfrm>
              <a:off x="-3160873" y="458723"/>
              <a:ext cx="1756017" cy="2012423"/>
            </a:xfrm>
            <a:custGeom>
              <a:avLst/>
              <a:gdLst>
                <a:gd name="connsiteX0" fmla="*/ 141728 w 1756015"/>
                <a:gd name="connsiteY0" fmla="*/ 41165 h 2012419"/>
                <a:gd name="connsiteX1" fmla="*/ 169 w 1756015"/>
                <a:gd name="connsiteY1" fmla="*/ 571700 h 2012419"/>
                <a:gd name="connsiteX2" fmla="*/ 169 w 1756015"/>
                <a:gd name="connsiteY2" fmla="*/ 577745 h 2012419"/>
                <a:gd name="connsiteX3" fmla="*/ 169 w 1756015"/>
                <a:gd name="connsiteY3" fmla="*/ 585975 h 2012419"/>
                <a:gd name="connsiteX4" fmla="*/ 169 w 1756015"/>
                <a:gd name="connsiteY4" fmla="*/ 1957575 h 2012419"/>
                <a:gd name="connsiteX5" fmla="*/ 16246 w 1756015"/>
                <a:gd name="connsiteY5" fmla="*/ 1996342 h 2012419"/>
                <a:gd name="connsiteX6" fmla="*/ 55053 w 1756015"/>
                <a:gd name="connsiteY6" fmla="*/ 2012419 h 2012419"/>
                <a:gd name="connsiteX7" fmla="*/ 1700973 w 1756015"/>
                <a:gd name="connsiteY7" fmla="*/ 2012419 h 2012419"/>
                <a:gd name="connsiteX8" fmla="*/ 1739770 w 1756015"/>
                <a:gd name="connsiteY8" fmla="*/ 1996342 h 2012419"/>
                <a:gd name="connsiteX9" fmla="*/ 1755847 w 1756015"/>
                <a:gd name="connsiteY9" fmla="*/ 1957575 h 2012419"/>
                <a:gd name="connsiteX10" fmla="*/ 1755847 w 1756015"/>
                <a:gd name="connsiteY10" fmla="*/ 585975 h 2012419"/>
                <a:gd name="connsiteX11" fmla="*/ 1755847 w 1756015"/>
                <a:gd name="connsiteY11" fmla="*/ 577745 h 2012419"/>
                <a:gd name="connsiteX12" fmla="*/ 1755847 w 1756015"/>
                <a:gd name="connsiteY12" fmla="*/ 571700 h 2012419"/>
                <a:gd name="connsiteX13" fmla="*/ 1615934 w 1756015"/>
                <a:gd name="connsiteY13" fmla="*/ 41165 h 2012419"/>
                <a:gd name="connsiteX14" fmla="*/ 1561050 w 1756015"/>
                <a:gd name="connsiteY14" fmla="*/ 27 h 2012419"/>
                <a:gd name="connsiteX15" fmla="*/ 194349 w 1756015"/>
                <a:gd name="connsiteY15" fmla="*/ 27 h 2012419"/>
                <a:gd name="connsiteX16" fmla="*/ 141689 w 1756015"/>
                <a:gd name="connsiteY16" fmla="*/ 41165 h 2012419"/>
                <a:gd name="connsiteX17" fmla="*/ 1518814 w 1756015"/>
                <a:gd name="connsiteY17" fmla="*/ 109745 h 2012419"/>
                <a:gd name="connsiteX18" fmla="*/ 1628533 w 1756015"/>
                <a:gd name="connsiteY18" fmla="*/ 531101 h 2012419"/>
                <a:gd name="connsiteX19" fmla="*/ 1074416 w 1756015"/>
                <a:gd name="connsiteY19" fmla="*/ 531101 h 2012419"/>
                <a:gd name="connsiteX20" fmla="*/ 1055204 w 1756015"/>
                <a:gd name="connsiteY20" fmla="*/ 109745 h 2012419"/>
                <a:gd name="connsiteX21" fmla="*/ 811088 w 1756015"/>
                <a:gd name="connsiteY21" fmla="*/ 109745 h 2012419"/>
                <a:gd name="connsiteX22" fmla="*/ 944957 w 1756015"/>
                <a:gd name="connsiteY22" fmla="*/ 109745 h 2012419"/>
                <a:gd name="connsiteX23" fmla="*/ 964708 w 1756015"/>
                <a:gd name="connsiteY23" fmla="*/ 531101 h 2012419"/>
                <a:gd name="connsiteX24" fmla="*/ 791347 w 1756015"/>
                <a:gd name="connsiteY24" fmla="*/ 531101 h 2012419"/>
                <a:gd name="connsiteX25" fmla="*/ 789162 w 1756015"/>
                <a:gd name="connsiteY25" fmla="*/ 640819 h 2012419"/>
                <a:gd name="connsiteX26" fmla="*/ 967461 w 1756015"/>
                <a:gd name="connsiteY26" fmla="*/ 640819 h 2012419"/>
                <a:gd name="connsiteX27" fmla="*/ 967461 w 1756015"/>
                <a:gd name="connsiteY27" fmla="*/ 846559 h 2012419"/>
                <a:gd name="connsiteX28" fmla="*/ 789162 w 1756015"/>
                <a:gd name="connsiteY28" fmla="*/ 846559 h 2012419"/>
                <a:gd name="connsiteX29" fmla="*/ 1022344 w 1756015"/>
                <a:gd name="connsiteY29" fmla="*/ 956277 h 2012419"/>
                <a:gd name="connsiteX30" fmla="*/ 1022305 w 1756015"/>
                <a:gd name="connsiteY30" fmla="*/ 956277 h 2012419"/>
                <a:gd name="connsiteX31" fmla="*/ 1061111 w 1756015"/>
                <a:gd name="connsiteY31" fmla="*/ 940240 h 2012419"/>
                <a:gd name="connsiteX32" fmla="*/ 1077179 w 1756015"/>
                <a:gd name="connsiteY32" fmla="*/ 901433 h 2012419"/>
                <a:gd name="connsiteX33" fmla="*/ 1077179 w 1756015"/>
                <a:gd name="connsiteY33" fmla="*/ 640809 h 2012419"/>
                <a:gd name="connsiteX34" fmla="*/ 1646099 w 1756015"/>
                <a:gd name="connsiteY34" fmla="*/ 640809 h 2012419"/>
                <a:gd name="connsiteX35" fmla="*/ 1646099 w 1756015"/>
                <a:gd name="connsiteY35" fmla="*/ 1902682 h 2012419"/>
                <a:gd name="connsiteX36" fmla="*/ 109907 w 1756015"/>
                <a:gd name="connsiteY36" fmla="*/ 1902682 h 2012419"/>
                <a:gd name="connsiteX37" fmla="*/ 109907 w 1756015"/>
                <a:gd name="connsiteY37" fmla="*/ 640809 h 2012419"/>
                <a:gd name="connsiteX38" fmla="*/ 679366 w 1756015"/>
                <a:gd name="connsiteY38" fmla="*/ 640809 h 2012419"/>
                <a:gd name="connsiteX39" fmla="*/ 679366 w 1756015"/>
                <a:gd name="connsiteY39" fmla="*/ 901433 h 2012419"/>
                <a:gd name="connsiteX40" fmla="*/ 695443 w 1756015"/>
                <a:gd name="connsiteY40" fmla="*/ 940240 h 2012419"/>
                <a:gd name="connsiteX41" fmla="*/ 734250 w 1756015"/>
                <a:gd name="connsiteY41" fmla="*/ 956277 h 2012419"/>
                <a:gd name="connsiteX42" fmla="*/ 700802 w 1756015"/>
                <a:gd name="connsiteY42" fmla="*/ 109745 h 2012419"/>
                <a:gd name="connsiteX43" fmla="*/ 681590 w 1756015"/>
                <a:gd name="connsiteY43" fmla="*/ 531101 h 2012419"/>
                <a:gd name="connsiteX44" fmla="*/ 126405 w 1756015"/>
                <a:gd name="connsiteY44" fmla="*/ 531101 h 2012419"/>
                <a:gd name="connsiteX45" fmla="*/ 236123 w 1756015"/>
                <a:gd name="connsiteY45" fmla="*/ 109745 h 20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56015" h="2012419">
                  <a:moveTo>
                    <a:pt x="141728" y="41165"/>
                  </a:moveTo>
                  <a:lnTo>
                    <a:pt x="169" y="571700"/>
                  </a:lnTo>
                  <a:lnTo>
                    <a:pt x="169" y="577745"/>
                  </a:lnTo>
                  <a:cubicBezTo>
                    <a:pt x="-56" y="580469"/>
                    <a:pt x="-56" y="583222"/>
                    <a:pt x="169" y="585975"/>
                  </a:cubicBezTo>
                  <a:lnTo>
                    <a:pt x="169" y="1957575"/>
                  </a:lnTo>
                  <a:cubicBezTo>
                    <a:pt x="169" y="1972114"/>
                    <a:pt x="5949" y="1986045"/>
                    <a:pt x="16246" y="1996342"/>
                  </a:cubicBezTo>
                  <a:cubicBezTo>
                    <a:pt x="26533" y="2006639"/>
                    <a:pt x="40504" y="2012419"/>
                    <a:pt x="55053" y="2012419"/>
                  </a:cubicBezTo>
                  <a:lnTo>
                    <a:pt x="1700973" y="2012419"/>
                  </a:lnTo>
                  <a:cubicBezTo>
                    <a:pt x="1715512" y="2012419"/>
                    <a:pt x="1729482" y="2006639"/>
                    <a:pt x="1739770" y="1996342"/>
                  </a:cubicBezTo>
                  <a:cubicBezTo>
                    <a:pt x="1750066" y="1986045"/>
                    <a:pt x="1755847" y="1972114"/>
                    <a:pt x="1755847" y="1957575"/>
                  </a:cubicBezTo>
                  <a:lnTo>
                    <a:pt x="1755847" y="585975"/>
                  </a:lnTo>
                  <a:cubicBezTo>
                    <a:pt x="1756072" y="583222"/>
                    <a:pt x="1756072" y="580469"/>
                    <a:pt x="1755847" y="577745"/>
                  </a:cubicBezTo>
                  <a:lnTo>
                    <a:pt x="1755847" y="571700"/>
                  </a:lnTo>
                  <a:lnTo>
                    <a:pt x="1615934" y="41165"/>
                  </a:lnTo>
                  <a:cubicBezTo>
                    <a:pt x="1609546" y="16290"/>
                    <a:pt x="1586728" y="-776"/>
                    <a:pt x="1561050" y="27"/>
                  </a:cubicBezTo>
                  <a:lnTo>
                    <a:pt x="194349" y="27"/>
                  </a:lnTo>
                  <a:cubicBezTo>
                    <a:pt x="169513" y="213"/>
                    <a:pt x="147890" y="17094"/>
                    <a:pt x="141689" y="41165"/>
                  </a:cubicBezTo>
                  <a:close/>
                  <a:moveTo>
                    <a:pt x="1518814" y="109745"/>
                  </a:moveTo>
                  <a:lnTo>
                    <a:pt x="1628533" y="531101"/>
                  </a:lnTo>
                  <a:lnTo>
                    <a:pt x="1074416" y="531101"/>
                  </a:lnTo>
                  <a:lnTo>
                    <a:pt x="1055204" y="109745"/>
                  </a:lnTo>
                  <a:close/>
                  <a:moveTo>
                    <a:pt x="811088" y="109745"/>
                  </a:moveTo>
                  <a:lnTo>
                    <a:pt x="944957" y="109745"/>
                  </a:lnTo>
                  <a:lnTo>
                    <a:pt x="964708" y="531101"/>
                  </a:lnTo>
                  <a:lnTo>
                    <a:pt x="791347" y="531101"/>
                  </a:lnTo>
                  <a:close/>
                  <a:moveTo>
                    <a:pt x="789162" y="640819"/>
                  </a:moveTo>
                  <a:lnTo>
                    <a:pt x="967461" y="640819"/>
                  </a:lnTo>
                  <a:lnTo>
                    <a:pt x="967461" y="846559"/>
                  </a:lnTo>
                  <a:lnTo>
                    <a:pt x="789162" y="846559"/>
                  </a:lnTo>
                  <a:close/>
                  <a:moveTo>
                    <a:pt x="1022344" y="956277"/>
                  </a:moveTo>
                  <a:lnTo>
                    <a:pt x="1022305" y="956277"/>
                  </a:lnTo>
                  <a:cubicBezTo>
                    <a:pt x="1036883" y="956277"/>
                    <a:pt x="1050815" y="950497"/>
                    <a:pt x="1061111" y="940240"/>
                  </a:cubicBezTo>
                  <a:cubicBezTo>
                    <a:pt x="1071399" y="929952"/>
                    <a:pt x="1077179" y="915982"/>
                    <a:pt x="1077179" y="901433"/>
                  </a:cubicBezTo>
                  <a:lnTo>
                    <a:pt x="1077179" y="640809"/>
                  </a:lnTo>
                  <a:lnTo>
                    <a:pt x="1646099" y="640809"/>
                  </a:lnTo>
                  <a:lnTo>
                    <a:pt x="1646099" y="1902682"/>
                  </a:lnTo>
                  <a:lnTo>
                    <a:pt x="109907" y="1902682"/>
                  </a:lnTo>
                  <a:lnTo>
                    <a:pt x="109907" y="640809"/>
                  </a:lnTo>
                  <a:lnTo>
                    <a:pt x="679366" y="640809"/>
                  </a:lnTo>
                  <a:lnTo>
                    <a:pt x="679366" y="901433"/>
                  </a:lnTo>
                  <a:cubicBezTo>
                    <a:pt x="679366" y="915982"/>
                    <a:pt x="685146" y="929952"/>
                    <a:pt x="695443" y="940240"/>
                  </a:cubicBezTo>
                  <a:cubicBezTo>
                    <a:pt x="705740" y="950497"/>
                    <a:pt x="719701" y="956277"/>
                    <a:pt x="734250" y="956277"/>
                  </a:cubicBezTo>
                  <a:close/>
                  <a:moveTo>
                    <a:pt x="700802" y="109745"/>
                  </a:moveTo>
                  <a:lnTo>
                    <a:pt x="681590" y="531101"/>
                  </a:lnTo>
                  <a:lnTo>
                    <a:pt x="126405" y="531101"/>
                  </a:lnTo>
                  <a:lnTo>
                    <a:pt x="236123" y="109745"/>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1" name="Freeform: Shape 30">
              <a:extLst>
                <a:ext uri="{FF2B5EF4-FFF2-40B4-BE49-F238E27FC236}">
                  <a16:creationId xmlns:a16="http://schemas.microsoft.com/office/drawing/2014/main" id="{78686A15-FBF0-C41F-1A92-C9B1A7E6EB76}"/>
                </a:ext>
              </a:extLst>
            </p:cNvPr>
            <p:cNvSpPr/>
            <p:nvPr/>
          </p:nvSpPr>
          <p:spPr>
            <a:xfrm>
              <a:off x="-2612298" y="-784539"/>
              <a:ext cx="658917" cy="932711"/>
            </a:xfrm>
            <a:custGeom>
              <a:avLst/>
              <a:gdLst>
                <a:gd name="connsiteX0" fmla="*/ 329412 w 658918"/>
                <a:gd name="connsiteY0" fmla="*/ 932709 h 932709"/>
                <a:gd name="connsiteX1" fmla="*/ 368218 w 658918"/>
                <a:gd name="connsiteY1" fmla="*/ 916632 h 932709"/>
                <a:gd name="connsiteX2" fmla="*/ 384295 w 658918"/>
                <a:gd name="connsiteY2" fmla="*/ 877835 h 932709"/>
                <a:gd name="connsiteX3" fmla="*/ 384295 w 658918"/>
                <a:gd name="connsiteY3" fmla="*/ 187093 h 932709"/>
                <a:gd name="connsiteX4" fmla="*/ 526383 w 658918"/>
                <a:gd name="connsiteY4" fmla="*/ 329191 h 932709"/>
                <a:gd name="connsiteX5" fmla="*/ 564808 w 658918"/>
                <a:gd name="connsiteY5" fmla="*/ 368150 h 932709"/>
                <a:gd name="connsiteX6" fmla="*/ 564769 w 658918"/>
                <a:gd name="connsiteY6" fmla="*/ 368150 h 932709"/>
                <a:gd name="connsiteX7" fmla="*/ 603732 w 658918"/>
                <a:gd name="connsiteY7" fmla="*/ 384376 h 932709"/>
                <a:gd name="connsiteX8" fmla="*/ 642695 w 658918"/>
                <a:gd name="connsiteY8" fmla="*/ 368150 h 932709"/>
                <a:gd name="connsiteX9" fmla="*/ 658919 w 658918"/>
                <a:gd name="connsiteY9" fmla="*/ 329191 h 932709"/>
                <a:gd name="connsiteX10" fmla="*/ 642695 w 658918"/>
                <a:gd name="connsiteY10" fmla="*/ 290231 h 932709"/>
                <a:gd name="connsiteX11" fmla="*/ 368375 w 658918"/>
                <a:gd name="connsiteY11" fmla="*/ 15911 h 932709"/>
                <a:gd name="connsiteX12" fmla="*/ 350270 w 658918"/>
                <a:gd name="connsiteY12" fmla="*/ 4392 h 932709"/>
                <a:gd name="connsiteX13" fmla="*/ 308554 w 658918"/>
                <a:gd name="connsiteY13" fmla="*/ 4392 h 932709"/>
                <a:gd name="connsiteX14" fmla="*/ 290449 w 658918"/>
                <a:gd name="connsiteY14" fmla="*/ 15911 h 932709"/>
                <a:gd name="connsiteX15" fmla="*/ 16129 w 658918"/>
                <a:gd name="connsiteY15" fmla="*/ 290231 h 932709"/>
                <a:gd name="connsiteX16" fmla="*/ 16129 w 658918"/>
                <a:gd name="connsiteY16" fmla="*/ 368149 h 932709"/>
                <a:gd name="connsiteX17" fmla="*/ 94055 w 658918"/>
                <a:gd name="connsiteY17" fmla="*/ 368149 h 932709"/>
                <a:gd name="connsiteX18" fmla="*/ 132470 w 658918"/>
                <a:gd name="connsiteY18" fmla="*/ 329190 h 932709"/>
                <a:gd name="connsiteX19" fmla="*/ 274528 w 658918"/>
                <a:gd name="connsiteY19" fmla="*/ 187092 h 932709"/>
                <a:gd name="connsiteX20" fmla="*/ 274528 w 658918"/>
                <a:gd name="connsiteY20" fmla="*/ 877826 h 932709"/>
                <a:gd name="connsiteX21" fmla="*/ 290605 w 658918"/>
                <a:gd name="connsiteY21" fmla="*/ 916632 h 932709"/>
                <a:gd name="connsiteX22" fmla="*/ 329412 w 658918"/>
                <a:gd name="connsiteY22" fmla="*/ 932709 h 93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8918" h="932709">
                  <a:moveTo>
                    <a:pt x="329412" y="932709"/>
                  </a:moveTo>
                  <a:cubicBezTo>
                    <a:pt x="343951" y="932709"/>
                    <a:pt x="357921" y="926929"/>
                    <a:pt x="368218" y="916632"/>
                  </a:cubicBezTo>
                  <a:cubicBezTo>
                    <a:pt x="378515" y="906345"/>
                    <a:pt x="384295" y="892375"/>
                    <a:pt x="384295" y="877835"/>
                  </a:cubicBezTo>
                  <a:lnTo>
                    <a:pt x="384295" y="187093"/>
                  </a:lnTo>
                  <a:lnTo>
                    <a:pt x="526383" y="329191"/>
                  </a:lnTo>
                  <a:lnTo>
                    <a:pt x="564808" y="368150"/>
                  </a:lnTo>
                  <a:lnTo>
                    <a:pt x="564769" y="368150"/>
                  </a:lnTo>
                  <a:cubicBezTo>
                    <a:pt x="575065" y="378521"/>
                    <a:pt x="589114" y="384376"/>
                    <a:pt x="603732" y="384376"/>
                  </a:cubicBezTo>
                  <a:cubicBezTo>
                    <a:pt x="618349" y="384376"/>
                    <a:pt x="632398" y="378520"/>
                    <a:pt x="642695" y="368150"/>
                  </a:cubicBezTo>
                  <a:cubicBezTo>
                    <a:pt x="653060" y="357855"/>
                    <a:pt x="658919" y="343810"/>
                    <a:pt x="658919" y="329191"/>
                  </a:cubicBezTo>
                  <a:cubicBezTo>
                    <a:pt x="658919" y="314571"/>
                    <a:pt x="653060" y="300526"/>
                    <a:pt x="642695" y="290231"/>
                  </a:cubicBezTo>
                  <a:lnTo>
                    <a:pt x="368375" y="15911"/>
                  </a:lnTo>
                  <a:cubicBezTo>
                    <a:pt x="363055" y="11089"/>
                    <a:pt x="356893" y="7186"/>
                    <a:pt x="350270" y="4392"/>
                  </a:cubicBezTo>
                  <a:cubicBezTo>
                    <a:pt x="336985" y="-1464"/>
                    <a:pt x="321838" y="-1464"/>
                    <a:pt x="308554" y="4392"/>
                  </a:cubicBezTo>
                  <a:cubicBezTo>
                    <a:pt x="301931" y="7186"/>
                    <a:pt x="295768" y="11089"/>
                    <a:pt x="290449" y="15911"/>
                  </a:cubicBezTo>
                  <a:lnTo>
                    <a:pt x="16129" y="290231"/>
                  </a:lnTo>
                  <a:cubicBezTo>
                    <a:pt x="-5376" y="311739"/>
                    <a:pt x="-5376" y="346641"/>
                    <a:pt x="16129" y="368149"/>
                  </a:cubicBezTo>
                  <a:cubicBezTo>
                    <a:pt x="37643" y="389657"/>
                    <a:pt x="72541" y="389657"/>
                    <a:pt x="94055" y="368149"/>
                  </a:cubicBezTo>
                  <a:lnTo>
                    <a:pt x="132470" y="329190"/>
                  </a:lnTo>
                  <a:lnTo>
                    <a:pt x="274528" y="187092"/>
                  </a:lnTo>
                  <a:lnTo>
                    <a:pt x="274528" y="877826"/>
                  </a:lnTo>
                  <a:cubicBezTo>
                    <a:pt x="274528" y="892375"/>
                    <a:pt x="280309" y="906345"/>
                    <a:pt x="290605" y="916632"/>
                  </a:cubicBezTo>
                  <a:cubicBezTo>
                    <a:pt x="300902" y="926929"/>
                    <a:pt x="314873" y="932709"/>
                    <a:pt x="329412" y="93270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2" name="Freeform: Shape 31">
              <a:extLst>
                <a:ext uri="{FF2B5EF4-FFF2-40B4-BE49-F238E27FC236}">
                  <a16:creationId xmlns:a16="http://schemas.microsoft.com/office/drawing/2014/main" id="{814934DE-2C48-09FD-EC06-C051EFC4BD29}"/>
                </a:ext>
              </a:extLst>
            </p:cNvPr>
            <p:cNvSpPr/>
            <p:nvPr/>
          </p:nvSpPr>
          <p:spPr>
            <a:xfrm>
              <a:off x="-2612327" y="2781664"/>
              <a:ext cx="658813" cy="932707"/>
            </a:xfrm>
            <a:custGeom>
              <a:avLst/>
              <a:gdLst>
                <a:gd name="connsiteX0" fmla="*/ 290448 w 658813"/>
                <a:gd name="connsiteY0" fmla="*/ 916797 h 932705"/>
                <a:gd name="connsiteX1" fmla="*/ 308554 w 658813"/>
                <a:gd name="connsiteY1" fmla="*/ 928318 h 932705"/>
                <a:gd name="connsiteX2" fmla="*/ 350260 w 658813"/>
                <a:gd name="connsiteY2" fmla="*/ 928318 h 932705"/>
                <a:gd name="connsiteX3" fmla="*/ 368365 w 658813"/>
                <a:gd name="connsiteY3" fmla="*/ 916797 h 932705"/>
                <a:gd name="connsiteX4" fmla="*/ 642685 w 658813"/>
                <a:gd name="connsiteY4" fmla="*/ 642477 h 932705"/>
                <a:gd name="connsiteX5" fmla="*/ 642685 w 658813"/>
                <a:gd name="connsiteY5" fmla="*/ 564560 h 932705"/>
                <a:gd name="connsiteX6" fmla="*/ 564768 w 658813"/>
                <a:gd name="connsiteY6" fmla="*/ 564560 h 932705"/>
                <a:gd name="connsiteX7" fmla="*/ 526344 w 658813"/>
                <a:gd name="connsiteY7" fmla="*/ 603524 h 932705"/>
                <a:gd name="connsiteX8" fmla="*/ 384285 w 658813"/>
                <a:gd name="connsiteY8" fmla="*/ 745621 h 932705"/>
                <a:gd name="connsiteX9" fmla="*/ 384285 w 658813"/>
                <a:gd name="connsiteY9" fmla="*/ 54883 h 932705"/>
                <a:gd name="connsiteX10" fmla="*/ 329412 w 658813"/>
                <a:gd name="connsiteY10" fmla="*/ 0 h 932705"/>
                <a:gd name="connsiteX11" fmla="*/ 274528 w 658813"/>
                <a:gd name="connsiteY11" fmla="*/ 54883 h 932705"/>
                <a:gd name="connsiteX12" fmla="*/ 274528 w 658813"/>
                <a:gd name="connsiteY12" fmla="*/ 745621 h 932705"/>
                <a:gd name="connsiteX13" fmla="*/ 132430 w 658813"/>
                <a:gd name="connsiteY13" fmla="*/ 603524 h 932705"/>
                <a:gd name="connsiteX14" fmla="*/ 94006 w 658813"/>
                <a:gd name="connsiteY14" fmla="*/ 564560 h 932705"/>
                <a:gd name="connsiteX15" fmla="*/ 94045 w 658813"/>
                <a:gd name="connsiteY15" fmla="*/ 564560 h 932705"/>
                <a:gd name="connsiteX16" fmla="*/ 16128 w 658813"/>
                <a:gd name="connsiteY16" fmla="*/ 564560 h 932705"/>
                <a:gd name="connsiteX17" fmla="*/ 16128 w 658813"/>
                <a:gd name="connsiteY17" fmla="*/ 642477 h 93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813" h="932705">
                  <a:moveTo>
                    <a:pt x="290448" y="916797"/>
                  </a:moveTo>
                  <a:cubicBezTo>
                    <a:pt x="295768" y="921617"/>
                    <a:pt x="301931" y="925526"/>
                    <a:pt x="308554" y="928318"/>
                  </a:cubicBezTo>
                  <a:cubicBezTo>
                    <a:pt x="321829" y="934167"/>
                    <a:pt x="336985" y="934167"/>
                    <a:pt x="350260" y="928318"/>
                  </a:cubicBezTo>
                  <a:cubicBezTo>
                    <a:pt x="356883" y="925526"/>
                    <a:pt x="363045" y="921617"/>
                    <a:pt x="368365" y="916797"/>
                  </a:cubicBezTo>
                  <a:lnTo>
                    <a:pt x="642685" y="642477"/>
                  </a:lnTo>
                  <a:cubicBezTo>
                    <a:pt x="664190" y="620972"/>
                    <a:pt x="664190" y="586065"/>
                    <a:pt x="642685" y="564560"/>
                  </a:cubicBezTo>
                  <a:cubicBezTo>
                    <a:pt x="621181" y="543056"/>
                    <a:pt x="586273" y="543056"/>
                    <a:pt x="564768" y="564560"/>
                  </a:cubicBezTo>
                  <a:lnTo>
                    <a:pt x="526344" y="603524"/>
                  </a:lnTo>
                  <a:lnTo>
                    <a:pt x="384285" y="745621"/>
                  </a:lnTo>
                  <a:lnTo>
                    <a:pt x="384285" y="54883"/>
                  </a:lnTo>
                  <a:cubicBezTo>
                    <a:pt x="384285" y="24571"/>
                    <a:pt x="359714" y="0"/>
                    <a:pt x="329412" y="0"/>
                  </a:cubicBezTo>
                  <a:cubicBezTo>
                    <a:pt x="299100" y="0"/>
                    <a:pt x="274528" y="24571"/>
                    <a:pt x="274528" y="54883"/>
                  </a:cubicBezTo>
                  <a:lnTo>
                    <a:pt x="274528" y="745621"/>
                  </a:lnTo>
                  <a:lnTo>
                    <a:pt x="132430" y="603524"/>
                  </a:lnTo>
                  <a:lnTo>
                    <a:pt x="94006" y="564560"/>
                  </a:lnTo>
                  <a:lnTo>
                    <a:pt x="94045" y="564560"/>
                  </a:lnTo>
                  <a:cubicBezTo>
                    <a:pt x="72541" y="543056"/>
                    <a:pt x="37633" y="543056"/>
                    <a:pt x="16128" y="564560"/>
                  </a:cubicBezTo>
                  <a:cubicBezTo>
                    <a:pt x="-5376" y="586065"/>
                    <a:pt x="-5376" y="620972"/>
                    <a:pt x="16128" y="642477"/>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3" name="Freeform: Shape 32">
              <a:extLst>
                <a:ext uri="{FF2B5EF4-FFF2-40B4-BE49-F238E27FC236}">
                  <a16:creationId xmlns:a16="http://schemas.microsoft.com/office/drawing/2014/main" id="{83059870-FA98-6F8D-A6AE-DB7D0269AB1C}"/>
                </a:ext>
              </a:extLst>
            </p:cNvPr>
            <p:cNvSpPr/>
            <p:nvPr/>
          </p:nvSpPr>
          <p:spPr>
            <a:xfrm>
              <a:off x="-966136" y="1135527"/>
              <a:ext cx="932705" cy="658918"/>
            </a:xfrm>
            <a:custGeom>
              <a:avLst/>
              <a:gdLst>
                <a:gd name="connsiteX0" fmla="*/ 916797 w 932705"/>
                <a:gd name="connsiteY0" fmla="*/ 368373 h 658916"/>
                <a:gd name="connsiteX1" fmla="*/ 928318 w 932705"/>
                <a:gd name="connsiteY1" fmla="*/ 350267 h 658916"/>
                <a:gd name="connsiteX2" fmla="*/ 928318 w 932705"/>
                <a:gd name="connsiteY2" fmla="*/ 308561 h 658916"/>
                <a:gd name="connsiteX3" fmla="*/ 916797 w 932705"/>
                <a:gd name="connsiteY3" fmla="*/ 290456 h 658916"/>
                <a:gd name="connsiteX4" fmla="*/ 642477 w 932705"/>
                <a:gd name="connsiteY4" fmla="*/ 16136 h 658916"/>
                <a:gd name="connsiteX5" fmla="*/ 564560 w 932705"/>
                <a:gd name="connsiteY5" fmla="*/ 16136 h 658916"/>
                <a:gd name="connsiteX6" fmla="*/ 564560 w 932705"/>
                <a:gd name="connsiteY6" fmla="*/ 94053 h 658916"/>
                <a:gd name="connsiteX7" fmla="*/ 603514 w 932705"/>
                <a:gd name="connsiteY7" fmla="*/ 132477 h 658916"/>
                <a:gd name="connsiteX8" fmla="*/ 745621 w 932705"/>
                <a:gd name="connsiteY8" fmla="*/ 274536 h 658916"/>
                <a:gd name="connsiteX9" fmla="*/ 54883 w 932705"/>
                <a:gd name="connsiteY9" fmla="*/ 274536 h 658916"/>
                <a:gd name="connsiteX10" fmla="*/ 0 w 932705"/>
                <a:gd name="connsiteY10" fmla="*/ 329409 h 658916"/>
                <a:gd name="connsiteX11" fmla="*/ 54883 w 932705"/>
                <a:gd name="connsiteY11" fmla="*/ 384293 h 658916"/>
                <a:gd name="connsiteX12" fmla="*/ 745621 w 932705"/>
                <a:gd name="connsiteY12" fmla="*/ 384293 h 658916"/>
                <a:gd name="connsiteX13" fmla="*/ 603514 w 932705"/>
                <a:gd name="connsiteY13" fmla="*/ 526391 h 658916"/>
                <a:gd name="connsiteX14" fmla="*/ 564560 w 932705"/>
                <a:gd name="connsiteY14" fmla="*/ 564815 h 658916"/>
                <a:gd name="connsiteX15" fmla="*/ 564560 w 932705"/>
                <a:gd name="connsiteY15" fmla="*/ 564776 h 658916"/>
                <a:gd name="connsiteX16" fmla="*/ 548336 w 932705"/>
                <a:gd name="connsiteY16" fmla="*/ 603739 h 658916"/>
                <a:gd name="connsiteX17" fmla="*/ 564560 w 932705"/>
                <a:gd name="connsiteY17" fmla="*/ 642693 h 658916"/>
                <a:gd name="connsiteX18" fmla="*/ 603514 w 932705"/>
                <a:gd name="connsiteY18" fmla="*/ 658917 h 658916"/>
                <a:gd name="connsiteX19" fmla="*/ 642477 w 932705"/>
                <a:gd name="connsiteY19" fmla="*/ 642693 h 6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2705" h="658916">
                  <a:moveTo>
                    <a:pt x="916797" y="368373"/>
                  </a:moveTo>
                  <a:cubicBezTo>
                    <a:pt x="921617" y="363053"/>
                    <a:pt x="925526" y="356891"/>
                    <a:pt x="928318" y="350267"/>
                  </a:cubicBezTo>
                  <a:cubicBezTo>
                    <a:pt x="934167" y="336992"/>
                    <a:pt x="934167" y="321836"/>
                    <a:pt x="928318" y="308561"/>
                  </a:cubicBezTo>
                  <a:cubicBezTo>
                    <a:pt x="925526" y="301938"/>
                    <a:pt x="921617" y="295776"/>
                    <a:pt x="916797" y="290456"/>
                  </a:cubicBezTo>
                  <a:lnTo>
                    <a:pt x="642477" y="16136"/>
                  </a:lnTo>
                  <a:cubicBezTo>
                    <a:pt x="620972" y="-5379"/>
                    <a:pt x="586065" y="-5379"/>
                    <a:pt x="564560" y="16136"/>
                  </a:cubicBezTo>
                  <a:cubicBezTo>
                    <a:pt x="543055" y="37641"/>
                    <a:pt x="543055" y="72548"/>
                    <a:pt x="564560" y="94053"/>
                  </a:cubicBezTo>
                  <a:lnTo>
                    <a:pt x="603514" y="132477"/>
                  </a:lnTo>
                  <a:lnTo>
                    <a:pt x="745621" y="274536"/>
                  </a:lnTo>
                  <a:lnTo>
                    <a:pt x="54883" y="274536"/>
                  </a:lnTo>
                  <a:cubicBezTo>
                    <a:pt x="24571" y="274536"/>
                    <a:pt x="0" y="299107"/>
                    <a:pt x="0" y="329409"/>
                  </a:cubicBezTo>
                  <a:cubicBezTo>
                    <a:pt x="0" y="359722"/>
                    <a:pt x="24571" y="384293"/>
                    <a:pt x="54883" y="384293"/>
                  </a:cubicBezTo>
                  <a:lnTo>
                    <a:pt x="745621" y="384293"/>
                  </a:lnTo>
                  <a:lnTo>
                    <a:pt x="603514" y="526391"/>
                  </a:lnTo>
                  <a:lnTo>
                    <a:pt x="564560" y="564815"/>
                  </a:lnTo>
                  <a:lnTo>
                    <a:pt x="564560" y="564776"/>
                  </a:lnTo>
                  <a:cubicBezTo>
                    <a:pt x="554185" y="575073"/>
                    <a:pt x="548336" y="589112"/>
                    <a:pt x="548336" y="603739"/>
                  </a:cubicBezTo>
                  <a:cubicBezTo>
                    <a:pt x="548336" y="618357"/>
                    <a:pt x="554185" y="632396"/>
                    <a:pt x="564560" y="642693"/>
                  </a:cubicBezTo>
                  <a:cubicBezTo>
                    <a:pt x="574857" y="653068"/>
                    <a:pt x="588896" y="658917"/>
                    <a:pt x="603514" y="658917"/>
                  </a:cubicBezTo>
                  <a:cubicBezTo>
                    <a:pt x="618141" y="658917"/>
                    <a:pt x="632180" y="653068"/>
                    <a:pt x="642477" y="642693"/>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4" name="Freeform: Shape 33">
              <a:extLst>
                <a:ext uri="{FF2B5EF4-FFF2-40B4-BE49-F238E27FC236}">
                  <a16:creationId xmlns:a16="http://schemas.microsoft.com/office/drawing/2014/main" id="{26EC7F2D-6F95-8EBD-91E7-E8E443BD8518}"/>
                </a:ext>
              </a:extLst>
            </p:cNvPr>
            <p:cNvSpPr/>
            <p:nvPr/>
          </p:nvSpPr>
          <p:spPr>
            <a:xfrm>
              <a:off x="-4532361" y="1135527"/>
              <a:ext cx="932717" cy="658918"/>
            </a:xfrm>
            <a:custGeom>
              <a:avLst/>
              <a:gdLst>
                <a:gd name="connsiteX0" fmla="*/ 15920 w 932717"/>
                <a:gd name="connsiteY0" fmla="*/ 368373 h 658916"/>
                <a:gd name="connsiteX1" fmla="*/ 290240 w 932717"/>
                <a:gd name="connsiteY1" fmla="*/ 642693 h 658916"/>
                <a:gd name="connsiteX2" fmla="*/ 329204 w 932717"/>
                <a:gd name="connsiteY2" fmla="*/ 658917 h 658916"/>
                <a:gd name="connsiteX3" fmla="*/ 368157 w 932717"/>
                <a:gd name="connsiteY3" fmla="*/ 642693 h 658916"/>
                <a:gd name="connsiteX4" fmla="*/ 384381 w 932717"/>
                <a:gd name="connsiteY4" fmla="*/ 603729 h 658916"/>
                <a:gd name="connsiteX5" fmla="*/ 368157 w 932717"/>
                <a:gd name="connsiteY5" fmla="*/ 564776 h 658916"/>
                <a:gd name="connsiteX6" fmla="*/ 329204 w 932717"/>
                <a:gd name="connsiteY6" fmla="*/ 526352 h 658916"/>
                <a:gd name="connsiteX7" fmla="*/ 187106 w 932717"/>
                <a:gd name="connsiteY7" fmla="*/ 384293 h 658916"/>
                <a:gd name="connsiteX8" fmla="*/ 877844 w 932717"/>
                <a:gd name="connsiteY8" fmla="*/ 384293 h 658916"/>
                <a:gd name="connsiteX9" fmla="*/ 932718 w 932717"/>
                <a:gd name="connsiteY9" fmla="*/ 329409 h 658916"/>
                <a:gd name="connsiteX10" fmla="*/ 877844 w 932717"/>
                <a:gd name="connsiteY10" fmla="*/ 274536 h 658916"/>
                <a:gd name="connsiteX11" fmla="*/ 187106 w 932717"/>
                <a:gd name="connsiteY11" fmla="*/ 274536 h 658916"/>
                <a:gd name="connsiteX12" fmla="*/ 329204 w 932717"/>
                <a:gd name="connsiteY12" fmla="*/ 132438 h 658916"/>
                <a:gd name="connsiteX13" fmla="*/ 368157 w 932717"/>
                <a:gd name="connsiteY13" fmla="*/ 94013 h 658916"/>
                <a:gd name="connsiteX14" fmla="*/ 368157 w 932717"/>
                <a:gd name="connsiteY14" fmla="*/ 94053 h 658916"/>
                <a:gd name="connsiteX15" fmla="*/ 368157 w 932717"/>
                <a:gd name="connsiteY15" fmla="*/ 16136 h 658916"/>
                <a:gd name="connsiteX16" fmla="*/ 290240 w 932717"/>
                <a:gd name="connsiteY16" fmla="*/ 16136 h 658916"/>
                <a:gd name="connsiteX17" fmla="*/ 15920 w 932717"/>
                <a:gd name="connsiteY17" fmla="*/ 290456 h 658916"/>
                <a:gd name="connsiteX18" fmla="*/ 4399 w 932717"/>
                <a:gd name="connsiteY18" fmla="*/ 308551 h 658916"/>
                <a:gd name="connsiteX19" fmla="*/ 0 w 932717"/>
                <a:gd name="connsiteY19" fmla="*/ 329409 h 658916"/>
                <a:gd name="connsiteX20" fmla="*/ 4399 w 932717"/>
                <a:gd name="connsiteY20" fmla="*/ 350267 h 658916"/>
                <a:gd name="connsiteX21" fmla="*/ 15920 w 932717"/>
                <a:gd name="connsiteY21" fmla="*/ 368373 h 6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2717" h="658916">
                  <a:moveTo>
                    <a:pt x="15920" y="368373"/>
                  </a:moveTo>
                  <a:lnTo>
                    <a:pt x="290240" y="642693"/>
                  </a:lnTo>
                  <a:cubicBezTo>
                    <a:pt x="300537" y="653068"/>
                    <a:pt x="314576" y="658917"/>
                    <a:pt x="329204" y="658917"/>
                  </a:cubicBezTo>
                  <a:cubicBezTo>
                    <a:pt x="343821" y="658917"/>
                    <a:pt x="357860" y="653068"/>
                    <a:pt x="368157" y="642693"/>
                  </a:cubicBezTo>
                  <a:cubicBezTo>
                    <a:pt x="378532" y="632396"/>
                    <a:pt x="384381" y="618357"/>
                    <a:pt x="384381" y="603729"/>
                  </a:cubicBezTo>
                  <a:cubicBezTo>
                    <a:pt x="384381" y="589112"/>
                    <a:pt x="378532" y="575073"/>
                    <a:pt x="368157" y="564776"/>
                  </a:cubicBezTo>
                  <a:lnTo>
                    <a:pt x="329204" y="526352"/>
                  </a:lnTo>
                  <a:lnTo>
                    <a:pt x="187106" y="384293"/>
                  </a:lnTo>
                  <a:lnTo>
                    <a:pt x="877844" y="384293"/>
                  </a:lnTo>
                  <a:cubicBezTo>
                    <a:pt x="908146" y="384293"/>
                    <a:pt x="932718" y="359722"/>
                    <a:pt x="932718" y="329409"/>
                  </a:cubicBezTo>
                  <a:cubicBezTo>
                    <a:pt x="932718" y="299097"/>
                    <a:pt x="908146" y="274536"/>
                    <a:pt x="877844" y="274536"/>
                  </a:cubicBezTo>
                  <a:lnTo>
                    <a:pt x="187106" y="274536"/>
                  </a:lnTo>
                  <a:lnTo>
                    <a:pt x="329204" y="132438"/>
                  </a:lnTo>
                  <a:lnTo>
                    <a:pt x="368157" y="94013"/>
                  </a:lnTo>
                  <a:lnTo>
                    <a:pt x="368157" y="94053"/>
                  </a:lnTo>
                  <a:cubicBezTo>
                    <a:pt x="389672" y="72538"/>
                    <a:pt x="389672" y="37641"/>
                    <a:pt x="368157" y="16136"/>
                  </a:cubicBezTo>
                  <a:cubicBezTo>
                    <a:pt x="346652" y="-5379"/>
                    <a:pt x="311745" y="-5379"/>
                    <a:pt x="290240" y="16136"/>
                  </a:cubicBezTo>
                  <a:lnTo>
                    <a:pt x="15920" y="290456"/>
                  </a:lnTo>
                  <a:cubicBezTo>
                    <a:pt x="11100" y="295776"/>
                    <a:pt x="7191" y="301938"/>
                    <a:pt x="4399" y="308551"/>
                  </a:cubicBezTo>
                  <a:cubicBezTo>
                    <a:pt x="1607" y="315174"/>
                    <a:pt x="118" y="322258"/>
                    <a:pt x="0" y="329409"/>
                  </a:cubicBezTo>
                  <a:cubicBezTo>
                    <a:pt x="118" y="336571"/>
                    <a:pt x="1607" y="343645"/>
                    <a:pt x="4399" y="350267"/>
                  </a:cubicBezTo>
                  <a:cubicBezTo>
                    <a:pt x="7191" y="356891"/>
                    <a:pt x="11100" y="363053"/>
                    <a:pt x="15920" y="368373"/>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5" name="Freeform: Shape 34">
              <a:extLst>
                <a:ext uri="{FF2B5EF4-FFF2-40B4-BE49-F238E27FC236}">
                  <a16:creationId xmlns:a16="http://schemas.microsoft.com/office/drawing/2014/main" id="{4D7985BB-2647-AC37-8E18-1C4BB73BAF17}"/>
                </a:ext>
              </a:extLst>
            </p:cNvPr>
            <p:cNvSpPr/>
            <p:nvPr/>
          </p:nvSpPr>
          <p:spPr>
            <a:xfrm>
              <a:off x="-982086" y="-510176"/>
              <a:ext cx="691329" cy="691355"/>
            </a:xfrm>
            <a:custGeom>
              <a:avLst/>
              <a:gdLst>
                <a:gd name="connsiteX0" fmla="*/ 15930 w 691329"/>
                <a:gd name="connsiteY0" fmla="*/ 675392 h 691351"/>
                <a:gd name="connsiteX1" fmla="*/ 93308 w 691329"/>
                <a:gd name="connsiteY1" fmla="*/ 675392 h 691351"/>
                <a:gd name="connsiteX2" fmla="*/ 581598 w 691329"/>
                <a:gd name="connsiteY2" fmla="*/ 187103 h 691351"/>
                <a:gd name="connsiteX3" fmla="*/ 581598 w 691329"/>
                <a:gd name="connsiteY3" fmla="*/ 442789 h 691351"/>
                <a:gd name="connsiteX4" fmla="*/ 636442 w 691329"/>
                <a:gd name="connsiteY4" fmla="*/ 497633 h 691351"/>
                <a:gd name="connsiteX5" fmla="*/ 691326 w 691329"/>
                <a:gd name="connsiteY5" fmla="*/ 442789 h 691351"/>
                <a:gd name="connsiteX6" fmla="*/ 691326 w 691329"/>
                <a:gd name="connsiteY6" fmla="*/ 54880 h 691351"/>
                <a:gd name="connsiteX7" fmla="*/ 687495 w 691329"/>
                <a:gd name="connsiteY7" fmla="*/ 34023 h 691351"/>
                <a:gd name="connsiteX8" fmla="*/ 675405 w 691329"/>
                <a:gd name="connsiteY8" fmla="*/ 15921 h 691351"/>
                <a:gd name="connsiteX9" fmla="*/ 657878 w 691329"/>
                <a:gd name="connsiteY9" fmla="*/ 4402 h 691351"/>
                <a:gd name="connsiteX10" fmla="*/ 635904 w 691329"/>
                <a:gd name="connsiteY10" fmla="*/ 1 h 691351"/>
                <a:gd name="connsiteX11" fmla="*/ 248034 w 691329"/>
                <a:gd name="connsiteY11" fmla="*/ 1 h 691351"/>
                <a:gd name="connsiteX12" fmla="*/ 193160 w 691329"/>
                <a:gd name="connsiteY12" fmla="*/ 54880 h 691351"/>
                <a:gd name="connsiteX13" fmla="*/ 248034 w 691329"/>
                <a:gd name="connsiteY13" fmla="*/ 109760 h 691351"/>
                <a:gd name="connsiteX14" fmla="*/ 503720 w 691329"/>
                <a:gd name="connsiteY14" fmla="*/ 109760 h 691351"/>
                <a:gd name="connsiteX15" fmla="*/ 403339 w 691329"/>
                <a:gd name="connsiteY15" fmla="*/ 210142 h 691351"/>
                <a:gd name="connsiteX16" fmla="*/ 15930 w 691329"/>
                <a:gd name="connsiteY16" fmla="*/ 598054 h 691351"/>
                <a:gd name="connsiteX17" fmla="*/ 15930 w 691329"/>
                <a:gd name="connsiteY17" fmla="*/ 675392 h 69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329" h="691351">
                  <a:moveTo>
                    <a:pt x="15930" y="675392"/>
                  </a:moveTo>
                  <a:cubicBezTo>
                    <a:pt x="37357" y="696672"/>
                    <a:pt x="71921" y="696672"/>
                    <a:pt x="93308" y="675392"/>
                  </a:cubicBezTo>
                  <a:lnTo>
                    <a:pt x="581598" y="187103"/>
                  </a:lnTo>
                  <a:lnTo>
                    <a:pt x="581598" y="442789"/>
                  </a:lnTo>
                  <a:cubicBezTo>
                    <a:pt x="581598" y="473062"/>
                    <a:pt x="606169" y="497633"/>
                    <a:pt x="636442" y="497633"/>
                  </a:cubicBezTo>
                  <a:cubicBezTo>
                    <a:pt x="666755" y="497633"/>
                    <a:pt x="691326" y="473062"/>
                    <a:pt x="691326" y="442789"/>
                  </a:cubicBezTo>
                  <a:lnTo>
                    <a:pt x="691326" y="54880"/>
                  </a:lnTo>
                  <a:cubicBezTo>
                    <a:pt x="691404" y="47762"/>
                    <a:pt x="690101" y="40682"/>
                    <a:pt x="687495" y="34023"/>
                  </a:cubicBezTo>
                  <a:cubicBezTo>
                    <a:pt x="684703" y="27250"/>
                    <a:pt x="680608" y="21088"/>
                    <a:pt x="675405" y="15921"/>
                  </a:cubicBezTo>
                  <a:cubicBezTo>
                    <a:pt x="670194" y="11214"/>
                    <a:pt x="664266" y="7310"/>
                    <a:pt x="657878" y="4402"/>
                  </a:cubicBezTo>
                  <a:cubicBezTo>
                    <a:pt x="650913" y="1455"/>
                    <a:pt x="643447" y="-37"/>
                    <a:pt x="635904" y="1"/>
                  </a:cubicBezTo>
                  <a:lnTo>
                    <a:pt x="248034" y="1"/>
                  </a:lnTo>
                  <a:cubicBezTo>
                    <a:pt x="217732" y="1"/>
                    <a:pt x="193160" y="24570"/>
                    <a:pt x="193160" y="54880"/>
                  </a:cubicBezTo>
                  <a:cubicBezTo>
                    <a:pt x="193160" y="85191"/>
                    <a:pt x="217732" y="109760"/>
                    <a:pt x="248034" y="109760"/>
                  </a:cubicBezTo>
                  <a:lnTo>
                    <a:pt x="503720" y="109760"/>
                  </a:lnTo>
                  <a:lnTo>
                    <a:pt x="403339" y="210142"/>
                  </a:lnTo>
                  <a:lnTo>
                    <a:pt x="15930" y="598054"/>
                  </a:lnTo>
                  <a:cubicBezTo>
                    <a:pt x="-5310" y="619441"/>
                    <a:pt x="-5310" y="653995"/>
                    <a:pt x="15930" y="675392"/>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6" name="Freeform: Shape 35">
              <a:extLst>
                <a:ext uri="{FF2B5EF4-FFF2-40B4-BE49-F238E27FC236}">
                  <a16:creationId xmlns:a16="http://schemas.microsoft.com/office/drawing/2014/main" id="{62CF2985-5812-55D8-7123-56B0C5D597DD}"/>
                </a:ext>
              </a:extLst>
            </p:cNvPr>
            <p:cNvSpPr/>
            <p:nvPr/>
          </p:nvSpPr>
          <p:spPr>
            <a:xfrm>
              <a:off x="-4274502" y="2765714"/>
              <a:ext cx="690538" cy="690789"/>
            </a:xfrm>
            <a:custGeom>
              <a:avLst/>
              <a:gdLst>
                <a:gd name="connsiteX0" fmla="*/ 674878 w 690540"/>
                <a:gd name="connsiteY0" fmla="*/ 15930 h 690786"/>
                <a:gd name="connsiteX1" fmla="*/ 597500 w 690540"/>
                <a:gd name="connsiteY1" fmla="*/ 15930 h 690786"/>
                <a:gd name="connsiteX2" fmla="*/ 209592 w 690540"/>
                <a:gd name="connsiteY2" fmla="*/ 403838 h 690786"/>
                <a:gd name="connsiteX3" fmla="*/ 109778 w 690540"/>
                <a:gd name="connsiteY3" fmla="*/ 503681 h 690786"/>
                <a:gd name="connsiteX4" fmla="*/ 109778 w 690540"/>
                <a:gd name="connsiteY4" fmla="*/ 248034 h 690786"/>
                <a:gd name="connsiteX5" fmla="*/ 54895 w 690540"/>
                <a:gd name="connsiteY5" fmla="*/ 193151 h 690786"/>
                <a:gd name="connsiteX6" fmla="*/ 11 w 690540"/>
                <a:gd name="connsiteY6" fmla="*/ 248034 h 690786"/>
                <a:gd name="connsiteX7" fmla="*/ 11 w 690540"/>
                <a:gd name="connsiteY7" fmla="*/ 635903 h 690786"/>
                <a:gd name="connsiteX8" fmla="*/ 3881 w 690540"/>
                <a:gd name="connsiteY8" fmla="*/ 657300 h 690786"/>
                <a:gd name="connsiteX9" fmla="*/ 33498 w 690540"/>
                <a:gd name="connsiteY9" fmla="*/ 686917 h 690786"/>
                <a:gd name="connsiteX10" fmla="*/ 54895 w 690540"/>
                <a:gd name="connsiteY10" fmla="*/ 690787 h 690786"/>
                <a:gd name="connsiteX11" fmla="*/ 442803 w 690540"/>
                <a:gd name="connsiteY11" fmla="*/ 690787 h 690786"/>
                <a:gd name="connsiteX12" fmla="*/ 442764 w 690540"/>
                <a:gd name="connsiteY12" fmla="*/ 690787 h 690786"/>
                <a:gd name="connsiteX13" fmla="*/ 497647 w 690540"/>
                <a:gd name="connsiteY13" fmla="*/ 635903 h 690786"/>
                <a:gd name="connsiteX14" fmla="*/ 442764 w 690540"/>
                <a:gd name="connsiteY14" fmla="*/ 581020 h 690786"/>
                <a:gd name="connsiteX15" fmla="*/ 187117 w 690540"/>
                <a:gd name="connsiteY15" fmla="*/ 581020 h 690786"/>
                <a:gd name="connsiteX16" fmla="*/ 287498 w 690540"/>
                <a:gd name="connsiteY16" fmla="*/ 480638 h 690786"/>
                <a:gd name="connsiteX17" fmla="*/ 674868 w 690540"/>
                <a:gd name="connsiteY17" fmla="*/ 92730 h 690786"/>
                <a:gd name="connsiteX18" fmla="*/ 674868 w 690540"/>
                <a:gd name="connsiteY18" fmla="*/ 15930 h 69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540" h="690786">
                  <a:moveTo>
                    <a:pt x="674878" y="15930"/>
                  </a:moveTo>
                  <a:cubicBezTo>
                    <a:pt x="653451" y="-5310"/>
                    <a:pt x="618887" y="-5310"/>
                    <a:pt x="597500" y="15930"/>
                  </a:cubicBezTo>
                  <a:lnTo>
                    <a:pt x="209592" y="403838"/>
                  </a:lnTo>
                  <a:lnTo>
                    <a:pt x="109778" y="503681"/>
                  </a:lnTo>
                  <a:lnTo>
                    <a:pt x="109778" y="248034"/>
                  </a:lnTo>
                  <a:cubicBezTo>
                    <a:pt x="109778" y="217722"/>
                    <a:pt x="85207" y="193151"/>
                    <a:pt x="54895" y="193151"/>
                  </a:cubicBezTo>
                  <a:cubicBezTo>
                    <a:pt x="24582" y="193151"/>
                    <a:pt x="11" y="217722"/>
                    <a:pt x="11" y="248034"/>
                  </a:cubicBezTo>
                  <a:lnTo>
                    <a:pt x="11" y="635903"/>
                  </a:lnTo>
                  <a:cubicBezTo>
                    <a:pt x="-136" y="643212"/>
                    <a:pt x="1167" y="650481"/>
                    <a:pt x="3881" y="657300"/>
                  </a:cubicBezTo>
                  <a:cubicBezTo>
                    <a:pt x="9769" y="670497"/>
                    <a:pt x="20301" y="681019"/>
                    <a:pt x="33498" y="686917"/>
                  </a:cubicBezTo>
                  <a:cubicBezTo>
                    <a:pt x="40385" y="689366"/>
                    <a:pt x="47586" y="690669"/>
                    <a:pt x="54895" y="690787"/>
                  </a:cubicBezTo>
                  <a:lnTo>
                    <a:pt x="442803" y="690787"/>
                  </a:lnTo>
                  <a:lnTo>
                    <a:pt x="442764" y="690787"/>
                  </a:lnTo>
                  <a:cubicBezTo>
                    <a:pt x="473076" y="690787"/>
                    <a:pt x="497647" y="666216"/>
                    <a:pt x="497647" y="635903"/>
                  </a:cubicBezTo>
                  <a:cubicBezTo>
                    <a:pt x="497647" y="605591"/>
                    <a:pt x="473076" y="581020"/>
                    <a:pt x="442764" y="581020"/>
                  </a:cubicBezTo>
                  <a:lnTo>
                    <a:pt x="187117" y="581020"/>
                  </a:lnTo>
                  <a:lnTo>
                    <a:pt x="287498" y="480638"/>
                  </a:lnTo>
                  <a:lnTo>
                    <a:pt x="674868" y="92730"/>
                  </a:lnTo>
                  <a:cubicBezTo>
                    <a:pt x="695765" y="71421"/>
                    <a:pt x="695765" y="37278"/>
                    <a:pt x="674868" y="1593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7" name="Freeform: Shape 36">
              <a:extLst>
                <a:ext uri="{FF2B5EF4-FFF2-40B4-BE49-F238E27FC236}">
                  <a16:creationId xmlns:a16="http://schemas.microsoft.com/office/drawing/2014/main" id="{04CBCA37-2B66-B000-7A80-377B5F4C7F5D}"/>
                </a:ext>
              </a:extLst>
            </p:cNvPr>
            <p:cNvSpPr/>
            <p:nvPr/>
          </p:nvSpPr>
          <p:spPr>
            <a:xfrm>
              <a:off x="-988068" y="2759731"/>
              <a:ext cx="696791" cy="696768"/>
            </a:xfrm>
            <a:custGeom>
              <a:avLst/>
              <a:gdLst>
                <a:gd name="connsiteX0" fmla="*/ 308870 w 696789"/>
                <a:gd name="connsiteY0" fmla="*/ 587011 h 696768"/>
                <a:gd name="connsiteX1" fmla="*/ 253986 w 696789"/>
                <a:gd name="connsiteY1" fmla="*/ 587011 h 696768"/>
                <a:gd name="connsiteX2" fmla="*/ 254026 w 696789"/>
                <a:gd name="connsiteY2" fmla="*/ 587011 h 696768"/>
                <a:gd name="connsiteX3" fmla="*/ 199152 w 696789"/>
                <a:gd name="connsiteY3" fmla="*/ 641894 h 696768"/>
                <a:gd name="connsiteX4" fmla="*/ 254026 w 696789"/>
                <a:gd name="connsiteY4" fmla="*/ 696768 h 696768"/>
                <a:gd name="connsiteX5" fmla="*/ 641894 w 696789"/>
                <a:gd name="connsiteY5" fmla="*/ 696768 h 696768"/>
                <a:gd name="connsiteX6" fmla="*/ 663292 w 696789"/>
                <a:gd name="connsiteY6" fmla="*/ 692908 h 696768"/>
                <a:gd name="connsiteX7" fmla="*/ 692908 w 696789"/>
                <a:gd name="connsiteY7" fmla="*/ 663281 h 696768"/>
                <a:gd name="connsiteX8" fmla="*/ 696778 w 696789"/>
                <a:gd name="connsiteY8" fmla="*/ 641894 h 696768"/>
                <a:gd name="connsiteX9" fmla="*/ 696778 w 696789"/>
                <a:gd name="connsiteY9" fmla="*/ 254026 h 696768"/>
                <a:gd name="connsiteX10" fmla="*/ 641894 w 696789"/>
                <a:gd name="connsiteY10" fmla="*/ 199142 h 696768"/>
                <a:gd name="connsiteX11" fmla="*/ 587020 w 696789"/>
                <a:gd name="connsiteY11" fmla="*/ 254026 h 696768"/>
                <a:gd name="connsiteX12" fmla="*/ 587020 w 696789"/>
                <a:gd name="connsiteY12" fmla="*/ 509711 h 696768"/>
                <a:gd name="connsiteX13" fmla="*/ 486639 w 696789"/>
                <a:gd name="connsiteY13" fmla="*/ 409330 h 696768"/>
                <a:gd name="connsiteX14" fmla="*/ 98731 w 696789"/>
                <a:gd name="connsiteY14" fmla="*/ 21921 h 696768"/>
                <a:gd name="connsiteX15" fmla="*/ 58739 w 696789"/>
                <a:gd name="connsiteY15" fmla="*/ 142 h 696768"/>
                <a:gd name="connsiteX16" fmla="*/ 16063 w 696789"/>
                <a:gd name="connsiteY16" fmla="*/ 16063 h 696768"/>
                <a:gd name="connsiteX17" fmla="*/ 142 w 696789"/>
                <a:gd name="connsiteY17" fmla="*/ 58729 h 696768"/>
                <a:gd name="connsiteX18" fmla="*/ 21921 w 696789"/>
                <a:gd name="connsiteY18" fmla="*/ 98721 h 696768"/>
                <a:gd name="connsiteX19" fmla="*/ 510211 w 696789"/>
                <a:gd name="connsiteY19" fmla="*/ 587011 h 69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789" h="696768">
                  <a:moveTo>
                    <a:pt x="308870" y="587011"/>
                  </a:moveTo>
                  <a:lnTo>
                    <a:pt x="253986" y="587011"/>
                  </a:lnTo>
                  <a:lnTo>
                    <a:pt x="254026" y="587011"/>
                  </a:lnTo>
                  <a:cubicBezTo>
                    <a:pt x="223723" y="587011"/>
                    <a:pt x="199152" y="611582"/>
                    <a:pt x="199152" y="641894"/>
                  </a:cubicBezTo>
                  <a:cubicBezTo>
                    <a:pt x="199152" y="672197"/>
                    <a:pt x="223723" y="696768"/>
                    <a:pt x="254026" y="696768"/>
                  </a:cubicBezTo>
                  <a:lnTo>
                    <a:pt x="641894" y="696768"/>
                  </a:lnTo>
                  <a:cubicBezTo>
                    <a:pt x="649203" y="696651"/>
                    <a:pt x="656404" y="695357"/>
                    <a:pt x="663292" y="692908"/>
                  </a:cubicBezTo>
                  <a:cubicBezTo>
                    <a:pt x="676498" y="687010"/>
                    <a:pt x="687020" y="676488"/>
                    <a:pt x="692908" y="663281"/>
                  </a:cubicBezTo>
                  <a:cubicBezTo>
                    <a:pt x="695632" y="656473"/>
                    <a:pt x="696925" y="649203"/>
                    <a:pt x="696778" y="641894"/>
                  </a:cubicBezTo>
                  <a:lnTo>
                    <a:pt x="696778" y="254026"/>
                  </a:lnTo>
                  <a:cubicBezTo>
                    <a:pt x="696778" y="223713"/>
                    <a:pt x="672207" y="199142"/>
                    <a:pt x="641894" y="199142"/>
                  </a:cubicBezTo>
                  <a:cubicBezTo>
                    <a:pt x="611582" y="199142"/>
                    <a:pt x="587020" y="223713"/>
                    <a:pt x="587020" y="254026"/>
                  </a:cubicBezTo>
                  <a:lnTo>
                    <a:pt x="587020" y="509711"/>
                  </a:lnTo>
                  <a:lnTo>
                    <a:pt x="486639" y="409330"/>
                  </a:lnTo>
                  <a:lnTo>
                    <a:pt x="98731" y="21921"/>
                  </a:lnTo>
                  <a:cubicBezTo>
                    <a:pt x="89198" y="9214"/>
                    <a:pt x="74620" y="1249"/>
                    <a:pt x="58739" y="142"/>
                  </a:cubicBezTo>
                  <a:cubicBezTo>
                    <a:pt x="42887" y="-1004"/>
                    <a:pt x="27319" y="4815"/>
                    <a:pt x="16063" y="16063"/>
                  </a:cubicBezTo>
                  <a:cubicBezTo>
                    <a:pt x="4815" y="27310"/>
                    <a:pt x="-1004" y="42887"/>
                    <a:pt x="142" y="58729"/>
                  </a:cubicBezTo>
                  <a:cubicBezTo>
                    <a:pt x="1249" y="74620"/>
                    <a:pt x="9214" y="89198"/>
                    <a:pt x="21921" y="98721"/>
                  </a:cubicBezTo>
                  <a:lnTo>
                    <a:pt x="510211" y="587011"/>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38" name="Freeform: Shape 37">
              <a:extLst>
                <a:ext uri="{FF2B5EF4-FFF2-40B4-BE49-F238E27FC236}">
                  <a16:creationId xmlns:a16="http://schemas.microsoft.com/office/drawing/2014/main" id="{2F2C6C90-86B7-86CB-8F09-7750644632E7}"/>
                </a:ext>
              </a:extLst>
            </p:cNvPr>
            <p:cNvSpPr/>
            <p:nvPr/>
          </p:nvSpPr>
          <p:spPr>
            <a:xfrm>
              <a:off x="-4274481" y="-510226"/>
              <a:ext cx="691075" cy="691347"/>
            </a:xfrm>
            <a:custGeom>
              <a:avLst/>
              <a:gdLst>
                <a:gd name="connsiteX0" fmla="*/ 674859 w 691074"/>
                <a:gd name="connsiteY0" fmla="*/ 598049 h 691347"/>
                <a:gd name="connsiteX1" fmla="*/ 286951 w 691074"/>
                <a:gd name="connsiteY1" fmla="*/ 210141 h 691347"/>
                <a:gd name="connsiteX2" fmla="*/ 187108 w 691074"/>
                <a:gd name="connsiteY2" fmla="*/ 109759 h 691347"/>
                <a:gd name="connsiteX3" fmla="*/ 442794 w 691074"/>
                <a:gd name="connsiteY3" fmla="*/ 109759 h 691347"/>
                <a:gd name="connsiteX4" fmla="*/ 442755 w 691074"/>
                <a:gd name="connsiteY4" fmla="*/ 109759 h 691347"/>
                <a:gd name="connsiteX5" fmla="*/ 497639 w 691074"/>
                <a:gd name="connsiteY5" fmla="*/ 54880 h 691347"/>
                <a:gd name="connsiteX6" fmla="*/ 442755 w 691074"/>
                <a:gd name="connsiteY6" fmla="*/ 0 h 691347"/>
                <a:gd name="connsiteX7" fmla="*/ 54886 w 691074"/>
                <a:gd name="connsiteY7" fmla="*/ 0 h 691347"/>
                <a:gd name="connsiteX8" fmla="*/ 33489 w 691074"/>
                <a:gd name="connsiteY8" fmla="*/ 4401 h 691347"/>
                <a:gd name="connsiteX9" fmla="*/ 15923 w 691074"/>
                <a:gd name="connsiteY9" fmla="*/ 15920 h 691347"/>
                <a:gd name="connsiteX10" fmla="*/ 3872 w 691074"/>
                <a:gd name="connsiteY10" fmla="*/ 34023 h 691347"/>
                <a:gd name="connsiteX11" fmla="*/ 3 w 691074"/>
                <a:gd name="connsiteY11" fmla="*/ 54880 h 691347"/>
                <a:gd name="connsiteX12" fmla="*/ 3 w 691074"/>
                <a:gd name="connsiteY12" fmla="*/ 442784 h 691347"/>
                <a:gd name="connsiteX13" fmla="*/ 54886 w 691074"/>
                <a:gd name="connsiteY13" fmla="*/ 497628 h 691347"/>
                <a:gd name="connsiteX14" fmla="*/ 109770 w 691074"/>
                <a:gd name="connsiteY14" fmla="*/ 442784 h 691347"/>
                <a:gd name="connsiteX15" fmla="*/ 109770 w 691074"/>
                <a:gd name="connsiteY15" fmla="*/ 187102 h 691347"/>
                <a:gd name="connsiteX16" fmla="*/ 598059 w 691074"/>
                <a:gd name="connsiteY16" fmla="*/ 675388 h 691347"/>
                <a:gd name="connsiteX17" fmla="*/ 675398 w 691074"/>
                <a:gd name="connsiteY17" fmla="*/ 675388 h 691347"/>
                <a:gd name="connsiteX18" fmla="*/ 674859 w 691074"/>
                <a:gd name="connsiteY18" fmla="*/ 598049 h 6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074" h="691347">
                  <a:moveTo>
                    <a:pt x="674859" y="598049"/>
                  </a:moveTo>
                  <a:lnTo>
                    <a:pt x="286951" y="210141"/>
                  </a:lnTo>
                  <a:lnTo>
                    <a:pt x="187108" y="109759"/>
                  </a:lnTo>
                  <a:lnTo>
                    <a:pt x="442794" y="109759"/>
                  </a:lnTo>
                  <a:lnTo>
                    <a:pt x="442755" y="109759"/>
                  </a:lnTo>
                  <a:cubicBezTo>
                    <a:pt x="473068" y="109759"/>
                    <a:pt x="497639" y="85190"/>
                    <a:pt x="497639" y="54880"/>
                  </a:cubicBezTo>
                  <a:cubicBezTo>
                    <a:pt x="497639" y="24569"/>
                    <a:pt x="473068" y="0"/>
                    <a:pt x="442755" y="0"/>
                  </a:cubicBezTo>
                  <a:lnTo>
                    <a:pt x="54886" y="0"/>
                  </a:lnTo>
                  <a:cubicBezTo>
                    <a:pt x="47538" y="38"/>
                    <a:pt x="40269" y="1530"/>
                    <a:pt x="33489" y="4401"/>
                  </a:cubicBezTo>
                  <a:cubicBezTo>
                    <a:pt x="27062" y="7310"/>
                    <a:pt x="21174" y="11213"/>
                    <a:pt x="15923" y="15920"/>
                  </a:cubicBezTo>
                  <a:cubicBezTo>
                    <a:pt x="10721" y="21087"/>
                    <a:pt x="6626" y="27248"/>
                    <a:pt x="3872" y="34023"/>
                  </a:cubicBezTo>
                  <a:cubicBezTo>
                    <a:pt x="1227" y="40682"/>
                    <a:pt x="-66" y="47761"/>
                    <a:pt x="3" y="54880"/>
                  </a:cubicBezTo>
                  <a:lnTo>
                    <a:pt x="3" y="442784"/>
                  </a:lnTo>
                  <a:cubicBezTo>
                    <a:pt x="3" y="473057"/>
                    <a:pt x="24574" y="497628"/>
                    <a:pt x="54886" y="497628"/>
                  </a:cubicBezTo>
                  <a:cubicBezTo>
                    <a:pt x="85199" y="497628"/>
                    <a:pt x="109770" y="473057"/>
                    <a:pt x="109770" y="442784"/>
                  </a:cubicBezTo>
                  <a:lnTo>
                    <a:pt x="109770" y="187102"/>
                  </a:lnTo>
                  <a:lnTo>
                    <a:pt x="598059" y="675388"/>
                  </a:lnTo>
                  <a:cubicBezTo>
                    <a:pt x="619447" y="696667"/>
                    <a:pt x="654011" y="696667"/>
                    <a:pt x="675398" y="675388"/>
                  </a:cubicBezTo>
                  <a:cubicBezTo>
                    <a:pt x="696521" y="653844"/>
                    <a:pt x="696256" y="619289"/>
                    <a:pt x="674859" y="59804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sp>
        <p:nvSpPr>
          <p:cNvPr id="39" name="Freeform: Shape 38">
            <a:extLst>
              <a:ext uri="{FF2B5EF4-FFF2-40B4-BE49-F238E27FC236}">
                <a16:creationId xmlns:a16="http://schemas.microsoft.com/office/drawing/2014/main" id="{58CC722D-E15D-E154-8117-EB88862C6D47}"/>
              </a:ext>
            </a:extLst>
          </p:cNvPr>
          <p:cNvSpPr/>
          <p:nvPr/>
        </p:nvSpPr>
        <p:spPr>
          <a:xfrm>
            <a:off x="2249545" y="3954945"/>
            <a:ext cx="827072" cy="947223"/>
          </a:xfrm>
          <a:custGeom>
            <a:avLst/>
            <a:gdLst>
              <a:gd name="connsiteX0" fmla="*/ 3437974 w 4472889"/>
              <a:gd name="connsiteY0" fmla="*/ 4825203 h 5122667"/>
              <a:gd name="connsiteX1" fmla="*/ 421532 w 4472889"/>
              <a:gd name="connsiteY1" fmla="*/ 4825203 h 5122667"/>
              <a:gd name="connsiteX2" fmla="*/ 370135 w 4472889"/>
              <a:gd name="connsiteY2" fmla="*/ 4805264 h 5122667"/>
              <a:gd name="connsiteX3" fmla="*/ 364548 w 4472889"/>
              <a:gd name="connsiteY3" fmla="*/ 4696731 h 5122667"/>
              <a:gd name="connsiteX4" fmla="*/ 1364934 w 4472889"/>
              <a:gd name="connsiteY4" fmla="*/ 3601998 h 5122667"/>
              <a:gd name="connsiteX5" fmla="*/ 1464091 w 4472889"/>
              <a:gd name="connsiteY5" fmla="*/ 3589752 h 5122667"/>
              <a:gd name="connsiteX6" fmla="*/ 1883918 w 4472889"/>
              <a:gd name="connsiteY6" fmla="*/ 3868010 h 5122667"/>
              <a:gd name="connsiteX7" fmla="*/ 2750809 w 4472889"/>
              <a:gd name="connsiteY7" fmla="*/ 3182553 h 5122667"/>
              <a:gd name="connsiteX8" fmla="*/ 2855060 w 4472889"/>
              <a:gd name="connsiteY8" fmla="*/ 3190437 h 5122667"/>
              <a:gd name="connsiteX9" fmla="*/ 3491188 w 4472889"/>
              <a:gd name="connsiteY9" fmla="*/ 3873788 h 5122667"/>
              <a:gd name="connsiteX10" fmla="*/ 3515145 w 4472889"/>
              <a:gd name="connsiteY10" fmla="*/ 3929279 h 5122667"/>
              <a:gd name="connsiteX11" fmla="*/ 3515145 w 4472889"/>
              <a:gd name="connsiteY11" fmla="*/ 4748370 h 5122667"/>
              <a:gd name="connsiteX12" fmla="*/ 3437993 w 4472889"/>
              <a:gd name="connsiteY12" fmla="*/ 4825177 h 5122667"/>
              <a:gd name="connsiteX13" fmla="*/ 596136 w 4472889"/>
              <a:gd name="connsiteY13" fmla="*/ 4671294 h 5122667"/>
              <a:gd name="connsiteX14" fmla="*/ 3360791 w 4472889"/>
              <a:gd name="connsiteY14" fmla="*/ 4671294 h 5122667"/>
              <a:gd name="connsiteX15" fmla="*/ 3360791 w 4472889"/>
              <a:gd name="connsiteY15" fmla="*/ 3959276 h 5122667"/>
              <a:gd name="connsiteX16" fmla="*/ 2790607 w 4472889"/>
              <a:gd name="connsiteY16" fmla="*/ 3346955 h 5122667"/>
              <a:gd name="connsiteX17" fmla="*/ 1936003 w 4472889"/>
              <a:gd name="connsiteY17" fmla="*/ 4022840 h 5122667"/>
              <a:gd name="connsiteX18" fmla="*/ 1844269 w 4472889"/>
              <a:gd name="connsiteY18" fmla="*/ 4025825 h 5122667"/>
              <a:gd name="connsiteX19" fmla="*/ 1434553 w 4472889"/>
              <a:gd name="connsiteY19" fmla="*/ 3754150 h 5122667"/>
              <a:gd name="connsiteX20" fmla="*/ 893303 w 4472889"/>
              <a:gd name="connsiteY20" fmla="*/ 3226019 h 5122667"/>
              <a:gd name="connsiteX21" fmla="*/ 734677 w 4472889"/>
              <a:gd name="connsiteY21" fmla="*/ 3159888 h 5122667"/>
              <a:gd name="connsiteX22" fmla="*/ 576051 w 4472889"/>
              <a:gd name="connsiteY22" fmla="*/ 3226019 h 5122667"/>
              <a:gd name="connsiteX23" fmla="*/ 510226 w 4472889"/>
              <a:gd name="connsiteY23" fmla="*/ 3386447 h 5122667"/>
              <a:gd name="connsiteX24" fmla="*/ 575668 w 4472889"/>
              <a:gd name="connsiteY24" fmla="*/ 3545847 h 5122667"/>
              <a:gd name="connsiteX25" fmla="*/ 734676 w 4472889"/>
              <a:gd name="connsiteY25" fmla="*/ 3611365 h 5122667"/>
              <a:gd name="connsiteX26" fmla="*/ 893302 w 4472889"/>
              <a:gd name="connsiteY26" fmla="*/ 3545847 h 5122667"/>
              <a:gd name="connsiteX27" fmla="*/ 959049 w 4472889"/>
              <a:gd name="connsiteY27" fmla="*/ 3386447 h 5122667"/>
              <a:gd name="connsiteX28" fmla="*/ 893302 w 4472889"/>
              <a:gd name="connsiteY28" fmla="*/ 3226019 h 5122667"/>
              <a:gd name="connsiteX29" fmla="*/ 734706 w 4472889"/>
              <a:gd name="connsiteY29" fmla="*/ 3006230 h 5122667"/>
              <a:gd name="connsiteX30" fmla="*/ 1002560 w 4472889"/>
              <a:gd name="connsiteY30" fmla="*/ 3117898 h 5122667"/>
              <a:gd name="connsiteX31" fmla="*/ 1113425 w 4472889"/>
              <a:gd name="connsiteY31" fmla="*/ 3386437 h 5122667"/>
              <a:gd name="connsiteX32" fmla="*/ 1002560 w 4472889"/>
              <a:gd name="connsiteY32" fmla="*/ 3654017 h 5122667"/>
              <a:gd name="connsiteX33" fmla="*/ 734706 w 4472889"/>
              <a:gd name="connsiteY33" fmla="*/ 3765038 h 5122667"/>
              <a:gd name="connsiteX34" fmla="*/ 466353 w 4472889"/>
              <a:gd name="connsiteY34" fmla="*/ 3654017 h 5122667"/>
              <a:gd name="connsiteX35" fmla="*/ 355939 w 4472889"/>
              <a:gd name="connsiteY35" fmla="*/ 3386437 h 5122667"/>
              <a:gd name="connsiteX36" fmla="*/ 466735 w 4472889"/>
              <a:gd name="connsiteY36" fmla="*/ 3117898 h 5122667"/>
              <a:gd name="connsiteX37" fmla="*/ 734706 w 4472889"/>
              <a:gd name="connsiteY37" fmla="*/ 3006230 h 5122667"/>
              <a:gd name="connsiteX38" fmla="*/ 3684332 w 4472889"/>
              <a:gd name="connsiteY38" fmla="*/ 1585056 h 5122667"/>
              <a:gd name="connsiteX39" fmla="*/ 3594550 w 4472889"/>
              <a:gd name="connsiteY39" fmla="*/ 1652986 h 5122667"/>
              <a:gd name="connsiteX40" fmla="*/ 3437600 w 4472889"/>
              <a:gd name="connsiteY40" fmla="*/ 1682989 h 5122667"/>
              <a:gd name="connsiteX41" fmla="*/ 3241393 w 4472889"/>
              <a:gd name="connsiteY41" fmla="*/ 1608822 h 5122667"/>
              <a:gd name="connsiteX42" fmla="*/ 3165963 w 4472889"/>
              <a:gd name="connsiteY42" fmla="*/ 1414261 h 5122667"/>
              <a:gd name="connsiteX43" fmla="*/ 3165963 w 4472889"/>
              <a:gd name="connsiteY43" fmla="*/ 1276983 h 5122667"/>
              <a:gd name="connsiteX44" fmla="*/ 3239670 w 4472889"/>
              <a:gd name="connsiteY44" fmla="*/ 1082530 h 5122667"/>
              <a:gd name="connsiteX45" fmla="*/ 3426541 w 4472889"/>
              <a:gd name="connsiteY45" fmla="*/ 1006831 h 5122667"/>
              <a:gd name="connsiteX46" fmla="*/ 3610277 w 4472889"/>
              <a:gd name="connsiteY46" fmla="*/ 1065154 h 5122667"/>
              <a:gd name="connsiteX47" fmla="*/ 3674838 w 4472889"/>
              <a:gd name="connsiteY47" fmla="*/ 1219802 h 5122667"/>
              <a:gd name="connsiteX48" fmla="*/ 3674838 w 4472889"/>
              <a:gd name="connsiteY48" fmla="*/ 1223055 h 5122667"/>
              <a:gd name="connsiteX49" fmla="*/ 3550571 w 4472889"/>
              <a:gd name="connsiteY49" fmla="*/ 1223055 h 5122667"/>
              <a:gd name="connsiteX50" fmla="*/ 3517811 w 4472889"/>
              <a:gd name="connsiteY50" fmla="*/ 1139358 h 5122667"/>
              <a:gd name="connsiteX51" fmla="*/ 3431321 w 4472889"/>
              <a:gd name="connsiteY51" fmla="*/ 1109393 h 5122667"/>
              <a:gd name="connsiteX52" fmla="*/ 3334000 w 4472889"/>
              <a:gd name="connsiteY52" fmla="*/ 1155240 h 5122667"/>
              <a:gd name="connsiteX53" fmla="*/ 3296534 w 4472889"/>
              <a:gd name="connsiteY53" fmla="*/ 1275294 h 5122667"/>
              <a:gd name="connsiteX54" fmla="*/ 3296534 w 4472889"/>
              <a:gd name="connsiteY54" fmla="*/ 1414218 h 5122667"/>
              <a:gd name="connsiteX55" fmla="*/ 3335455 w 4472889"/>
              <a:gd name="connsiteY55" fmla="*/ 1534272 h 5122667"/>
              <a:gd name="connsiteX56" fmla="*/ 3437561 w 4472889"/>
              <a:gd name="connsiteY56" fmla="*/ 1581650 h 5122667"/>
              <a:gd name="connsiteX57" fmla="*/ 3511499 w 4472889"/>
              <a:gd name="connsiteY57" fmla="*/ 1572312 h 5122667"/>
              <a:gd name="connsiteX58" fmla="*/ 3553749 w 4472889"/>
              <a:gd name="connsiteY58" fmla="*/ 1548699 h 5122667"/>
              <a:gd name="connsiteX59" fmla="*/ 3553749 w 4472889"/>
              <a:gd name="connsiteY59" fmla="*/ 1428645 h 5122667"/>
              <a:gd name="connsiteX60" fmla="*/ 3437526 w 4472889"/>
              <a:gd name="connsiteY60" fmla="*/ 1428645 h 5122667"/>
              <a:gd name="connsiteX61" fmla="*/ 3437526 w 4472889"/>
              <a:gd name="connsiteY61" fmla="*/ 1336988 h 5122667"/>
              <a:gd name="connsiteX62" fmla="*/ 3684257 w 4472889"/>
              <a:gd name="connsiteY62" fmla="*/ 1336988 h 5122667"/>
              <a:gd name="connsiteX63" fmla="*/ 3684295 w 4472889"/>
              <a:gd name="connsiteY63" fmla="*/ 1585052 h 5122667"/>
              <a:gd name="connsiteX64" fmla="*/ 2715140 w 4472889"/>
              <a:gd name="connsiteY64" fmla="*/ 1333622 h 5122667"/>
              <a:gd name="connsiteX65" fmla="*/ 2844110 w 4472889"/>
              <a:gd name="connsiteY65" fmla="*/ 1333622 h 5122667"/>
              <a:gd name="connsiteX66" fmla="*/ 2927424 w 4472889"/>
              <a:gd name="connsiteY66" fmla="*/ 1303581 h 5122667"/>
              <a:gd name="connsiteX67" fmla="*/ 2955438 w 4472889"/>
              <a:gd name="connsiteY67" fmla="*/ 1227844 h 5122667"/>
              <a:gd name="connsiteX68" fmla="*/ 2927424 w 4472889"/>
              <a:gd name="connsiteY68" fmla="*/ 1148740 h 5122667"/>
              <a:gd name="connsiteX69" fmla="*/ 2844110 w 4472889"/>
              <a:gd name="connsiteY69" fmla="*/ 1119042 h 5122667"/>
              <a:gd name="connsiteX70" fmla="*/ 2715140 w 4472889"/>
              <a:gd name="connsiteY70" fmla="*/ 1119042 h 5122667"/>
              <a:gd name="connsiteX71" fmla="*/ 2715140 w 4472889"/>
              <a:gd name="connsiteY71" fmla="*/ 1434964 h 5122667"/>
              <a:gd name="connsiteX72" fmla="*/ 2715140 w 4472889"/>
              <a:gd name="connsiteY72" fmla="*/ 1675112 h 5122667"/>
              <a:gd name="connsiteX73" fmla="*/ 2583378 w 4472889"/>
              <a:gd name="connsiteY73" fmla="*/ 1675112 h 5122667"/>
              <a:gd name="connsiteX74" fmla="*/ 2583378 w 4472889"/>
              <a:gd name="connsiteY74" fmla="*/ 1016028 h 5122667"/>
              <a:gd name="connsiteX75" fmla="*/ 2844071 w 4472889"/>
              <a:gd name="connsiteY75" fmla="*/ 1016028 h 5122667"/>
              <a:gd name="connsiteX76" fmla="*/ 3021526 w 4472889"/>
              <a:gd name="connsiteY76" fmla="*/ 1074620 h 5122667"/>
              <a:gd name="connsiteX77" fmla="*/ 3086049 w 4472889"/>
              <a:gd name="connsiteY77" fmla="*/ 1226476 h 5122667"/>
              <a:gd name="connsiteX78" fmla="*/ 3021526 w 4472889"/>
              <a:gd name="connsiteY78" fmla="*/ 1377832 h 5122667"/>
              <a:gd name="connsiteX79" fmla="*/ 2844071 w 4472889"/>
              <a:gd name="connsiteY79" fmla="*/ 1435007 h 5122667"/>
              <a:gd name="connsiteX80" fmla="*/ 2333355 w 4472889"/>
              <a:gd name="connsiteY80" fmla="*/ 1015979 h 5122667"/>
              <a:gd name="connsiteX81" fmla="*/ 2464049 w 4472889"/>
              <a:gd name="connsiteY81" fmla="*/ 1015979 h 5122667"/>
              <a:gd name="connsiteX82" fmla="*/ 2464049 w 4472889"/>
              <a:gd name="connsiteY82" fmla="*/ 1477513 h 5122667"/>
              <a:gd name="connsiteX83" fmla="*/ 2400789 w 4472889"/>
              <a:gd name="connsiteY83" fmla="*/ 1627527 h 5122667"/>
              <a:gd name="connsiteX84" fmla="*/ 2245563 w 4472889"/>
              <a:gd name="connsiteY84" fmla="*/ 1682981 h 5122667"/>
              <a:gd name="connsiteX85" fmla="*/ 2083646 w 4472889"/>
              <a:gd name="connsiteY85" fmla="*/ 1633957 h 5122667"/>
              <a:gd name="connsiteX86" fmla="*/ 2025437 w 4472889"/>
              <a:gd name="connsiteY86" fmla="*/ 1485354 h 5122667"/>
              <a:gd name="connsiteX87" fmla="*/ 2027121 w 4472889"/>
              <a:gd name="connsiteY87" fmla="*/ 1482292 h 5122667"/>
              <a:gd name="connsiteX88" fmla="*/ 2154445 w 4472889"/>
              <a:gd name="connsiteY88" fmla="*/ 1482292 h 5122667"/>
              <a:gd name="connsiteX89" fmla="*/ 2179512 w 4472889"/>
              <a:gd name="connsiteY89" fmla="*/ 1558105 h 5122667"/>
              <a:gd name="connsiteX90" fmla="*/ 2245604 w 4472889"/>
              <a:gd name="connsiteY90" fmla="*/ 1581718 h 5122667"/>
              <a:gd name="connsiteX91" fmla="*/ 2306645 w 4472889"/>
              <a:gd name="connsiteY91" fmla="*/ 1553399 h 5122667"/>
              <a:gd name="connsiteX92" fmla="*/ 2333358 w 4472889"/>
              <a:gd name="connsiteY92" fmla="*/ 1475863 h 5122667"/>
              <a:gd name="connsiteX93" fmla="*/ 4270055 w 4472889"/>
              <a:gd name="connsiteY93" fmla="*/ 778281 h 5122667"/>
              <a:gd name="connsiteX94" fmla="*/ 1439856 w 4472889"/>
              <a:gd name="connsiteY94" fmla="*/ 778281 h 5122667"/>
              <a:gd name="connsiteX95" fmla="*/ 1405872 w 4472889"/>
              <a:gd name="connsiteY95" fmla="*/ 792556 h 5122667"/>
              <a:gd name="connsiteX96" fmla="*/ 1391214 w 4472889"/>
              <a:gd name="connsiteY96" fmla="*/ 827879 h 5122667"/>
              <a:gd name="connsiteX97" fmla="*/ 1391214 w 4472889"/>
              <a:gd name="connsiteY97" fmla="*/ 1815431 h 5122667"/>
              <a:gd name="connsiteX98" fmla="*/ 1405565 w 4472889"/>
              <a:gd name="connsiteY98" fmla="*/ 1851022 h 5122667"/>
              <a:gd name="connsiteX99" fmla="*/ 1439816 w 4472889"/>
              <a:gd name="connsiteY99" fmla="*/ 1865106 h 5122667"/>
              <a:gd name="connsiteX100" fmla="*/ 4270015 w 4472889"/>
              <a:gd name="connsiteY100" fmla="*/ 1865106 h 5122667"/>
              <a:gd name="connsiteX101" fmla="*/ 4304152 w 4472889"/>
              <a:gd name="connsiteY101" fmla="*/ 1851022 h 5122667"/>
              <a:gd name="connsiteX102" fmla="*/ 4318427 w 4472889"/>
              <a:gd name="connsiteY102" fmla="*/ 1815431 h 5122667"/>
              <a:gd name="connsiteX103" fmla="*/ 4318465 w 4472889"/>
              <a:gd name="connsiteY103" fmla="*/ 827879 h 5122667"/>
              <a:gd name="connsiteX104" fmla="*/ 4304191 w 4472889"/>
              <a:gd name="connsiteY104" fmla="*/ 792748 h 5122667"/>
              <a:gd name="connsiteX105" fmla="*/ 4270054 w 4472889"/>
              <a:gd name="connsiteY105" fmla="*/ 778281 h 5122667"/>
              <a:gd name="connsiteX106" fmla="*/ 1439856 w 4472889"/>
              <a:gd name="connsiteY106" fmla="*/ 624897 h 5122667"/>
              <a:gd name="connsiteX107" fmla="*/ 4270055 w 4472889"/>
              <a:gd name="connsiteY107" fmla="*/ 624897 h 5122667"/>
              <a:gd name="connsiteX108" fmla="*/ 4413495 w 4472889"/>
              <a:gd name="connsiteY108" fmla="*/ 684790 h 5122667"/>
              <a:gd name="connsiteX109" fmla="*/ 4472890 w 4472889"/>
              <a:gd name="connsiteY109" fmla="*/ 827877 h 5122667"/>
              <a:gd name="connsiteX110" fmla="*/ 4472890 w 4472889"/>
              <a:gd name="connsiteY110" fmla="*/ 1815429 h 5122667"/>
              <a:gd name="connsiteX111" fmla="*/ 4413495 w 4472889"/>
              <a:gd name="connsiteY111" fmla="*/ 1958977 h 5122667"/>
              <a:gd name="connsiteX112" fmla="*/ 4270055 w 4472889"/>
              <a:gd name="connsiteY112" fmla="*/ 2019023 h 5122667"/>
              <a:gd name="connsiteX113" fmla="*/ 1439856 w 4472889"/>
              <a:gd name="connsiteY113" fmla="*/ 2019061 h 5122667"/>
              <a:gd name="connsiteX114" fmla="*/ 1296377 w 4472889"/>
              <a:gd name="connsiteY114" fmla="*/ 1959015 h 5122667"/>
              <a:gd name="connsiteX115" fmla="*/ 1236829 w 4472889"/>
              <a:gd name="connsiteY115" fmla="*/ 1815467 h 5122667"/>
              <a:gd name="connsiteX116" fmla="*/ 1236829 w 4472889"/>
              <a:gd name="connsiteY116" fmla="*/ 827818 h 5122667"/>
              <a:gd name="connsiteX117" fmla="*/ 1296377 w 4472889"/>
              <a:gd name="connsiteY117" fmla="*/ 684956 h 5122667"/>
              <a:gd name="connsiteX118" fmla="*/ 1439856 w 4472889"/>
              <a:gd name="connsiteY118" fmla="*/ 624833 h 5122667"/>
              <a:gd name="connsiteX119" fmla="*/ 3779903 w 4472889"/>
              <a:gd name="connsiteY119" fmla="*/ 5122667 h 5122667"/>
              <a:gd name="connsiteX120" fmla="*/ 81286 w 4472889"/>
              <a:gd name="connsiteY120" fmla="*/ 5122667 h 5122667"/>
              <a:gd name="connsiteX121" fmla="*/ 0 w 4472889"/>
              <a:gd name="connsiteY121" fmla="*/ 5042339 h 5122667"/>
              <a:gd name="connsiteX122" fmla="*/ 38 w 4472889"/>
              <a:gd name="connsiteY122" fmla="*/ 80674 h 5122667"/>
              <a:gd name="connsiteX123" fmla="*/ 81324 w 4472889"/>
              <a:gd name="connsiteY123" fmla="*/ 0 h 5122667"/>
              <a:gd name="connsiteX124" fmla="*/ 3779844 w 4472889"/>
              <a:gd name="connsiteY124" fmla="*/ 0 h 5122667"/>
              <a:gd name="connsiteX125" fmla="*/ 3860900 w 4472889"/>
              <a:gd name="connsiteY125" fmla="*/ 80674 h 5122667"/>
              <a:gd name="connsiteX126" fmla="*/ 3860900 w 4472889"/>
              <a:gd name="connsiteY126" fmla="*/ 701685 h 5122667"/>
              <a:gd name="connsiteX127" fmla="*/ 3699129 w 4472889"/>
              <a:gd name="connsiteY127" fmla="*/ 701685 h 5122667"/>
              <a:gd name="connsiteX128" fmla="*/ 3699129 w 4472889"/>
              <a:gd name="connsiteY128" fmla="*/ 161461 h 5122667"/>
              <a:gd name="connsiteX129" fmla="*/ 161968 w 4472889"/>
              <a:gd name="connsiteY129" fmla="*/ 161461 h 5122667"/>
              <a:gd name="connsiteX130" fmla="*/ 161968 w 4472889"/>
              <a:gd name="connsiteY130" fmla="*/ 4961865 h 5122667"/>
              <a:gd name="connsiteX131" fmla="*/ 3699129 w 4472889"/>
              <a:gd name="connsiteY131" fmla="*/ 4961865 h 5122667"/>
              <a:gd name="connsiteX132" fmla="*/ 3699167 w 4472889"/>
              <a:gd name="connsiteY132" fmla="*/ 1942092 h 5122667"/>
              <a:gd name="connsiteX133" fmla="*/ 3860938 w 4472889"/>
              <a:gd name="connsiteY133" fmla="*/ 1942092 h 5122667"/>
              <a:gd name="connsiteX134" fmla="*/ 3860938 w 4472889"/>
              <a:gd name="connsiteY134" fmla="*/ 5042300 h 5122667"/>
              <a:gd name="connsiteX135" fmla="*/ 3779882 w 4472889"/>
              <a:gd name="connsiteY135" fmla="*/ 5122629 h 512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472889" h="5122667">
                <a:moveTo>
                  <a:pt x="3437974" y="4825203"/>
                </a:moveTo>
                <a:lnTo>
                  <a:pt x="421532" y="4825203"/>
                </a:lnTo>
                <a:cubicBezTo>
                  <a:pt x="403124" y="4825203"/>
                  <a:pt x="384716" y="4818429"/>
                  <a:pt x="370135" y="4805264"/>
                </a:cubicBezTo>
                <a:cubicBezTo>
                  <a:pt x="338218" y="4776408"/>
                  <a:pt x="336228" y="4727997"/>
                  <a:pt x="364548" y="4696731"/>
                </a:cubicBezTo>
                <a:lnTo>
                  <a:pt x="1364934" y="3601998"/>
                </a:lnTo>
                <a:cubicBezTo>
                  <a:pt x="1390077" y="3574405"/>
                  <a:pt x="1432442" y="3568665"/>
                  <a:pt x="1464091" y="3589752"/>
                </a:cubicBezTo>
                <a:lnTo>
                  <a:pt x="1883918" y="3868010"/>
                </a:lnTo>
                <a:lnTo>
                  <a:pt x="2750809" y="3182553"/>
                </a:lnTo>
                <a:cubicBezTo>
                  <a:pt x="2781769" y="3158060"/>
                  <a:pt x="2827463" y="3161045"/>
                  <a:pt x="2855060" y="3190437"/>
                </a:cubicBezTo>
                <a:lnTo>
                  <a:pt x="3491188" y="3873788"/>
                </a:lnTo>
                <a:cubicBezTo>
                  <a:pt x="3505884" y="3888100"/>
                  <a:pt x="3515145" y="3907618"/>
                  <a:pt x="3515145" y="3929279"/>
                </a:cubicBezTo>
                <a:lnTo>
                  <a:pt x="3515145" y="4748370"/>
                </a:lnTo>
                <a:cubicBezTo>
                  <a:pt x="3515145" y="4790505"/>
                  <a:pt x="3480550" y="4825177"/>
                  <a:pt x="3437993" y="4825177"/>
                </a:cubicBezTo>
                <a:moveTo>
                  <a:pt x="596136" y="4671294"/>
                </a:moveTo>
                <a:lnTo>
                  <a:pt x="3360791" y="4671294"/>
                </a:lnTo>
                <a:lnTo>
                  <a:pt x="3360791" y="3959276"/>
                </a:lnTo>
                <a:lnTo>
                  <a:pt x="2790607" y="3346955"/>
                </a:lnTo>
                <a:lnTo>
                  <a:pt x="1936003" y="4022840"/>
                </a:lnTo>
                <a:cubicBezTo>
                  <a:pt x="1908639" y="4044501"/>
                  <a:pt x="1871480" y="4044769"/>
                  <a:pt x="1844269" y="4025825"/>
                </a:cubicBezTo>
                <a:lnTo>
                  <a:pt x="1434553" y="3754150"/>
                </a:lnTo>
                <a:close/>
                <a:moveTo>
                  <a:pt x="893303" y="3226019"/>
                </a:moveTo>
                <a:cubicBezTo>
                  <a:pt x="852737" y="3184993"/>
                  <a:pt x="796594" y="3159888"/>
                  <a:pt x="734677" y="3159888"/>
                </a:cubicBezTo>
                <a:cubicBezTo>
                  <a:pt x="672760" y="3159888"/>
                  <a:pt x="616612" y="3184993"/>
                  <a:pt x="576051" y="3226019"/>
                </a:cubicBezTo>
                <a:cubicBezTo>
                  <a:pt x="535333" y="3266777"/>
                  <a:pt x="510226" y="3323569"/>
                  <a:pt x="510226" y="3386447"/>
                </a:cubicBezTo>
                <a:cubicBezTo>
                  <a:pt x="510226" y="3448980"/>
                  <a:pt x="534987" y="3505238"/>
                  <a:pt x="575668" y="3545847"/>
                </a:cubicBezTo>
                <a:cubicBezTo>
                  <a:pt x="616158" y="3586336"/>
                  <a:pt x="672377" y="3611365"/>
                  <a:pt x="734676" y="3611365"/>
                </a:cubicBezTo>
                <a:cubicBezTo>
                  <a:pt x="796597" y="3611365"/>
                  <a:pt x="853202" y="3586336"/>
                  <a:pt x="893302" y="3545847"/>
                </a:cubicBezTo>
                <a:cubicBezTo>
                  <a:pt x="933944" y="3505242"/>
                  <a:pt x="959049" y="3448985"/>
                  <a:pt x="959049" y="3386447"/>
                </a:cubicBezTo>
                <a:cubicBezTo>
                  <a:pt x="959049" y="3323569"/>
                  <a:pt x="933944" y="3266814"/>
                  <a:pt x="893302" y="3226019"/>
                </a:cubicBezTo>
                <a:close/>
                <a:moveTo>
                  <a:pt x="734706" y="3006230"/>
                </a:moveTo>
                <a:cubicBezTo>
                  <a:pt x="838958" y="3006230"/>
                  <a:pt x="933980" y="3048709"/>
                  <a:pt x="1002560" y="3117898"/>
                </a:cubicBezTo>
                <a:cubicBezTo>
                  <a:pt x="1070835" y="3186784"/>
                  <a:pt x="1113425" y="3281843"/>
                  <a:pt x="1113425" y="3386437"/>
                </a:cubicBezTo>
                <a:cubicBezTo>
                  <a:pt x="1113425" y="3490953"/>
                  <a:pt x="1070868" y="3585594"/>
                  <a:pt x="1002560" y="3654017"/>
                </a:cubicBezTo>
                <a:cubicBezTo>
                  <a:pt x="933980" y="3722712"/>
                  <a:pt x="838997" y="3765038"/>
                  <a:pt x="734706" y="3765038"/>
                </a:cubicBezTo>
                <a:cubicBezTo>
                  <a:pt x="629994" y="3765038"/>
                  <a:pt x="535011" y="3722750"/>
                  <a:pt x="466353" y="3654017"/>
                </a:cubicBezTo>
                <a:cubicBezTo>
                  <a:pt x="398156" y="3585590"/>
                  <a:pt x="355939" y="3490943"/>
                  <a:pt x="355939" y="3386437"/>
                </a:cubicBezTo>
                <a:cubicBezTo>
                  <a:pt x="355939" y="3281843"/>
                  <a:pt x="398151" y="3186781"/>
                  <a:pt x="466735" y="3117898"/>
                </a:cubicBezTo>
                <a:cubicBezTo>
                  <a:pt x="535009" y="3048705"/>
                  <a:pt x="629994" y="3006230"/>
                  <a:pt x="734706" y="3006230"/>
                </a:cubicBezTo>
                <a:close/>
                <a:moveTo>
                  <a:pt x="3684332" y="1585056"/>
                </a:moveTo>
                <a:cubicBezTo>
                  <a:pt x="3665350" y="1610238"/>
                  <a:pt x="3635652" y="1632550"/>
                  <a:pt x="3594550" y="1652986"/>
                </a:cubicBezTo>
                <a:cubicBezTo>
                  <a:pt x="3552415" y="1673422"/>
                  <a:pt x="3500406" y="1682989"/>
                  <a:pt x="3437600" y="1682989"/>
                </a:cubicBezTo>
                <a:cubicBezTo>
                  <a:pt x="3357577" y="1682989"/>
                  <a:pt x="3293249" y="1659185"/>
                  <a:pt x="3241393" y="1608822"/>
                </a:cubicBezTo>
                <a:cubicBezTo>
                  <a:pt x="3191068" y="1558076"/>
                  <a:pt x="3165963" y="1493324"/>
                  <a:pt x="3165963" y="1414261"/>
                </a:cubicBezTo>
                <a:lnTo>
                  <a:pt x="3165963" y="1276983"/>
                </a:lnTo>
                <a:cubicBezTo>
                  <a:pt x="3165963" y="1197649"/>
                  <a:pt x="3191030" y="1133122"/>
                  <a:pt x="3239670" y="1082530"/>
                </a:cubicBezTo>
                <a:cubicBezTo>
                  <a:pt x="3288656" y="1031783"/>
                  <a:pt x="3349545" y="1006831"/>
                  <a:pt x="3426541" y="1006831"/>
                </a:cubicBezTo>
                <a:cubicBezTo>
                  <a:pt x="3506679" y="1006831"/>
                  <a:pt x="3567992" y="1027229"/>
                  <a:pt x="3610277" y="1065154"/>
                </a:cubicBezTo>
                <a:cubicBezTo>
                  <a:pt x="3652756" y="1104688"/>
                  <a:pt x="3674838" y="1156697"/>
                  <a:pt x="3674838" y="1219802"/>
                </a:cubicBezTo>
                <a:lnTo>
                  <a:pt x="3674838" y="1223055"/>
                </a:lnTo>
                <a:lnTo>
                  <a:pt x="3550571" y="1223055"/>
                </a:lnTo>
                <a:cubicBezTo>
                  <a:pt x="3547509" y="1186928"/>
                  <a:pt x="3536640" y="1159757"/>
                  <a:pt x="3517811" y="1139358"/>
                </a:cubicBezTo>
                <a:cubicBezTo>
                  <a:pt x="3497222" y="1118960"/>
                  <a:pt x="3469055" y="1109393"/>
                  <a:pt x="3431321" y="1109393"/>
                </a:cubicBezTo>
                <a:cubicBezTo>
                  <a:pt x="3390602" y="1109393"/>
                  <a:pt x="3357575" y="1125160"/>
                  <a:pt x="3334000" y="1155240"/>
                </a:cubicBezTo>
                <a:cubicBezTo>
                  <a:pt x="3308933" y="1186890"/>
                  <a:pt x="3296534" y="1226384"/>
                  <a:pt x="3296534" y="1275294"/>
                </a:cubicBezTo>
                <a:lnTo>
                  <a:pt x="3296534" y="1414218"/>
                </a:lnTo>
                <a:cubicBezTo>
                  <a:pt x="3296534" y="1463280"/>
                  <a:pt x="3310350" y="1504382"/>
                  <a:pt x="3335455" y="1534272"/>
                </a:cubicBezTo>
                <a:cubicBezTo>
                  <a:pt x="3360598" y="1565845"/>
                  <a:pt x="3395079" y="1581650"/>
                  <a:pt x="3437561" y="1581650"/>
                </a:cubicBezTo>
                <a:cubicBezTo>
                  <a:pt x="3469057" y="1581650"/>
                  <a:pt x="3492708" y="1578780"/>
                  <a:pt x="3511499" y="1572312"/>
                </a:cubicBezTo>
                <a:cubicBezTo>
                  <a:pt x="3530290" y="1565845"/>
                  <a:pt x="3544297" y="1558038"/>
                  <a:pt x="3553749" y="1548699"/>
                </a:cubicBezTo>
                <a:lnTo>
                  <a:pt x="3553749" y="1428645"/>
                </a:lnTo>
                <a:lnTo>
                  <a:pt x="3437526" y="1428645"/>
                </a:lnTo>
                <a:lnTo>
                  <a:pt x="3437526" y="1336988"/>
                </a:lnTo>
                <a:lnTo>
                  <a:pt x="3684257" y="1336988"/>
                </a:lnTo>
                <a:lnTo>
                  <a:pt x="3684295" y="1585052"/>
                </a:lnTo>
                <a:close/>
                <a:moveTo>
                  <a:pt x="2715140" y="1333622"/>
                </a:moveTo>
                <a:lnTo>
                  <a:pt x="2844110" y="1333622"/>
                </a:lnTo>
                <a:cubicBezTo>
                  <a:pt x="2880122" y="1333622"/>
                  <a:pt x="2908633" y="1324131"/>
                  <a:pt x="2927424" y="1303581"/>
                </a:cubicBezTo>
                <a:cubicBezTo>
                  <a:pt x="2946253" y="1283106"/>
                  <a:pt x="2955438" y="1257733"/>
                  <a:pt x="2955438" y="1227844"/>
                </a:cubicBezTo>
                <a:cubicBezTo>
                  <a:pt x="2955438" y="1196270"/>
                  <a:pt x="2946291" y="1169406"/>
                  <a:pt x="2927424" y="1148740"/>
                </a:cubicBezTo>
                <a:cubicBezTo>
                  <a:pt x="2908633" y="1128342"/>
                  <a:pt x="2881844" y="1119042"/>
                  <a:pt x="2844110" y="1119042"/>
                </a:cubicBezTo>
                <a:lnTo>
                  <a:pt x="2715140" y="1119042"/>
                </a:lnTo>
                <a:close/>
                <a:moveTo>
                  <a:pt x="2715140" y="1434964"/>
                </a:moveTo>
                <a:lnTo>
                  <a:pt x="2715140" y="1675112"/>
                </a:lnTo>
                <a:lnTo>
                  <a:pt x="2583378" y="1675112"/>
                </a:lnTo>
                <a:lnTo>
                  <a:pt x="2583378" y="1016028"/>
                </a:lnTo>
                <a:lnTo>
                  <a:pt x="2844071" y="1016028"/>
                </a:lnTo>
                <a:cubicBezTo>
                  <a:pt x="2919463" y="1016028"/>
                  <a:pt x="2979242" y="1035278"/>
                  <a:pt x="3021526" y="1074620"/>
                </a:cubicBezTo>
                <a:cubicBezTo>
                  <a:pt x="3065499" y="1112508"/>
                  <a:pt x="3086049" y="1163178"/>
                  <a:pt x="3086049" y="1226476"/>
                </a:cubicBezTo>
                <a:cubicBezTo>
                  <a:pt x="3086049" y="1289545"/>
                  <a:pt x="3065536" y="1340142"/>
                  <a:pt x="3021526" y="1377832"/>
                </a:cubicBezTo>
                <a:cubicBezTo>
                  <a:pt x="2979276" y="1415872"/>
                  <a:pt x="2919499" y="1435007"/>
                  <a:pt x="2844071" y="1435007"/>
                </a:cubicBezTo>
                <a:close/>
                <a:moveTo>
                  <a:pt x="2333355" y="1015979"/>
                </a:moveTo>
                <a:lnTo>
                  <a:pt x="2464049" y="1015979"/>
                </a:lnTo>
                <a:lnTo>
                  <a:pt x="2464049" y="1477513"/>
                </a:lnTo>
                <a:cubicBezTo>
                  <a:pt x="2464049" y="1540697"/>
                  <a:pt x="2443575" y="1591287"/>
                  <a:pt x="2400789" y="1627527"/>
                </a:cubicBezTo>
                <a:cubicBezTo>
                  <a:pt x="2360185" y="1665453"/>
                  <a:pt x="2308252" y="1682981"/>
                  <a:pt x="2245563" y="1682981"/>
                </a:cubicBezTo>
                <a:cubicBezTo>
                  <a:pt x="2177825" y="1682981"/>
                  <a:pt x="2122942" y="1667099"/>
                  <a:pt x="2083646" y="1633957"/>
                </a:cubicBezTo>
                <a:cubicBezTo>
                  <a:pt x="2044648" y="1600930"/>
                  <a:pt x="2024212" y="1550183"/>
                  <a:pt x="2025437" y="1485354"/>
                </a:cubicBezTo>
                <a:lnTo>
                  <a:pt x="2027121" y="1482292"/>
                </a:lnTo>
                <a:lnTo>
                  <a:pt x="2154445" y="1482292"/>
                </a:lnTo>
                <a:cubicBezTo>
                  <a:pt x="2154445" y="1517156"/>
                  <a:pt x="2162405" y="1542338"/>
                  <a:pt x="2179512" y="1558105"/>
                </a:cubicBezTo>
                <a:cubicBezTo>
                  <a:pt x="2195355" y="1573758"/>
                  <a:pt x="2217170" y="1581718"/>
                  <a:pt x="2245604" y="1581718"/>
                </a:cubicBezTo>
                <a:cubicBezTo>
                  <a:pt x="2270786" y="1581718"/>
                  <a:pt x="2291221" y="1572381"/>
                  <a:pt x="2306645" y="1553399"/>
                </a:cubicBezTo>
                <a:cubicBezTo>
                  <a:pt x="2324288" y="1534340"/>
                  <a:pt x="2333358" y="1509159"/>
                  <a:pt x="2333358" y="1475863"/>
                </a:cubicBezTo>
                <a:close/>
                <a:moveTo>
                  <a:pt x="4270055" y="778281"/>
                </a:moveTo>
                <a:lnTo>
                  <a:pt x="1439856" y="778281"/>
                </a:lnTo>
                <a:cubicBezTo>
                  <a:pt x="1426347" y="778281"/>
                  <a:pt x="1414367" y="783792"/>
                  <a:pt x="1405872" y="792556"/>
                </a:cubicBezTo>
                <a:cubicBezTo>
                  <a:pt x="1396763" y="801702"/>
                  <a:pt x="1391214" y="814178"/>
                  <a:pt x="1391214" y="827879"/>
                </a:cubicBezTo>
                <a:lnTo>
                  <a:pt x="1391214" y="1815431"/>
                </a:lnTo>
                <a:cubicBezTo>
                  <a:pt x="1391214" y="1829476"/>
                  <a:pt x="1396763" y="1842182"/>
                  <a:pt x="1405565" y="1851022"/>
                </a:cubicBezTo>
                <a:cubicBezTo>
                  <a:pt x="1414329" y="1859710"/>
                  <a:pt x="1426345" y="1865106"/>
                  <a:pt x="1439816" y="1865106"/>
                </a:cubicBezTo>
                <a:lnTo>
                  <a:pt x="4270015" y="1865106"/>
                </a:lnTo>
                <a:cubicBezTo>
                  <a:pt x="4283296" y="1865106"/>
                  <a:pt x="4295388" y="1859710"/>
                  <a:pt x="4304152" y="1851022"/>
                </a:cubicBezTo>
                <a:cubicBezTo>
                  <a:pt x="4312955" y="1842220"/>
                  <a:pt x="4318427" y="1829476"/>
                  <a:pt x="4318427" y="1815431"/>
                </a:cubicBezTo>
                <a:lnTo>
                  <a:pt x="4318465" y="827879"/>
                </a:lnTo>
                <a:cubicBezTo>
                  <a:pt x="4318465" y="814179"/>
                  <a:pt x="4312993" y="801664"/>
                  <a:pt x="4304191" y="792748"/>
                </a:cubicBezTo>
                <a:cubicBezTo>
                  <a:pt x="4295427" y="784099"/>
                  <a:pt x="4283334" y="778281"/>
                  <a:pt x="4270054" y="778281"/>
                </a:cubicBezTo>
                <a:close/>
                <a:moveTo>
                  <a:pt x="1439856" y="624897"/>
                </a:moveTo>
                <a:lnTo>
                  <a:pt x="4270055" y="624897"/>
                </a:lnTo>
                <a:cubicBezTo>
                  <a:pt x="4325814" y="624897"/>
                  <a:pt x="4376677" y="647820"/>
                  <a:pt x="4413495" y="684790"/>
                </a:cubicBezTo>
                <a:cubicBezTo>
                  <a:pt x="4450043" y="721606"/>
                  <a:pt x="4472890" y="772581"/>
                  <a:pt x="4472890" y="827877"/>
                </a:cubicBezTo>
                <a:lnTo>
                  <a:pt x="4472890" y="1815429"/>
                </a:lnTo>
                <a:cubicBezTo>
                  <a:pt x="4472890" y="1871112"/>
                  <a:pt x="4449927" y="1922051"/>
                  <a:pt x="4413495" y="1958977"/>
                </a:cubicBezTo>
                <a:cubicBezTo>
                  <a:pt x="4376679" y="1995831"/>
                  <a:pt x="4325818" y="2019023"/>
                  <a:pt x="4270055" y="2019023"/>
                </a:cubicBezTo>
                <a:lnTo>
                  <a:pt x="1439856" y="2019061"/>
                </a:lnTo>
                <a:cubicBezTo>
                  <a:pt x="1383713" y="2019061"/>
                  <a:pt x="1333116" y="1995907"/>
                  <a:pt x="1296377" y="1959015"/>
                </a:cubicBezTo>
                <a:cubicBezTo>
                  <a:pt x="1259943" y="1922085"/>
                  <a:pt x="1236829" y="1871147"/>
                  <a:pt x="1236829" y="1815467"/>
                </a:cubicBezTo>
                <a:lnTo>
                  <a:pt x="1236829" y="827818"/>
                </a:lnTo>
                <a:cubicBezTo>
                  <a:pt x="1236829" y="772518"/>
                  <a:pt x="1259982" y="721577"/>
                  <a:pt x="1296377" y="684956"/>
                </a:cubicBezTo>
                <a:cubicBezTo>
                  <a:pt x="1333116" y="647757"/>
                  <a:pt x="1383709" y="624833"/>
                  <a:pt x="1439856" y="624833"/>
                </a:cubicBezTo>
                <a:close/>
                <a:moveTo>
                  <a:pt x="3779903" y="5122667"/>
                </a:moveTo>
                <a:lnTo>
                  <a:pt x="81286" y="5122667"/>
                </a:lnTo>
                <a:cubicBezTo>
                  <a:pt x="36434" y="5122667"/>
                  <a:pt x="0" y="5086770"/>
                  <a:pt x="0" y="5042339"/>
                </a:cubicBezTo>
                <a:lnTo>
                  <a:pt x="38" y="80674"/>
                </a:lnTo>
                <a:cubicBezTo>
                  <a:pt x="38" y="36242"/>
                  <a:pt x="36472" y="0"/>
                  <a:pt x="81324" y="0"/>
                </a:cubicBezTo>
                <a:lnTo>
                  <a:pt x="3779844" y="0"/>
                </a:lnTo>
                <a:cubicBezTo>
                  <a:pt x="3824658" y="0"/>
                  <a:pt x="3860900" y="36280"/>
                  <a:pt x="3860900" y="80674"/>
                </a:cubicBezTo>
                <a:lnTo>
                  <a:pt x="3860900" y="701685"/>
                </a:lnTo>
                <a:lnTo>
                  <a:pt x="3699129" y="701685"/>
                </a:lnTo>
                <a:lnTo>
                  <a:pt x="3699129" y="161461"/>
                </a:lnTo>
                <a:lnTo>
                  <a:pt x="161968" y="161461"/>
                </a:lnTo>
                <a:lnTo>
                  <a:pt x="161968" y="4961865"/>
                </a:lnTo>
                <a:lnTo>
                  <a:pt x="3699129" y="4961865"/>
                </a:lnTo>
                <a:lnTo>
                  <a:pt x="3699167" y="1942092"/>
                </a:lnTo>
                <a:lnTo>
                  <a:pt x="3860938" y="1942092"/>
                </a:lnTo>
                <a:lnTo>
                  <a:pt x="3860938" y="5042300"/>
                </a:lnTo>
                <a:cubicBezTo>
                  <a:pt x="3860938" y="5086770"/>
                  <a:pt x="3824658" y="5122629"/>
                  <a:pt x="3779882" y="5122629"/>
                </a:cubicBezTo>
                <a:close/>
              </a:path>
            </a:pathLst>
          </a:custGeom>
          <a:solidFill>
            <a:schemeClr val="accent2"/>
          </a:solidFill>
          <a:ln w="9797" cap="flat">
            <a:noFill/>
            <a:prstDash val="solid"/>
            <a:miter/>
          </a:ln>
        </p:spPr>
        <p:txBody>
          <a:bodyPr rtlCol="0" anchor="ctr"/>
          <a:lstStyle/>
          <a:p>
            <a:pPr defTabSz="914377">
              <a:defRPr/>
            </a:pPr>
            <a:endParaRPr lang="en-US" sz="1200">
              <a:solidFill>
                <a:srgbClr val="451284"/>
              </a:solidFill>
              <a:latin typeface="Montserrat"/>
            </a:endParaRPr>
          </a:p>
        </p:txBody>
      </p:sp>
      <p:grpSp>
        <p:nvGrpSpPr>
          <p:cNvPr id="40" name="Group 39">
            <a:extLst>
              <a:ext uri="{FF2B5EF4-FFF2-40B4-BE49-F238E27FC236}">
                <a16:creationId xmlns:a16="http://schemas.microsoft.com/office/drawing/2014/main" id="{450420D5-D255-B43D-4213-53976B45BD48}"/>
              </a:ext>
            </a:extLst>
          </p:cNvPr>
          <p:cNvGrpSpPr/>
          <p:nvPr/>
        </p:nvGrpSpPr>
        <p:grpSpPr>
          <a:xfrm>
            <a:off x="4995355" y="3996827"/>
            <a:ext cx="894059" cy="954084"/>
            <a:chOff x="12606180" y="706624"/>
            <a:chExt cx="4304550" cy="4593540"/>
          </a:xfrm>
          <a:solidFill>
            <a:schemeClr val="accent2"/>
          </a:solidFill>
        </p:grpSpPr>
        <p:sp>
          <p:nvSpPr>
            <p:cNvPr id="41" name="Freeform: Shape 40">
              <a:extLst>
                <a:ext uri="{FF2B5EF4-FFF2-40B4-BE49-F238E27FC236}">
                  <a16:creationId xmlns:a16="http://schemas.microsoft.com/office/drawing/2014/main" id="{39A70BAB-69DC-3E74-01E2-360EC08B6BA6}"/>
                </a:ext>
              </a:extLst>
            </p:cNvPr>
            <p:cNvSpPr/>
            <p:nvPr/>
          </p:nvSpPr>
          <p:spPr>
            <a:xfrm>
              <a:off x="16206146" y="706624"/>
              <a:ext cx="704584" cy="4593540"/>
            </a:xfrm>
            <a:custGeom>
              <a:avLst/>
              <a:gdLst>
                <a:gd name="connsiteX0" fmla="*/ 689466 w 704588"/>
                <a:gd name="connsiteY0" fmla="*/ 415855 h 4593540"/>
                <a:gd name="connsiteX1" fmla="*/ 419437 w 704588"/>
                <a:gd name="connsiteY1" fmla="*/ 32807 h 4593540"/>
                <a:gd name="connsiteX2" fmla="*/ 284923 w 704588"/>
                <a:gd name="connsiteY2" fmla="*/ 32807 h 4593540"/>
                <a:gd name="connsiteX3" fmla="*/ 15001 w 704588"/>
                <a:gd name="connsiteY3" fmla="*/ 415855 h 4593540"/>
                <a:gd name="connsiteX4" fmla="*/ 38 w 704588"/>
                <a:gd name="connsiteY4" fmla="*/ 463272 h 4593540"/>
                <a:gd name="connsiteX5" fmla="*/ 0 w 704588"/>
                <a:gd name="connsiteY5" fmla="*/ 3284359 h 4593540"/>
                <a:gd name="connsiteX6" fmla="*/ 0 w 704588"/>
                <a:gd name="connsiteY6" fmla="*/ 4457567 h 4593540"/>
                <a:gd name="connsiteX7" fmla="*/ 50861 w 704588"/>
                <a:gd name="connsiteY7" fmla="*/ 4533648 h 4593540"/>
                <a:gd name="connsiteX8" fmla="*/ 352348 w 704588"/>
                <a:gd name="connsiteY8" fmla="*/ 4593540 h 4593540"/>
                <a:gd name="connsiteX9" fmla="*/ 653728 w 704588"/>
                <a:gd name="connsiteY9" fmla="*/ 4533648 h 4593540"/>
                <a:gd name="connsiteX10" fmla="*/ 704589 w 704588"/>
                <a:gd name="connsiteY10" fmla="*/ 4457567 h 4593540"/>
                <a:gd name="connsiteX11" fmla="*/ 704589 w 704588"/>
                <a:gd name="connsiteY11" fmla="*/ 463272 h 4593540"/>
                <a:gd name="connsiteX12" fmla="*/ 689472 w 704588"/>
                <a:gd name="connsiteY12" fmla="*/ 415855 h 4593540"/>
                <a:gd name="connsiteX13" fmla="*/ 164594 w 704588"/>
                <a:gd name="connsiteY13" fmla="*/ 489372 h 4593540"/>
                <a:gd name="connsiteX14" fmla="*/ 352229 w 704588"/>
                <a:gd name="connsiteY14" fmla="*/ 223047 h 4593540"/>
                <a:gd name="connsiteX15" fmla="*/ 539981 w 704588"/>
                <a:gd name="connsiteY15" fmla="*/ 489372 h 4593540"/>
                <a:gd name="connsiteX16" fmla="*/ 539981 w 704588"/>
                <a:gd name="connsiteY16" fmla="*/ 3742513 h 4593540"/>
                <a:gd name="connsiteX17" fmla="*/ 164594 w 704588"/>
                <a:gd name="connsiteY17" fmla="*/ 3742513 h 4593540"/>
                <a:gd name="connsiteX18" fmla="*/ 164594 w 704588"/>
                <a:gd name="connsiteY18" fmla="*/ 4400000 h 4593540"/>
                <a:gd name="connsiteX19" fmla="*/ 164594 w 704588"/>
                <a:gd name="connsiteY19" fmla="*/ 3912435 h 4593540"/>
                <a:gd name="connsiteX20" fmla="*/ 352346 w 704588"/>
                <a:gd name="connsiteY20" fmla="*/ 3936469 h 4593540"/>
                <a:gd name="connsiteX21" fmla="*/ 539981 w 704588"/>
                <a:gd name="connsiteY21" fmla="*/ 3912550 h 4593540"/>
                <a:gd name="connsiteX22" fmla="*/ 539981 w 704588"/>
                <a:gd name="connsiteY22" fmla="*/ 4400036 h 4593540"/>
                <a:gd name="connsiteX23" fmla="*/ 164594 w 704588"/>
                <a:gd name="connsiteY23" fmla="*/ 4399998 h 459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4588" h="4593540">
                  <a:moveTo>
                    <a:pt x="689466" y="415855"/>
                  </a:moveTo>
                  <a:lnTo>
                    <a:pt x="419437" y="32807"/>
                  </a:lnTo>
                  <a:cubicBezTo>
                    <a:pt x="388592" y="-10936"/>
                    <a:pt x="315725" y="-10936"/>
                    <a:pt x="284923" y="32807"/>
                  </a:cubicBezTo>
                  <a:lnTo>
                    <a:pt x="15001" y="415855"/>
                  </a:lnTo>
                  <a:cubicBezTo>
                    <a:pt x="5242" y="429671"/>
                    <a:pt x="38" y="446242"/>
                    <a:pt x="38" y="463272"/>
                  </a:cubicBezTo>
                  <a:lnTo>
                    <a:pt x="0" y="3284359"/>
                  </a:lnTo>
                  <a:lnTo>
                    <a:pt x="0" y="4457567"/>
                  </a:lnTo>
                  <a:cubicBezTo>
                    <a:pt x="0" y="4490862"/>
                    <a:pt x="20092" y="4520865"/>
                    <a:pt x="50861" y="4533648"/>
                  </a:cubicBezTo>
                  <a:cubicBezTo>
                    <a:pt x="146995" y="4573410"/>
                    <a:pt x="248411" y="4593540"/>
                    <a:pt x="352348" y="4593540"/>
                  </a:cubicBezTo>
                  <a:cubicBezTo>
                    <a:pt x="456247" y="4593540"/>
                    <a:pt x="557706" y="4573410"/>
                    <a:pt x="653728" y="4533648"/>
                  </a:cubicBezTo>
                  <a:cubicBezTo>
                    <a:pt x="684573" y="4520904"/>
                    <a:pt x="704589" y="4490900"/>
                    <a:pt x="704589" y="4457567"/>
                  </a:cubicBezTo>
                  <a:lnTo>
                    <a:pt x="704589" y="463272"/>
                  </a:lnTo>
                  <a:cubicBezTo>
                    <a:pt x="704589" y="446241"/>
                    <a:pt x="699308" y="429747"/>
                    <a:pt x="689472" y="415855"/>
                  </a:cubicBezTo>
                  <a:close/>
                  <a:moveTo>
                    <a:pt x="164594" y="489372"/>
                  </a:moveTo>
                  <a:lnTo>
                    <a:pt x="352229" y="223047"/>
                  </a:lnTo>
                  <a:lnTo>
                    <a:pt x="539981" y="489372"/>
                  </a:lnTo>
                  <a:lnTo>
                    <a:pt x="539981" y="3742513"/>
                  </a:lnTo>
                  <a:cubicBezTo>
                    <a:pt x="417360" y="3781511"/>
                    <a:pt x="287283" y="3781396"/>
                    <a:pt x="164594" y="3742513"/>
                  </a:cubicBezTo>
                  <a:close/>
                  <a:moveTo>
                    <a:pt x="164594" y="4400000"/>
                  </a:moveTo>
                  <a:lnTo>
                    <a:pt x="164594" y="3912435"/>
                  </a:lnTo>
                  <a:cubicBezTo>
                    <a:pt x="226476" y="3927743"/>
                    <a:pt x="289312" y="3936469"/>
                    <a:pt x="352346" y="3936469"/>
                  </a:cubicBezTo>
                  <a:cubicBezTo>
                    <a:pt x="415263" y="3936469"/>
                    <a:pt x="478142" y="3927781"/>
                    <a:pt x="539981" y="3912550"/>
                  </a:cubicBezTo>
                  <a:lnTo>
                    <a:pt x="539981" y="4400036"/>
                  </a:lnTo>
                  <a:cubicBezTo>
                    <a:pt x="418781" y="4438383"/>
                    <a:pt x="285902" y="4438383"/>
                    <a:pt x="164594" y="4399998"/>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2" name="Freeform: Shape 41">
              <a:extLst>
                <a:ext uri="{FF2B5EF4-FFF2-40B4-BE49-F238E27FC236}">
                  <a16:creationId xmlns:a16="http://schemas.microsoft.com/office/drawing/2014/main" id="{58488DCC-1D65-759C-DCF2-5C768663C835}"/>
                </a:ext>
              </a:extLst>
            </p:cNvPr>
            <p:cNvSpPr/>
            <p:nvPr/>
          </p:nvSpPr>
          <p:spPr>
            <a:xfrm>
              <a:off x="12606180" y="808007"/>
              <a:ext cx="3224498" cy="4492085"/>
            </a:xfrm>
            <a:custGeom>
              <a:avLst/>
              <a:gdLst>
                <a:gd name="connsiteX0" fmla="*/ 3142281 w 3224496"/>
                <a:gd name="connsiteY0" fmla="*/ 47 h 4492086"/>
                <a:gd name="connsiteX1" fmla="*/ 1102222 w 3224496"/>
                <a:gd name="connsiteY1" fmla="*/ 47 h 4492086"/>
                <a:gd name="connsiteX2" fmla="*/ 1086646 w 3224496"/>
                <a:gd name="connsiteY2" fmla="*/ 1578 h 4492086"/>
                <a:gd name="connsiteX3" fmla="*/ 1086149 w 3224496"/>
                <a:gd name="connsiteY3" fmla="*/ 1578 h 4492086"/>
                <a:gd name="connsiteX4" fmla="*/ 1066287 w 3224496"/>
                <a:gd name="connsiteY4" fmla="*/ 8658 h 4492086"/>
                <a:gd name="connsiteX5" fmla="*/ 1061465 w 3224496"/>
                <a:gd name="connsiteY5" fmla="*/ 11222 h 4492086"/>
                <a:gd name="connsiteX6" fmla="*/ 1044091 w 3224496"/>
                <a:gd name="connsiteY6" fmla="*/ 24119 h 4492086"/>
                <a:gd name="connsiteX7" fmla="*/ 24110 w 3224496"/>
                <a:gd name="connsiteY7" fmla="*/ 1044100 h 4492086"/>
                <a:gd name="connsiteX8" fmla="*/ 11213 w 3224496"/>
                <a:gd name="connsiteY8" fmla="*/ 1061550 h 4492086"/>
                <a:gd name="connsiteX9" fmla="*/ 8726 w 3224496"/>
                <a:gd name="connsiteY9" fmla="*/ 1066143 h 4492086"/>
                <a:gd name="connsiteX10" fmla="*/ 1607 w 3224496"/>
                <a:gd name="connsiteY10" fmla="*/ 1086158 h 4492086"/>
                <a:gd name="connsiteX11" fmla="*/ 0 w 3224496"/>
                <a:gd name="connsiteY11" fmla="*/ 1102193 h 4492086"/>
                <a:gd name="connsiteX12" fmla="*/ 0 w 3224496"/>
                <a:gd name="connsiteY12" fmla="*/ 4409807 h 4492086"/>
                <a:gd name="connsiteX13" fmla="*/ 82280 w 3224496"/>
                <a:gd name="connsiteY13" fmla="*/ 4492087 h 4492086"/>
                <a:gd name="connsiteX14" fmla="*/ 2120968 w 3224496"/>
                <a:gd name="connsiteY14" fmla="*/ 4492087 h 4492086"/>
                <a:gd name="connsiteX15" fmla="*/ 2178297 w 3224496"/>
                <a:gd name="connsiteY15" fmla="*/ 4467556 h 4492086"/>
                <a:gd name="connsiteX16" fmla="*/ 2180478 w 3224496"/>
                <a:gd name="connsiteY16" fmla="*/ 4465758 h 4492086"/>
                <a:gd name="connsiteX17" fmla="*/ 2182392 w 3224496"/>
                <a:gd name="connsiteY17" fmla="*/ 4463844 h 4492086"/>
                <a:gd name="connsiteX18" fmla="*/ 2182660 w 3224496"/>
                <a:gd name="connsiteY18" fmla="*/ 4463500 h 4492086"/>
                <a:gd name="connsiteX19" fmla="*/ 3200387 w 3224496"/>
                <a:gd name="connsiteY19" fmla="*/ 3445772 h 4492086"/>
                <a:gd name="connsiteX20" fmla="*/ 3213284 w 3224496"/>
                <a:gd name="connsiteY20" fmla="*/ 3428322 h 4492086"/>
                <a:gd name="connsiteX21" fmla="*/ 3215771 w 3224496"/>
                <a:gd name="connsiteY21" fmla="*/ 3423729 h 4492086"/>
                <a:gd name="connsiteX22" fmla="*/ 3222890 w 3224496"/>
                <a:gd name="connsiteY22" fmla="*/ 3403714 h 4492086"/>
                <a:gd name="connsiteX23" fmla="*/ 3224497 w 3224496"/>
                <a:gd name="connsiteY23" fmla="*/ 3387641 h 4492086"/>
                <a:gd name="connsiteX24" fmla="*/ 3224497 w 3224496"/>
                <a:gd name="connsiteY24" fmla="*/ 82280 h 4492086"/>
                <a:gd name="connsiteX25" fmla="*/ 3142217 w 3224496"/>
                <a:gd name="connsiteY25" fmla="*/ 0 h 4492086"/>
                <a:gd name="connsiteX26" fmla="*/ 1019926 w 3224496"/>
                <a:gd name="connsiteY26" fmla="*/ 280990 h 4492086"/>
                <a:gd name="connsiteX27" fmla="*/ 1019926 w 3224496"/>
                <a:gd name="connsiteY27" fmla="*/ 1019950 h 4492086"/>
                <a:gd name="connsiteX28" fmla="*/ 281045 w 3224496"/>
                <a:gd name="connsiteY28" fmla="*/ 1019988 h 4492086"/>
                <a:gd name="connsiteX29" fmla="*/ 164665 w 3224496"/>
                <a:gd name="connsiteY29" fmla="*/ 1184551 h 4492086"/>
                <a:gd name="connsiteX30" fmla="*/ 1102281 w 3224496"/>
                <a:gd name="connsiteY30" fmla="*/ 1184551 h 4492086"/>
                <a:gd name="connsiteX31" fmla="*/ 1184561 w 3224496"/>
                <a:gd name="connsiteY31" fmla="*/ 1102271 h 4492086"/>
                <a:gd name="connsiteX32" fmla="*/ 1184561 w 3224496"/>
                <a:gd name="connsiteY32" fmla="*/ 164655 h 4492086"/>
                <a:gd name="connsiteX33" fmla="*/ 3060028 w 3224496"/>
                <a:gd name="connsiteY33" fmla="*/ 164655 h 4492086"/>
                <a:gd name="connsiteX34" fmla="*/ 3060028 w 3224496"/>
                <a:gd name="connsiteY34" fmla="*/ 3305423 h 4492086"/>
                <a:gd name="connsiteX35" fmla="*/ 2122412 w 3224496"/>
                <a:gd name="connsiteY35" fmla="*/ 3305423 h 4492086"/>
                <a:gd name="connsiteX36" fmla="*/ 2040132 w 3224496"/>
                <a:gd name="connsiteY36" fmla="*/ 3387703 h 4492086"/>
                <a:gd name="connsiteX37" fmla="*/ 2040132 w 3224496"/>
                <a:gd name="connsiteY37" fmla="*/ 4327583 h 4492086"/>
                <a:gd name="connsiteX38" fmla="*/ 164665 w 3224496"/>
                <a:gd name="connsiteY38" fmla="*/ 4327583 h 4492086"/>
                <a:gd name="connsiteX39" fmla="*/ 2577701 w 3224496"/>
                <a:gd name="connsiteY39" fmla="*/ 3835952 h 4492086"/>
                <a:gd name="connsiteX40" fmla="*/ 2204685 w 3224496"/>
                <a:gd name="connsiteY40" fmla="*/ 4208969 h 4492086"/>
                <a:gd name="connsiteX41" fmla="*/ 2204685 w 3224496"/>
                <a:gd name="connsiteY41" fmla="*/ 3469970 h 4492086"/>
                <a:gd name="connsiteX42" fmla="*/ 2943644 w 3224496"/>
                <a:gd name="connsiteY42" fmla="*/ 3469970 h 449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24496" h="4492086">
                  <a:moveTo>
                    <a:pt x="3142281" y="47"/>
                  </a:moveTo>
                  <a:lnTo>
                    <a:pt x="1102222" y="47"/>
                  </a:lnTo>
                  <a:cubicBezTo>
                    <a:pt x="1096902" y="47"/>
                    <a:pt x="1091736" y="583"/>
                    <a:pt x="1086646" y="1578"/>
                  </a:cubicBezTo>
                  <a:lnTo>
                    <a:pt x="1086149" y="1578"/>
                  </a:lnTo>
                  <a:cubicBezTo>
                    <a:pt x="1079184" y="2956"/>
                    <a:pt x="1072601" y="5597"/>
                    <a:pt x="1066287" y="8658"/>
                  </a:cubicBezTo>
                  <a:cubicBezTo>
                    <a:pt x="1064641" y="9500"/>
                    <a:pt x="1063034" y="10304"/>
                    <a:pt x="1061465" y="11222"/>
                  </a:cubicBezTo>
                  <a:cubicBezTo>
                    <a:pt x="1055227" y="14781"/>
                    <a:pt x="1049219" y="18953"/>
                    <a:pt x="1044091" y="24119"/>
                  </a:cubicBezTo>
                  <a:lnTo>
                    <a:pt x="24110" y="1044100"/>
                  </a:lnTo>
                  <a:cubicBezTo>
                    <a:pt x="18905" y="1049305"/>
                    <a:pt x="14772" y="1055274"/>
                    <a:pt x="11213" y="1061550"/>
                  </a:cubicBezTo>
                  <a:cubicBezTo>
                    <a:pt x="10333" y="1063081"/>
                    <a:pt x="9529" y="1064612"/>
                    <a:pt x="8726" y="1066143"/>
                  </a:cubicBezTo>
                  <a:cubicBezTo>
                    <a:pt x="5549" y="1072496"/>
                    <a:pt x="3023" y="1079154"/>
                    <a:pt x="1607" y="1086158"/>
                  </a:cubicBezTo>
                  <a:cubicBezTo>
                    <a:pt x="498" y="1091440"/>
                    <a:pt x="0" y="1096759"/>
                    <a:pt x="0" y="1102193"/>
                  </a:cubicBezTo>
                  <a:lnTo>
                    <a:pt x="0" y="4409807"/>
                  </a:lnTo>
                  <a:cubicBezTo>
                    <a:pt x="0" y="4455233"/>
                    <a:pt x="36854" y="4492087"/>
                    <a:pt x="82280" y="4492087"/>
                  </a:cubicBezTo>
                  <a:lnTo>
                    <a:pt x="2120968" y="4492087"/>
                  </a:lnTo>
                  <a:cubicBezTo>
                    <a:pt x="2142246" y="4492087"/>
                    <a:pt x="2162835" y="4482328"/>
                    <a:pt x="2178297" y="4467556"/>
                  </a:cubicBezTo>
                  <a:cubicBezTo>
                    <a:pt x="2179024" y="4466791"/>
                    <a:pt x="2179790" y="4466408"/>
                    <a:pt x="2180478" y="4465758"/>
                  </a:cubicBezTo>
                  <a:lnTo>
                    <a:pt x="2182392" y="4463844"/>
                  </a:lnTo>
                  <a:cubicBezTo>
                    <a:pt x="2182430" y="4463729"/>
                    <a:pt x="2182545" y="4463615"/>
                    <a:pt x="2182660" y="4463500"/>
                  </a:cubicBezTo>
                  <a:lnTo>
                    <a:pt x="3200387" y="3445772"/>
                  </a:lnTo>
                  <a:cubicBezTo>
                    <a:pt x="3205592" y="3440606"/>
                    <a:pt x="3209725" y="3434636"/>
                    <a:pt x="3213284" y="3428322"/>
                  </a:cubicBezTo>
                  <a:cubicBezTo>
                    <a:pt x="3214164" y="3426829"/>
                    <a:pt x="3214968" y="3425298"/>
                    <a:pt x="3215771" y="3423729"/>
                  </a:cubicBezTo>
                  <a:cubicBezTo>
                    <a:pt x="3218948" y="3417300"/>
                    <a:pt x="3221474" y="3410680"/>
                    <a:pt x="3222890" y="3403714"/>
                  </a:cubicBezTo>
                  <a:cubicBezTo>
                    <a:pt x="3223999" y="3398433"/>
                    <a:pt x="3224497" y="3393113"/>
                    <a:pt x="3224497" y="3387641"/>
                  </a:cubicBezTo>
                  <a:lnTo>
                    <a:pt x="3224497" y="82280"/>
                  </a:lnTo>
                  <a:cubicBezTo>
                    <a:pt x="3224497" y="36816"/>
                    <a:pt x="3187643" y="0"/>
                    <a:pt x="3142217" y="0"/>
                  </a:cubicBezTo>
                  <a:close/>
                  <a:moveTo>
                    <a:pt x="1019926" y="280990"/>
                  </a:moveTo>
                  <a:lnTo>
                    <a:pt x="1019926" y="1019950"/>
                  </a:lnTo>
                  <a:lnTo>
                    <a:pt x="281045" y="1019988"/>
                  </a:lnTo>
                  <a:close/>
                  <a:moveTo>
                    <a:pt x="164665" y="1184551"/>
                  </a:moveTo>
                  <a:lnTo>
                    <a:pt x="1102281" y="1184551"/>
                  </a:lnTo>
                  <a:cubicBezTo>
                    <a:pt x="1147707" y="1184551"/>
                    <a:pt x="1184561" y="1147736"/>
                    <a:pt x="1184561" y="1102271"/>
                  </a:cubicBezTo>
                  <a:lnTo>
                    <a:pt x="1184561" y="164655"/>
                  </a:lnTo>
                  <a:lnTo>
                    <a:pt x="3060028" y="164655"/>
                  </a:lnTo>
                  <a:lnTo>
                    <a:pt x="3060028" y="3305423"/>
                  </a:lnTo>
                  <a:lnTo>
                    <a:pt x="2122412" y="3305423"/>
                  </a:lnTo>
                  <a:cubicBezTo>
                    <a:pt x="2076986" y="3305423"/>
                    <a:pt x="2040132" y="3342277"/>
                    <a:pt x="2040132" y="3387703"/>
                  </a:cubicBezTo>
                  <a:lnTo>
                    <a:pt x="2040132" y="4327583"/>
                  </a:lnTo>
                  <a:lnTo>
                    <a:pt x="164665" y="4327583"/>
                  </a:lnTo>
                  <a:close/>
                  <a:moveTo>
                    <a:pt x="2577701" y="3835952"/>
                  </a:moveTo>
                  <a:lnTo>
                    <a:pt x="2204685" y="4208969"/>
                  </a:lnTo>
                  <a:lnTo>
                    <a:pt x="2204685" y="3469970"/>
                  </a:lnTo>
                  <a:lnTo>
                    <a:pt x="2943644" y="346997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grpSp>
        <p:nvGrpSpPr>
          <p:cNvPr id="43" name="Group 42">
            <a:extLst>
              <a:ext uri="{FF2B5EF4-FFF2-40B4-BE49-F238E27FC236}">
                <a16:creationId xmlns:a16="http://schemas.microsoft.com/office/drawing/2014/main" id="{7D5A2C44-1B77-BD94-1C91-B1241002A2DD}"/>
              </a:ext>
            </a:extLst>
          </p:cNvPr>
          <p:cNvGrpSpPr/>
          <p:nvPr/>
        </p:nvGrpSpPr>
        <p:grpSpPr>
          <a:xfrm>
            <a:off x="9243569" y="3954943"/>
            <a:ext cx="802977" cy="1004991"/>
            <a:chOff x="12641336" y="859549"/>
            <a:chExt cx="4246617" cy="5314970"/>
          </a:xfrm>
          <a:solidFill>
            <a:schemeClr val="accent2">
              <a:lumMod val="20000"/>
              <a:lumOff val="80000"/>
            </a:schemeClr>
          </a:solidFill>
        </p:grpSpPr>
        <p:sp>
          <p:nvSpPr>
            <p:cNvPr id="44" name="Freeform: Shape 43">
              <a:extLst>
                <a:ext uri="{FF2B5EF4-FFF2-40B4-BE49-F238E27FC236}">
                  <a16:creationId xmlns:a16="http://schemas.microsoft.com/office/drawing/2014/main" id="{D1E5FB0E-D7D3-6BBB-E1C7-C2C5E5B6F30E}"/>
                </a:ext>
              </a:extLst>
            </p:cNvPr>
            <p:cNvSpPr/>
            <p:nvPr/>
          </p:nvSpPr>
          <p:spPr>
            <a:xfrm>
              <a:off x="12641336" y="859549"/>
              <a:ext cx="4246617" cy="5314970"/>
            </a:xfrm>
            <a:custGeom>
              <a:avLst/>
              <a:gdLst>
                <a:gd name="connsiteX0" fmla="*/ 4160876 w 4246620"/>
                <a:gd name="connsiteY0" fmla="*/ 29 h 5314979"/>
                <a:gd name="connsiteX1" fmla="*/ 721393 w 4246620"/>
                <a:gd name="connsiteY1" fmla="*/ 29 h 5314979"/>
                <a:gd name="connsiteX2" fmla="*/ 635668 w 4246620"/>
                <a:gd name="connsiteY2" fmla="*/ 85754 h 5314979"/>
                <a:gd name="connsiteX3" fmla="*/ 635668 w 4246620"/>
                <a:gd name="connsiteY3" fmla="*/ 578747 h 5314979"/>
                <a:gd name="connsiteX4" fmla="*/ 85725 w 4246620"/>
                <a:gd name="connsiteY4" fmla="*/ 578747 h 5314979"/>
                <a:gd name="connsiteX5" fmla="*/ 0 w 4246620"/>
                <a:gd name="connsiteY5" fmla="*/ 664472 h 5314979"/>
                <a:gd name="connsiteX6" fmla="*/ 0 w 4246620"/>
                <a:gd name="connsiteY6" fmla="*/ 5229255 h 5314979"/>
                <a:gd name="connsiteX7" fmla="*/ 25105 w 4246620"/>
                <a:gd name="connsiteY7" fmla="*/ 5289874 h 5314979"/>
                <a:gd name="connsiteX8" fmla="*/ 85725 w 4246620"/>
                <a:gd name="connsiteY8" fmla="*/ 5314980 h 5314979"/>
                <a:gd name="connsiteX9" fmla="*/ 3559400 w 4246620"/>
                <a:gd name="connsiteY9" fmla="*/ 5314980 h 5314979"/>
                <a:gd name="connsiteX10" fmla="*/ 3620020 w 4246620"/>
                <a:gd name="connsiteY10" fmla="*/ 5289874 h 5314979"/>
                <a:gd name="connsiteX11" fmla="*/ 3645125 w 4246620"/>
                <a:gd name="connsiteY11" fmla="*/ 5229255 h 5314979"/>
                <a:gd name="connsiteX12" fmla="*/ 3645125 w 4246620"/>
                <a:gd name="connsiteY12" fmla="*/ 4792175 h 5314979"/>
                <a:gd name="connsiteX13" fmla="*/ 4160896 w 4246620"/>
                <a:gd name="connsiteY13" fmla="*/ 4792175 h 5314979"/>
                <a:gd name="connsiteX14" fmla="*/ 4221516 w 4246620"/>
                <a:gd name="connsiteY14" fmla="*/ 4767069 h 5314979"/>
                <a:gd name="connsiteX15" fmla="*/ 4246621 w 4246620"/>
                <a:gd name="connsiteY15" fmla="*/ 4706450 h 5314979"/>
                <a:gd name="connsiteX16" fmla="*/ 4246621 w 4246620"/>
                <a:gd name="connsiteY16" fmla="*/ 85725 h 5314979"/>
                <a:gd name="connsiteX17" fmla="*/ 4221516 w 4246620"/>
                <a:gd name="connsiteY17" fmla="*/ 25105 h 5314979"/>
                <a:gd name="connsiteX18" fmla="*/ 4160896 w 4246620"/>
                <a:gd name="connsiteY18" fmla="*/ 0 h 5314979"/>
                <a:gd name="connsiteX19" fmla="*/ 3473655 w 4246620"/>
                <a:gd name="connsiteY19" fmla="*/ 5143530 h 5314979"/>
                <a:gd name="connsiteX20" fmla="*/ 171430 w 4246620"/>
                <a:gd name="connsiteY20" fmla="*/ 5143530 h 5314979"/>
                <a:gd name="connsiteX21" fmla="*/ 171430 w 4246620"/>
                <a:gd name="connsiteY21" fmla="*/ 750197 h 5314979"/>
                <a:gd name="connsiteX22" fmla="*/ 2652753 w 4246620"/>
                <a:gd name="connsiteY22" fmla="*/ 750197 h 5314979"/>
                <a:gd name="connsiteX23" fmla="*/ 2652753 w 4246620"/>
                <a:gd name="connsiteY23" fmla="*/ 1569747 h 5314979"/>
                <a:gd name="connsiteX24" fmla="*/ 2677858 w 4246620"/>
                <a:gd name="connsiteY24" fmla="*/ 1630367 h 5314979"/>
                <a:gd name="connsiteX25" fmla="*/ 2738478 w 4246620"/>
                <a:gd name="connsiteY25" fmla="*/ 1655472 h 5314979"/>
                <a:gd name="connsiteX26" fmla="*/ 3473606 w 4246620"/>
                <a:gd name="connsiteY26" fmla="*/ 1655472 h 5314979"/>
                <a:gd name="connsiteX27" fmla="*/ 2824252 w 4246620"/>
                <a:gd name="connsiteY27" fmla="*/ 1484003 h 5314979"/>
                <a:gd name="connsiteX28" fmla="*/ 2824252 w 4246620"/>
                <a:gd name="connsiteY28" fmla="*/ 886602 h 5314979"/>
                <a:gd name="connsiteX29" fmla="*/ 3365926 w 4246620"/>
                <a:gd name="connsiteY29" fmla="*/ 1484003 h 5314979"/>
                <a:gd name="connsiteX30" fmla="*/ 4075151 w 4246620"/>
                <a:gd name="connsiteY30" fmla="*/ 4620656 h 5314979"/>
                <a:gd name="connsiteX31" fmla="*/ 3645105 w 4246620"/>
                <a:gd name="connsiteY31" fmla="*/ 4620618 h 5314979"/>
                <a:gd name="connsiteX32" fmla="*/ 3645105 w 4246620"/>
                <a:gd name="connsiteY32" fmla="*/ 1569689 h 5314979"/>
                <a:gd name="connsiteX33" fmla="*/ 3644264 w 4246620"/>
                <a:gd name="connsiteY33" fmla="*/ 1569689 h 5314979"/>
                <a:gd name="connsiteX34" fmla="*/ 3622909 w 4246620"/>
                <a:gd name="connsiteY34" fmla="*/ 1512093 h 5314979"/>
                <a:gd name="connsiteX35" fmla="*/ 2802016 w 4246620"/>
                <a:gd name="connsiteY35" fmla="*/ 606857 h 5314979"/>
                <a:gd name="connsiteX36" fmla="*/ 2802016 w 4246620"/>
                <a:gd name="connsiteY36" fmla="*/ 606818 h 5314979"/>
                <a:gd name="connsiteX37" fmla="*/ 2738526 w 4246620"/>
                <a:gd name="connsiteY37" fmla="*/ 579417 h 5314979"/>
                <a:gd name="connsiteX38" fmla="*/ 2738526 w 4246620"/>
                <a:gd name="connsiteY38" fmla="*/ 578690 h 5314979"/>
                <a:gd name="connsiteX39" fmla="*/ 807117 w 4246620"/>
                <a:gd name="connsiteY39" fmla="*/ 578690 h 5314979"/>
                <a:gd name="connsiteX40" fmla="*/ 807117 w 4246620"/>
                <a:gd name="connsiteY40" fmla="*/ 171422 h 5314979"/>
                <a:gd name="connsiteX41" fmla="*/ 4075150 w 4246620"/>
                <a:gd name="connsiteY41" fmla="*/ 171422 h 5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46620" h="5314979">
                  <a:moveTo>
                    <a:pt x="4160876" y="29"/>
                  </a:moveTo>
                  <a:lnTo>
                    <a:pt x="721393" y="29"/>
                  </a:lnTo>
                  <a:cubicBezTo>
                    <a:pt x="674053" y="29"/>
                    <a:pt x="635668" y="38415"/>
                    <a:pt x="635668" y="85754"/>
                  </a:cubicBezTo>
                  <a:lnTo>
                    <a:pt x="635668" y="578747"/>
                  </a:lnTo>
                  <a:lnTo>
                    <a:pt x="85725" y="578747"/>
                  </a:lnTo>
                  <a:cubicBezTo>
                    <a:pt x="38385" y="578747"/>
                    <a:pt x="0" y="617132"/>
                    <a:pt x="0" y="664472"/>
                  </a:cubicBezTo>
                  <a:lnTo>
                    <a:pt x="0" y="5229255"/>
                  </a:lnTo>
                  <a:cubicBezTo>
                    <a:pt x="0" y="5251987"/>
                    <a:pt x="9032" y="5273801"/>
                    <a:pt x="25105" y="5289874"/>
                  </a:cubicBezTo>
                  <a:cubicBezTo>
                    <a:pt x="41178" y="5305948"/>
                    <a:pt x="62993" y="5314980"/>
                    <a:pt x="85725" y="5314980"/>
                  </a:cubicBezTo>
                  <a:lnTo>
                    <a:pt x="3559400" y="5314980"/>
                  </a:lnTo>
                  <a:cubicBezTo>
                    <a:pt x="3582132" y="5314980"/>
                    <a:pt x="3603947" y="5305948"/>
                    <a:pt x="3620020" y="5289874"/>
                  </a:cubicBezTo>
                  <a:cubicBezTo>
                    <a:pt x="3636093" y="5273801"/>
                    <a:pt x="3645125" y="5251987"/>
                    <a:pt x="3645125" y="5229255"/>
                  </a:cubicBezTo>
                  <a:lnTo>
                    <a:pt x="3645125" y="4792175"/>
                  </a:lnTo>
                  <a:lnTo>
                    <a:pt x="4160896" y="4792175"/>
                  </a:lnTo>
                  <a:cubicBezTo>
                    <a:pt x="4183628" y="4792175"/>
                    <a:pt x="4205442" y="4783143"/>
                    <a:pt x="4221516" y="4767069"/>
                  </a:cubicBezTo>
                  <a:cubicBezTo>
                    <a:pt x="4237589" y="4750996"/>
                    <a:pt x="4246621" y="4729182"/>
                    <a:pt x="4246621" y="4706450"/>
                  </a:cubicBezTo>
                  <a:lnTo>
                    <a:pt x="4246621" y="85725"/>
                  </a:lnTo>
                  <a:cubicBezTo>
                    <a:pt x="4246621" y="62993"/>
                    <a:pt x="4237589" y="41178"/>
                    <a:pt x="4221516" y="25105"/>
                  </a:cubicBezTo>
                  <a:cubicBezTo>
                    <a:pt x="4205442" y="9032"/>
                    <a:pt x="4183628" y="0"/>
                    <a:pt x="4160896" y="0"/>
                  </a:cubicBezTo>
                  <a:close/>
                  <a:moveTo>
                    <a:pt x="3473655" y="5143530"/>
                  </a:moveTo>
                  <a:lnTo>
                    <a:pt x="171430" y="5143530"/>
                  </a:lnTo>
                  <a:lnTo>
                    <a:pt x="171430" y="750197"/>
                  </a:lnTo>
                  <a:lnTo>
                    <a:pt x="2652753" y="750197"/>
                  </a:lnTo>
                  <a:lnTo>
                    <a:pt x="2652753" y="1569747"/>
                  </a:lnTo>
                  <a:cubicBezTo>
                    <a:pt x="2652753" y="1592480"/>
                    <a:pt x="2661785" y="1614256"/>
                    <a:pt x="2677858" y="1630367"/>
                  </a:cubicBezTo>
                  <a:cubicBezTo>
                    <a:pt x="2693931" y="1646440"/>
                    <a:pt x="2715746" y="1655472"/>
                    <a:pt x="2738478" y="1655472"/>
                  </a:cubicBezTo>
                  <a:lnTo>
                    <a:pt x="3473606" y="1655472"/>
                  </a:lnTo>
                  <a:close/>
                  <a:moveTo>
                    <a:pt x="2824252" y="1484003"/>
                  </a:moveTo>
                  <a:lnTo>
                    <a:pt x="2824252" y="886602"/>
                  </a:lnTo>
                  <a:lnTo>
                    <a:pt x="3365926" y="1484003"/>
                  </a:lnTo>
                  <a:close/>
                  <a:moveTo>
                    <a:pt x="4075151" y="4620656"/>
                  </a:moveTo>
                  <a:lnTo>
                    <a:pt x="3645105" y="4620618"/>
                  </a:lnTo>
                  <a:lnTo>
                    <a:pt x="3645105" y="1569689"/>
                  </a:lnTo>
                  <a:lnTo>
                    <a:pt x="3644264" y="1569689"/>
                  </a:lnTo>
                  <a:cubicBezTo>
                    <a:pt x="3644570" y="1548487"/>
                    <a:pt x="3636954" y="1527937"/>
                    <a:pt x="3622909" y="1512093"/>
                  </a:cubicBezTo>
                  <a:lnTo>
                    <a:pt x="2802016" y="606857"/>
                  </a:lnTo>
                  <a:lnTo>
                    <a:pt x="2802016" y="606818"/>
                  </a:lnTo>
                  <a:cubicBezTo>
                    <a:pt x="2785674" y="589137"/>
                    <a:pt x="2762598" y="579187"/>
                    <a:pt x="2738526" y="579417"/>
                  </a:cubicBezTo>
                  <a:lnTo>
                    <a:pt x="2738526" y="578690"/>
                  </a:lnTo>
                  <a:lnTo>
                    <a:pt x="807117" y="578690"/>
                  </a:lnTo>
                  <a:lnTo>
                    <a:pt x="807117" y="171422"/>
                  </a:lnTo>
                  <a:lnTo>
                    <a:pt x="4075150" y="171422"/>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5" name="Freeform: Shape 44">
              <a:extLst>
                <a:ext uri="{FF2B5EF4-FFF2-40B4-BE49-F238E27FC236}">
                  <a16:creationId xmlns:a16="http://schemas.microsoft.com/office/drawing/2014/main" id="{F852630E-4260-1FB9-3678-A3A49F1478F3}"/>
                </a:ext>
              </a:extLst>
            </p:cNvPr>
            <p:cNvSpPr/>
            <p:nvPr/>
          </p:nvSpPr>
          <p:spPr>
            <a:xfrm>
              <a:off x="14958782" y="2932062"/>
              <a:ext cx="347218" cy="171452"/>
            </a:xfrm>
            <a:custGeom>
              <a:avLst/>
              <a:gdLst>
                <a:gd name="connsiteX0" fmla="*/ 0 w 347220"/>
                <a:gd name="connsiteY0" fmla="*/ 0 h 171450"/>
                <a:gd name="connsiteX1" fmla="*/ 347220 w 347220"/>
                <a:gd name="connsiteY1" fmla="*/ 0 h 171450"/>
                <a:gd name="connsiteX2" fmla="*/ 347220 w 347220"/>
                <a:gd name="connsiteY2" fmla="*/ 171450 h 171450"/>
                <a:gd name="connsiteX3" fmla="*/ 0 w 34722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347220" h="171450">
                  <a:moveTo>
                    <a:pt x="0" y="0"/>
                  </a:moveTo>
                  <a:lnTo>
                    <a:pt x="347220" y="0"/>
                  </a:lnTo>
                  <a:lnTo>
                    <a:pt x="34722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6" name="Freeform: Shape 45">
              <a:extLst>
                <a:ext uri="{FF2B5EF4-FFF2-40B4-BE49-F238E27FC236}">
                  <a16:creationId xmlns:a16="http://schemas.microsoft.com/office/drawing/2014/main" id="{70EDBF7F-71F1-1117-16CA-6F1191F72503}"/>
                </a:ext>
              </a:extLst>
            </p:cNvPr>
            <p:cNvSpPr/>
            <p:nvPr/>
          </p:nvSpPr>
          <p:spPr>
            <a:xfrm>
              <a:off x="12925644" y="2653116"/>
              <a:ext cx="2715674" cy="2778622"/>
            </a:xfrm>
            <a:custGeom>
              <a:avLst/>
              <a:gdLst>
                <a:gd name="connsiteX0" fmla="*/ 1929388 w 2715671"/>
                <a:gd name="connsiteY0" fmla="*/ 25204 h 2778625"/>
                <a:gd name="connsiteX1" fmla="*/ 1505779 w 2715671"/>
                <a:gd name="connsiteY1" fmla="*/ 449274 h 2778625"/>
                <a:gd name="connsiteX2" fmla="*/ 1505779 w 2715671"/>
                <a:gd name="connsiteY2" fmla="*/ 449235 h 2778625"/>
                <a:gd name="connsiteX3" fmla="*/ 363726 w 2715671"/>
                <a:gd name="connsiteY3" fmla="*/ 737144 h 2778625"/>
                <a:gd name="connsiteX4" fmla="*/ 32426 w 2715671"/>
                <a:gd name="connsiteY4" fmla="*/ 1867440 h 2778625"/>
                <a:gd name="connsiteX5" fmla="*/ 838319 w 2715671"/>
                <a:gd name="connsiteY5" fmla="*/ 2726336 h 2778625"/>
                <a:gd name="connsiteX6" fmla="*/ 1987426 w 2715671"/>
                <a:gd name="connsiteY6" fmla="*/ 2467594 h 2778625"/>
                <a:gd name="connsiteX7" fmla="*/ 2181380 w 2715671"/>
                <a:gd name="connsiteY7" fmla="*/ 2661734 h 2778625"/>
                <a:gd name="connsiteX8" fmla="*/ 2181380 w 2715671"/>
                <a:gd name="connsiteY8" fmla="*/ 2661772 h 2778625"/>
                <a:gd name="connsiteX9" fmla="*/ 2242038 w 2715671"/>
                <a:gd name="connsiteY9" fmla="*/ 2686915 h 2778625"/>
                <a:gd name="connsiteX10" fmla="*/ 2715671 w 2715671"/>
                <a:gd name="connsiteY10" fmla="*/ 2686915 h 2778625"/>
                <a:gd name="connsiteX11" fmla="*/ 2715671 w 2715671"/>
                <a:gd name="connsiteY11" fmla="*/ 2515465 h 2778625"/>
                <a:gd name="connsiteX12" fmla="*/ 2277631 w 2715671"/>
                <a:gd name="connsiteY12" fmla="*/ 2515465 h 2778625"/>
                <a:gd name="connsiteX13" fmla="*/ 2106407 w 2715671"/>
                <a:gd name="connsiteY13" fmla="*/ 2344015 h 2778625"/>
                <a:gd name="connsiteX14" fmla="*/ 2106368 w 2715671"/>
                <a:gd name="connsiteY14" fmla="*/ 2344015 h 2778625"/>
                <a:gd name="connsiteX15" fmla="*/ 2345252 w 2715671"/>
                <a:gd name="connsiteY15" fmla="*/ 1324917 h 2778625"/>
                <a:gd name="connsiteX16" fmla="*/ 1683338 w 2715671"/>
                <a:gd name="connsiteY16" fmla="*/ 514125 h 2778625"/>
                <a:gd name="connsiteX17" fmla="*/ 2025659 w 2715671"/>
                <a:gd name="connsiteY17" fmla="*/ 171450 h 2778625"/>
                <a:gd name="connsiteX18" fmla="*/ 2535150 w 2715671"/>
                <a:gd name="connsiteY18" fmla="*/ 171450 h 2778625"/>
                <a:gd name="connsiteX19" fmla="*/ 2535150 w 2715671"/>
                <a:gd name="connsiteY19" fmla="*/ 0 h 2778625"/>
                <a:gd name="connsiteX20" fmla="*/ 1990106 w 2715671"/>
                <a:gd name="connsiteY20" fmla="*/ 0 h 2778625"/>
                <a:gd name="connsiteX21" fmla="*/ 1929486 w 2715671"/>
                <a:gd name="connsiteY21" fmla="*/ 25182 h 2778625"/>
                <a:gd name="connsiteX22" fmla="*/ 1275928 w 2715671"/>
                <a:gd name="connsiteY22" fmla="*/ 580996 h 2778625"/>
                <a:gd name="connsiteX23" fmla="*/ 1555568 w 2715671"/>
                <a:gd name="connsiteY23" fmla="*/ 645940 h 2778625"/>
                <a:gd name="connsiteX24" fmla="*/ 1275928 w 2715671"/>
                <a:gd name="connsiteY24" fmla="*/ 949691 h 2778625"/>
                <a:gd name="connsiteX25" fmla="*/ 1557332 w 2715671"/>
                <a:gd name="connsiteY25" fmla="*/ 1591865 h 2778625"/>
                <a:gd name="connsiteX26" fmla="*/ 1449485 w 2715671"/>
                <a:gd name="connsiteY26" fmla="*/ 1851333 h 2778625"/>
                <a:gd name="connsiteX27" fmla="*/ 1189743 w 2715671"/>
                <a:gd name="connsiteY27" fmla="*/ 1958602 h 2778625"/>
                <a:gd name="connsiteX28" fmla="*/ 930197 w 2715671"/>
                <a:gd name="connsiteY28" fmla="*/ 1850872 h 2778625"/>
                <a:gd name="connsiteX29" fmla="*/ 822810 w 2715671"/>
                <a:gd name="connsiteY29" fmla="*/ 1591170 h 2778625"/>
                <a:gd name="connsiteX30" fmla="*/ 930422 w 2715671"/>
                <a:gd name="connsiteY30" fmla="*/ 1331585 h 2778625"/>
                <a:gd name="connsiteX31" fmla="*/ 1190086 w 2715671"/>
                <a:gd name="connsiteY31" fmla="*/ 1224081 h 2778625"/>
                <a:gd name="connsiteX32" fmla="*/ 1449749 w 2715671"/>
                <a:gd name="connsiteY32" fmla="*/ 1332045 h 2778625"/>
                <a:gd name="connsiteX33" fmla="*/ 1557322 w 2715671"/>
                <a:gd name="connsiteY33" fmla="*/ 1591895 h 2778625"/>
                <a:gd name="connsiteX34" fmla="*/ 1190095 w 2715671"/>
                <a:gd name="connsiteY34" fmla="*/ 2607045 h 2778625"/>
                <a:gd name="connsiteX35" fmla="*/ 326458 w 2715671"/>
                <a:gd name="connsiteY35" fmla="*/ 2123929 h 2778625"/>
                <a:gd name="connsiteX36" fmla="*/ 284705 w 2715671"/>
                <a:gd name="connsiteY36" fmla="*/ 1135201 h 2778625"/>
                <a:gd name="connsiteX37" fmla="*/ 1104491 w 2715671"/>
                <a:gd name="connsiteY37" fmla="*/ 580937 h 2778625"/>
                <a:gd name="connsiteX38" fmla="*/ 1104491 w 2715671"/>
                <a:gd name="connsiteY38" fmla="*/ 1060076 h 2778625"/>
                <a:gd name="connsiteX39" fmla="*/ 715358 w 2715671"/>
                <a:gd name="connsiteY39" fmla="*/ 1335886 h 2778625"/>
                <a:gd name="connsiteX40" fmla="*/ 697601 w 2715671"/>
                <a:gd name="connsiteY40" fmla="*/ 1812536 h 2778625"/>
                <a:gd name="connsiteX41" fmla="*/ 1065151 w 2715671"/>
                <a:gd name="connsiteY41" fmla="*/ 2116512 h 2778625"/>
                <a:gd name="connsiteX42" fmla="*/ 1529976 w 2715671"/>
                <a:gd name="connsiteY42" fmla="*/ 2009665 h 2778625"/>
                <a:gd name="connsiteX43" fmla="*/ 1866214 w 2715671"/>
                <a:gd name="connsiteY43" fmla="*/ 2346245 h 2778625"/>
                <a:gd name="connsiteX44" fmla="*/ 1190094 w 2715671"/>
                <a:gd name="connsiteY44" fmla="*/ 2607016 h 2778625"/>
                <a:gd name="connsiteX45" fmla="*/ 1983968 w 2715671"/>
                <a:gd name="connsiteY45" fmla="*/ 2221586 h 2778625"/>
                <a:gd name="connsiteX46" fmla="*/ 1643899 w 2715671"/>
                <a:gd name="connsiteY46" fmla="*/ 1881175 h 2778625"/>
                <a:gd name="connsiteX47" fmla="*/ 1721319 w 2715671"/>
                <a:gd name="connsiteY47" fmla="*/ 1677463 h 2778625"/>
                <a:gd name="connsiteX48" fmla="*/ 2199812 w 2715671"/>
                <a:gd name="connsiteY48" fmla="*/ 1677463 h 2778625"/>
                <a:gd name="connsiteX49" fmla="*/ 1983971 w 2715671"/>
                <a:gd name="connsiteY49" fmla="*/ 2221586 h 2778625"/>
                <a:gd name="connsiteX50" fmla="*/ 2169271 w 2715671"/>
                <a:gd name="connsiteY50" fmla="*/ 1332192 h 2778625"/>
                <a:gd name="connsiteX51" fmla="*/ 2009342 w 2715671"/>
                <a:gd name="connsiteY51" fmla="*/ 1506013 h 2778625"/>
                <a:gd name="connsiteX52" fmla="*/ 1813821 w 2715671"/>
                <a:gd name="connsiteY52" fmla="*/ 1506013 h 2778625"/>
                <a:gd name="connsiteX53" fmla="*/ 2115387 w 2715671"/>
                <a:gd name="connsiteY53" fmla="*/ 1178494 h 2778625"/>
                <a:gd name="connsiteX54" fmla="*/ 2169271 w 2715671"/>
                <a:gd name="connsiteY54" fmla="*/ 1332192 h 2778625"/>
                <a:gd name="connsiteX55" fmla="*/ 2027712 w 2715671"/>
                <a:gd name="connsiteY55" fmla="*/ 1020555 h 2778625"/>
                <a:gd name="connsiteX56" fmla="*/ 1688790 w 2715671"/>
                <a:gd name="connsiteY56" fmla="*/ 1388673 h 2778625"/>
                <a:gd name="connsiteX57" fmla="*/ 1622888 w 2715671"/>
                <a:gd name="connsiteY57" fmla="*/ 1272106 h 2778625"/>
                <a:gd name="connsiteX58" fmla="*/ 1947644 w 2715671"/>
                <a:gd name="connsiteY58" fmla="*/ 919291 h 2778625"/>
                <a:gd name="connsiteX59" fmla="*/ 2027705 w 2715671"/>
                <a:gd name="connsiteY59" fmla="*/ 1020594 h 2778625"/>
                <a:gd name="connsiteX60" fmla="*/ 1715624 w 2715671"/>
                <a:gd name="connsiteY60" fmla="*/ 725220 h 2778625"/>
                <a:gd name="connsiteX61" fmla="*/ 1823892 w 2715671"/>
                <a:gd name="connsiteY61" fmla="*/ 800612 h 2778625"/>
                <a:gd name="connsiteX62" fmla="*/ 1500508 w 2715671"/>
                <a:gd name="connsiteY62" fmla="*/ 1151859 h 2778625"/>
                <a:gd name="connsiteX63" fmla="*/ 1381336 w 2715671"/>
                <a:gd name="connsiteY63" fmla="*/ 1088330 h 277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15671" h="2778625">
                  <a:moveTo>
                    <a:pt x="1929388" y="25204"/>
                  </a:moveTo>
                  <a:lnTo>
                    <a:pt x="1505779" y="449274"/>
                  </a:lnTo>
                  <a:lnTo>
                    <a:pt x="1505779" y="449235"/>
                  </a:lnTo>
                  <a:cubicBezTo>
                    <a:pt x="1100961" y="336147"/>
                    <a:pt x="666517" y="445676"/>
                    <a:pt x="363726" y="737144"/>
                  </a:cubicBezTo>
                  <a:cubicBezTo>
                    <a:pt x="60896" y="1028609"/>
                    <a:pt x="-65124" y="1458576"/>
                    <a:pt x="32426" y="1867440"/>
                  </a:cubicBezTo>
                  <a:cubicBezTo>
                    <a:pt x="129976" y="2276275"/>
                    <a:pt x="436519" y="2602990"/>
                    <a:pt x="838319" y="2726336"/>
                  </a:cubicBezTo>
                  <a:cubicBezTo>
                    <a:pt x="1240159" y="2849721"/>
                    <a:pt x="1677239" y="2751289"/>
                    <a:pt x="1987426" y="2467594"/>
                  </a:cubicBezTo>
                  <a:lnTo>
                    <a:pt x="2181380" y="2661734"/>
                  </a:lnTo>
                  <a:lnTo>
                    <a:pt x="2181380" y="2661772"/>
                  </a:lnTo>
                  <a:cubicBezTo>
                    <a:pt x="2197454" y="2677884"/>
                    <a:pt x="2219268" y="2686915"/>
                    <a:pt x="2242038" y="2686915"/>
                  </a:cubicBezTo>
                  <a:lnTo>
                    <a:pt x="2715671" y="2686915"/>
                  </a:lnTo>
                  <a:lnTo>
                    <a:pt x="2715671" y="2515465"/>
                  </a:lnTo>
                  <a:lnTo>
                    <a:pt x="2277631" y="2515465"/>
                  </a:lnTo>
                  <a:lnTo>
                    <a:pt x="2106407" y="2344015"/>
                  </a:lnTo>
                  <a:lnTo>
                    <a:pt x="2106368" y="2344015"/>
                  </a:lnTo>
                  <a:cubicBezTo>
                    <a:pt x="2339815" y="2059820"/>
                    <a:pt x="2428067" y="1683316"/>
                    <a:pt x="2345252" y="1324917"/>
                  </a:cubicBezTo>
                  <a:cubicBezTo>
                    <a:pt x="2262398" y="966596"/>
                    <a:pt x="2017851" y="667019"/>
                    <a:pt x="1683338" y="514125"/>
                  </a:cubicBezTo>
                  <a:lnTo>
                    <a:pt x="2025659" y="171450"/>
                  </a:lnTo>
                  <a:lnTo>
                    <a:pt x="2535150" y="171450"/>
                  </a:lnTo>
                  <a:lnTo>
                    <a:pt x="2535150" y="0"/>
                  </a:lnTo>
                  <a:lnTo>
                    <a:pt x="1990106" y="0"/>
                  </a:lnTo>
                  <a:cubicBezTo>
                    <a:pt x="1967373" y="0"/>
                    <a:pt x="1945521" y="9032"/>
                    <a:pt x="1929486" y="25182"/>
                  </a:cubicBezTo>
                  <a:close/>
                  <a:moveTo>
                    <a:pt x="1275928" y="580996"/>
                  </a:moveTo>
                  <a:cubicBezTo>
                    <a:pt x="1371756" y="589148"/>
                    <a:pt x="1465944" y="611000"/>
                    <a:pt x="1555568" y="645940"/>
                  </a:cubicBezTo>
                  <a:lnTo>
                    <a:pt x="1275928" y="949691"/>
                  </a:lnTo>
                  <a:close/>
                  <a:moveTo>
                    <a:pt x="1557332" y="1591865"/>
                  </a:moveTo>
                  <a:cubicBezTo>
                    <a:pt x="1557217" y="1689224"/>
                    <a:pt x="1518411" y="1782567"/>
                    <a:pt x="1449485" y="1851333"/>
                  </a:cubicBezTo>
                  <a:cubicBezTo>
                    <a:pt x="1380522" y="1920142"/>
                    <a:pt x="1287107" y="1958719"/>
                    <a:pt x="1189743" y="1958602"/>
                  </a:cubicBezTo>
                  <a:cubicBezTo>
                    <a:pt x="1092346" y="1958525"/>
                    <a:pt x="999002" y="1919758"/>
                    <a:pt x="930197" y="1850872"/>
                  </a:cubicBezTo>
                  <a:cubicBezTo>
                    <a:pt x="861388" y="1781987"/>
                    <a:pt x="822771" y="1688573"/>
                    <a:pt x="822810" y="1591170"/>
                  </a:cubicBezTo>
                  <a:cubicBezTo>
                    <a:pt x="822849" y="1493811"/>
                    <a:pt x="861578" y="1400429"/>
                    <a:pt x="930422" y="1331585"/>
                  </a:cubicBezTo>
                  <a:cubicBezTo>
                    <a:pt x="999308" y="1262775"/>
                    <a:pt x="1092682" y="1224081"/>
                    <a:pt x="1190086" y="1224081"/>
                  </a:cubicBezTo>
                  <a:cubicBezTo>
                    <a:pt x="1287521" y="1224272"/>
                    <a:pt x="1380905" y="1263078"/>
                    <a:pt x="1449749" y="1332045"/>
                  </a:cubicBezTo>
                  <a:cubicBezTo>
                    <a:pt x="1518597" y="1401008"/>
                    <a:pt x="1557292" y="1494423"/>
                    <a:pt x="1557322" y="1591895"/>
                  </a:cubicBezTo>
                  <a:close/>
                  <a:moveTo>
                    <a:pt x="1190095" y="2607045"/>
                  </a:moveTo>
                  <a:cubicBezTo>
                    <a:pt x="837898" y="2606778"/>
                    <a:pt x="510997" y="2423927"/>
                    <a:pt x="326458" y="2123929"/>
                  </a:cubicBezTo>
                  <a:cubicBezTo>
                    <a:pt x="141919" y="1823930"/>
                    <a:pt x="126116" y="1449728"/>
                    <a:pt x="284705" y="1135201"/>
                  </a:cubicBezTo>
                  <a:cubicBezTo>
                    <a:pt x="443262" y="820693"/>
                    <a:pt x="753548" y="610936"/>
                    <a:pt x="1104491" y="580937"/>
                  </a:cubicBezTo>
                  <a:lnTo>
                    <a:pt x="1104491" y="1060076"/>
                  </a:lnTo>
                  <a:cubicBezTo>
                    <a:pt x="938939" y="1086483"/>
                    <a:pt x="795117" y="1188439"/>
                    <a:pt x="715358" y="1335886"/>
                  </a:cubicBezTo>
                  <a:cubicBezTo>
                    <a:pt x="635604" y="1483342"/>
                    <a:pt x="629059" y="1659534"/>
                    <a:pt x="697601" y="1812536"/>
                  </a:cubicBezTo>
                  <a:cubicBezTo>
                    <a:pt x="766143" y="1965499"/>
                    <a:pt x="901999" y="2077862"/>
                    <a:pt x="1065151" y="2116512"/>
                  </a:cubicBezTo>
                  <a:cubicBezTo>
                    <a:pt x="1228293" y="2155127"/>
                    <a:pt x="1400095" y="2115632"/>
                    <a:pt x="1529976" y="2009665"/>
                  </a:cubicBezTo>
                  <a:lnTo>
                    <a:pt x="1866214" y="2346245"/>
                  </a:lnTo>
                  <a:cubicBezTo>
                    <a:pt x="1680950" y="2513982"/>
                    <a:pt x="1439999" y="2606898"/>
                    <a:pt x="1190094" y="2607016"/>
                  </a:cubicBezTo>
                  <a:close/>
                  <a:moveTo>
                    <a:pt x="1983968" y="2221586"/>
                  </a:moveTo>
                  <a:lnTo>
                    <a:pt x="1643899" y="1881175"/>
                  </a:lnTo>
                  <a:cubicBezTo>
                    <a:pt x="1683393" y="1819292"/>
                    <a:pt x="1709763" y="1749942"/>
                    <a:pt x="1721319" y="1677463"/>
                  </a:cubicBezTo>
                  <a:lnTo>
                    <a:pt x="2199812" y="1677463"/>
                  </a:lnTo>
                  <a:cubicBezTo>
                    <a:pt x="2183164" y="1876159"/>
                    <a:pt x="2108040" y="2065479"/>
                    <a:pt x="1983971" y="2221586"/>
                  </a:cubicBezTo>
                  <a:close/>
                  <a:moveTo>
                    <a:pt x="2169271" y="1332192"/>
                  </a:moveTo>
                  <a:lnTo>
                    <a:pt x="2009342" y="1506013"/>
                  </a:lnTo>
                  <a:lnTo>
                    <a:pt x="1813821" y="1506013"/>
                  </a:lnTo>
                  <a:lnTo>
                    <a:pt x="2115387" y="1178494"/>
                  </a:lnTo>
                  <a:cubicBezTo>
                    <a:pt x="2137469" y="1228207"/>
                    <a:pt x="2155494" y="1279601"/>
                    <a:pt x="2169271" y="1332192"/>
                  </a:cubicBezTo>
                  <a:close/>
                  <a:moveTo>
                    <a:pt x="2027712" y="1020555"/>
                  </a:moveTo>
                  <a:lnTo>
                    <a:pt x="1688790" y="1388673"/>
                  </a:lnTo>
                  <a:cubicBezTo>
                    <a:pt x="1671759" y="1347226"/>
                    <a:pt x="1649601" y="1308075"/>
                    <a:pt x="1622888" y="1272106"/>
                  </a:cubicBezTo>
                  <a:lnTo>
                    <a:pt x="1947644" y="919291"/>
                  </a:lnTo>
                  <a:cubicBezTo>
                    <a:pt x="1976461" y="951323"/>
                    <a:pt x="2003174" y="985155"/>
                    <a:pt x="2027705" y="1020594"/>
                  </a:cubicBezTo>
                  <a:close/>
                  <a:moveTo>
                    <a:pt x="1715624" y="725220"/>
                  </a:moveTo>
                  <a:cubicBezTo>
                    <a:pt x="1753282" y="747990"/>
                    <a:pt x="1789486" y="773172"/>
                    <a:pt x="1823892" y="800612"/>
                  </a:cubicBezTo>
                  <a:lnTo>
                    <a:pt x="1500508" y="1151859"/>
                  </a:lnTo>
                  <a:cubicBezTo>
                    <a:pt x="1463616" y="1125759"/>
                    <a:pt x="1423585" y="1104404"/>
                    <a:pt x="1381336" y="108833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7" name="Freeform: Shape 46">
              <a:extLst>
                <a:ext uri="{FF2B5EF4-FFF2-40B4-BE49-F238E27FC236}">
                  <a16:creationId xmlns:a16="http://schemas.microsoft.com/office/drawing/2014/main" id="{87F0AEB0-C3B9-2504-6133-9A958CE490A2}"/>
                </a:ext>
              </a:extLst>
            </p:cNvPr>
            <p:cNvSpPr/>
            <p:nvPr/>
          </p:nvSpPr>
          <p:spPr>
            <a:xfrm>
              <a:off x="15189897" y="5456291"/>
              <a:ext cx="305202" cy="171452"/>
            </a:xfrm>
            <a:custGeom>
              <a:avLst/>
              <a:gdLst>
                <a:gd name="connsiteX0" fmla="*/ 0 w 305200"/>
                <a:gd name="connsiteY0" fmla="*/ 0 h 171450"/>
                <a:gd name="connsiteX1" fmla="*/ 305201 w 305200"/>
                <a:gd name="connsiteY1" fmla="*/ 0 h 171450"/>
                <a:gd name="connsiteX2" fmla="*/ 305201 w 305200"/>
                <a:gd name="connsiteY2" fmla="*/ 171450 h 171450"/>
                <a:gd name="connsiteX3" fmla="*/ 0 w 3052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305200" h="171450">
                  <a:moveTo>
                    <a:pt x="0" y="0"/>
                  </a:moveTo>
                  <a:lnTo>
                    <a:pt x="305201" y="0"/>
                  </a:lnTo>
                  <a:lnTo>
                    <a:pt x="305201"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8" name="Freeform: Shape 47">
              <a:extLst>
                <a:ext uri="{FF2B5EF4-FFF2-40B4-BE49-F238E27FC236}">
                  <a16:creationId xmlns:a16="http://schemas.microsoft.com/office/drawing/2014/main" id="{4BDF4AC2-96E8-2266-F557-60492C73C795}"/>
                </a:ext>
              </a:extLst>
            </p:cNvPr>
            <p:cNvSpPr/>
            <p:nvPr/>
          </p:nvSpPr>
          <p:spPr>
            <a:xfrm>
              <a:off x="15460697" y="4214215"/>
              <a:ext cx="491664" cy="171452"/>
            </a:xfrm>
            <a:custGeom>
              <a:avLst/>
              <a:gdLst>
                <a:gd name="connsiteX0" fmla="*/ 0 w 491660"/>
                <a:gd name="connsiteY0" fmla="*/ 0 h 171450"/>
                <a:gd name="connsiteX1" fmla="*/ 491660 w 491660"/>
                <a:gd name="connsiteY1" fmla="*/ 0 h 171450"/>
                <a:gd name="connsiteX2" fmla="*/ 491660 w 491660"/>
                <a:gd name="connsiteY2" fmla="*/ 171450 h 171450"/>
                <a:gd name="connsiteX3" fmla="*/ 0 w 49166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491660" h="171450">
                  <a:moveTo>
                    <a:pt x="0" y="0"/>
                  </a:moveTo>
                  <a:lnTo>
                    <a:pt x="491660" y="0"/>
                  </a:lnTo>
                  <a:lnTo>
                    <a:pt x="49166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9" name="Freeform: Shape 48">
              <a:extLst>
                <a:ext uri="{FF2B5EF4-FFF2-40B4-BE49-F238E27FC236}">
                  <a16:creationId xmlns:a16="http://schemas.microsoft.com/office/drawing/2014/main" id="{2138928A-AFB8-D992-470D-5E67007229E1}"/>
                </a:ext>
              </a:extLst>
            </p:cNvPr>
            <p:cNvSpPr/>
            <p:nvPr/>
          </p:nvSpPr>
          <p:spPr>
            <a:xfrm>
              <a:off x="15460706" y="4457091"/>
              <a:ext cx="267936" cy="171452"/>
            </a:xfrm>
            <a:custGeom>
              <a:avLst/>
              <a:gdLst>
                <a:gd name="connsiteX0" fmla="*/ 0 w 267932"/>
                <a:gd name="connsiteY0" fmla="*/ 0 h 171450"/>
                <a:gd name="connsiteX1" fmla="*/ 267932 w 267932"/>
                <a:gd name="connsiteY1" fmla="*/ 0 h 171450"/>
                <a:gd name="connsiteX2" fmla="*/ 267932 w 267932"/>
                <a:gd name="connsiteY2" fmla="*/ 171450 h 171450"/>
                <a:gd name="connsiteX3" fmla="*/ 0 w 267932"/>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267932" h="171450">
                  <a:moveTo>
                    <a:pt x="0" y="0"/>
                  </a:moveTo>
                  <a:lnTo>
                    <a:pt x="267932" y="0"/>
                  </a:lnTo>
                  <a:lnTo>
                    <a:pt x="267932"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grpSp>
        <p:nvGrpSpPr>
          <p:cNvPr id="50" name="Group 49">
            <a:extLst>
              <a:ext uri="{FF2B5EF4-FFF2-40B4-BE49-F238E27FC236}">
                <a16:creationId xmlns:a16="http://schemas.microsoft.com/office/drawing/2014/main" id="{4D5178F6-2DAB-A67D-F561-F190FBFA42AA}"/>
              </a:ext>
            </a:extLst>
          </p:cNvPr>
          <p:cNvGrpSpPr/>
          <p:nvPr/>
        </p:nvGrpSpPr>
        <p:grpSpPr>
          <a:xfrm>
            <a:off x="6417165" y="4024098"/>
            <a:ext cx="935704" cy="935705"/>
            <a:chOff x="12592034" y="-27555"/>
            <a:chExt cx="5143485" cy="5143492"/>
          </a:xfrm>
          <a:solidFill>
            <a:schemeClr val="accent2">
              <a:lumMod val="20000"/>
              <a:lumOff val="80000"/>
            </a:schemeClr>
          </a:solidFill>
        </p:grpSpPr>
        <p:sp>
          <p:nvSpPr>
            <p:cNvPr id="51" name="Freeform: Shape 50">
              <a:extLst>
                <a:ext uri="{FF2B5EF4-FFF2-40B4-BE49-F238E27FC236}">
                  <a16:creationId xmlns:a16="http://schemas.microsoft.com/office/drawing/2014/main" id="{8EAB93E0-04D4-E258-8EC5-8E3DBDCDB2DD}"/>
                </a:ext>
              </a:extLst>
            </p:cNvPr>
            <p:cNvSpPr/>
            <p:nvPr/>
          </p:nvSpPr>
          <p:spPr>
            <a:xfrm>
              <a:off x="12592034" y="-27555"/>
              <a:ext cx="2742784" cy="1885939"/>
            </a:xfrm>
            <a:custGeom>
              <a:avLst/>
              <a:gdLst>
                <a:gd name="connsiteX0" fmla="*/ 85724 w 2742783"/>
                <a:gd name="connsiteY0" fmla="*/ 1543051 h 1885946"/>
                <a:gd name="connsiteX1" fmla="*/ 171449 w 2742783"/>
                <a:gd name="connsiteY1" fmla="*/ 1543051 h 1885946"/>
                <a:gd name="connsiteX2" fmla="*/ 342899 w 2742783"/>
                <a:gd name="connsiteY2" fmla="*/ 1840022 h 1885946"/>
                <a:gd name="connsiteX3" fmla="*/ 685799 w 2742783"/>
                <a:gd name="connsiteY3" fmla="*/ 1840022 h 1885946"/>
                <a:gd name="connsiteX4" fmla="*/ 857249 w 2742783"/>
                <a:gd name="connsiteY4" fmla="*/ 1543051 h 1885946"/>
                <a:gd name="connsiteX5" fmla="*/ 1885949 w 2742783"/>
                <a:gd name="connsiteY5" fmla="*/ 1543051 h 1885946"/>
                <a:gd name="connsiteX6" fmla="*/ 2057399 w 2742783"/>
                <a:gd name="connsiteY6" fmla="*/ 1840022 h 1885946"/>
                <a:gd name="connsiteX7" fmla="*/ 2400299 w 2742783"/>
                <a:gd name="connsiteY7" fmla="*/ 1840022 h 1885946"/>
                <a:gd name="connsiteX8" fmla="*/ 2571749 w 2742783"/>
                <a:gd name="connsiteY8" fmla="*/ 1543051 h 1885946"/>
                <a:gd name="connsiteX9" fmla="*/ 2657474 w 2742783"/>
                <a:gd name="connsiteY9" fmla="*/ 1543051 h 1885946"/>
                <a:gd name="connsiteX10" fmla="*/ 2725213 w 2742783"/>
                <a:gd name="connsiteY10" fmla="*/ 1509603 h 1885946"/>
                <a:gd name="connsiteX11" fmla="*/ 2739755 w 2742783"/>
                <a:gd name="connsiteY11" fmla="*/ 1435052 h 1885946"/>
                <a:gd name="connsiteX12" fmla="*/ 2482580 w 2742783"/>
                <a:gd name="connsiteY12" fmla="*/ 492077 h 1885946"/>
                <a:gd name="connsiteX13" fmla="*/ 2400300 w 2742783"/>
                <a:gd name="connsiteY13" fmla="*/ 428625 h 1885946"/>
                <a:gd name="connsiteX14" fmla="*/ 1971675 w 2742783"/>
                <a:gd name="connsiteY14" fmla="*/ 428625 h 1885946"/>
                <a:gd name="connsiteX15" fmla="*/ 1971675 w 2742783"/>
                <a:gd name="connsiteY15" fmla="*/ 85725 h 1885946"/>
                <a:gd name="connsiteX16" fmla="*/ 1946570 w 2742783"/>
                <a:gd name="connsiteY16" fmla="*/ 25105 h 1885946"/>
                <a:gd name="connsiteX17" fmla="*/ 1885950 w 2742783"/>
                <a:gd name="connsiteY17" fmla="*/ 0 h 1885946"/>
                <a:gd name="connsiteX18" fmla="*/ 85725 w 2742783"/>
                <a:gd name="connsiteY18" fmla="*/ 0 h 1885946"/>
                <a:gd name="connsiteX19" fmla="*/ 0 w 2742783"/>
                <a:gd name="connsiteY19" fmla="*/ 85725 h 1885946"/>
                <a:gd name="connsiteX20" fmla="*/ 0 w 2742783"/>
                <a:gd name="connsiteY20" fmla="*/ 1457325 h 1885946"/>
                <a:gd name="connsiteX21" fmla="*/ 25105 w 2742783"/>
                <a:gd name="connsiteY21" fmla="*/ 1517945 h 1885946"/>
                <a:gd name="connsiteX22" fmla="*/ 85725 w 2742783"/>
                <a:gd name="connsiteY22" fmla="*/ 1543050 h 1885946"/>
                <a:gd name="connsiteX23" fmla="*/ 2228849 w 2742783"/>
                <a:gd name="connsiteY23" fmla="*/ 1714501 h 1885946"/>
                <a:gd name="connsiteX24" fmla="*/ 2107610 w 2742783"/>
                <a:gd name="connsiteY24" fmla="*/ 1664291 h 1885946"/>
                <a:gd name="connsiteX25" fmla="*/ 2057399 w 2742783"/>
                <a:gd name="connsiteY25" fmla="*/ 1543051 h 1885946"/>
                <a:gd name="connsiteX26" fmla="*/ 2107610 w 2742783"/>
                <a:gd name="connsiteY26" fmla="*/ 1421811 h 1885946"/>
                <a:gd name="connsiteX27" fmla="*/ 2228849 w 2742783"/>
                <a:gd name="connsiteY27" fmla="*/ 1371601 h 1885946"/>
                <a:gd name="connsiteX28" fmla="*/ 2350089 w 2742783"/>
                <a:gd name="connsiteY28" fmla="*/ 1421811 h 1885946"/>
                <a:gd name="connsiteX29" fmla="*/ 2400299 w 2742783"/>
                <a:gd name="connsiteY29" fmla="*/ 1543051 h 1885946"/>
                <a:gd name="connsiteX30" fmla="*/ 2350089 w 2742783"/>
                <a:gd name="connsiteY30" fmla="*/ 1664291 h 1885946"/>
                <a:gd name="connsiteX31" fmla="*/ 2228849 w 2742783"/>
                <a:gd name="connsiteY31" fmla="*/ 1714501 h 1885946"/>
                <a:gd name="connsiteX32" fmla="*/ 2335168 w 2742783"/>
                <a:gd name="connsiteY32" fmla="*/ 600076 h 1885946"/>
                <a:gd name="connsiteX33" fmla="*/ 2545199 w 2742783"/>
                <a:gd name="connsiteY33" fmla="*/ 1371601 h 1885946"/>
                <a:gd name="connsiteX34" fmla="*/ 2523768 w 2742783"/>
                <a:gd name="connsiteY34" fmla="*/ 1371601 h 1885946"/>
                <a:gd name="connsiteX35" fmla="*/ 2261234 w 2742783"/>
                <a:gd name="connsiteY35" fmla="*/ 1204472 h 1885946"/>
                <a:gd name="connsiteX36" fmla="*/ 1971679 w 2742783"/>
                <a:gd name="connsiteY36" fmla="*/ 1318442 h 1885946"/>
                <a:gd name="connsiteX37" fmla="*/ 1971679 w 2742783"/>
                <a:gd name="connsiteY37" fmla="*/ 600076 h 1885946"/>
                <a:gd name="connsiteX38" fmla="*/ 514369 w 2742783"/>
                <a:gd name="connsiteY38" fmla="*/ 1714501 h 1885946"/>
                <a:gd name="connsiteX39" fmla="*/ 393129 w 2742783"/>
                <a:gd name="connsiteY39" fmla="*/ 1664291 h 1885946"/>
                <a:gd name="connsiteX40" fmla="*/ 342919 w 2742783"/>
                <a:gd name="connsiteY40" fmla="*/ 1543051 h 1885946"/>
                <a:gd name="connsiteX41" fmla="*/ 393129 w 2742783"/>
                <a:gd name="connsiteY41" fmla="*/ 1421811 h 1885946"/>
                <a:gd name="connsiteX42" fmla="*/ 514369 w 2742783"/>
                <a:gd name="connsiteY42" fmla="*/ 1371601 h 1885946"/>
                <a:gd name="connsiteX43" fmla="*/ 635608 w 2742783"/>
                <a:gd name="connsiteY43" fmla="*/ 1421811 h 1885946"/>
                <a:gd name="connsiteX44" fmla="*/ 685819 w 2742783"/>
                <a:gd name="connsiteY44" fmla="*/ 1543051 h 1885946"/>
                <a:gd name="connsiteX45" fmla="*/ 635608 w 2742783"/>
                <a:gd name="connsiteY45" fmla="*/ 1664291 h 1885946"/>
                <a:gd name="connsiteX46" fmla="*/ 514369 w 2742783"/>
                <a:gd name="connsiteY46" fmla="*/ 1714501 h 1885946"/>
                <a:gd name="connsiteX47" fmla="*/ 171469 w 2742783"/>
                <a:gd name="connsiteY47" fmla="*/ 171451 h 1885946"/>
                <a:gd name="connsiteX48" fmla="*/ 1800244 w 2742783"/>
                <a:gd name="connsiteY48" fmla="*/ 171451 h 1885946"/>
                <a:gd name="connsiteX49" fmla="*/ 1800244 w 2742783"/>
                <a:gd name="connsiteY49" fmla="*/ 1371601 h 1885946"/>
                <a:gd name="connsiteX50" fmla="*/ 809263 w 2742783"/>
                <a:gd name="connsiteY50" fmla="*/ 1371601 h 1885946"/>
                <a:gd name="connsiteX51" fmla="*/ 514349 w 2742783"/>
                <a:gd name="connsiteY51" fmla="*/ 1203668 h 1885946"/>
                <a:gd name="connsiteX52" fmla="*/ 219435 w 2742783"/>
                <a:gd name="connsiteY52" fmla="*/ 1371601 h 1885946"/>
                <a:gd name="connsiteX53" fmla="*/ 171445 w 2742783"/>
                <a:gd name="connsiteY53" fmla="*/ 1371601 h 188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42783" h="1885946">
                  <a:moveTo>
                    <a:pt x="85724" y="1543051"/>
                  </a:moveTo>
                  <a:lnTo>
                    <a:pt x="171449" y="1543051"/>
                  </a:lnTo>
                  <a:cubicBezTo>
                    <a:pt x="171449" y="1665554"/>
                    <a:pt x="236815" y="1778761"/>
                    <a:pt x="342899" y="1840022"/>
                  </a:cubicBezTo>
                  <a:cubicBezTo>
                    <a:pt x="448983" y="1901254"/>
                    <a:pt x="579716" y="1901254"/>
                    <a:pt x="685799" y="1840022"/>
                  </a:cubicBezTo>
                  <a:cubicBezTo>
                    <a:pt x="791883" y="1778752"/>
                    <a:pt x="857249" y="1665545"/>
                    <a:pt x="857249" y="1543051"/>
                  </a:cubicBezTo>
                  <a:lnTo>
                    <a:pt x="1885949" y="1543051"/>
                  </a:lnTo>
                  <a:cubicBezTo>
                    <a:pt x="1885949" y="1665554"/>
                    <a:pt x="1951315" y="1778761"/>
                    <a:pt x="2057399" y="1840022"/>
                  </a:cubicBezTo>
                  <a:cubicBezTo>
                    <a:pt x="2163483" y="1901254"/>
                    <a:pt x="2294216" y="1901254"/>
                    <a:pt x="2400299" y="1840022"/>
                  </a:cubicBezTo>
                  <a:cubicBezTo>
                    <a:pt x="2506383" y="1778752"/>
                    <a:pt x="2571749" y="1665545"/>
                    <a:pt x="2571749" y="1543051"/>
                  </a:cubicBezTo>
                  <a:lnTo>
                    <a:pt x="2657474" y="1543051"/>
                  </a:lnTo>
                  <a:cubicBezTo>
                    <a:pt x="2683995" y="1542974"/>
                    <a:pt x="2709024" y="1530652"/>
                    <a:pt x="2725213" y="1509603"/>
                  </a:cubicBezTo>
                  <a:cubicBezTo>
                    <a:pt x="2741400" y="1488401"/>
                    <a:pt x="2746797" y="1460808"/>
                    <a:pt x="2739755" y="1435052"/>
                  </a:cubicBezTo>
                  <a:lnTo>
                    <a:pt x="2482580" y="492077"/>
                  </a:lnTo>
                  <a:cubicBezTo>
                    <a:pt x="2472554" y="454802"/>
                    <a:pt x="2438876" y="428855"/>
                    <a:pt x="2400300" y="428625"/>
                  </a:cubicBezTo>
                  <a:lnTo>
                    <a:pt x="1971675" y="428625"/>
                  </a:lnTo>
                  <a:lnTo>
                    <a:pt x="1971675" y="85725"/>
                  </a:lnTo>
                  <a:cubicBezTo>
                    <a:pt x="1971675" y="62993"/>
                    <a:pt x="1962643" y="41178"/>
                    <a:pt x="1946570" y="25105"/>
                  </a:cubicBezTo>
                  <a:cubicBezTo>
                    <a:pt x="1930496" y="9032"/>
                    <a:pt x="1908682" y="0"/>
                    <a:pt x="1885950" y="0"/>
                  </a:cubicBezTo>
                  <a:lnTo>
                    <a:pt x="85725" y="0"/>
                  </a:lnTo>
                  <a:cubicBezTo>
                    <a:pt x="38385" y="0"/>
                    <a:pt x="0" y="38385"/>
                    <a:pt x="0" y="85725"/>
                  </a:cubicBezTo>
                  <a:lnTo>
                    <a:pt x="0" y="1457325"/>
                  </a:lnTo>
                  <a:cubicBezTo>
                    <a:pt x="0" y="1480057"/>
                    <a:pt x="9032" y="1501872"/>
                    <a:pt x="25105" y="1517945"/>
                  </a:cubicBezTo>
                  <a:cubicBezTo>
                    <a:pt x="41179" y="1534018"/>
                    <a:pt x="62993" y="1543050"/>
                    <a:pt x="85725" y="1543050"/>
                  </a:cubicBezTo>
                  <a:close/>
                  <a:moveTo>
                    <a:pt x="2228849" y="1714501"/>
                  </a:moveTo>
                  <a:cubicBezTo>
                    <a:pt x="2183385" y="1714501"/>
                    <a:pt x="2139756" y="1696437"/>
                    <a:pt x="2107610" y="1664291"/>
                  </a:cubicBezTo>
                  <a:cubicBezTo>
                    <a:pt x="2075463" y="1632144"/>
                    <a:pt x="2057399" y="1588516"/>
                    <a:pt x="2057399" y="1543051"/>
                  </a:cubicBezTo>
                  <a:cubicBezTo>
                    <a:pt x="2057399" y="1497586"/>
                    <a:pt x="2075463" y="1453958"/>
                    <a:pt x="2107610" y="1421811"/>
                  </a:cubicBezTo>
                  <a:cubicBezTo>
                    <a:pt x="2139756" y="1389665"/>
                    <a:pt x="2183385" y="1371601"/>
                    <a:pt x="2228849" y="1371601"/>
                  </a:cubicBezTo>
                  <a:cubicBezTo>
                    <a:pt x="2274314" y="1371601"/>
                    <a:pt x="2317943" y="1389665"/>
                    <a:pt x="2350089" y="1421811"/>
                  </a:cubicBezTo>
                  <a:cubicBezTo>
                    <a:pt x="2382235" y="1453958"/>
                    <a:pt x="2400299" y="1497586"/>
                    <a:pt x="2400299" y="1543051"/>
                  </a:cubicBezTo>
                  <a:cubicBezTo>
                    <a:pt x="2400299" y="1588516"/>
                    <a:pt x="2382235" y="1632144"/>
                    <a:pt x="2350089" y="1664291"/>
                  </a:cubicBezTo>
                  <a:cubicBezTo>
                    <a:pt x="2317943" y="1696437"/>
                    <a:pt x="2274314" y="1714501"/>
                    <a:pt x="2228849" y="1714501"/>
                  </a:cubicBezTo>
                  <a:close/>
                  <a:moveTo>
                    <a:pt x="2335168" y="600076"/>
                  </a:moveTo>
                  <a:lnTo>
                    <a:pt x="2545199" y="1371601"/>
                  </a:lnTo>
                  <a:lnTo>
                    <a:pt x="2523768" y="1371601"/>
                  </a:lnTo>
                  <a:cubicBezTo>
                    <a:pt x="2468008" y="1277112"/>
                    <a:pt x="2370462" y="1214964"/>
                    <a:pt x="2261234" y="1204472"/>
                  </a:cubicBezTo>
                  <a:cubicBezTo>
                    <a:pt x="2152044" y="1193948"/>
                    <a:pt x="2044393" y="1236312"/>
                    <a:pt x="1971679" y="1318442"/>
                  </a:cubicBezTo>
                  <a:lnTo>
                    <a:pt x="1971679" y="600076"/>
                  </a:lnTo>
                  <a:close/>
                  <a:moveTo>
                    <a:pt x="514369" y="1714501"/>
                  </a:moveTo>
                  <a:cubicBezTo>
                    <a:pt x="468904" y="1714501"/>
                    <a:pt x="425275" y="1696437"/>
                    <a:pt x="393129" y="1664291"/>
                  </a:cubicBezTo>
                  <a:cubicBezTo>
                    <a:pt x="360983" y="1632144"/>
                    <a:pt x="342919" y="1588516"/>
                    <a:pt x="342919" y="1543051"/>
                  </a:cubicBezTo>
                  <a:cubicBezTo>
                    <a:pt x="342919" y="1497586"/>
                    <a:pt x="360983" y="1453958"/>
                    <a:pt x="393129" y="1421811"/>
                  </a:cubicBezTo>
                  <a:cubicBezTo>
                    <a:pt x="425275" y="1389665"/>
                    <a:pt x="468904" y="1371601"/>
                    <a:pt x="514369" y="1371601"/>
                  </a:cubicBezTo>
                  <a:cubicBezTo>
                    <a:pt x="559833" y="1371601"/>
                    <a:pt x="603462" y="1389665"/>
                    <a:pt x="635608" y="1421811"/>
                  </a:cubicBezTo>
                  <a:cubicBezTo>
                    <a:pt x="667755" y="1453958"/>
                    <a:pt x="685819" y="1497586"/>
                    <a:pt x="685819" y="1543051"/>
                  </a:cubicBezTo>
                  <a:cubicBezTo>
                    <a:pt x="685819" y="1588516"/>
                    <a:pt x="667755" y="1632144"/>
                    <a:pt x="635608" y="1664291"/>
                  </a:cubicBezTo>
                  <a:cubicBezTo>
                    <a:pt x="603462" y="1696437"/>
                    <a:pt x="559833" y="1714501"/>
                    <a:pt x="514369" y="1714501"/>
                  </a:cubicBezTo>
                  <a:close/>
                  <a:moveTo>
                    <a:pt x="171469" y="171451"/>
                  </a:moveTo>
                  <a:lnTo>
                    <a:pt x="1800244" y="171451"/>
                  </a:lnTo>
                  <a:lnTo>
                    <a:pt x="1800244" y="1371601"/>
                  </a:lnTo>
                  <a:lnTo>
                    <a:pt x="809263" y="1371601"/>
                  </a:lnTo>
                  <a:cubicBezTo>
                    <a:pt x="747495" y="1267506"/>
                    <a:pt x="635403" y="1203668"/>
                    <a:pt x="514349" y="1203668"/>
                  </a:cubicBezTo>
                  <a:cubicBezTo>
                    <a:pt x="393296" y="1203668"/>
                    <a:pt x="281206" y="1267503"/>
                    <a:pt x="219435" y="1371601"/>
                  </a:cubicBezTo>
                  <a:lnTo>
                    <a:pt x="171445" y="1371601"/>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2" name="Freeform: Shape 51">
              <a:extLst>
                <a:ext uri="{FF2B5EF4-FFF2-40B4-BE49-F238E27FC236}">
                  <a16:creationId xmlns:a16="http://schemas.microsoft.com/office/drawing/2014/main" id="{A9B9E5B0-4F65-2567-757A-B0861E3B5C54}"/>
                </a:ext>
              </a:extLst>
            </p:cNvPr>
            <p:cNvSpPr/>
            <p:nvPr/>
          </p:nvSpPr>
          <p:spPr>
            <a:xfrm>
              <a:off x="13020660" y="1429768"/>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3" name="Freeform: Shape 52">
              <a:extLst>
                <a:ext uri="{FF2B5EF4-FFF2-40B4-BE49-F238E27FC236}">
                  <a16:creationId xmlns:a16="http://schemas.microsoft.com/office/drawing/2014/main" id="{C56622B8-ADDA-E3CE-F9D7-8D94C8EC5258}"/>
                </a:ext>
              </a:extLst>
            </p:cNvPr>
            <p:cNvSpPr/>
            <p:nvPr/>
          </p:nvSpPr>
          <p:spPr>
            <a:xfrm>
              <a:off x="14735155" y="1429768"/>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4" name="Freeform: Shape 53">
              <a:extLst>
                <a:ext uri="{FF2B5EF4-FFF2-40B4-BE49-F238E27FC236}">
                  <a16:creationId xmlns:a16="http://schemas.microsoft.com/office/drawing/2014/main" id="{6E17B49F-D2B1-59A5-ACBE-934F994A6462}"/>
                </a:ext>
              </a:extLst>
            </p:cNvPr>
            <p:cNvSpPr/>
            <p:nvPr/>
          </p:nvSpPr>
          <p:spPr>
            <a:xfrm>
              <a:off x="13535004" y="401071"/>
              <a:ext cx="685798" cy="171454"/>
            </a:xfrm>
            <a:custGeom>
              <a:avLst/>
              <a:gdLst>
                <a:gd name="connsiteX0" fmla="*/ 0 w 685800"/>
                <a:gd name="connsiteY0" fmla="*/ 0 h 171450"/>
                <a:gd name="connsiteX1" fmla="*/ 685800 w 685800"/>
                <a:gd name="connsiteY1" fmla="*/ 0 h 171450"/>
                <a:gd name="connsiteX2" fmla="*/ 685800 w 685800"/>
                <a:gd name="connsiteY2" fmla="*/ 171450 h 171450"/>
                <a:gd name="connsiteX3" fmla="*/ 0 w 6858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685800" h="171450">
                  <a:moveTo>
                    <a:pt x="0" y="0"/>
                  </a:moveTo>
                  <a:lnTo>
                    <a:pt x="685800" y="0"/>
                  </a:lnTo>
                  <a:lnTo>
                    <a:pt x="68580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5" name="Freeform: Shape 54">
              <a:extLst>
                <a:ext uri="{FF2B5EF4-FFF2-40B4-BE49-F238E27FC236}">
                  <a16:creationId xmlns:a16="http://schemas.microsoft.com/office/drawing/2014/main" id="{EEEF6B4F-D47E-055F-E244-2063272A007A}"/>
                </a:ext>
              </a:extLst>
            </p:cNvPr>
            <p:cNvSpPr/>
            <p:nvPr/>
          </p:nvSpPr>
          <p:spPr>
            <a:xfrm>
              <a:off x="13192105" y="743970"/>
              <a:ext cx="1028697" cy="171454"/>
            </a:xfrm>
            <a:custGeom>
              <a:avLst/>
              <a:gdLst>
                <a:gd name="connsiteX0" fmla="*/ 0 w 1028700"/>
                <a:gd name="connsiteY0" fmla="*/ 0 h 171450"/>
                <a:gd name="connsiteX1" fmla="*/ 1028700 w 1028700"/>
                <a:gd name="connsiteY1" fmla="*/ 0 h 171450"/>
                <a:gd name="connsiteX2" fmla="*/ 1028700 w 1028700"/>
                <a:gd name="connsiteY2" fmla="*/ 171450 h 171450"/>
                <a:gd name="connsiteX3" fmla="*/ 0 w 10287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028700" h="171450">
                  <a:moveTo>
                    <a:pt x="0" y="0"/>
                  </a:moveTo>
                  <a:lnTo>
                    <a:pt x="1028700" y="0"/>
                  </a:lnTo>
                  <a:lnTo>
                    <a:pt x="102870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6" name="Freeform: Shape 55">
              <a:extLst>
                <a:ext uri="{FF2B5EF4-FFF2-40B4-BE49-F238E27FC236}">
                  <a16:creationId xmlns:a16="http://schemas.microsoft.com/office/drawing/2014/main" id="{0588961A-1DD8-D8EA-DD50-267AEF3A7D00}"/>
                </a:ext>
              </a:extLst>
            </p:cNvPr>
            <p:cNvSpPr/>
            <p:nvPr/>
          </p:nvSpPr>
          <p:spPr>
            <a:xfrm>
              <a:off x="14135120" y="2375442"/>
              <a:ext cx="1028697" cy="1368882"/>
            </a:xfrm>
            <a:custGeom>
              <a:avLst/>
              <a:gdLst>
                <a:gd name="connsiteX0" fmla="*/ 240872 w 1028699"/>
                <a:gd name="connsiteY0" fmla="*/ 144743 h 1368886"/>
                <a:gd name="connsiteX1" fmla="*/ 196325 w 1028699"/>
                <a:gd name="connsiteY1" fmla="*/ 511636 h 1368886"/>
                <a:gd name="connsiteX2" fmla="*/ 331761 w 1028699"/>
                <a:gd name="connsiteY2" fmla="*/ 872524 h 1368886"/>
                <a:gd name="connsiteX3" fmla="*/ 0 w 1028699"/>
                <a:gd name="connsiteY3" fmla="*/ 1111711 h 1368886"/>
                <a:gd name="connsiteX4" fmla="*/ 514350 w 1028699"/>
                <a:gd name="connsiteY4" fmla="*/ 1368886 h 1368886"/>
                <a:gd name="connsiteX5" fmla="*/ 1028700 w 1028699"/>
                <a:gd name="connsiteY5" fmla="*/ 1111711 h 1368886"/>
                <a:gd name="connsiteX6" fmla="*/ 696097 w 1028699"/>
                <a:gd name="connsiteY6" fmla="*/ 869957 h 1368886"/>
                <a:gd name="connsiteX7" fmla="*/ 832375 w 1028699"/>
                <a:gd name="connsiteY7" fmla="*/ 511636 h 1368886"/>
                <a:gd name="connsiteX8" fmla="*/ 787829 w 1028699"/>
                <a:gd name="connsiteY8" fmla="*/ 147300 h 1368886"/>
                <a:gd name="connsiteX9" fmla="*/ 514351 w 1028699"/>
                <a:gd name="connsiteY9" fmla="*/ 0 h 1368886"/>
                <a:gd name="connsiteX10" fmla="*/ 240874 w 1028699"/>
                <a:gd name="connsiteY10" fmla="*/ 147300 h 1368886"/>
                <a:gd name="connsiteX11" fmla="*/ 514349 w 1028699"/>
                <a:gd name="connsiteY11" fmla="*/ 1197446 h 1368886"/>
                <a:gd name="connsiteX12" fmla="*/ 171449 w 1028699"/>
                <a:gd name="connsiteY12" fmla="*/ 1111721 h 1368886"/>
                <a:gd name="connsiteX13" fmla="*/ 390885 w 1028699"/>
                <a:gd name="connsiteY13" fmla="*/ 1033727 h 1368886"/>
                <a:gd name="connsiteX14" fmla="*/ 431184 w 1028699"/>
                <a:gd name="connsiteY14" fmla="*/ 1141721 h 1368886"/>
                <a:gd name="connsiteX15" fmla="*/ 511781 w 1028699"/>
                <a:gd name="connsiteY15" fmla="*/ 1198207 h 1368886"/>
                <a:gd name="connsiteX16" fmla="*/ 592340 w 1028699"/>
                <a:gd name="connsiteY16" fmla="*/ 1141721 h 1368886"/>
                <a:gd name="connsiteX17" fmla="*/ 632639 w 1028699"/>
                <a:gd name="connsiteY17" fmla="*/ 1033727 h 1368886"/>
                <a:gd name="connsiteX18" fmla="*/ 857248 w 1028699"/>
                <a:gd name="connsiteY18" fmla="*/ 1111721 h 1368886"/>
                <a:gd name="connsiteX19" fmla="*/ 514348 w 1028699"/>
                <a:gd name="connsiteY19" fmla="*/ 1197446 h 1368886"/>
                <a:gd name="connsiteX20" fmla="*/ 381480 w 1028699"/>
                <a:gd name="connsiteY20" fmla="*/ 242450 h 1368886"/>
                <a:gd name="connsiteX21" fmla="*/ 514349 w 1028699"/>
                <a:gd name="connsiteY21" fmla="*/ 168971 h 1368886"/>
                <a:gd name="connsiteX22" fmla="*/ 647218 w 1028699"/>
                <a:gd name="connsiteY22" fmla="*/ 242450 h 1368886"/>
                <a:gd name="connsiteX23" fmla="*/ 671213 w 1028699"/>
                <a:gd name="connsiteY23" fmla="*/ 449072 h 1368886"/>
                <a:gd name="connsiteX24" fmla="*/ 514341 w 1028699"/>
                <a:gd name="connsiteY24" fmla="*/ 867400 h 1368886"/>
                <a:gd name="connsiteX25" fmla="*/ 357469 w 1028699"/>
                <a:gd name="connsiteY25" fmla="*/ 449072 h 1368886"/>
                <a:gd name="connsiteX26" fmla="*/ 381464 w 1028699"/>
                <a:gd name="connsiteY26" fmla="*/ 242450 h 13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8699" h="1368886">
                  <a:moveTo>
                    <a:pt x="240872" y="144743"/>
                  </a:moveTo>
                  <a:cubicBezTo>
                    <a:pt x="166359" y="252169"/>
                    <a:pt x="149674" y="389476"/>
                    <a:pt x="196325" y="511636"/>
                  </a:cubicBezTo>
                  <a:lnTo>
                    <a:pt x="331761" y="872524"/>
                  </a:lnTo>
                  <a:cubicBezTo>
                    <a:pt x="127745" y="904250"/>
                    <a:pt x="0" y="994263"/>
                    <a:pt x="0" y="1111711"/>
                  </a:cubicBezTo>
                  <a:cubicBezTo>
                    <a:pt x="0" y="1288285"/>
                    <a:pt x="266590" y="1368886"/>
                    <a:pt x="514350" y="1368886"/>
                  </a:cubicBezTo>
                  <a:cubicBezTo>
                    <a:pt x="762110" y="1368886"/>
                    <a:pt x="1028700" y="1288289"/>
                    <a:pt x="1028700" y="1111711"/>
                  </a:cubicBezTo>
                  <a:cubicBezTo>
                    <a:pt x="1028700" y="994263"/>
                    <a:pt x="900955" y="904247"/>
                    <a:pt x="696097" y="869957"/>
                  </a:cubicBezTo>
                  <a:lnTo>
                    <a:pt x="832375" y="511636"/>
                  </a:lnTo>
                  <a:cubicBezTo>
                    <a:pt x="878108" y="390201"/>
                    <a:pt x="861461" y="254118"/>
                    <a:pt x="787829" y="147300"/>
                  </a:cubicBezTo>
                  <a:cubicBezTo>
                    <a:pt x="727247" y="55337"/>
                    <a:pt x="624490" y="0"/>
                    <a:pt x="514351" y="0"/>
                  </a:cubicBezTo>
                  <a:cubicBezTo>
                    <a:pt x="404212" y="0"/>
                    <a:pt x="301459" y="55338"/>
                    <a:pt x="240874" y="147300"/>
                  </a:cubicBezTo>
                  <a:close/>
                  <a:moveTo>
                    <a:pt x="514349" y="1197446"/>
                  </a:moveTo>
                  <a:cubicBezTo>
                    <a:pt x="313733" y="1197446"/>
                    <a:pt x="196324" y="1140002"/>
                    <a:pt x="171449" y="1111721"/>
                  </a:cubicBezTo>
                  <a:cubicBezTo>
                    <a:pt x="234825" y="1063731"/>
                    <a:pt x="311480" y="1036482"/>
                    <a:pt x="390885" y="1033727"/>
                  </a:cubicBezTo>
                  <a:lnTo>
                    <a:pt x="431184" y="1141721"/>
                  </a:lnTo>
                  <a:cubicBezTo>
                    <a:pt x="443507" y="1175628"/>
                    <a:pt x="475692" y="1198207"/>
                    <a:pt x="511781" y="1198207"/>
                  </a:cubicBezTo>
                  <a:cubicBezTo>
                    <a:pt x="547832" y="1198207"/>
                    <a:pt x="580055" y="1175628"/>
                    <a:pt x="592340" y="1141721"/>
                  </a:cubicBezTo>
                  <a:lnTo>
                    <a:pt x="632639" y="1033727"/>
                  </a:lnTo>
                  <a:cubicBezTo>
                    <a:pt x="713848" y="1035411"/>
                    <a:pt x="792450" y="1062735"/>
                    <a:pt x="857248" y="1111721"/>
                  </a:cubicBezTo>
                  <a:cubicBezTo>
                    <a:pt x="832372" y="1140002"/>
                    <a:pt x="714964" y="1197446"/>
                    <a:pt x="514348" y="1197446"/>
                  </a:cubicBezTo>
                  <a:close/>
                  <a:moveTo>
                    <a:pt x="381480" y="242450"/>
                  </a:moveTo>
                  <a:cubicBezTo>
                    <a:pt x="410183" y="196755"/>
                    <a:pt x="460355" y="168971"/>
                    <a:pt x="514349" y="168971"/>
                  </a:cubicBezTo>
                  <a:cubicBezTo>
                    <a:pt x="568343" y="168971"/>
                    <a:pt x="618522" y="196755"/>
                    <a:pt x="647218" y="242450"/>
                  </a:cubicBezTo>
                  <a:cubicBezTo>
                    <a:pt x="688703" y="303184"/>
                    <a:pt x="697657" y="380453"/>
                    <a:pt x="671213" y="449072"/>
                  </a:cubicBezTo>
                  <a:lnTo>
                    <a:pt x="514341" y="867400"/>
                  </a:lnTo>
                  <a:lnTo>
                    <a:pt x="357469" y="449072"/>
                  </a:lnTo>
                  <a:cubicBezTo>
                    <a:pt x="331025" y="380453"/>
                    <a:pt x="339979" y="303182"/>
                    <a:pt x="381464" y="24245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7" name="Freeform: Shape 56">
              <a:extLst>
                <a:ext uri="{FF2B5EF4-FFF2-40B4-BE49-F238E27FC236}">
                  <a16:creationId xmlns:a16="http://schemas.microsoft.com/office/drawing/2014/main" id="{BB75C0D2-5E9F-368D-ECFC-726E7CC56A71}"/>
                </a:ext>
              </a:extLst>
            </p:cNvPr>
            <p:cNvSpPr/>
            <p:nvPr/>
          </p:nvSpPr>
          <p:spPr>
            <a:xfrm>
              <a:off x="15592407" y="1175464"/>
              <a:ext cx="1028697" cy="1368727"/>
            </a:xfrm>
            <a:custGeom>
              <a:avLst/>
              <a:gdLst>
                <a:gd name="connsiteX0" fmla="*/ 0 w 1028700"/>
                <a:gd name="connsiteY0" fmla="*/ 1111555 h 1368729"/>
                <a:gd name="connsiteX1" fmla="*/ 514350 w 1028700"/>
                <a:gd name="connsiteY1" fmla="*/ 1368730 h 1368729"/>
                <a:gd name="connsiteX2" fmla="*/ 1028700 w 1028700"/>
                <a:gd name="connsiteY2" fmla="*/ 1111555 h 1368729"/>
                <a:gd name="connsiteX3" fmla="*/ 696097 w 1028700"/>
                <a:gd name="connsiteY3" fmla="*/ 869800 h 1368729"/>
                <a:gd name="connsiteX4" fmla="*/ 831533 w 1028700"/>
                <a:gd name="connsiteY4" fmla="*/ 511479 h 1368729"/>
                <a:gd name="connsiteX5" fmla="*/ 787828 w 1028700"/>
                <a:gd name="connsiteY5" fmla="*/ 147986 h 1368729"/>
                <a:gd name="connsiteX6" fmla="*/ 514351 w 1028700"/>
                <a:gd name="connsiteY6" fmla="*/ 0 h 1368729"/>
                <a:gd name="connsiteX7" fmla="*/ 240873 w 1028700"/>
                <a:gd name="connsiteY7" fmla="*/ 147986 h 1368729"/>
                <a:gd name="connsiteX8" fmla="*/ 197170 w 1028700"/>
                <a:gd name="connsiteY8" fmla="*/ 511479 h 1368729"/>
                <a:gd name="connsiteX9" fmla="*/ 332605 w 1028700"/>
                <a:gd name="connsiteY9" fmla="*/ 872367 h 1368729"/>
                <a:gd name="connsiteX10" fmla="*/ 2 w 1028700"/>
                <a:gd name="connsiteY10" fmla="*/ 1111555 h 1368729"/>
                <a:gd name="connsiteX11" fmla="*/ 381481 w 1028700"/>
                <a:gd name="connsiteY11" fmla="*/ 242283 h 1368729"/>
                <a:gd name="connsiteX12" fmla="*/ 514350 w 1028700"/>
                <a:gd name="connsiteY12" fmla="*/ 168805 h 1368729"/>
                <a:gd name="connsiteX13" fmla="*/ 647219 w 1028700"/>
                <a:gd name="connsiteY13" fmla="*/ 242283 h 1368729"/>
                <a:gd name="connsiteX14" fmla="*/ 671214 w 1028700"/>
                <a:gd name="connsiteY14" fmla="*/ 448023 h 1368729"/>
                <a:gd name="connsiteX15" fmla="*/ 514342 w 1028700"/>
                <a:gd name="connsiteY15" fmla="*/ 867233 h 1368729"/>
                <a:gd name="connsiteX16" fmla="*/ 357470 w 1028700"/>
                <a:gd name="connsiteY16" fmla="*/ 448023 h 1368729"/>
                <a:gd name="connsiteX17" fmla="*/ 381466 w 1028700"/>
                <a:gd name="connsiteY17" fmla="*/ 242283 h 1368729"/>
                <a:gd name="connsiteX18" fmla="*/ 393498 w 1028700"/>
                <a:gd name="connsiteY18" fmla="*/ 1033520 h 1368729"/>
                <a:gd name="connsiteX19" fmla="*/ 433797 w 1028700"/>
                <a:gd name="connsiteY19" fmla="*/ 1141514 h 1368729"/>
                <a:gd name="connsiteX20" fmla="*/ 433759 w 1028700"/>
                <a:gd name="connsiteY20" fmla="*/ 1141553 h 1368729"/>
                <a:gd name="connsiteX21" fmla="*/ 514356 w 1028700"/>
                <a:gd name="connsiteY21" fmla="*/ 1198039 h 1368729"/>
                <a:gd name="connsiteX22" fmla="*/ 594953 w 1028700"/>
                <a:gd name="connsiteY22" fmla="*/ 1141553 h 1368729"/>
                <a:gd name="connsiteX23" fmla="*/ 635252 w 1028700"/>
                <a:gd name="connsiteY23" fmla="*/ 1033559 h 1368729"/>
                <a:gd name="connsiteX24" fmla="*/ 635213 w 1028700"/>
                <a:gd name="connsiteY24" fmla="*/ 1033559 h 1368729"/>
                <a:gd name="connsiteX25" fmla="*/ 857256 w 1028700"/>
                <a:gd name="connsiteY25" fmla="*/ 1111553 h 1368729"/>
                <a:gd name="connsiteX26" fmla="*/ 514356 w 1028700"/>
                <a:gd name="connsiteY26" fmla="*/ 1197278 h 1368729"/>
                <a:gd name="connsiteX27" fmla="*/ 171456 w 1028700"/>
                <a:gd name="connsiteY27" fmla="*/ 1111553 h 1368729"/>
                <a:gd name="connsiteX28" fmla="*/ 393498 w 1028700"/>
                <a:gd name="connsiteY28" fmla="*/ 1033559 h 136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8700" h="1368729">
                  <a:moveTo>
                    <a:pt x="0" y="1111555"/>
                  </a:moveTo>
                  <a:cubicBezTo>
                    <a:pt x="0" y="1288129"/>
                    <a:pt x="266590" y="1368730"/>
                    <a:pt x="514350" y="1368730"/>
                  </a:cubicBezTo>
                  <a:cubicBezTo>
                    <a:pt x="762110" y="1368730"/>
                    <a:pt x="1028700" y="1288132"/>
                    <a:pt x="1028700" y="1111555"/>
                  </a:cubicBezTo>
                  <a:cubicBezTo>
                    <a:pt x="1028700" y="994106"/>
                    <a:pt x="900955" y="904090"/>
                    <a:pt x="696097" y="869800"/>
                  </a:cubicBezTo>
                  <a:lnTo>
                    <a:pt x="831533" y="511479"/>
                  </a:lnTo>
                  <a:cubicBezTo>
                    <a:pt x="878107" y="390544"/>
                    <a:pt x="861727" y="254422"/>
                    <a:pt x="787828" y="147986"/>
                  </a:cubicBezTo>
                  <a:cubicBezTo>
                    <a:pt x="727515" y="55640"/>
                    <a:pt x="624647" y="0"/>
                    <a:pt x="514351" y="0"/>
                  </a:cubicBezTo>
                  <a:cubicBezTo>
                    <a:pt x="404055" y="0"/>
                    <a:pt x="301185" y="55645"/>
                    <a:pt x="240873" y="147986"/>
                  </a:cubicBezTo>
                  <a:cubicBezTo>
                    <a:pt x="166974" y="254412"/>
                    <a:pt x="150595" y="390544"/>
                    <a:pt x="197170" y="511479"/>
                  </a:cubicBezTo>
                  <a:lnTo>
                    <a:pt x="332605" y="872367"/>
                  </a:lnTo>
                  <a:cubicBezTo>
                    <a:pt x="127747" y="904093"/>
                    <a:pt x="2" y="994106"/>
                    <a:pt x="2" y="1111555"/>
                  </a:cubicBezTo>
                  <a:close/>
                  <a:moveTo>
                    <a:pt x="381481" y="242283"/>
                  </a:moveTo>
                  <a:cubicBezTo>
                    <a:pt x="410184" y="196589"/>
                    <a:pt x="460356" y="168805"/>
                    <a:pt x="514350" y="168805"/>
                  </a:cubicBezTo>
                  <a:cubicBezTo>
                    <a:pt x="568344" y="168805"/>
                    <a:pt x="618523" y="196589"/>
                    <a:pt x="647219" y="242283"/>
                  </a:cubicBezTo>
                  <a:cubicBezTo>
                    <a:pt x="688245" y="302865"/>
                    <a:pt x="697200" y="379639"/>
                    <a:pt x="671214" y="448023"/>
                  </a:cubicBezTo>
                  <a:lnTo>
                    <a:pt x="514342" y="867233"/>
                  </a:lnTo>
                  <a:lnTo>
                    <a:pt x="357470" y="448023"/>
                  </a:lnTo>
                  <a:cubicBezTo>
                    <a:pt x="331485" y="379634"/>
                    <a:pt x="340440" y="302869"/>
                    <a:pt x="381466" y="242283"/>
                  </a:cubicBezTo>
                  <a:close/>
                  <a:moveTo>
                    <a:pt x="393498" y="1033520"/>
                  </a:moveTo>
                  <a:lnTo>
                    <a:pt x="433797" y="1141514"/>
                  </a:lnTo>
                  <a:lnTo>
                    <a:pt x="433759" y="1141553"/>
                  </a:lnTo>
                  <a:cubicBezTo>
                    <a:pt x="446082" y="1175459"/>
                    <a:pt x="478305" y="1198039"/>
                    <a:pt x="514356" y="1198039"/>
                  </a:cubicBezTo>
                  <a:cubicBezTo>
                    <a:pt x="550406" y="1198039"/>
                    <a:pt x="582630" y="1175459"/>
                    <a:pt x="594953" y="1141553"/>
                  </a:cubicBezTo>
                  <a:lnTo>
                    <a:pt x="635252" y="1033559"/>
                  </a:lnTo>
                  <a:lnTo>
                    <a:pt x="635213" y="1033559"/>
                  </a:lnTo>
                  <a:cubicBezTo>
                    <a:pt x="715542" y="1035778"/>
                    <a:pt x="793192" y="1063065"/>
                    <a:pt x="857256" y="1111553"/>
                  </a:cubicBezTo>
                  <a:cubicBezTo>
                    <a:pt x="834983" y="1139834"/>
                    <a:pt x="717529" y="1197278"/>
                    <a:pt x="514356" y="1197278"/>
                  </a:cubicBezTo>
                  <a:cubicBezTo>
                    <a:pt x="311182" y="1197278"/>
                    <a:pt x="196331" y="1139834"/>
                    <a:pt x="171456" y="1111553"/>
                  </a:cubicBezTo>
                  <a:cubicBezTo>
                    <a:pt x="235520" y="1063065"/>
                    <a:pt x="313171" y="1035778"/>
                    <a:pt x="393498" y="103355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8" name="Freeform: Shape 57">
              <a:extLst>
                <a:ext uri="{FF2B5EF4-FFF2-40B4-BE49-F238E27FC236}">
                  <a16:creationId xmlns:a16="http://schemas.microsoft.com/office/drawing/2014/main" id="{241DFC28-9F6A-85F5-489D-93ED56AF7922}"/>
                </a:ext>
              </a:extLst>
            </p:cNvPr>
            <p:cNvSpPr/>
            <p:nvPr/>
          </p:nvSpPr>
          <p:spPr>
            <a:xfrm>
              <a:off x="16449659" y="3747210"/>
              <a:ext cx="1028697" cy="1368727"/>
            </a:xfrm>
            <a:custGeom>
              <a:avLst/>
              <a:gdLst>
                <a:gd name="connsiteX0" fmla="*/ 0 w 1028700"/>
                <a:gd name="connsiteY0" fmla="*/ 1111555 h 1368729"/>
                <a:gd name="connsiteX1" fmla="*/ 514350 w 1028700"/>
                <a:gd name="connsiteY1" fmla="*/ 1368730 h 1368729"/>
                <a:gd name="connsiteX2" fmla="*/ 1028700 w 1028700"/>
                <a:gd name="connsiteY2" fmla="*/ 1111555 h 1368729"/>
                <a:gd name="connsiteX3" fmla="*/ 696097 w 1028700"/>
                <a:gd name="connsiteY3" fmla="*/ 869800 h 1368729"/>
                <a:gd name="connsiteX4" fmla="*/ 831533 w 1028700"/>
                <a:gd name="connsiteY4" fmla="*/ 511479 h 1368729"/>
                <a:gd name="connsiteX5" fmla="*/ 787829 w 1028700"/>
                <a:gd name="connsiteY5" fmla="*/ 147986 h 1368729"/>
                <a:gd name="connsiteX6" fmla="*/ 514351 w 1028700"/>
                <a:gd name="connsiteY6" fmla="*/ 0 h 1368729"/>
                <a:gd name="connsiteX7" fmla="*/ 240873 w 1028700"/>
                <a:gd name="connsiteY7" fmla="*/ 147986 h 1368729"/>
                <a:gd name="connsiteX8" fmla="*/ 197170 w 1028700"/>
                <a:gd name="connsiteY8" fmla="*/ 511479 h 1368729"/>
                <a:gd name="connsiteX9" fmla="*/ 332605 w 1028700"/>
                <a:gd name="connsiteY9" fmla="*/ 872367 h 1368729"/>
                <a:gd name="connsiteX10" fmla="*/ 2 w 1028700"/>
                <a:gd name="connsiteY10" fmla="*/ 1111555 h 1368729"/>
                <a:gd name="connsiteX11" fmla="*/ 381481 w 1028700"/>
                <a:gd name="connsiteY11" fmla="*/ 242283 h 1368729"/>
                <a:gd name="connsiteX12" fmla="*/ 514350 w 1028700"/>
                <a:gd name="connsiteY12" fmla="*/ 168805 h 1368729"/>
                <a:gd name="connsiteX13" fmla="*/ 647219 w 1028700"/>
                <a:gd name="connsiteY13" fmla="*/ 242283 h 1368729"/>
                <a:gd name="connsiteX14" fmla="*/ 671214 w 1028700"/>
                <a:gd name="connsiteY14" fmla="*/ 448023 h 1368729"/>
                <a:gd name="connsiteX15" fmla="*/ 514342 w 1028700"/>
                <a:gd name="connsiteY15" fmla="*/ 867233 h 1368729"/>
                <a:gd name="connsiteX16" fmla="*/ 357470 w 1028700"/>
                <a:gd name="connsiteY16" fmla="*/ 448023 h 1368729"/>
                <a:gd name="connsiteX17" fmla="*/ 381466 w 1028700"/>
                <a:gd name="connsiteY17" fmla="*/ 242283 h 1368729"/>
                <a:gd name="connsiteX18" fmla="*/ 393498 w 1028700"/>
                <a:gd name="connsiteY18" fmla="*/ 1033520 h 1368729"/>
                <a:gd name="connsiteX19" fmla="*/ 433797 w 1028700"/>
                <a:gd name="connsiteY19" fmla="*/ 1141514 h 1368729"/>
                <a:gd name="connsiteX20" fmla="*/ 433759 w 1028700"/>
                <a:gd name="connsiteY20" fmla="*/ 1141552 h 1368729"/>
                <a:gd name="connsiteX21" fmla="*/ 514356 w 1028700"/>
                <a:gd name="connsiteY21" fmla="*/ 1198039 h 1368729"/>
                <a:gd name="connsiteX22" fmla="*/ 594953 w 1028700"/>
                <a:gd name="connsiteY22" fmla="*/ 1141552 h 1368729"/>
                <a:gd name="connsiteX23" fmla="*/ 635252 w 1028700"/>
                <a:gd name="connsiteY23" fmla="*/ 1033559 h 1368729"/>
                <a:gd name="connsiteX24" fmla="*/ 635214 w 1028700"/>
                <a:gd name="connsiteY24" fmla="*/ 1033559 h 1368729"/>
                <a:gd name="connsiteX25" fmla="*/ 857256 w 1028700"/>
                <a:gd name="connsiteY25" fmla="*/ 1111553 h 1368729"/>
                <a:gd name="connsiteX26" fmla="*/ 514356 w 1028700"/>
                <a:gd name="connsiteY26" fmla="*/ 1197278 h 1368729"/>
                <a:gd name="connsiteX27" fmla="*/ 171456 w 1028700"/>
                <a:gd name="connsiteY27" fmla="*/ 1111553 h 1368729"/>
                <a:gd name="connsiteX28" fmla="*/ 393498 w 1028700"/>
                <a:gd name="connsiteY28" fmla="*/ 1033559 h 136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8700" h="1368729">
                  <a:moveTo>
                    <a:pt x="0" y="1111555"/>
                  </a:moveTo>
                  <a:cubicBezTo>
                    <a:pt x="0" y="1288129"/>
                    <a:pt x="266590" y="1368730"/>
                    <a:pt x="514350" y="1368730"/>
                  </a:cubicBezTo>
                  <a:cubicBezTo>
                    <a:pt x="762110" y="1368730"/>
                    <a:pt x="1028700" y="1288132"/>
                    <a:pt x="1028700" y="1111555"/>
                  </a:cubicBezTo>
                  <a:cubicBezTo>
                    <a:pt x="1028700" y="994106"/>
                    <a:pt x="900955" y="904090"/>
                    <a:pt x="696097" y="869800"/>
                  </a:cubicBezTo>
                  <a:lnTo>
                    <a:pt x="831533" y="511479"/>
                  </a:lnTo>
                  <a:cubicBezTo>
                    <a:pt x="878107" y="390544"/>
                    <a:pt x="861727" y="254422"/>
                    <a:pt x="787829" y="147986"/>
                  </a:cubicBezTo>
                  <a:cubicBezTo>
                    <a:pt x="727515" y="55640"/>
                    <a:pt x="624647" y="0"/>
                    <a:pt x="514351" y="0"/>
                  </a:cubicBezTo>
                  <a:cubicBezTo>
                    <a:pt x="404055" y="0"/>
                    <a:pt x="301185" y="55645"/>
                    <a:pt x="240873" y="147986"/>
                  </a:cubicBezTo>
                  <a:cubicBezTo>
                    <a:pt x="166974" y="254412"/>
                    <a:pt x="150595" y="390544"/>
                    <a:pt x="197170" y="511479"/>
                  </a:cubicBezTo>
                  <a:lnTo>
                    <a:pt x="332605" y="872367"/>
                  </a:lnTo>
                  <a:cubicBezTo>
                    <a:pt x="127747" y="904093"/>
                    <a:pt x="2" y="994106"/>
                    <a:pt x="2" y="1111555"/>
                  </a:cubicBezTo>
                  <a:close/>
                  <a:moveTo>
                    <a:pt x="381481" y="242283"/>
                  </a:moveTo>
                  <a:cubicBezTo>
                    <a:pt x="410184" y="196588"/>
                    <a:pt x="460356" y="168805"/>
                    <a:pt x="514350" y="168805"/>
                  </a:cubicBezTo>
                  <a:cubicBezTo>
                    <a:pt x="568344" y="168805"/>
                    <a:pt x="618523" y="196588"/>
                    <a:pt x="647219" y="242283"/>
                  </a:cubicBezTo>
                  <a:cubicBezTo>
                    <a:pt x="688245" y="302865"/>
                    <a:pt x="697200" y="379639"/>
                    <a:pt x="671214" y="448023"/>
                  </a:cubicBezTo>
                  <a:lnTo>
                    <a:pt x="514342" y="867233"/>
                  </a:lnTo>
                  <a:lnTo>
                    <a:pt x="357470" y="448023"/>
                  </a:lnTo>
                  <a:cubicBezTo>
                    <a:pt x="331485" y="379635"/>
                    <a:pt x="340440" y="302869"/>
                    <a:pt x="381466" y="242283"/>
                  </a:cubicBezTo>
                  <a:close/>
                  <a:moveTo>
                    <a:pt x="393498" y="1033520"/>
                  </a:moveTo>
                  <a:lnTo>
                    <a:pt x="433797" y="1141514"/>
                  </a:lnTo>
                  <a:lnTo>
                    <a:pt x="433759" y="1141552"/>
                  </a:lnTo>
                  <a:cubicBezTo>
                    <a:pt x="446082" y="1175460"/>
                    <a:pt x="478306" y="1198039"/>
                    <a:pt x="514356" y="1198039"/>
                  </a:cubicBezTo>
                  <a:cubicBezTo>
                    <a:pt x="550406" y="1198039"/>
                    <a:pt x="582630" y="1175460"/>
                    <a:pt x="594953" y="1141552"/>
                  </a:cubicBezTo>
                  <a:lnTo>
                    <a:pt x="635252" y="1033559"/>
                  </a:lnTo>
                  <a:lnTo>
                    <a:pt x="635214" y="1033559"/>
                  </a:lnTo>
                  <a:cubicBezTo>
                    <a:pt x="715542" y="1035778"/>
                    <a:pt x="793192" y="1063065"/>
                    <a:pt x="857256" y="1111553"/>
                  </a:cubicBezTo>
                  <a:cubicBezTo>
                    <a:pt x="834983" y="1139834"/>
                    <a:pt x="717529" y="1197278"/>
                    <a:pt x="514356" y="1197278"/>
                  </a:cubicBezTo>
                  <a:cubicBezTo>
                    <a:pt x="311182" y="1197278"/>
                    <a:pt x="196331" y="1139834"/>
                    <a:pt x="171456" y="1111553"/>
                  </a:cubicBezTo>
                  <a:cubicBezTo>
                    <a:pt x="235520" y="1063065"/>
                    <a:pt x="313171" y="1035778"/>
                    <a:pt x="393498" y="103355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9" name="Freeform: Shape 58">
              <a:extLst>
                <a:ext uri="{FF2B5EF4-FFF2-40B4-BE49-F238E27FC236}">
                  <a16:creationId xmlns:a16="http://schemas.microsoft.com/office/drawing/2014/main" id="{55FE5248-7CA5-8D9A-CE19-B337BF501F36}"/>
                </a:ext>
              </a:extLst>
            </p:cNvPr>
            <p:cNvSpPr/>
            <p:nvPr/>
          </p:nvSpPr>
          <p:spPr>
            <a:xfrm>
              <a:off x="15335235" y="3401443"/>
              <a:ext cx="942970" cy="1543040"/>
            </a:xfrm>
            <a:custGeom>
              <a:avLst/>
              <a:gdLst>
                <a:gd name="connsiteX0" fmla="*/ 771520 w 942970"/>
                <a:gd name="connsiteY0" fmla="*/ 1543045 h 1543045"/>
                <a:gd name="connsiteX1" fmla="*/ 942970 w 942970"/>
                <a:gd name="connsiteY1" fmla="*/ 1543045 h 1543045"/>
                <a:gd name="connsiteX2" fmla="*/ 942970 w 942970"/>
                <a:gd name="connsiteY2" fmla="*/ 1371595 h 1543045"/>
                <a:gd name="connsiteX3" fmla="*/ 771520 w 942970"/>
                <a:gd name="connsiteY3" fmla="*/ 1371595 h 1543045"/>
                <a:gd name="connsiteX4" fmla="*/ 589666 w 942970"/>
                <a:gd name="connsiteY4" fmla="*/ 1296280 h 1543045"/>
                <a:gd name="connsiteX5" fmla="*/ 514350 w 942970"/>
                <a:gd name="connsiteY5" fmla="*/ 1114425 h 1543045"/>
                <a:gd name="connsiteX6" fmla="*/ 514350 w 942970"/>
                <a:gd name="connsiteY6" fmla="*/ 428625 h 1543045"/>
                <a:gd name="connsiteX7" fmla="*/ 388829 w 942970"/>
                <a:gd name="connsiteY7" fmla="*/ 125521 h 1543045"/>
                <a:gd name="connsiteX8" fmla="*/ 85725 w 942970"/>
                <a:gd name="connsiteY8" fmla="*/ 0 h 1543045"/>
                <a:gd name="connsiteX9" fmla="*/ 0 w 942970"/>
                <a:gd name="connsiteY9" fmla="*/ 0 h 1543045"/>
                <a:gd name="connsiteX10" fmla="*/ 0 w 942970"/>
                <a:gd name="connsiteY10" fmla="*/ 171450 h 1543045"/>
                <a:gd name="connsiteX11" fmla="*/ 85725 w 942970"/>
                <a:gd name="connsiteY11" fmla="*/ 171450 h 1543045"/>
                <a:gd name="connsiteX12" fmla="*/ 267580 w 942970"/>
                <a:gd name="connsiteY12" fmla="*/ 246766 h 1543045"/>
                <a:gd name="connsiteX13" fmla="*/ 342895 w 942970"/>
                <a:gd name="connsiteY13" fmla="*/ 428620 h 1543045"/>
                <a:gd name="connsiteX14" fmla="*/ 342895 w 942970"/>
                <a:gd name="connsiteY14" fmla="*/ 1114420 h 1543045"/>
                <a:gd name="connsiteX15" fmla="*/ 468416 w 942970"/>
                <a:gd name="connsiteY15" fmla="*/ 1417524 h 1543045"/>
                <a:gd name="connsiteX16" fmla="*/ 771520 w 942970"/>
                <a:gd name="connsiteY16" fmla="*/ 1543045 h 15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970" h="1543045">
                  <a:moveTo>
                    <a:pt x="771520" y="1543045"/>
                  </a:moveTo>
                  <a:lnTo>
                    <a:pt x="942970" y="1543045"/>
                  </a:lnTo>
                  <a:lnTo>
                    <a:pt x="942970" y="1371595"/>
                  </a:lnTo>
                  <a:lnTo>
                    <a:pt x="771520" y="1371595"/>
                  </a:lnTo>
                  <a:cubicBezTo>
                    <a:pt x="703323" y="1371595"/>
                    <a:pt x="637878" y="1344500"/>
                    <a:pt x="589666" y="1296280"/>
                  </a:cubicBezTo>
                  <a:cubicBezTo>
                    <a:pt x="541454" y="1248059"/>
                    <a:pt x="514350" y="1182613"/>
                    <a:pt x="514350" y="1114425"/>
                  </a:cubicBezTo>
                  <a:lnTo>
                    <a:pt x="514350" y="428625"/>
                  </a:lnTo>
                  <a:cubicBezTo>
                    <a:pt x="514350" y="314959"/>
                    <a:pt x="469191" y="205936"/>
                    <a:pt x="388829" y="125521"/>
                  </a:cubicBezTo>
                  <a:cubicBezTo>
                    <a:pt x="308424" y="45154"/>
                    <a:pt x="199392" y="0"/>
                    <a:pt x="85725" y="0"/>
                  </a:cubicBezTo>
                  <a:lnTo>
                    <a:pt x="0" y="0"/>
                  </a:lnTo>
                  <a:lnTo>
                    <a:pt x="0" y="171450"/>
                  </a:lnTo>
                  <a:lnTo>
                    <a:pt x="85725" y="171450"/>
                  </a:lnTo>
                  <a:cubicBezTo>
                    <a:pt x="153922" y="171450"/>
                    <a:pt x="219368" y="198545"/>
                    <a:pt x="267580" y="246766"/>
                  </a:cubicBezTo>
                  <a:cubicBezTo>
                    <a:pt x="315791" y="294986"/>
                    <a:pt x="342895" y="360432"/>
                    <a:pt x="342895" y="428620"/>
                  </a:cubicBezTo>
                  <a:lnTo>
                    <a:pt x="342895" y="1114420"/>
                  </a:lnTo>
                  <a:cubicBezTo>
                    <a:pt x="342895" y="1228087"/>
                    <a:pt x="388054" y="1337109"/>
                    <a:pt x="468416" y="1417524"/>
                  </a:cubicBezTo>
                  <a:cubicBezTo>
                    <a:pt x="548822" y="1497891"/>
                    <a:pt x="657854" y="1543045"/>
                    <a:pt x="771520" y="1543045"/>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60" name="Freeform: Shape 59">
              <a:extLst>
                <a:ext uri="{FF2B5EF4-FFF2-40B4-BE49-F238E27FC236}">
                  <a16:creationId xmlns:a16="http://schemas.microsoft.com/office/drawing/2014/main" id="{17440AA3-A794-96C8-2B6C-F5DFEB0ADFEC}"/>
                </a:ext>
              </a:extLst>
            </p:cNvPr>
            <p:cNvSpPr/>
            <p:nvPr/>
          </p:nvSpPr>
          <p:spPr>
            <a:xfrm>
              <a:off x="12592043" y="2201293"/>
              <a:ext cx="2828910" cy="1371596"/>
            </a:xfrm>
            <a:custGeom>
              <a:avLst/>
              <a:gdLst>
                <a:gd name="connsiteX0" fmla="*/ 685790 w 2828915"/>
                <a:gd name="connsiteY0" fmla="*/ 1371600 h 1371600"/>
                <a:gd name="connsiteX1" fmla="*/ 1371590 w 2828915"/>
                <a:gd name="connsiteY1" fmla="*/ 1371600 h 1371600"/>
                <a:gd name="connsiteX2" fmla="*/ 1371590 w 2828915"/>
                <a:gd name="connsiteY2" fmla="*/ 1200150 h 1371600"/>
                <a:gd name="connsiteX3" fmla="*/ 685790 w 2828915"/>
                <a:gd name="connsiteY3" fmla="*/ 1200150 h 1371600"/>
                <a:gd name="connsiteX4" fmla="*/ 322071 w 2828915"/>
                <a:gd name="connsiteY4" fmla="*/ 1049519 h 1371600"/>
                <a:gd name="connsiteX5" fmla="*/ 171440 w 2828915"/>
                <a:gd name="connsiteY5" fmla="*/ 685800 h 1371600"/>
                <a:gd name="connsiteX6" fmla="*/ 322071 w 2828915"/>
                <a:gd name="connsiteY6" fmla="*/ 322081 h 1371600"/>
                <a:gd name="connsiteX7" fmla="*/ 685790 w 2828915"/>
                <a:gd name="connsiteY7" fmla="*/ 171450 h 1371600"/>
                <a:gd name="connsiteX8" fmla="*/ 2828915 w 2828915"/>
                <a:gd name="connsiteY8" fmla="*/ 171450 h 1371600"/>
                <a:gd name="connsiteX9" fmla="*/ 2828915 w 2828915"/>
                <a:gd name="connsiteY9" fmla="*/ 0 h 1371600"/>
                <a:gd name="connsiteX10" fmla="*/ 685790 w 2828915"/>
                <a:gd name="connsiteY10" fmla="*/ 0 h 1371600"/>
                <a:gd name="connsiteX11" fmla="*/ 91878 w 2828915"/>
                <a:gd name="connsiteY11" fmla="*/ 342900 h 1371600"/>
                <a:gd name="connsiteX12" fmla="*/ 91878 w 2828915"/>
                <a:gd name="connsiteY12" fmla="*/ 1028700 h 1371600"/>
                <a:gd name="connsiteX13" fmla="*/ 685790 w 2828915"/>
                <a:gd name="connsiteY13"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8915" h="1371600">
                  <a:moveTo>
                    <a:pt x="685790" y="1371600"/>
                  </a:moveTo>
                  <a:lnTo>
                    <a:pt x="1371590" y="1371600"/>
                  </a:lnTo>
                  <a:lnTo>
                    <a:pt x="1371590" y="1200150"/>
                  </a:lnTo>
                  <a:lnTo>
                    <a:pt x="685790" y="1200150"/>
                  </a:lnTo>
                  <a:cubicBezTo>
                    <a:pt x="549355" y="1200150"/>
                    <a:pt x="418554" y="1145960"/>
                    <a:pt x="322071" y="1049519"/>
                  </a:cubicBezTo>
                  <a:cubicBezTo>
                    <a:pt x="225630" y="953040"/>
                    <a:pt x="171440" y="822235"/>
                    <a:pt x="171440" y="685800"/>
                  </a:cubicBezTo>
                  <a:cubicBezTo>
                    <a:pt x="171440" y="549365"/>
                    <a:pt x="225630" y="418563"/>
                    <a:pt x="322071" y="322081"/>
                  </a:cubicBezTo>
                  <a:cubicBezTo>
                    <a:pt x="418551" y="225640"/>
                    <a:pt x="549355" y="171450"/>
                    <a:pt x="685790" y="171450"/>
                  </a:cubicBezTo>
                  <a:lnTo>
                    <a:pt x="2828915" y="171450"/>
                  </a:lnTo>
                  <a:lnTo>
                    <a:pt x="2828915" y="0"/>
                  </a:lnTo>
                  <a:lnTo>
                    <a:pt x="685790" y="0"/>
                  </a:lnTo>
                  <a:cubicBezTo>
                    <a:pt x="440783" y="0"/>
                    <a:pt x="214381" y="130733"/>
                    <a:pt x="91878" y="342900"/>
                  </a:cubicBezTo>
                  <a:cubicBezTo>
                    <a:pt x="-30626" y="555067"/>
                    <a:pt x="-30626" y="816533"/>
                    <a:pt x="91878" y="1028700"/>
                  </a:cubicBezTo>
                  <a:cubicBezTo>
                    <a:pt x="214381" y="1240867"/>
                    <a:pt x="440783" y="1371600"/>
                    <a:pt x="685790" y="137160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61" name="Freeform: Shape 60">
              <a:extLst>
                <a:ext uri="{FF2B5EF4-FFF2-40B4-BE49-F238E27FC236}">
                  <a16:creationId xmlns:a16="http://schemas.microsoft.com/office/drawing/2014/main" id="{254B75FF-1C54-B673-12EA-13C36FF3F29E}"/>
                </a:ext>
              </a:extLst>
            </p:cNvPr>
            <p:cNvSpPr/>
            <p:nvPr/>
          </p:nvSpPr>
          <p:spPr>
            <a:xfrm>
              <a:off x="16106760" y="1001142"/>
              <a:ext cx="1628759" cy="1371596"/>
            </a:xfrm>
            <a:custGeom>
              <a:avLst/>
              <a:gdLst>
                <a:gd name="connsiteX0" fmla="*/ 1457325 w 1628765"/>
                <a:gd name="connsiteY0" fmla="*/ 685800 h 1371600"/>
                <a:gd name="connsiteX1" fmla="*/ 1306694 w 1628765"/>
                <a:gd name="connsiteY1" fmla="*/ 1049519 h 1371600"/>
                <a:gd name="connsiteX2" fmla="*/ 942975 w 1628765"/>
                <a:gd name="connsiteY2" fmla="*/ 1200150 h 1371600"/>
                <a:gd name="connsiteX3" fmla="*/ 685800 w 1628765"/>
                <a:gd name="connsiteY3" fmla="*/ 1200150 h 1371600"/>
                <a:gd name="connsiteX4" fmla="*/ 685800 w 1628765"/>
                <a:gd name="connsiteY4" fmla="*/ 1371600 h 1371600"/>
                <a:gd name="connsiteX5" fmla="*/ 942975 w 1628765"/>
                <a:gd name="connsiteY5" fmla="*/ 1371600 h 1371600"/>
                <a:gd name="connsiteX6" fmla="*/ 1536887 w 1628765"/>
                <a:gd name="connsiteY6" fmla="*/ 1028700 h 1371600"/>
                <a:gd name="connsiteX7" fmla="*/ 1536887 w 1628765"/>
                <a:gd name="connsiteY7" fmla="*/ 342900 h 1371600"/>
                <a:gd name="connsiteX8" fmla="*/ 942975 w 1628765"/>
                <a:gd name="connsiteY8" fmla="*/ 0 h 1371600"/>
                <a:gd name="connsiteX9" fmla="*/ 0 w 1628765"/>
                <a:gd name="connsiteY9" fmla="*/ 0 h 1371600"/>
                <a:gd name="connsiteX10" fmla="*/ 0 w 1628765"/>
                <a:gd name="connsiteY10" fmla="*/ 171450 h 1371600"/>
                <a:gd name="connsiteX11" fmla="*/ 942975 w 1628765"/>
                <a:gd name="connsiteY11" fmla="*/ 171450 h 1371600"/>
                <a:gd name="connsiteX12" fmla="*/ 1306694 w 1628765"/>
                <a:gd name="connsiteY12" fmla="*/ 322081 h 1371600"/>
                <a:gd name="connsiteX13" fmla="*/ 1457325 w 1628765"/>
                <a:gd name="connsiteY13"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8765" h="1371600">
                  <a:moveTo>
                    <a:pt x="1457325" y="685800"/>
                  </a:moveTo>
                  <a:cubicBezTo>
                    <a:pt x="1457325" y="822235"/>
                    <a:pt x="1403135" y="953037"/>
                    <a:pt x="1306694" y="1049519"/>
                  </a:cubicBezTo>
                  <a:cubicBezTo>
                    <a:pt x="1210214" y="1145960"/>
                    <a:pt x="1079410" y="1200150"/>
                    <a:pt x="942975" y="1200150"/>
                  </a:cubicBezTo>
                  <a:lnTo>
                    <a:pt x="685800" y="1200150"/>
                  </a:lnTo>
                  <a:lnTo>
                    <a:pt x="685800" y="1371600"/>
                  </a:lnTo>
                  <a:lnTo>
                    <a:pt x="942975" y="1371600"/>
                  </a:lnTo>
                  <a:cubicBezTo>
                    <a:pt x="1187982" y="1371600"/>
                    <a:pt x="1414384" y="1240867"/>
                    <a:pt x="1536887" y="1028700"/>
                  </a:cubicBezTo>
                  <a:cubicBezTo>
                    <a:pt x="1659391" y="816533"/>
                    <a:pt x="1659391" y="555067"/>
                    <a:pt x="1536887" y="342900"/>
                  </a:cubicBezTo>
                  <a:cubicBezTo>
                    <a:pt x="1414384" y="130733"/>
                    <a:pt x="1187982" y="0"/>
                    <a:pt x="942975" y="0"/>
                  </a:cubicBezTo>
                  <a:lnTo>
                    <a:pt x="0" y="0"/>
                  </a:lnTo>
                  <a:lnTo>
                    <a:pt x="0" y="171450"/>
                  </a:lnTo>
                  <a:lnTo>
                    <a:pt x="942975" y="171450"/>
                  </a:lnTo>
                  <a:cubicBezTo>
                    <a:pt x="1079410" y="171450"/>
                    <a:pt x="1210212" y="225640"/>
                    <a:pt x="1306694" y="322081"/>
                  </a:cubicBezTo>
                  <a:cubicBezTo>
                    <a:pt x="1403135" y="418560"/>
                    <a:pt x="1457325" y="549365"/>
                    <a:pt x="1457325" y="68580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62" name="Freeform: Shape 61">
              <a:extLst>
                <a:ext uri="{FF2B5EF4-FFF2-40B4-BE49-F238E27FC236}">
                  <a16:creationId xmlns:a16="http://schemas.microsoft.com/office/drawing/2014/main" id="{C3C66B33-3BE2-61CD-1C29-A43717F1F01C}"/>
                </a:ext>
              </a:extLst>
            </p:cNvPr>
            <p:cNvSpPr/>
            <p:nvPr/>
          </p:nvSpPr>
          <p:spPr>
            <a:xfrm>
              <a:off x="15420953" y="1001142"/>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63" name="Freeform: Shape 62">
              <a:extLst>
                <a:ext uri="{FF2B5EF4-FFF2-40B4-BE49-F238E27FC236}">
                  <a16:creationId xmlns:a16="http://schemas.microsoft.com/office/drawing/2014/main" id="{E56B4D20-4020-5D61-1C87-B066AFC7CE96}"/>
                </a:ext>
              </a:extLst>
            </p:cNvPr>
            <p:cNvSpPr/>
            <p:nvPr/>
          </p:nvSpPr>
          <p:spPr>
            <a:xfrm>
              <a:off x="15763852" y="1001142"/>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4" name="Freeform: Shape 1023">
              <a:extLst>
                <a:ext uri="{FF2B5EF4-FFF2-40B4-BE49-F238E27FC236}">
                  <a16:creationId xmlns:a16="http://schemas.microsoft.com/office/drawing/2014/main" id="{A020B3D6-37F0-E2F0-B7AC-3C6FDE9ABE9C}"/>
                </a:ext>
              </a:extLst>
            </p:cNvPr>
            <p:cNvSpPr/>
            <p:nvPr/>
          </p:nvSpPr>
          <p:spPr>
            <a:xfrm>
              <a:off x="13535004" y="4087241"/>
              <a:ext cx="600071" cy="514344"/>
            </a:xfrm>
            <a:custGeom>
              <a:avLst/>
              <a:gdLst>
                <a:gd name="connsiteX0" fmla="*/ 0 w 600075"/>
                <a:gd name="connsiteY0" fmla="*/ 85720 h 514345"/>
                <a:gd name="connsiteX1" fmla="*/ 125521 w 600075"/>
                <a:gd name="connsiteY1" fmla="*/ 388824 h 514345"/>
                <a:gd name="connsiteX2" fmla="*/ 428625 w 600075"/>
                <a:gd name="connsiteY2" fmla="*/ 514345 h 514345"/>
                <a:gd name="connsiteX3" fmla="*/ 600075 w 600075"/>
                <a:gd name="connsiteY3" fmla="*/ 514345 h 514345"/>
                <a:gd name="connsiteX4" fmla="*/ 600075 w 600075"/>
                <a:gd name="connsiteY4" fmla="*/ 342895 h 514345"/>
                <a:gd name="connsiteX5" fmla="*/ 428625 w 600075"/>
                <a:gd name="connsiteY5" fmla="*/ 342895 h 514345"/>
                <a:gd name="connsiteX6" fmla="*/ 246770 w 600075"/>
                <a:gd name="connsiteY6" fmla="*/ 267580 h 514345"/>
                <a:gd name="connsiteX7" fmla="*/ 171455 w 600075"/>
                <a:gd name="connsiteY7" fmla="*/ 85725 h 514345"/>
                <a:gd name="connsiteX8" fmla="*/ 171455 w 600075"/>
                <a:gd name="connsiteY8" fmla="*/ 0 h 514345"/>
                <a:gd name="connsiteX9" fmla="*/ 5 w 600075"/>
                <a:gd name="connsiteY9" fmla="*/ 0 h 51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5" h="514345">
                  <a:moveTo>
                    <a:pt x="0" y="85720"/>
                  </a:moveTo>
                  <a:cubicBezTo>
                    <a:pt x="0" y="199387"/>
                    <a:pt x="45159" y="308409"/>
                    <a:pt x="125521" y="388824"/>
                  </a:cubicBezTo>
                  <a:cubicBezTo>
                    <a:pt x="205926" y="469191"/>
                    <a:pt x="314959" y="514345"/>
                    <a:pt x="428625" y="514345"/>
                  </a:cubicBezTo>
                  <a:lnTo>
                    <a:pt x="600075" y="514345"/>
                  </a:lnTo>
                  <a:lnTo>
                    <a:pt x="600075" y="342895"/>
                  </a:lnTo>
                  <a:lnTo>
                    <a:pt x="428625" y="342895"/>
                  </a:lnTo>
                  <a:cubicBezTo>
                    <a:pt x="360428" y="342895"/>
                    <a:pt x="294982" y="315800"/>
                    <a:pt x="246770" y="267580"/>
                  </a:cubicBezTo>
                  <a:cubicBezTo>
                    <a:pt x="198559" y="219359"/>
                    <a:pt x="171455" y="153913"/>
                    <a:pt x="171455" y="85725"/>
                  </a:cubicBezTo>
                  <a:lnTo>
                    <a:pt x="171455" y="0"/>
                  </a:lnTo>
                  <a:lnTo>
                    <a:pt x="5" y="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5" name="Freeform: Shape 1024">
              <a:extLst>
                <a:ext uri="{FF2B5EF4-FFF2-40B4-BE49-F238E27FC236}">
                  <a16:creationId xmlns:a16="http://schemas.microsoft.com/office/drawing/2014/main" id="{6F6395F8-666A-6C1C-F6E6-3FAB71F09F14}"/>
                </a:ext>
              </a:extLst>
            </p:cNvPr>
            <p:cNvSpPr/>
            <p:nvPr/>
          </p:nvSpPr>
          <p:spPr>
            <a:xfrm>
              <a:off x="15335235" y="4430140"/>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6" name="Freeform: Shape 1025">
              <a:extLst>
                <a:ext uri="{FF2B5EF4-FFF2-40B4-BE49-F238E27FC236}">
                  <a16:creationId xmlns:a16="http://schemas.microsoft.com/office/drawing/2014/main" id="{42AF3EFC-133A-D644-F80E-C039AE488383}"/>
                </a:ext>
              </a:extLst>
            </p:cNvPr>
            <p:cNvSpPr/>
            <p:nvPr/>
          </p:nvSpPr>
          <p:spPr>
            <a:xfrm>
              <a:off x="13535004" y="1858394"/>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8" name="Freeform: Shape 1027">
              <a:extLst>
                <a:ext uri="{FF2B5EF4-FFF2-40B4-BE49-F238E27FC236}">
                  <a16:creationId xmlns:a16="http://schemas.microsoft.com/office/drawing/2014/main" id="{DA025BFB-DAAD-7AC9-69AE-4B918A5A5805}"/>
                </a:ext>
              </a:extLst>
            </p:cNvPr>
            <p:cNvSpPr/>
            <p:nvPr/>
          </p:nvSpPr>
          <p:spPr>
            <a:xfrm>
              <a:off x="13535004" y="3744342"/>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9" name="Freeform: Shape 1028">
              <a:extLst>
                <a:ext uri="{FF2B5EF4-FFF2-40B4-BE49-F238E27FC236}">
                  <a16:creationId xmlns:a16="http://schemas.microsoft.com/office/drawing/2014/main" id="{60DC0BF9-044C-FB5B-87A1-2AD3BEFE5908}"/>
                </a:ext>
              </a:extLst>
            </p:cNvPr>
            <p:cNvSpPr/>
            <p:nvPr/>
          </p:nvSpPr>
          <p:spPr>
            <a:xfrm>
              <a:off x="13535004" y="3144263"/>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0" name="Freeform: Shape 1029">
              <a:extLst>
                <a:ext uri="{FF2B5EF4-FFF2-40B4-BE49-F238E27FC236}">
                  <a16:creationId xmlns:a16="http://schemas.microsoft.com/office/drawing/2014/main" id="{B61146E4-6D18-33B5-F86F-09A485263CDC}"/>
                </a:ext>
              </a:extLst>
            </p:cNvPr>
            <p:cNvSpPr/>
            <p:nvPr/>
          </p:nvSpPr>
          <p:spPr>
            <a:xfrm>
              <a:off x="13535004" y="2801364"/>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1" name="Freeform: Shape 1030">
              <a:extLst>
                <a:ext uri="{FF2B5EF4-FFF2-40B4-BE49-F238E27FC236}">
                  <a16:creationId xmlns:a16="http://schemas.microsoft.com/office/drawing/2014/main" id="{8843137F-65FF-F638-C142-32E98C408011}"/>
                </a:ext>
              </a:extLst>
            </p:cNvPr>
            <p:cNvSpPr/>
            <p:nvPr/>
          </p:nvSpPr>
          <p:spPr>
            <a:xfrm>
              <a:off x="13535004" y="2458465"/>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2" name="Freeform: Shape 1031">
              <a:extLst>
                <a:ext uri="{FF2B5EF4-FFF2-40B4-BE49-F238E27FC236}">
                  <a16:creationId xmlns:a16="http://schemas.microsoft.com/office/drawing/2014/main" id="{6303E304-129D-7356-B096-EC1748740E13}"/>
                </a:ext>
              </a:extLst>
            </p:cNvPr>
            <p:cNvSpPr/>
            <p:nvPr/>
          </p:nvSpPr>
          <p:spPr>
            <a:xfrm>
              <a:off x="14306529" y="4430140"/>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3" name="Freeform: Shape 1032">
              <a:extLst>
                <a:ext uri="{FF2B5EF4-FFF2-40B4-BE49-F238E27FC236}">
                  <a16:creationId xmlns:a16="http://schemas.microsoft.com/office/drawing/2014/main" id="{81BCF86D-FC27-121E-E023-93E586C0A61B}"/>
                </a:ext>
              </a:extLst>
            </p:cNvPr>
            <p:cNvSpPr/>
            <p:nvPr/>
          </p:nvSpPr>
          <p:spPr>
            <a:xfrm>
              <a:off x="14649428" y="4430140"/>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4" name="Freeform: Shape 1033">
              <a:extLst>
                <a:ext uri="{FF2B5EF4-FFF2-40B4-BE49-F238E27FC236}">
                  <a16:creationId xmlns:a16="http://schemas.microsoft.com/office/drawing/2014/main" id="{BBB660C1-E8B5-CA6D-FA10-57B8EE3A1EBE}"/>
                </a:ext>
              </a:extLst>
            </p:cNvPr>
            <p:cNvSpPr/>
            <p:nvPr/>
          </p:nvSpPr>
          <p:spPr>
            <a:xfrm>
              <a:off x="14992354" y="4430149"/>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grpSp>
        <p:nvGrpSpPr>
          <p:cNvPr id="1035" name="Graphic 1197">
            <a:extLst>
              <a:ext uri="{FF2B5EF4-FFF2-40B4-BE49-F238E27FC236}">
                <a16:creationId xmlns:a16="http://schemas.microsoft.com/office/drawing/2014/main" id="{03CDCB94-8D1B-2F0A-7C6B-D546943062C6}"/>
              </a:ext>
            </a:extLst>
          </p:cNvPr>
          <p:cNvGrpSpPr/>
          <p:nvPr/>
        </p:nvGrpSpPr>
        <p:grpSpPr>
          <a:xfrm>
            <a:off x="7701485" y="3896641"/>
            <a:ext cx="888795" cy="1085115"/>
            <a:chOff x="13908645" y="-403376"/>
            <a:chExt cx="2436661" cy="2974882"/>
          </a:xfrm>
          <a:solidFill>
            <a:schemeClr val="accent2">
              <a:lumMod val="20000"/>
              <a:lumOff val="80000"/>
            </a:schemeClr>
          </a:solidFill>
        </p:grpSpPr>
        <p:sp>
          <p:nvSpPr>
            <p:cNvPr id="1036" name="Freeform: Shape 1035">
              <a:extLst>
                <a:ext uri="{FF2B5EF4-FFF2-40B4-BE49-F238E27FC236}">
                  <a16:creationId xmlns:a16="http://schemas.microsoft.com/office/drawing/2014/main" id="{A8471ACA-962D-314B-653A-6E3F21D89F22}"/>
                </a:ext>
              </a:extLst>
            </p:cNvPr>
            <p:cNvSpPr/>
            <p:nvPr/>
          </p:nvSpPr>
          <p:spPr>
            <a:xfrm>
              <a:off x="15191889" y="1371998"/>
              <a:ext cx="266167" cy="505772"/>
            </a:xfrm>
            <a:custGeom>
              <a:avLst/>
              <a:gdLst>
                <a:gd name="connsiteX0" fmla="*/ 232142 w 266169"/>
                <a:gd name="connsiteY0" fmla="*/ 505747 h 505770"/>
                <a:gd name="connsiteX1" fmla="*/ 198074 w 266169"/>
                <a:gd name="connsiteY1" fmla="*/ 471679 h 505770"/>
                <a:gd name="connsiteX2" fmla="*/ 198074 w 266169"/>
                <a:gd name="connsiteY2" fmla="*/ 155648 h 505770"/>
                <a:gd name="connsiteX3" fmla="*/ 133128 w 266169"/>
                <a:gd name="connsiteY3" fmla="*/ 68109 h 505770"/>
                <a:gd name="connsiteX4" fmla="*/ 68135 w 266169"/>
                <a:gd name="connsiteY4" fmla="*/ 155648 h 505770"/>
                <a:gd name="connsiteX5" fmla="*/ 68135 w 266169"/>
                <a:gd name="connsiteY5" fmla="*/ 471679 h 505770"/>
                <a:gd name="connsiteX6" fmla="*/ 34068 w 266169"/>
                <a:gd name="connsiteY6" fmla="*/ 505747 h 505770"/>
                <a:gd name="connsiteX7" fmla="*/ 0 w 266169"/>
                <a:gd name="connsiteY7" fmla="*/ 471679 h 505770"/>
                <a:gd name="connsiteX8" fmla="*/ 0 w 266169"/>
                <a:gd name="connsiteY8" fmla="*/ 155648 h 505770"/>
                <a:gd name="connsiteX9" fmla="*/ 133108 w 266169"/>
                <a:gd name="connsiteY9" fmla="*/ 0 h 505770"/>
                <a:gd name="connsiteX10" fmla="*/ 266169 w 266169"/>
                <a:gd name="connsiteY10" fmla="*/ 155671 h 505770"/>
                <a:gd name="connsiteX11" fmla="*/ 266169 w 266169"/>
                <a:gd name="connsiteY11" fmla="*/ 471703 h 505770"/>
                <a:gd name="connsiteX12" fmla="*/ 232101 w 266169"/>
                <a:gd name="connsiteY12" fmla="*/ 505771 h 50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69" h="505770">
                  <a:moveTo>
                    <a:pt x="232142" y="505747"/>
                  </a:moveTo>
                  <a:cubicBezTo>
                    <a:pt x="213318" y="505747"/>
                    <a:pt x="198074" y="490503"/>
                    <a:pt x="198074" y="471679"/>
                  </a:cubicBezTo>
                  <a:lnTo>
                    <a:pt x="198074" y="155648"/>
                  </a:lnTo>
                  <a:cubicBezTo>
                    <a:pt x="198074" y="108207"/>
                    <a:pt x="168326" y="68109"/>
                    <a:pt x="133128" y="68109"/>
                  </a:cubicBezTo>
                  <a:cubicBezTo>
                    <a:pt x="97883" y="68109"/>
                    <a:pt x="68135" y="108205"/>
                    <a:pt x="68135" y="155648"/>
                  </a:cubicBezTo>
                  <a:lnTo>
                    <a:pt x="68135" y="471679"/>
                  </a:lnTo>
                  <a:cubicBezTo>
                    <a:pt x="68135" y="490503"/>
                    <a:pt x="52868" y="505747"/>
                    <a:pt x="34068" y="505747"/>
                  </a:cubicBezTo>
                  <a:cubicBezTo>
                    <a:pt x="15267" y="505747"/>
                    <a:pt x="0" y="490503"/>
                    <a:pt x="0" y="471679"/>
                  </a:cubicBezTo>
                  <a:lnTo>
                    <a:pt x="0" y="155648"/>
                  </a:lnTo>
                  <a:cubicBezTo>
                    <a:pt x="0" y="69818"/>
                    <a:pt x="59731" y="0"/>
                    <a:pt x="133108" y="0"/>
                  </a:cubicBezTo>
                  <a:cubicBezTo>
                    <a:pt x="206438" y="0"/>
                    <a:pt x="266169" y="69824"/>
                    <a:pt x="266169" y="155671"/>
                  </a:cubicBezTo>
                  <a:lnTo>
                    <a:pt x="266169" y="471703"/>
                  </a:lnTo>
                  <a:cubicBezTo>
                    <a:pt x="266169" y="490527"/>
                    <a:pt x="250902" y="505771"/>
                    <a:pt x="232101" y="505771"/>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37" name="Freeform: Shape 1036">
              <a:extLst>
                <a:ext uri="{FF2B5EF4-FFF2-40B4-BE49-F238E27FC236}">
                  <a16:creationId xmlns:a16="http://schemas.microsoft.com/office/drawing/2014/main" id="{B043B414-FB0F-6D83-E5C1-763B1188BCAA}"/>
                </a:ext>
              </a:extLst>
            </p:cNvPr>
            <p:cNvSpPr/>
            <p:nvPr/>
          </p:nvSpPr>
          <p:spPr>
            <a:xfrm>
              <a:off x="15389928" y="1508755"/>
              <a:ext cx="266147" cy="368990"/>
            </a:xfrm>
            <a:custGeom>
              <a:avLst/>
              <a:gdLst>
                <a:gd name="connsiteX0" fmla="*/ 232118 w 266145"/>
                <a:gd name="connsiteY0" fmla="*/ 368991 h 368990"/>
                <a:gd name="connsiteX1" fmla="*/ 198051 w 266145"/>
                <a:gd name="connsiteY1" fmla="*/ 334923 h 368990"/>
                <a:gd name="connsiteX2" fmla="*/ 198051 w 266145"/>
                <a:gd name="connsiteY2" fmla="*/ 155648 h 368990"/>
                <a:gd name="connsiteX3" fmla="*/ 133057 w 266145"/>
                <a:gd name="connsiteY3" fmla="*/ 68109 h 368990"/>
                <a:gd name="connsiteX4" fmla="*/ 68135 w 266145"/>
                <a:gd name="connsiteY4" fmla="*/ 155648 h 368990"/>
                <a:gd name="connsiteX5" fmla="*/ 68135 w 266145"/>
                <a:gd name="connsiteY5" fmla="*/ 334923 h 368990"/>
                <a:gd name="connsiteX6" fmla="*/ 34068 w 266145"/>
                <a:gd name="connsiteY6" fmla="*/ 368991 h 368990"/>
                <a:gd name="connsiteX7" fmla="*/ 0 w 266145"/>
                <a:gd name="connsiteY7" fmla="*/ 334923 h 368990"/>
                <a:gd name="connsiteX8" fmla="*/ 0 w 266145"/>
                <a:gd name="connsiteY8" fmla="*/ 155648 h 368990"/>
                <a:gd name="connsiteX9" fmla="*/ 133037 w 266145"/>
                <a:gd name="connsiteY9" fmla="*/ 0 h 368990"/>
                <a:gd name="connsiteX10" fmla="*/ 266146 w 266145"/>
                <a:gd name="connsiteY10" fmla="*/ 155648 h 368990"/>
                <a:gd name="connsiteX11" fmla="*/ 266146 w 266145"/>
                <a:gd name="connsiteY11" fmla="*/ 334923 h 368990"/>
                <a:gd name="connsiteX12" fmla="*/ 232078 w 266145"/>
                <a:gd name="connsiteY12" fmla="*/ 368991 h 36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45" h="368990">
                  <a:moveTo>
                    <a:pt x="232118" y="368991"/>
                  </a:moveTo>
                  <a:cubicBezTo>
                    <a:pt x="213317" y="368991"/>
                    <a:pt x="198051" y="353747"/>
                    <a:pt x="198051" y="334923"/>
                  </a:cubicBezTo>
                  <a:lnTo>
                    <a:pt x="198051" y="155648"/>
                  </a:lnTo>
                  <a:cubicBezTo>
                    <a:pt x="198051" y="108207"/>
                    <a:pt x="168302" y="68109"/>
                    <a:pt x="133057" y="68109"/>
                  </a:cubicBezTo>
                  <a:cubicBezTo>
                    <a:pt x="97881" y="68109"/>
                    <a:pt x="68135" y="108205"/>
                    <a:pt x="68135" y="155648"/>
                  </a:cubicBezTo>
                  <a:lnTo>
                    <a:pt x="68135" y="334923"/>
                  </a:lnTo>
                  <a:cubicBezTo>
                    <a:pt x="68135" y="353747"/>
                    <a:pt x="52868" y="368991"/>
                    <a:pt x="34068" y="368991"/>
                  </a:cubicBezTo>
                  <a:cubicBezTo>
                    <a:pt x="15267" y="368991"/>
                    <a:pt x="0" y="353747"/>
                    <a:pt x="0" y="334923"/>
                  </a:cubicBezTo>
                  <a:lnTo>
                    <a:pt x="0" y="155648"/>
                  </a:lnTo>
                  <a:cubicBezTo>
                    <a:pt x="0" y="69818"/>
                    <a:pt x="59660" y="0"/>
                    <a:pt x="133037" y="0"/>
                  </a:cubicBezTo>
                  <a:cubicBezTo>
                    <a:pt x="206415" y="0"/>
                    <a:pt x="266146" y="69824"/>
                    <a:pt x="266146" y="155648"/>
                  </a:cubicBezTo>
                  <a:lnTo>
                    <a:pt x="266146" y="334923"/>
                  </a:lnTo>
                  <a:cubicBezTo>
                    <a:pt x="266146" y="353747"/>
                    <a:pt x="250879" y="368991"/>
                    <a:pt x="232078" y="368991"/>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38" name="Freeform: Shape 1037">
              <a:extLst>
                <a:ext uri="{FF2B5EF4-FFF2-40B4-BE49-F238E27FC236}">
                  <a16:creationId xmlns:a16="http://schemas.microsoft.com/office/drawing/2014/main" id="{B15E35A6-E3F8-04C5-E7B2-6A1BA4AA9126}"/>
                </a:ext>
              </a:extLst>
            </p:cNvPr>
            <p:cNvSpPr/>
            <p:nvPr/>
          </p:nvSpPr>
          <p:spPr>
            <a:xfrm>
              <a:off x="15587983" y="1590813"/>
              <a:ext cx="266167" cy="286957"/>
            </a:xfrm>
            <a:custGeom>
              <a:avLst/>
              <a:gdLst>
                <a:gd name="connsiteX0" fmla="*/ 232146 w 266165"/>
                <a:gd name="connsiteY0" fmla="*/ 286933 h 286956"/>
                <a:gd name="connsiteX1" fmla="*/ 198078 w 266165"/>
                <a:gd name="connsiteY1" fmla="*/ 252865 h 286956"/>
                <a:gd name="connsiteX2" fmla="*/ 198078 w 266165"/>
                <a:gd name="connsiteY2" fmla="*/ 143456 h 286956"/>
                <a:gd name="connsiteX3" fmla="*/ 143015 w 266165"/>
                <a:gd name="connsiteY3" fmla="*/ 68115 h 286956"/>
                <a:gd name="connsiteX4" fmla="*/ 123152 w 266165"/>
                <a:gd name="connsiteY4" fmla="*/ 68115 h 286956"/>
                <a:gd name="connsiteX5" fmla="*/ 68135 w 266165"/>
                <a:gd name="connsiteY5" fmla="*/ 143479 h 286956"/>
                <a:gd name="connsiteX6" fmla="*/ 68135 w 266165"/>
                <a:gd name="connsiteY6" fmla="*/ 252889 h 286956"/>
                <a:gd name="connsiteX7" fmla="*/ 34068 w 266165"/>
                <a:gd name="connsiteY7" fmla="*/ 286957 h 286956"/>
                <a:gd name="connsiteX8" fmla="*/ 0 w 266165"/>
                <a:gd name="connsiteY8" fmla="*/ 252889 h 286956"/>
                <a:gd name="connsiteX9" fmla="*/ 0 w 266165"/>
                <a:gd name="connsiteY9" fmla="*/ 143479 h 286956"/>
                <a:gd name="connsiteX10" fmla="*/ 123104 w 266165"/>
                <a:gd name="connsiteY10" fmla="*/ 0 h 286956"/>
                <a:gd name="connsiteX11" fmla="*/ 142990 w 266165"/>
                <a:gd name="connsiteY11" fmla="*/ 0 h 286956"/>
                <a:gd name="connsiteX12" fmla="*/ 266165 w 266165"/>
                <a:gd name="connsiteY12" fmla="*/ 143479 h 286956"/>
                <a:gd name="connsiteX13" fmla="*/ 266165 w 266165"/>
                <a:gd name="connsiteY13" fmla="*/ 252889 h 286956"/>
                <a:gd name="connsiteX14" fmla="*/ 232098 w 266165"/>
                <a:gd name="connsiteY14" fmla="*/ 286957 h 2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165" h="286956">
                  <a:moveTo>
                    <a:pt x="232146" y="286933"/>
                  </a:moveTo>
                  <a:cubicBezTo>
                    <a:pt x="213275" y="286933"/>
                    <a:pt x="198078" y="271689"/>
                    <a:pt x="198078" y="252865"/>
                  </a:cubicBezTo>
                  <a:lnTo>
                    <a:pt x="198078" y="143456"/>
                  </a:lnTo>
                  <a:cubicBezTo>
                    <a:pt x="198078" y="102597"/>
                    <a:pt x="172810" y="68115"/>
                    <a:pt x="143015" y="68115"/>
                  </a:cubicBezTo>
                  <a:lnTo>
                    <a:pt x="123152" y="68115"/>
                  </a:lnTo>
                  <a:cubicBezTo>
                    <a:pt x="93357" y="68115"/>
                    <a:pt x="68135" y="102621"/>
                    <a:pt x="68135" y="143479"/>
                  </a:cubicBezTo>
                  <a:lnTo>
                    <a:pt x="68135" y="252889"/>
                  </a:lnTo>
                  <a:cubicBezTo>
                    <a:pt x="68135" y="271713"/>
                    <a:pt x="52868" y="286957"/>
                    <a:pt x="34068" y="286957"/>
                  </a:cubicBezTo>
                  <a:cubicBezTo>
                    <a:pt x="15267" y="286957"/>
                    <a:pt x="0" y="271713"/>
                    <a:pt x="0" y="252889"/>
                  </a:cubicBezTo>
                  <a:lnTo>
                    <a:pt x="0" y="143479"/>
                  </a:lnTo>
                  <a:cubicBezTo>
                    <a:pt x="0" y="64372"/>
                    <a:pt x="55224" y="0"/>
                    <a:pt x="123104" y="0"/>
                  </a:cubicBezTo>
                  <a:lnTo>
                    <a:pt x="142990" y="0"/>
                  </a:lnTo>
                  <a:cubicBezTo>
                    <a:pt x="210869" y="0"/>
                    <a:pt x="266165" y="64372"/>
                    <a:pt x="266165" y="143479"/>
                  </a:cubicBezTo>
                  <a:lnTo>
                    <a:pt x="266165" y="252889"/>
                  </a:lnTo>
                  <a:cubicBezTo>
                    <a:pt x="266165" y="271713"/>
                    <a:pt x="250898" y="286957"/>
                    <a:pt x="232098" y="286957"/>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0" name="Freeform: Shape 1039">
              <a:extLst>
                <a:ext uri="{FF2B5EF4-FFF2-40B4-BE49-F238E27FC236}">
                  <a16:creationId xmlns:a16="http://schemas.microsoft.com/office/drawing/2014/main" id="{8CCCE798-FECE-E337-3295-E4510FC84004}"/>
                </a:ext>
              </a:extLst>
            </p:cNvPr>
            <p:cNvSpPr/>
            <p:nvPr/>
          </p:nvSpPr>
          <p:spPr>
            <a:xfrm>
              <a:off x="14719754" y="934310"/>
              <a:ext cx="1134450" cy="1637196"/>
            </a:xfrm>
            <a:custGeom>
              <a:avLst/>
              <a:gdLst>
                <a:gd name="connsiteX0" fmla="*/ 817859 w 1134450"/>
                <a:gd name="connsiteY0" fmla="*/ 1637184 h 1637195"/>
                <a:gd name="connsiteX1" fmla="*/ 590655 w 1134450"/>
                <a:gd name="connsiteY1" fmla="*/ 1637184 h 1637195"/>
                <a:gd name="connsiteX2" fmla="*/ 279655 w 1134450"/>
                <a:gd name="connsiteY2" fmla="*/ 1327089 h 1637195"/>
                <a:gd name="connsiteX3" fmla="*/ 89778 w 1134450"/>
                <a:gd name="connsiteY3" fmla="*/ 988559 h 1637195"/>
                <a:gd name="connsiteX4" fmla="*/ 35085 w 1134450"/>
                <a:gd name="connsiteY4" fmla="*/ 914283 h 1637195"/>
                <a:gd name="connsiteX5" fmla="*/ 36517 w 1134450"/>
                <a:gd name="connsiteY5" fmla="*/ 696297 h 1637195"/>
                <a:gd name="connsiteX6" fmla="*/ 134911 w 1134450"/>
                <a:gd name="connsiteY6" fmla="*/ 647262 h 1637195"/>
                <a:gd name="connsiteX7" fmla="*/ 233371 w 1134450"/>
                <a:gd name="connsiteY7" fmla="*/ 696297 h 1637195"/>
                <a:gd name="connsiteX8" fmla="*/ 274183 w 1134450"/>
                <a:gd name="connsiteY8" fmla="*/ 746417 h 1637195"/>
                <a:gd name="connsiteX9" fmla="*/ 274183 w 1134450"/>
                <a:gd name="connsiteY9" fmla="*/ 155672 h 1637195"/>
                <a:gd name="connsiteX10" fmla="*/ 310906 w 1134450"/>
                <a:gd name="connsiteY10" fmla="*/ 48272 h 1637195"/>
                <a:gd name="connsiteX11" fmla="*/ 407243 w 1134450"/>
                <a:gd name="connsiteY11" fmla="*/ 0 h 1637195"/>
                <a:gd name="connsiteX12" fmla="*/ 540304 w 1134450"/>
                <a:gd name="connsiteY12" fmla="*/ 155648 h 1637195"/>
                <a:gd name="connsiteX13" fmla="*/ 540304 w 1134450"/>
                <a:gd name="connsiteY13" fmla="*/ 909289 h 1637195"/>
                <a:gd name="connsiteX14" fmla="*/ 506236 w 1134450"/>
                <a:gd name="connsiteY14" fmla="*/ 943357 h 1637195"/>
                <a:gd name="connsiteX15" fmla="*/ 472169 w 1134450"/>
                <a:gd name="connsiteY15" fmla="*/ 909289 h 1637195"/>
                <a:gd name="connsiteX16" fmla="*/ 472169 w 1134450"/>
                <a:gd name="connsiteY16" fmla="*/ 155648 h 1637195"/>
                <a:gd name="connsiteX17" fmla="*/ 407247 w 1134450"/>
                <a:gd name="connsiteY17" fmla="*/ 68109 h 1637195"/>
                <a:gd name="connsiteX18" fmla="*/ 363732 w 1134450"/>
                <a:gd name="connsiteY18" fmla="*/ 91276 h 1637195"/>
                <a:gd name="connsiteX19" fmla="*/ 342275 w 1134450"/>
                <a:gd name="connsiteY19" fmla="*/ 155648 h 1637195"/>
                <a:gd name="connsiteX20" fmla="*/ 342345 w 1134450"/>
                <a:gd name="connsiteY20" fmla="*/ 842179 h 1637195"/>
                <a:gd name="connsiteX21" fmla="*/ 319687 w 1134450"/>
                <a:gd name="connsiteY21" fmla="*/ 874284 h 1637195"/>
                <a:gd name="connsiteX22" fmla="*/ 281901 w 1134450"/>
                <a:gd name="connsiteY22" fmla="*/ 863705 h 1637195"/>
                <a:gd name="connsiteX23" fmla="*/ 180621 w 1134450"/>
                <a:gd name="connsiteY23" fmla="*/ 739283 h 1637195"/>
                <a:gd name="connsiteX24" fmla="*/ 134958 w 1134450"/>
                <a:gd name="connsiteY24" fmla="*/ 715378 h 1637195"/>
                <a:gd name="connsiteX25" fmla="*/ 89365 w 1134450"/>
                <a:gd name="connsiteY25" fmla="*/ 739306 h 1637195"/>
                <a:gd name="connsiteX26" fmla="*/ 90844 w 1134450"/>
                <a:gd name="connsiteY26" fmla="*/ 875069 h 1637195"/>
                <a:gd name="connsiteX27" fmla="*/ 144313 w 1134450"/>
                <a:gd name="connsiteY27" fmla="*/ 947684 h 1637195"/>
                <a:gd name="connsiteX28" fmla="*/ 347032 w 1134450"/>
                <a:gd name="connsiteY28" fmla="*/ 1316517 h 1637195"/>
                <a:gd name="connsiteX29" fmla="*/ 590727 w 1134450"/>
                <a:gd name="connsiteY29" fmla="*/ 1569081 h 1637195"/>
                <a:gd name="connsiteX30" fmla="*/ 817931 w 1134450"/>
                <a:gd name="connsiteY30" fmla="*/ 1569081 h 1637195"/>
                <a:gd name="connsiteX31" fmla="*/ 1066338 w 1134450"/>
                <a:gd name="connsiteY31" fmla="*/ 1256260 h 1637195"/>
                <a:gd name="connsiteX32" fmla="*/ 1066338 w 1134450"/>
                <a:gd name="connsiteY32" fmla="*/ 909369 h 1637195"/>
                <a:gd name="connsiteX33" fmla="*/ 1100383 w 1134450"/>
                <a:gd name="connsiteY33" fmla="*/ 875302 h 1637195"/>
                <a:gd name="connsiteX34" fmla="*/ 1134451 w 1134450"/>
                <a:gd name="connsiteY34" fmla="*/ 909369 h 1637195"/>
                <a:gd name="connsiteX35" fmla="*/ 1134451 w 1134450"/>
                <a:gd name="connsiteY35" fmla="*/ 1256260 h 1637195"/>
                <a:gd name="connsiteX36" fmla="*/ 817910 w 1134450"/>
                <a:gd name="connsiteY36" fmla="*/ 1637196 h 16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4450" h="1637195">
                  <a:moveTo>
                    <a:pt x="817859" y="1637184"/>
                  </a:moveTo>
                  <a:lnTo>
                    <a:pt x="590655" y="1637184"/>
                  </a:lnTo>
                  <a:cubicBezTo>
                    <a:pt x="438679" y="1637184"/>
                    <a:pt x="307930" y="1506736"/>
                    <a:pt x="279655" y="1327089"/>
                  </a:cubicBezTo>
                  <a:cubicBezTo>
                    <a:pt x="262633" y="1218974"/>
                    <a:pt x="166756" y="1091199"/>
                    <a:pt x="89778" y="988559"/>
                  </a:cubicBezTo>
                  <a:cubicBezTo>
                    <a:pt x="69984" y="962183"/>
                    <a:pt x="51276" y="937284"/>
                    <a:pt x="35085" y="914283"/>
                  </a:cubicBezTo>
                  <a:cubicBezTo>
                    <a:pt x="-12217" y="847120"/>
                    <a:pt x="-11639" y="755424"/>
                    <a:pt x="36517" y="696297"/>
                  </a:cubicBezTo>
                  <a:cubicBezTo>
                    <a:pt x="61900" y="665139"/>
                    <a:pt x="97767" y="647262"/>
                    <a:pt x="134911" y="647262"/>
                  </a:cubicBezTo>
                  <a:cubicBezTo>
                    <a:pt x="172121" y="647262"/>
                    <a:pt x="208011" y="665139"/>
                    <a:pt x="233371" y="696297"/>
                  </a:cubicBezTo>
                  <a:lnTo>
                    <a:pt x="274183" y="746417"/>
                  </a:lnTo>
                  <a:lnTo>
                    <a:pt x="274183" y="155672"/>
                  </a:lnTo>
                  <a:cubicBezTo>
                    <a:pt x="274136" y="115507"/>
                    <a:pt x="287186" y="77375"/>
                    <a:pt x="310906" y="48272"/>
                  </a:cubicBezTo>
                  <a:cubicBezTo>
                    <a:pt x="335874" y="17600"/>
                    <a:pt x="370980" y="0"/>
                    <a:pt x="407243" y="0"/>
                  </a:cubicBezTo>
                  <a:cubicBezTo>
                    <a:pt x="480644" y="0"/>
                    <a:pt x="540304" y="69824"/>
                    <a:pt x="540304" y="155648"/>
                  </a:cubicBezTo>
                  <a:lnTo>
                    <a:pt x="540304" y="909289"/>
                  </a:lnTo>
                  <a:cubicBezTo>
                    <a:pt x="540304" y="928113"/>
                    <a:pt x="525037" y="943357"/>
                    <a:pt x="506236" y="943357"/>
                  </a:cubicBezTo>
                  <a:cubicBezTo>
                    <a:pt x="487435" y="943357"/>
                    <a:pt x="472169" y="928113"/>
                    <a:pt x="472169" y="909289"/>
                  </a:cubicBezTo>
                  <a:lnTo>
                    <a:pt x="472169" y="155648"/>
                  </a:lnTo>
                  <a:cubicBezTo>
                    <a:pt x="472169" y="108207"/>
                    <a:pt x="442420" y="68109"/>
                    <a:pt x="407247" y="68109"/>
                  </a:cubicBezTo>
                  <a:cubicBezTo>
                    <a:pt x="391356" y="68109"/>
                    <a:pt x="375904" y="76332"/>
                    <a:pt x="363732" y="91276"/>
                  </a:cubicBezTo>
                  <a:cubicBezTo>
                    <a:pt x="350128" y="107997"/>
                    <a:pt x="342275" y="131464"/>
                    <a:pt x="342275" y="155648"/>
                  </a:cubicBezTo>
                  <a:lnTo>
                    <a:pt x="342345" y="842179"/>
                  </a:lnTo>
                  <a:cubicBezTo>
                    <a:pt x="342345" y="856592"/>
                    <a:pt x="333291" y="869457"/>
                    <a:pt x="319687" y="874284"/>
                  </a:cubicBezTo>
                  <a:cubicBezTo>
                    <a:pt x="306152" y="879111"/>
                    <a:pt x="290954" y="874885"/>
                    <a:pt x="281901" y="863705"/>
                  </a:cubicBezTo>
                  <a:lnTo>
                    <a:pt x="180621" y="739283"/>
                  </a:lnTo>
                  <a:cubicBezTo>
                    <a:pt x="168010" y="723854"/>
                    <a:pt x="151819" y="715378"/>
                    <a:pt x="134958" y="715378"/>
                  </a:cubicBezTo>
                  <a:cubicBezTo>
                    <a:pt x="118190" y="715378"/>
                    <a:pt x="101953" y="723877"/>
                    <a:pt x="89365" y="739306"/>
                  </a:cubicBezTo>
                  <a:cubicBezTo>
                    <a:pt x="61118" y="774090"/>
                    <a:pt x="61695" y="833727"/>
                    <a:pt x="90844" y="875069"/>
                  </a:cubicBezTo>
                  <a:cubicBezTo>
                    <a:pt x="106480" y="897242"/>
                    <a:pt x="124842" y="921748"/>
                    <a:pt x="144313" y="947684"/>
                  </a:cubicBezTo>
                  <a:cubicBezTo>
                    <a:pt x="225868" y="1056378"/>
                    <a:pt x="327402" y="1191680"/>
                    <a:pt x="347032" y="1316517"/>
                  </a:cubicBezTo>
                  <a:cubicBezTo>
                    <a:pt x="370036" y="1462881"/>
                    <a:pt x="472519" y="1569081"/>
                    <a:pt x="590727" y="1569081"/>
                  </a:cubicBezTo>
                  <a:lnTo>
                    <a:pt x="817931" y="1569081"/>
                  </a:lnTo>
                  <a:cubicBezTo>
                    <a:pt x="954871" y="1569081"/>
                    <a:pt x="1066338" y="1428771"/>
                    <a:pt x="1066338" y="1256260"/>
                  </a:cubicBezTo>
                  <a:lnTo>
                    <a:pt x="1066338" y="909369"/>
                  </a:lnTo>
                  <a:cubicBezTo>
                    <a:pt x="1066338" y="890545"/>
                    <a:pt x="1081536" y="875302"/>
                    <a:pt x="1100383" y="875302"/>
                  </a:cubicBezTo>
                  <a:cubicBezTo>
                    <a:pt x="1119184" y="875302"/>
                    <a:pt x="1134451" y="890545"/>
                    <a:pt x="1134451" y="909369"/>
                  </a:cubicBezTo>
                  <a:lnTo>
                    <a:pt x="1134451" y="1256260"/>
                  </a:lnTo>
                  <a:cubicBezTo>
                    <a:pt x="1134451" y="1466299"/>
                    <a:pt x="992450" y="1637219"/>
                    <a:pt x="817910" y="1637196"/>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1" name="Freeform: Shape 1040">
              <a:extLst>
                <a:ext uri="{FF2B5EF4-FFF2-40B4-BE49-F238E27FC236}">
                  <a16:creationId xmlns:a16="http://schemas.microsoft.com/office/drawing/2014/main" id="{890BB9F6-E2CA-B079-2530-B3A568C2E6C9}"/>
                </a:ext>
              </a:extLst>
            </p:cNvPr>
            <p:cNvSpPr/>
            <p:nvPr/>
          </p:nvSpPr>
          <p:spPr>
            <a:xfrm>
              <a:off x="14737752" y="579210"/>
              <a:ext cx="778382" cy="764338"/>
            </a:xfrm>
            <a:custGeom>
              <a:avLst/>
              <a:gdLst>
                <a:gd name="connsiteX0" fmla="*/ 290237 w 778380"/>
                <a:gd name="connsiteY0" fmla="*/ 764318 h 764336"/>
                <a:gd name="connsiteX1" fmla="*/ 280721 w 778380"/>
                <a:gd name="connsiteY1" fmla="*/ 762978 h 764336"/>
                <a:gd name="connsiteX2" fmla="*/ 0 w 778380"/>
                <a:gd name="connsiteY2" fmla="*/ 389202 h 764336"/>
                <a:gd name="connsiteX3" fmla="*/ 389226 w 778380"/>
                <a:gd name="connsiteY3" fmla="*/ 0 h 764336"/>
                <a:gd name="connsiteX4" fmla="*/ 778381 w 778380"/>
                <a:gd name="connsiteY4" fmla="*/ 389202 h 764336"/>
                <a:gd name="connsiteX5" fmla="*/ 497731 w 778380"/>
                <a:gd name="connsiteY5" fmla="*/ 762978 h 764336"/>
                <a:gd name="connsiteX6" fmla="*/ 455510 w 778380"/>
                <a:gd name="connsiteY6" fmla="*/ 739743 h 764336"/>
                <a:gd name="connsiteX7" fmla="*/ 478746 w 778380"/>
                <a:gd name="connsiteY7" fmla="*/ 697545 h 764336"/>
                <a:gd name="connsiteX8" fmla="*/ 710313 w 778380"/>
                <a:gd name="connsiteY8" fmla="*/ 389206 h 764336"/>
                <a:gd name="connsiteX9" fmla="*/ 389220 w 778380"/>
                <a:gd name="connsiteY9" fmla="*/ 68113 h 764336"/>
                <a:gd name="connsiteX10" fmla="*/ 68104 w 778380"/>
                <a:gd name="connsiteY10" fmla="*/ 389206 h 764336"/>
                <a:gd name="connsiteX11" fmla="*/ 299672 w 778380"/>
                <a:gd name="connsiteY11" fmla="*/ 697545 h 764336"/>
                <a:gd name="connsiteX12" fmla="*/ 322907 w 778380"/>
                <a:gd name="connsiteY12" fmla="*/ 739743 h 764336"/>
                <a:gd name="connsiteX13" fmla="*/ 290202 w 778380"/>
                <a:gd name="connsiteY13" fmla="*/ 764317 h 7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8380" h="764336">
                  <a:moveTo>
                    <a:pt x="290237" y="764318"/>
                  </a:moveTo>
                  <a:cubicBezTo>
                    <a:pt x="287119" y="764318"/>
                    <a:pt x="283908" y="763879"/>
                    <a:pt x="280721" y="762978"/>
                  </a:cubicBezTo>
                  <a:cubicBezTo>
                    <a:pt x="115441" y="715029"/>
                    <a:pt x="0" y="561341"/>
                    <a:pt x="0" y="389202"/>
                  </a:cubicBezTo>
                  <a:cubicBezTo>
                    <a:pt x="0" y="174586"/>
                    <a:pt x="174634" y="0"/>
                    <a:pt x="389226" y="0"/>
                  </a:cubicBezTo>
                  <a:cubicBezTo>
                    <a:pt x="603818" y="0"/>
                    <a:pt x="778381" y="174586"/>
                    <a:pt x="778381" y="389202"/>
                  </a:cubicBezTo>
                  <a:cubicBezTo>
                    <a:pt x="778381" y="561341"/>
                    <a:pt x="663011" y="715025"/>
                    <a:pt x="497731" y="762978"/>
                  </a:cubicBezTo>
                  <a:cubicBezTo>
                    <a:pt x="479646" y="768221"/>
                    <a:pt x="460776" y="757827"/>
                    <a:pt x="455510" y="739743"/>
                  </a:cubicBezTo>
                  <a:cubicBezTo>
                    <a:pt x="450244" y="721681"/>
                    <a:pt x="460661" y="702788"/>
                    <a:pt x="478746" y="697545"/>
                  </a:cubicBezTo>
                  <a:cubicBezTo>
                    <a:pt x="615065" y="657980"/>
                    <a:pt x="710313" y="531201"/>
                    <a:pt x="710313" y="389206"/>
                  </a:cubicBezTo>
                  <a:cubicBezTo>
                    <a:pt x="710313" y="212148"/>
                    <a:pt x="566261" y="68113"/>
                    <a:pt x="389220" y="68113"/>
                  </a:cubicBezTo>
                  <a:cubicBezTo>
                    <a:pt x="212180" y="68113"/>
                    <a:pt x="68104" y="212142"/>
                    <a:pt x="68104" y="389206"/>
                  </a:cubicBezTo>
                  <a:cubicBezTo>
                    <a:pt x="68104" y="531207"/>
                    <a:pt x="163376" y="658006"/>
                    <a:pt x="299672" y="697545"/>
                  </a:cubicBezTo>
                  <a:cubicBezTo>
                    <a:pt x="317756" y="702788"/>
                    <a:pt x="328173" y="721681"/>
                    <a:pt x="322907" y="739743"/>
                  </a:cubicBezTo>
                  <a:cubicBezTo>
                    <a:pt x="318611" y="754640"/>
                    <a:pt x="304984" y="764317"/>
                    <a:pt x="290202" y="764317"/>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2" name="Freeform: Shape 1041">
              <a:extLst>
                <a:ext uri="{FF2B5EF4-FFF2-40B4-BE49-F238E27FC236}">
                  <a16:creationId xmlns:a16="http://schemas.microsoft.com/office/drawing/2014/main" id="{84BF8A82-27F3-154A-CA44-DD1EBF9F09D2}"/>
                </a:ext>
              </a:extLst>
            </p:cNvPr>
            <p:cNvSpPr/>
            <p:nvPr/>
          </p:nvSpPr>
          <p:spPr>
            <a:xfrm>
              <a:off x="15092902" y="-17764"/>
              <a:ext cx="68133" cy="665087"/>
            </a:xfrm>
            <a:custGeom>
              <a:avLst/>
              <a:gdLst>
                <a:gd name="connsiteX0" fmla="*/ 34068 w 68135"/>
                <a:gd name="connsiteY0" fmla="*/ 665065 h 665088"/>
                <a:gd name="connsiteX1" fmla="*/ 0 w 68135"/>
                <a:gd name="connsiteY1" fmla="*/ 630998 h 665088"/>
                <a:gd name="connsiteX2" fmla="*/ 0 w 68135"/>
                <a:gd name="connsiteY2" fmla="*/ 34045 h 665088"/>
                <a:gd name="connsiteX3" fmla="*/ 34068 w 68135"/>
                <a:gd name="connsiteY3" fmla="*/ 0 h 665088"/>
                <a:gd name="connsiteX4" fmla="*/ 68135 w 68135"/>
                <a:gd name="connsiteY4" fmla="*/ 34068 h 665088"/>
                <a:gd name="connsiteX5" fmla="*/ 68135 w 68135"/>
                <a:gd name="connsiteY5" fmla="*/ 631021 h 665088"/>
                <a:gd name="connsiteX6" fmla="*/ 34068 w 68135"/>
                <a:gd name="connsiteY6" fmla="*/ 665088 h 66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35" h="665088">
                  <a:moveTo>
                    <a:pt x="34068" y="665065"/>
                  </a:moveTo>
                  <a:cubicBezTo>
                    <a:pt x="15267" y="665065"/>
                    <a:pt x="0" y="649822"/>
                    <a:pt x="0" y="630998"/>
                  </a:cubicBezTo>
                  <a:lnTo>
                    <a:pt x="0" y="34045"/>
                  </a:lnTo>
                  <a:cubicBezTo>
                    <a:pt x="0" y="15221"/>
                    <a:pt x="15267" y="0"/>
                    <a:pt x="34068" y="0"/>
                  </a:cubicBezTo>
                  <a:cubicBezTo>
                    <a:pt x="52891" y="0"/>
                    <a:pt x="68135" y="15244"/>
                    <a:pt x="68135" y="34068"/>
                  </a:cubicBezTo>
                  <a:lnTo>
                    <a:pt x="68135" y="631021"/>
                  </a:lnTo>
                  <a:cubicBezTo>
                    <a:pt x="68135" y="649822"/>
                    <a:pt x="52868" y="665088"/>
                    <a:pt x="34068" y="66508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3" name="Freeform: Shape 1042">
              <a:extLst>
                <a:ext uri="{FF2B5EF4-FFF2-40B4-BE49-F238E27FC236}">
                  <a16:creationId xmlns:a16="http://schemas.microsoft.com/office/drawing/2014/main" id="{34144951-DE59-B5CE-BC48-6F3F05707C91}"/>
                </a:ext>
              </a:extLst>
            </p:cNvPr>
            <p:cNvSpPr/>
            <p:nvPr/>
          </p:nvSpPr>
          <p:spPr>
            <a:xfrm>
              <a:off x="14900138" y="-403376"/>
              <a:ext cx="453665" cy="453709"/>
            </a:xfrm>
            <a:custGeom>
              <a:avLst/>
              <a:gdLst>
                <a:gd name="connsiteX0" fmla="*/ 226832 w 453663"/>
                <a:gd name="connsiteY0" fmla="*/ 68133 h 453710"/>
                <a:gd name="connsiteX1" fmla="*/ 68109 w 453663"/>
                <a:gd name="connsiteY1" fmla="*/ 226855 h 453710"/>
                <a:gd name="connsiteX2" fmla="*/ 226832 w 453663"/>
                <a:gd name="connsiteY2" fmla="*/ 385601 h 453710"/>
                <a:gd name="connsiteX3" fmla="*/ 385554 w 453663"/>
                <a:gd name="connsiteY3" fmla="*/ 226855 h 453710"/>
                <a:gd name="connsiteX4" fmla="*/ 226832 w 453663"/>
                <a:gd name="connsiteY4" fmla="*/ 68133 h 453710"/>
                <a:gd name="connsiteX5" fmla="*/ 226832 w 453663"/>
                <a:gd name="connsiteY5" fmla="*/ 453711 h 453710"/>
                <a:gd name="connsiteX6" fmla="*/ 0 w 453663"/>
                <a:gd name="connsiteY6" fmla="*/ 226855 h 453710"/>
                <a:gd name="connsiteX7" fmla="*/ 226832 w 453663"/>
                <a:gd name="connsiteY7" fmla="*/ 0 h 453710"/>
                <a:gd name="connsiteX8" fmla="*/ 453663 w 453663"/>
                <a:gd name="connsiteY8" fmla="*/ 226855 h 453710"/>
                <a:gd name="connsiteX9" fmla="*/ 226832 w 453663"/>
                <a:gd name="connsiteY9" fmla="*/ 453711 h 4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63" h="453710">
                  <a:moveTo>
                    <a:pt x="226832" y="68133"/>
                  </a:moveTo>
                  <a:cubicBezTo>
                    <a:pt x="139317" y="68133"/>
                    <a:pt x="68109" y="139340"/>
                    <a:pt x="68109" y="226855"/>
                  </a:cubicBezTo>
                  <a:cubicBezTo>
                    <a:pt x="68109" y="314394"/>
                    <a:pt x="139317" y="385601"/>
                    <a:pt x="226832" y="385601"/>
                  </a:cubicBezTo>
                  <a:cubicBezTo>
                    <a:pt x="314347" y="385601"/>
                    <a:pt x="385554" y="314394"/>
                    <a:pt x="385554" y="226855"/>
                  </a:cubicBezTo>
                  <a:cubicBezTo>
                    <a:pt x="385554" y="139340"/>
                    <a:pt x="314347" y="68133"/>
                    <a:pt x="226832" y="68133"/>
                  </a:cubicBezTo>
                  <a:close/>
                  <a:moveTo>
                    <a:pt x="226832" y="453711"/>
                  </a:moveTo>
                  <a:cubicBezTo>
                    <a:pt x="101765" y="453711"/>
                    <a:pt x="0" y="351946"/>
                    <a:pt x="0" y="226855"/>
                  </a:cubicBezTo>
                  <a:cubicBezTo>
                    <a:pt x="0" y="101765"/>
                    <a:pt x="101765" y="0"/>
                    <a:pt x="226832" y="0"/>
                  </a:cubicBezTo>
                  <a:cubicBezTo>
                    <a:pt x="351899" y="0"/>
                    <a:pt x="453663" y="101765"/>
                    <a:pt x="453663" y="226855"/>
                  </a:cubicBezTo>
                  <a:cubicBezTo>
                    <a:pt x="453663" y="351946"/>
                    <a:pt x="351899" y="453711"/>
                    <a:pt x="226832" y="453711"/>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4" name="Freeform: Shape 1043">
              <a:extLst>
                <a:ext uri="{FF2B5EF4-FFF2-40B4-BE49-F238E27FC236}">
                  <a16:creationId xmlns:a16="http://schemas.microsoft.com/office/drawing/2014/main" id="{E9D5E369-60F9-BDC8-E212-673AECDC273C}"/>
                </a:ext>
              </a:extLst>
            </p:cNvPr>
            <p:cNvSpPr/>
            <p:nvPr/>
          </p:nvSpPr>
          <p:spPr>
            <a:xfrm>
              <a:off x="15400465" y="458245"/>
              <a:ext cx="585116" cy="366615"/>
            </a:xfrm>
            <a:custGeom>
              <a:avLst/>
              <a:gdLst>
                <a:gd name="connsiteX0" fmla="*/ 34086 w 585116"/>
                <a:gd name="connsiteY0" fmla="*/ 366614 h 366613"/>
                <a:gd name="connsiteX1" fmla="*/ 4569 w 585116"/>
                <a:gd name="connsiteY1" fmla="*/ 349591 h 366613"/>
                <a:gd name="connsiteX2" fmla="*/ 17041 w 585116"/>
                <a:gd name="connsiteY2" fmla="*/ 303074 h 366613"/>
                <a:gd name="connsiteX3" fmla="*/ 534059 w 585116"/>
                <a:gd name="connsiteY3" fmla="*/ 4574 h 366613"/>
                <a:gd name="connsiteX4" fmla="*/ 580530 w 585116"/>
                <a:gd name="connsiteY4" fmla="*/ 17046 h 366613"/>
                <a:gd name="connsiteX5" fmla="*/ 568104 w 585116"/>
                <a:gd name="connsiteY5" fmla="*/ 63563 h 366613"/>
                <a:gd name="connsiteX6" fmla="*/ 51085 w 585116"/>
                <a:gd name="connsiteY6" fmla="*/ 362040 h 366613"/>
                <a:gd name="connsiteX7" fmla="*/ 34063 w 585116"/>
                <a:gd name="connsiteY7" fmla="*/ 366613 h 3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16" h="366613">
                  <a:moveTo>
                    <a:pt x="34086" y="366614"/>
                  </a:moveTo>
                  <a:cubicBezTo>
                    <a:pt x="22307" y="366614"/>
                    <a:pt x="10897" y="360516"/>
                    <a:pt x="4569" y="349591"/>
                  </a:cubicBezTo>
                  <a:cubicBezTo>
                    <a:pt x="-4832" y="333308"/>
                    <a:pt x="735" y="312475"/>
                    <a:pt x="17041" y="303074"/>
                  </a:cubicBezTo>
                  <a:lnTo>
                    <a:pt x="534059" y="4574"/>
                  </a:lnTo>
                  <a:cubicBezTo>
                    <a:pt x="550320" y="-4850"/>
                    <a:pt x="571130" y="763"/>
                    <a:pt x="580530" y="17046"/>
                  </a:cubicBezTo>
                  <a:cubicBezTo>
                    <a:pt x="589954" y="33330"/>
                    <a:pt x="584387" y="54163"/>
                    <a:pt x="568104" y="63563"/>
                  </a:cubicBezTo>
                  <a:lnTo>
                    <a:pt x="51085" y="362040"/>
                  </a:lnTo>
                  <a:cubicBezTo>
                    <a:pt x="45704" y="365135"/>
                    <a:pt x="39838" y="366613"/>
                    <a:pt x="34063" y="366613"/>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5" name="Freeform: Shape 1044">
              <a:extLst>
                <a:ext uri="{FF2B5EF4-FFF2-40B4-BE49-F238E27FC236}">
                  <a16:creationId xmlns:a16="http://schemas.microsoft.com/office/drawing/2014/main" id="{2366D09D-6AA0-37EE-93EE-D4E96A2C0FA5}"/>
                </a:ext>
              </a:extLst>
            </p:cNvPr>
            <p:cNvSpPr/>
            <p:nvPr/>
          </p:nvSpPr>
          <p:spPr>
            <a:xfrm>
              <a:off x="15891676" y="169137"/>
              <a:ext cx="453615" cy="453620"/>
            </a:xfrm>
            <a:custGeom>
              <a:avLst/>
              <a:gdLst>
                <a:gd name="connsiteX0" fmla="*/ 226513 w 453614"/>
                <a:gd name="connsiteY0" fmla="*/ 68113 h 453619"/>
                <a:gd name="connsiteX1" fmla="*/ 147453 w 453614"/>
                <a:gd name="connsiteY1" fmla="*/ 89362 h 453619"/>
                <a:gd name="connsiteX2" fmla="*/ 89319 w 453614"/>
                <a:gd name="connsiteY2" fmla="*/ 306195 h 453619"/>
                <a:gd name="connsiteX3" fmla="*/ 306175 w 453614"/>
                <a:gd name="connsiteY3" fmla="*/ 364284 h 453619"/>
                <a:gd name="connsiteX4" fmla="*/ 364310 w 453614"/>
                <a:gd name="connsiteY4" fmla="*/ 147450 h 453619"/>
                <a:gd name="connsiteX5" fmla="*/ 226513 w 453614"/>
                <a:gd name="connsiteY5" fmla="*/ 68113 h 453619"/>
                <a:gd name="connsiteX6" fmla="*/ 227160 w 453614"/>
                <a:gd name="connsiteY6" fmla="*/ 453620 h 453619"/>
                <a:gd name="connsiteX7" fmla="*/ 30353 w 453614"/>
                <a:gd name="connsiteY7" fmla="*/ 340236 h 453619"/>
                <a:gd name="connsiteX8" fmla="*/ 113386 w 453614"/>
                <a:gd name="connsiteY8" fmla="*/ 30348 h 453619"/>
                <a:gd name="connsiteX9" fmla="*/ 423251 w 453614"/>
                <a:gd name="connsiteY9" fmla="*/ 113381 h 453619"/>
                <a:gd name="connsiteX10" fmla="*/ 340218 w 453614"/>
                <a:gd name="connsiteY10" fmla="*/ 423269 h 453619"/>
                <a:gd name="connsiteX11" fmla="*/ 227160 w 453614"/>
                <a:gd name="connsiteY11" fmla="*/ 453618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614" h="453619">
                  <a:moveTo>
                    <a:pt x="226513" y="68113"/>
                  </a:moveTo>
                  <a:cubicBezTo>
                    <a:pt x="199605" y="68113"/>
                    <a:pt x="172397" y="74949"/>
                    <a:pt x="147453" y="89362"/>
                  </a:cubicBezTo>
                  <a:cubicBezTo>
                    <a:pt x="71652" y="133130"/>
                    <a:pt x="45576" y="230394"/>
                    <a:pt x="89319" y="306195"/>
                  </a:cubicBezTo>
                  <a:cubicBezTo>
                    <a:pt x="133087" y="381973"/>
                    <a:pt x="230350" y="408055"/>
                    <a:pt x="306175" y="364284"/>
                  </a:cubicBezTo>
                  <a:cubicBezTo>
                    <a:pt x="382001" y="320512"/>
                    <a:pt x="408053" y="223252"/>
                    <a:pt x="364310" y="147450"/>
                  </a:cubicBezTo>
                  <a:cubicBezTo>
                    <a:pt x="334931" y="96591"/>
                    <a:pt x="281460" y="68113"/>
                    <a:pt x="226513" y="68113"/>
                  </a:cubicBezTo>
                  <a:close/>
                  <a:moveTo>
                    <a:pt x="227160" y="453620"/>
                  </a:moveTo>
                  <a:cubicBezTo>
                    <a:pt x="148744" y="453620"/>
                    <a:pt x="72275" y="412946"/>
                    <a:pt x="30353" y="340236"/>
                  </a:cubicBezTo>
                  <a:cubicBezTo>
                    <a:pt x="-32192" y="231891"/>
                    <a:pt x="5039" y="92893"/>
                    <a:pt x="113386" y="30348"/>
                  </a:cubicBezTo>
                  <a:cubicBezTo>
                    <a:pt x="221732" y="-32197"/>
                    <a:pt x="360682" y="5057"/>
                    <a:pt x="423251" y="113381"/>
                  </a:cubicBezTo>
                  <a:cubicBezTo>
                    <a:pt x="485820" y="221703"/>
                    <a:pt x="448564" y="360724"/>
                    <a:pt x="340218" y="423269"/>
                  </a:cubicBezTo>
                  <a:cubicBezTo>
                    <a:pt x="304626" y="443849"/>
                    <a:pt x="265640" y="453618"/>
                    <a:pt x="227160" y="45361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6" name="Freeform: Shape 1045">
              <a:extLst>
                <a:ext uri="{FF2B5EF4-FFF2-40B4-BE49-F238E27FC236}">
                  <a16:creationId xmlns:a16="http://schemas.microsoft.com/office/drawing/2014/main" id="{8B583909-11AC-63FA-B43D-890697B62AC3}"/>
                </a:ext>
              </a:extLst>
            </p:cNvPr>
            <p:cNvSpPr/>
            <p:nvPr/>
          </p:nvSpPr>
          <p:spPr>
            <a:xfrm>
              <a:off x="15400455" y="1111911"/>
              <a:ext cx="585121" cy="366605"/>
            </a:xfrm>
            <a:custGeom>
              <a:avLst/>
              <a:gdLst>
                <a:gd name="connsiteX0" fmla="*/ 551051 w 585121"/>
                <a:gd name="connsiteY0" fmla="*/ 366603 h 366603"/>
                <a:gd name="connsiteX1" fmla="*/ 534075 w 585121"/>
                <a:gd name="connsiteY1" fmla="*/ 362053 h 366603"/>
                <a:gd name="connsiteX2" fmla="*/ 17056 w 585121"/>
                <a:gd name="connsiteY2" fmla="*/ 63553 h 366603"/>
                <a:gd name="connsiteX3" fmla="*/ 4584 w 585121"/>
                <a:gd name="connsiteY3" fmla="*/ 17036 h 366603"/>
                <a:gd name="connsiteX4" fmla="*/ 51124 w 585121"/>
                <a:gd name="connsiteY4" fmla="*/ 4563 h 366603"/>
                <a:gd name="connsiteX5" fmla="*/ 568142 w 585121"/>
                <a:gd name="connsiteY5" fmla="*/ 303040 h 366603"/>
                <a:gd name="connsiteX6" fmla="*/ 580545 w 585121"/>
                <a:gd name="connsiteY6" fmla="*/ 349580 h 366603"/>
                <a:gd name="connsiteX7" fmla="*/ 551051 w 585121"/>
                <a:gd name="connsiteY7" fmla="*/ 366602 h 3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21" h="366603">
                  <a:moveTo>
                    <a:pt x="551051" y="366603"/>
                  </a:moveTo>
                  <a:cubicBezTo>
                    <a:pt x="545254" y="366603"/>
                    <a:pt x="539410" y="365148"/>
                    <a:pt x="534075" y="362053"/>
                  </a:cubicBezTo>
                  <a:lnTo>
                    <a:pt x="17056" y="63553"/>
                  </a:lnTo>
                  <a:cubicBezTo>
                    <a:pt x="727" y="54153"/>
                    <a:pt x="-4839" y="33319"/>
                    <a:pt x="4584" y="17036"/>
                  </a:cubicBezTo>
                  <a:cubicBezTo>
                    <a:pt x="13984" y="753"/>
                    <a:pt x="34795" y="-4837"/>
                    <a:pt x="51124" y="4563"/>
                  </a:cubicBezTo>
                  <a:lnTo>
                    <a:pt x="568142" y="303040"/>
                  </a:lnTo>
                  <a:cubicBezTo>
                    <a:pt x="584402" y="312464"/>
                    <a:pt x="589946" y="333297"/>
                    <a:pt x="580545" y="349580"/>
                  </a:cubicBezTo>
                  <a:cubicBezTo>
                    <a:pt x="574286" y="360505"/>
                    <a:pt x="562807" y="366626"/>
                    <a:pt x="551051" y="366602"/>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7" name="Freeform: Shape 1046">
              <a:extLst>
                <a:ext uri="{FF2B5EF4-FFF2-40B4-BE49-F238E27FC236}">
                  <a16:creationId xmlns:a16="http://schemas.microsoft.com/office/drawing/2014/main" id="{621E1F55-89FD-1EBD-9A5C-FAB9079B03C1}"/>
                </a:ext>
              </a:extLst>
            </p:cNvPr>
            <p:cNvSpPr/>
            <p:nvPr/>
          </p:nvSpPr>
          <p:spPr>
            <a:xfrm>
              <a:off x="15891706" y="1314059"/>
              <a:ext cx="453600" cy="453620"/>
            </a:xfrm>
            <a:custGeom>
              <a:avLst/>
              <a:gdLst>
                <a:gd name="connsiteX0" fmla="*/ 393753 w 453598"/>
                <a:gd name="connsiteY0" fmla="*/ 323218 h 453619"/>
                <a:gd name="connsiteX1" fmla="*/ 393822 w 453598"/>
                <a:gd name="connsiteY1" fmla="*/ 323218 h 453619"/>
                <a:gd name="connsiteX2" fmla="*/ 227107 w 453598"/>
                <a:gd name="connsiteY2" fmla="*/ 68111 h 453619"/>
                <a:gd name="connsiteX3" fmla="*/ 89310 w 453598"/>
                <a:gd name="connsiteY3" fmla="*/ 147449 h 453619"/>
                <a:gd name="connsiteX4" fmla="*/ 147445 w 453598"/>
                <a:gd name="connsiteY4" fmla="*/ 364282 h 453619"/>
                <a:gd name="connsiteX5" fmla="*/ 364301 w 453598"/>
                <a:gd name="connsiteY5" fmla="*/ 306171 h 453619"/>
                <a:gd name="connsiteX6" fmla="*/ 306167 w 453598"/>
                <a:gd name="connsiteY6" fmla="*/ 89338 h 453619"/>
                <a:gd name="connsiteX7" fmla="*/ 227107 w 453598"/>
                <a:gd name="connsiteY7" fmla="*/ 68112 h 453619"/>
                <a:gd name="connsiteX8" fmla="*/ 226392 w 453598"/>
                <a:gd name="connsiteY8" fmla="*/ 453618 h 453619"/>
                <a:gd name="connsiteX9" fmla="*/ 113381 w 453598"/>
                <a:gd name="connsiteY9" fmla="*/ 423269 h 453619"/>
                <a:gd name="connsiteX10" fmla="*/ 30348 w 453598"/>
                <a:gd name="connsiteY10" fmla="*/ 113381 h 453619"/>
                <a:gd name="connsiteX11" fmla="*/ 340212 w 453598"/>
                <a:gd name="connsiteY11" fmla="*/ 30348 h 453619"/>
                <a:gd name="connsiteX12" fmla="*/ 423245 w 453598"/>
                <a:gd name="connsiteY12" fmla="*/ 340236 h 453619"/>
                <a:gd name="connsiteX13" fmla="*/ 226392 w 453598"/>
                <a:gd name="connsiteY13" fmla="*/ 453619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598" h="453619">
                  <a:moveTo>
                    <a:pt x="393753" y="323218"/>
                  </a:moveTo>
                  <a:lnTo>
                    <a:pt x="393822" y="323218"/>
                  </a:lnTo>
                  <a:close/>
                  <a:moveTo>
                    <a:pt x="227107" y="68111"/>
                  </a:moveTo>
                  <a:cubicBezTo>
                    <a:pt x="172160" y="68111"/>
                    <a:pt x="118691" y="96590"/>
                    <a:pt x="89310" y="147449"/>
                  </a:cubicBezTo>
                  <a:cubicBezTo>
                    <a:pt x="45565" y="223251"/>
                    <a:pt x="71618" y="320516"/>
                    <a:pt x="147445" y="364282"/>
                  </a:cubicBezTo>
                  <a:cubicBezTo>
                    <a:pt x="223271" y="408048"/>
                    <a:pt x="320529" y="381974"/>
                    <a:pt x="364301" y="306171"/>
                  </a:cubicBezTo>
                  <a:cubicBezTo>
                    <a:pt x="408070" y="230369"/>
                    <a:pt x="381994" y="133104"/>
                    <a:pt x="306167" y="89338"/>
                  </a:cubicBezTo>
                  <a:cubicBezTo>
                    <a:pt x="281222" y="74948"/>
                    <a:pt x="254015" y="68112"/>
                    <a:pt x="227107" y="68112"/>
                  </a:cubicBezTo>
                  <a:close/>
                  <a:moveTo>
                    <a:pt x="226392" y="453618"/>
                  </a:moveTo>
                  <a:cubicBezTo>
                    <a:pt x="187958" y="453618"/>
                    <a:pt x="149041" y="443848"/>
                    <a:pt x="113381" y="423269"/>
                  </a:cubicBezTo>
                  <a:cubicBezTo>
                    <a:pt x="5059" y="360724"/>
                    <a:pt x="-32198" y="221703"/>
                    <a:pt x="30348" y="113381"/>
                  </a:cubicBezTo>
                  <a:cubicBezTo>
                    <a:pt x="92869" y="5059"/>
                    <a:pt x="231890" y="-32198"/>
                    <a:pt x="340212" y="30348"/>
                  </a:cubicBezTo>
                  <a:cubicBezTo>
                    <a:pt x="448558" y="92893"/>
                    <a:pt x="485791" y="231914"/>
                    <a:pt x="423245" y="340236"/>
                  </a:cubicBezTo>
                  <a:cubicBezTo>
                    <a:pt x="381325" y="412922"/>
                    <a:pt x="304854" y="453619"/>
                    <a:pt x="226392" y="453619"/>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8" name="Freeform: Shape 1047">
              <a:extLst>
                <a:ext uri="{FF2B5EF4-FFF2-40B4-BE49-F238E27FC236}">
                  <a16:creationId xmlns:a16="http://schemas.microsoft.com/office/drawing/2014/main" id="{5F9666F3-5DCE-7193-6F5A-8BB8EBF8C900}"/>
                </a:ext>
              </a:extLst>
            </p:cNvPr>
            <p:cNvSpPr/>
            <p:nvPr/>
          </p:nvSpPr>
          <p:spPr>
            <a:xfrm>
              <a:off x="14268310" y="1111897"/>
              <a:ext cx="585146" cy="366620"/>
            </a:xfrm>
            <a:custGeom>
              <a:avLst/>
              <a:gdLst>
                <a:gd name="connsiteX0" fmla="*/ 34122 w 585147"/>
                <a:gd name="connsiteY0" fmla="*/ 366618 h 366618"/>
                <a:gd name="connsiteX1" fmla="*/ 4558 w 585147"/>
                <a:gd name="connsiteY1" fmla="*/ 349596 h 366618"/>
                <a:gd name="connsiteX2" fmla="*/ 17031 w 585147"/>
                <a:gd name="connsiteY2" fmla="*/ 303056 h 366618"/>
                <a:gd name="connsiteX3" fmla="*/ 534049 w 585147"/>
                <a:gd name="connsiteY3" fmla="*/ 4579 h 366618"/>
                <a:gd name="connsiteX4" fmla="*/ 580589 w 585147"/>
                <a:gd name="connsiteY4" fmla="*/ 17051 h 366618"/>
                <a:gd name="connsiteX5" fmla="*/ 568117 w 585147"/>
                <a:gd name="connsiteY5" fmla="*/ 63568 h 366618"/>
                <a:gd name="connsiteX6" fmla="*/ 51098 w 585147"/>
                <a:gd name="connsiteY6" fmla="*/ 362045 h 366618"/>
                <a:gd name="connsiteX7" fmla="*/ 34122 w 585147"/>
                <a:gd name="connsiteY7" fmla="*/ 366618 h 3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47" h="366618">
                  <a:moveTo>
                    <a:pt x="34122" y="366618"/>
                  </a:moveTo>
                  <a:cubicBezTo>
                    <a:pt x="22366" y="366618"/>
                    <a:pt x="10887" y="360521"/>
                    <a:pt x="4558" y="349596"/>
                  </a:cubicBezTo>
                  <a:cubicBezTo>
                    <a:pt x="-4842" y="333313"/>
                    <a:pt x="771" y="312479"/>
                    <a:pt x="17031" y="303056"/>
                  </a:cubicBezTo>
                  <a:lnTo>
                    <a:pt x="534049" y="4579"/>
                  </a:lnTo>
                  <a:cubicBezTo>
                    <a:pt x="550310" y="-4845"/>
                    <a:pt x="571166" y="745"/>
                    <a:pt x="580589" y="17051"/>
                  </a:cubicBezTo>
                  <a:cubicBezTo>
                    <a:pt x="589990" y="33335"/>
                    <a:pt x="584377" y="54168"/>
                    <a:pt x="568117" y="63568"/>
                  </a:cubicBezTo>
                  <a:lnTo>
                    <a:pt x="51098" y="362045"/>
                  </a:lnTo>
                  <a:cubicBezTo>
                    <a:pt x="45717" y="365140"/>
                    <a:pt x="39851" y="366618"/>
                    <a:pt x="34122" y="36661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9" name="Freeform: Shape 1048">
              <a:extLst>
                <a:ext uri="{FF2B5EF4-FFF2-40B4-BE49-F238E27FC236}">
                  <a16:creationId xmlns:a16="http://schemas.microsoft.com/office/drawing/2014/main" id="{089EF9A1-DF34-2EC3-DA90-B4D7FB26AD9D}"/>
                </a:ext>
              </a:extLst>
            </p:cNvPr>
            <p:cNvSpPr/>
            <p:nvPr/>
          </p:nvSpPr>
          <p:spPr>
            <a:xfrm>
              <a:off x="13908655" y="1314079"/>
              <a:ext cx="453625" cy="453620"/>
            </a:xfrm>
            <a:custGeom>
              <a:avLst/>
              <a:gdLst>
                <a:gd name="connsiteX0" fmla="*/ 89331 w 453623"/>
                <a:gd name="connsiteY0" fmla="*/ 306167 h 453619"/>
                <a:gd name="connsiteX1" fmla="*/ 306187 w 453623"/>
                <a:gd name="connsiteY1" fmla="*/ 364278 h 453619"/>
                <a:gd name="connsiteX2" fmla="*/ 364253 w 453623"/>
                <a:gd name="connsiteY2" fmla="*/ 147445 h 453619"/>
                <a:gd name="connsiteX3" fmla="*/ 147467 w 453623"/>
                <a:gd name="connsiteY3" fmla="*/ 89357 h 453619"/>
                <a:gd name="connsiteX4" fmla="*/ 89332 w 453623"/>
                <a:gd name="connsiteY4" fmla="*/ 306190 h 453619"/>
                <a:gd name="connsiteX5" fmla="*/ 227169 w 453623"/>
                <a:gd name="connsiteY5" fmla="*/ 453620 h 453619"/>
                <a:gd name="connsiteX6" fmla="*/ 30315 w 453623"/>
                <a:gd name="connsiteY6" fmla="*/ 340236 h 453619"/>
                <a:gd name="connsiteX7" fmla="*/ 113396 w 453623"/>
                <a:gd name="connsiteY7" fmla="*/ 30348 h 453619"/>
                <a:gd name="connsiteX8" fmla="*/ 423260 w 453623"/>
                <a:gd name="connsiteY8" fmla="*/ 113381 h 453619"/>
                <a:gd name="connsiteX9" fmla="*/ 340227 w 453623"/>
                <a:gd name="connsiteY9" fmla="*/ 423269 h 453619"/>
                <a:gd name="connsiteX10" fmla="*/ 227169 w 453623"/>
                <a:gd name="connsiteY10" fmla="*/ 453618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623" h="453619">
                  <a:moveTo>
                    <a:pt x="89331" y="306167"/>
                  </a:moveTo>
                  <a:cubicBezTo>
                    <a:pt x="133099" y="381969"/>
                    <a:pt x="230362" y="408026"/>
                    <a:pt x="306187" y="364278"/>
                  </a:cubicBezTo>
                  <a:cubicBezTo>
                    <a:pt x="382013" y="320510"/>
                    <a:pt x="408023" y="223247"/>
                    <a:pt x="364253" y="147445"/>
                  </a:cubicBezTo>
                  <a:cubicBezTo>
                    <a:pt x="320485" y="71643"/>
                    <a:pt x="223221" y="45586"/>
                    <a:pt x="147467" y="89357"/>
                  </a:cubicBezTo>
                  <a:cubicBezTo>
                    <a:pt x="71665" y="133102"/>
                    <a:pt x="45590" y="230388"/>
                    <a:pt x="89332" y="306190"/>
                  </a:cubicBezTo>
                  <a:close/>
                  <a:moveTo>
                    <a:pt x="227169" y="453620"/>
                  </a:moveTo>
                  <a:cubicBezTo>
                    <a:pt x="148689" y="453620"/>
                    <a:pt x="72284" y="412946"/>
                    <a:pt x="30315" y="340236"/>
                  </a:cubicBezTo>
                  <a:cubicBezTo>
                    <a:pt x="-32183" y="231914"/>
                    <a:pt x="5071" y="92893"/>
                    <a:pt x="113396" y="30348"/>
                  </a:cubicBezTo>
                  <a:cubicBezTo>
                    <a:pt x="221741" y="-32197"/>
                    <a:pt x="360691" y="5057"/>
                    <a:pt x="423260" y="113381"/>
                  </a:cubicBezTo>
                  <a:cubicBezTo>
                    <a:pt x="485829" y="221703"/>
                    <a:pt x="448574" y="360724"/>
                    <a:pt x="340227" y="423269"/>
                  </a:cubicBezTo>
                  <a:cubicBezTo>
                    <a:pt x="304566" y="443849"/>
                    <a:pt x="265649" y="453618"/>
                    <a:pt x="227169" y="45361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0" name="Freeform: Shape 1049">
              <a:extLst>
                <a:ext uri="{FF2B5EF4-FFF2-40B4-BE49-F238E27FC236}">
                  <a16:creationId xmlns:a16="http://schemas.microsoft.com/office/drawing/2014/main" id="{C8B9C297-F52A-0829-E928-6EB2E60219AF}"/>
                </a:ext>
              </a:extLst>
            </p:cNvPr>
            <p:cNvSpPr/>
            <p:nvPr/>
          </p:nvSpPr>
          <p:spPr>
            <a:xfrm>
              <a:off x="14268355" y="458265"/>
              <a:ext cx="585146" cy="366595"/>
            </a:xfrm>
            <a:custGeom>
              <a:avLst/>
              <a:gdLst>
                <a:gd name="connsiteX0" fmla="*/ 551026 w 585147"/>
                <a:gd name="connsiteY0" fmla="*/ 366595 h 366594"/>
                <a:gd name="connsiteX1" fmla="*/ 534049 w 585147"/>
                <a:gd name="connsiteY1" fmla="*/ 362045 h 366594"/>
                <a:gd name="connsiteX2" fmla="*/ 17031 w 585147"/>
                <a:gd name="connsiteY2" fmla="*/ 63568 h 366594"/>
                <a:gd name="connsiteX3" fmla="*/ 4558 w 585147"/>
                <a:gd name="connsiteY3" fmla="*/ 17051 h 366594"/>
                <a:gd name="connsiteX4" fmla="*/ 51098 w 585147"/>
                <a:gd name="connsiteY4" fmla="*/ 4579 h 366594"/>
                <a:gd name="connsiteX5" fmla="*/ 568117 w 585147"/>
                <a:gd name="connsiteY5" fmla="*/ 303055 h 366594"/>
                <a:gd name="connsiteX6" fmla="*/ 580589 w 585147"/>
                <a:gd name="connsiteY6" fmla="*/ 349572 h 366594"/>
                <a:gd name="connsiteX7" fmla="*/ 551026 w 585147"/>
                <a:gd name="connsiteY7" fmla="*/ 366595 h 36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47" h="366594">
                  <a:moveTo>
                    <a:pt x="551026" y="366595"/>
                  </a:moveTo>
                  <a:cubicBezTo>
                    <a:pt x="545298" y="366595"/>
                    <a:pt x="539431" y="365140"/>
                    <a:pt x="534049" y="362045"/>
                  </a:cubicBezTo>
                  <a:lnTo>
                    <a:pt x="17031" y="63568"/>
                  </a:lnTo>
                  <a:cubicBezTo>
                    <a:pt x="771" y="54168"/>
                    <a:pt x="-4842" y="33334"/>
                    <a:pt x="4558" y="17051"/>
                  </a:cubicBezTo>
                  <a:cubicBezTo>
                    <a:pt x="13959" y="745"/>
                    <a:pt x="34838" y="-4844"/>
                    <a:pt x="51098" y="4579"/>
                  </a:cubicBezTo>
                  <a:lnTo>
                    <a:pt x="568117" y="303055"/>
                  </a:lnTo>
                  <a:cubicBezTo>
                    <a:pt x="584377" y="312456"/>
                    <a:pt x="589989" y="333289"/>
                    <a:pt x="580589" y="349572"/>
                  </a:cubicBezTo>
                  <a:cubicBezTo>
                    <a:pt x="574261" y="360497"/>
                    <a:pt x="562782" y="366618"/>
                    <a:pt x="551026" y="366595"/>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1" name="Freeform: Shape 1050">
              <a:extLst>
                <a:ext uri="{FF2B5EF4-FFF2-40B4-BE49-F238E27FC236}">
                  <a16:creationId xmlns:a16="http://schemas.microsoft.com/office/drawing/2014/main" id="{CB43B672-0820-AFA4-0BBA-4D38173BEA1D}"/>
                </a:ext>
              </a:extLst>
            </p:cNvPr>
            <p:cNvSpPr/>
            <p:nvPr/>
          </p:nvSpPr>
          <p:spPr>
            <a:xfrm>
              <a:off x="13908645" y="169147"/>
              <a:ext cx="453739" cy="453620"/>
            </a:xfrm>
            <a:custGeom>
              <a:avLst/>
              <a:gdLst>
                <a:gd name="connsiteX0" fmla="*/ 89324 w 453741"/>
                <a:gd name="connsiteY0" fmla="*/ 147449 h 453619"/>
                <a:gd name="connsiteX1" fmla="*/ 147458 w 453741"/>
                <a:gd name="connsiteY1" fmla="*/ 364282 h 453619"/>
                <a:gd name="connsiteX2" fmla="*/ 364244 w 453741"/>
                <a:gd name="connsiteY2" fmla="*/ 306194 h 453619"/>
                <a:gd name="connsiteX3" fmla="*/ 380089 w 453741"/>
                <a:gd name="connsiteY3" fmla="*/ 185745 h 453619"/>
                <a:gd name="connsiteX4" fmla="*/ 306179 w 453741"/>
                <a:gd name="connsiteY4" fmla="*/ 89361 h 453619"/>
                <a:gd name="connsiteX5" fmla="*/ 89322 w 453741"/>
                <a:gd name="connsiteY5" fmla="*/ 147449 h 453619"/>
                <a:gd name="connsiteX6" fmla="*/ 226406 w 453741"/>
                <a:gd name="connsiteY6" fmla="*/ 453618 h 453619"/>
                <a:gd name="connsiteX7" fmla="*/ 113395 w 453741"/>
                <a:gd name="connsiteY7" fmla="*/ 423269 h 453619"/>
                <a:gd name="connsiteX8" fmla="*/ 30315 w 453741"/>
                <a:gd name="connsiteY8" fmla="*/ 113381 h 453619"/>
                <a:gd name="connsiteX9" fmla="*/ 340250 w 453741"/>
                <a:gd name="connsiteY9" fmla="*/ 30348 h 453619"/>
                <a:gd name="connsiteX10" fmla="*/ 445917 w 453741"/>
                <a:gd name="connsiteY10" fmla="*/ 168097 h 453619"/>
                <a:gd name="connsiteX11" fmla="*/ 423260 w 453741"/>
                <a:gd name="connsiteY11" fmla="*/ 340236 h 453619"/>
                <a:gd name="connsiteX12" fmla="*/ 226406 w 453741"/>
                <a:gd name="connsiteY12" fmla="*/ 453619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741" h="453619">
                  <a:moveTo>
                    <a:pt x="89324" y="147449"/>
                  </a:moveTo>
                  <a:cubicBezTo>
                    <a:pt x="45556" y="223251"/>
                    <a:pt x="71632" y="320516"/>
                    <a:pt x="147458" y="364282"/>
                  </a:cubicBezTo>
                  <a:cubicBezTo>
                    <a:pt x="223213" y="408027"/>
                    <a:pt x="320478" y="381974"/>
                    <a:pt x="364244" y="306194"/>
                  </a:cubicBezTo>
                  <a:cubicBezTo>
                    <a:pt x="385470" y="269470"/>
                    <a:pt x="391083" y="226697"/>
                    <a:pt x="380089" y="185745"/>
                  </a:cubicBezTo>
                  <a:cubicBezTo>
                    <a:pt x="369164" y="144794"/>
                    <a:pt x="342903" y="110564"/>
                    <a:pt x="306179" y="89361"/>
                  </a:cubicBezTo>
                  <a:cubicBezTo>
                    <a:pt x="230377" y="45592"/>
                    <a:pt x="133095" y="71668"/>
                    <a:pt x="89322" y="147449"/>
                  </a:cubicBezTo>
                  <a:close/>
                  <a:moveTo>
                    <a:pt x="226406" y="453618"/>
                  </a:moveTo>
                  <a:cubicBezTo>
                    <a:pt x="187973" y="453618"/>
                    <a:pt x="149008" y="443848"/>
                    <a:pt x="113395" y="423269"/>
                  </a:cubicBezTo>
                  <a:cubicBezTo>
                    <a:pt x="5073" y="360724"/>
                    <a:pt x="-32183" y="221726"/>
                    <a:pt x="30315" y="113381"/>
                  </a:cubicBezTo>
                  <a:cubicBezTo>
                    <a:pt x="92884" y="5059"/>
                    <a:pt x="231905" y="-32198"/>
                    <a:pt x="340250" y="30348"/>
                  </a:cubicBezTo>
                  <a:cubicBezTo>
                    <a:pt x="392703" y="60627"/>
                    <a:pt x="430260" y="109567"/>
                    <a:pt x="445917" y="168097"/>
                  </a:cubicBezTo>
                  <a:cubicBezTo>
                    <a:pt x="461600" y="226624"/>
                    <a:pt x="453539" y="287760"/>
                    <a:pt x="423260" y="340236"/>
                  </a:cubicBezTo>
                  <a:cubicBezTo>
                    <a:pt x="381269" y="412922"/>
                    <a:pt x="304868" y="453619"/>
                    <a:pt x="226406" y="453619"/>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grpSp>
    </p:spTree>
    <p:custDataLst>
      <p:tags r:id="rId1"/>
    </p:custDataLst>
    <p:extLst>
      <p:ext uri="{BB962C8B-B14F-4D97-AF65-F5344CB8AC3E}">
        <p14:creationId xmlns:p14="http://schemas.microsoft.com/office/powerpoint/2010/main" val="303758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13CB7A10-4206-4923-8BB7-E8518E49EABA}"/>
              </a:ext>
            </a:extLst>
          </p:cNvPr>
          <p:cNvSpPr txBox="1">
            <a:spLocks/>
          </p:cNvSpPr>
          <p:nvPr/>
        </p:nvSpPr>
        <p:spPr bwMode="auto">
          <a:xfrm>
            <a:off x="9926499" y="11439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685800" rtl="0" eaLnBrk="1" latinLnBrk="0" hangingPunct="1">
              <a:spcBef>
                <a:spcPct val="20000"/>
              </a:spcBef>
              <a:buClr>
                <a:srgbClr val="FF6600"/>
              </a:buClr>
              <a:buSzPct val="100000"/>
              <a:buFont typeface="Arial" pitchFamily="34" charset="0"/>
              <a:buChar char="•"/>
              <a:defRPr sz="2100" kern="1200">
                <a:solidFill>
                  <a:srgbClr val="FBFBFB"/>
                </a:solidFill>
                <a:latin typeface="Arial" pitchFamily="34" charset="0"/>
                <a:ea typeface="+mn-ea"/>
                <a:cs typeface="Arial" pitchFamily="34" charset="0"/>
              </a:defRPr>
            </a:lvl1pPr>
            <a:lvl2pPr marL="557213" indent="-214313" algn="l" defTabSz="685800" rtl="0" eaLnBrk="1" latinLnBrk="0" hangingPunct="1">
              <a:spcBef>
                <a:spcPct val="20000"/>
              </a:spcBef>
              <a:buClr>
                <a:srgbClr val="FF6600"/>
              </a:buClr>
              <a:buSzPct val="110000"/>
              <a:buFont typeface="Arial" pitchFamily="34" charset="0"/>
              <a:buChar char="•"/>
              <a:defRPr sz="1800" kern="1200">
                <a:solidFill>
                  <a:srgbClr val="FBFBFB"/>
                </a:solidFill>
                <a:latin typeface="Arial" pitchFamily="34" charset="0"/>
                <a:ea typeface="+mn-ea"/>
                <a:cs typeface="Arial" pitchFamily="34" charset="0"/>
              </a:defRPr>
            </a:lvl2pPr>
            <a:lvl3pPr marL="857250" indent="-171450" algn="l" defTabSz="685800" rtl="0" eaLnBrk="1" latinLnBrk="0" hangingPunct="1">
              <a:spcBef>
                <a:spcPct val="20000"/>
              </a:spcBef>
              <a:buClr>
                <a:srgbClr val="FF6600"/>
              </a:buClr>
              <a:buSzPct val="110000"/>
              <a:buFont typeface="Arial" pitchFamily="34" charset="0"/>
              <a:buChar char="•"/>
              <a:defRPr sz="1500" kern="1200">
                <a:solidFill>
                  <a:srgbClr val="FBFBFB"/>
                </a:solidFill>
                <a:latin typeface="Arial" pitchFamily="34" charset="0"/>
                <a:ea typeface="+mn-ea"/>
                <a:cs typeface="Arial" pitchFamily="34" charset="0"/>
              </a:defRPr>
            </a:lvl3pPr>
            <a:lvl4pPr marL="12001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4pPr>
            <a:lvl5pPr marL="15430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5pPr>
            <a:lvl6pPr marL="18859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6pPr>
            <a:lvl7pPr marL="22288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7pPr>
            <a:lvl8pPr marL="25717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8pPr>
            <a:lvl9pPr marL="29146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9pPr>
          </a:lstStyle>
          <a:p>
            <a:pPr algn="r" defTabSz="914332" fontAlgn="base">
              <a:spcBef>
                <a:spcPct val="0"/>
              </a:spcBef>
              <a:spcAft>
                <a:spcPct val="0"/>
              </a:spcAft>
              <a:buClrTx/>
              <a:buSzTx/>
              <a:buNone/>
              <a:defRPr/>
            </a:pPr>
            <a:endParaRPr lang="en-US" altLang="en-US" sz="1200">
              <a:solidFill>
                <a:prstClr val="black"/>
              </a:solidFill>
              <a:latin typeface="+mn-lt"/>
            </a:endParaRPr>
          </a:p>
        </p:txBody>
      </p:sp>
      <p:sp>
        <p:nvSpPr>
          <p:cNvPr id="8195" name="Content Placeholder 2">
            <a:extLst>
              <a:ext uri="{FF2B5EF4-FFF2-40B4-BE49-F238E27FC236}">
                <a16:creationId xmlns:a16="http://schemas.microsoft.com/office/drawing/2014/main" id="{D59FAA3D-6388-4573-9CF1-E44C113827C6}"/>
              </a:ext>
            </a:extLst>
          </p:cNvPr>
          <p:cNvSpPr txBox="1">
            <a:spLocks/>
          </p:cNvSpPr>
          <p:nvPr/>
        </p:nvSpPr>
        <p:spPr bwMode="auto">
          <a:xfrm>
            <a:off x="1463377" y="1302813"/>
            <a:ext cx="8853561" cy="116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5" rIns="0" bIns="45715" anchor="t"/>
          <a:lstStyle>
            <a:lvl1pPr eaLnBrk="0" hangingPunct="0">
              <a:spcBef>
                <a:spcPts val="600"/>
              </a:spcBef>
              <a:spcAft>
                <a:spcPts val="600"/>
              </a:spcAft>
              <a:buClr>
                <a:srgbClr val="FF6600"/>
              </a:buClr>
              <a:buSzPct val="130000"/>
              <a:buFont typeface="Arial" pitchFamily="34" charset="0"/>
              <a:buChar char="•"/>
              <a:tabLst>
                <a:tab pos="1435100" algn="l"/>
              </a:tabLst>
              <a:defRPr sz="2800">
                <a:solidFill>
                  <a:srgbClr val="142F92"/>
                </a:solidFill>
                <a:latin typeface="Arial Narrow" pitchFamily="34" charset="0"/>
                <a:cs typeface="Arial" pitchFamily="34" charset="0"/>
              </a:defRPr>
            </a:lvl1pPr>
            <a:lvl2pPr marL="742950" indent="-285750" eaLnBrk="0" hangingPunct="0">
              <a:spcBef>
                <a:spcPts val="600"/>
              </a:spcBef>
              <a:spcAft>
                <a:spcPts val="600"/>
              </a:spcAft>
              <a:buClr>
                <a:srgbClr val="FF6600"/>
              </a:buClr>
              <a:buSzPct val="130000"/>
              <a:buFont typeface="Arial Narrow" pitchFamily="34" charset="0"/>
              <a:buChar char="–"/>
              <a:tabLst>
                <a:tab pos="1435100" algn="l"/>
              </a:tabLst>
              <a:defRPr sz="2400">
                <a:solidFill>
                  <a:srgbClr val="142F92"/>
                </a:solidFill>
                <a:latin typeface="Arial Narrow" pitchFamily="34" charset="0"/>
                <a:cs typeface="Arial" pitchFamily="34" charset="0"/>
              </a:defRPr>
            </a:lvl2pPr>
            <a:lvl3pPr marL="1143000" indent="-228600" eaLnBrk="0" hangingPunct="0">
              <a:spcBef>
                <a:spcPts val="600"/>
              </a:spcBef>
              <a:spcAft>
                <a:spcPts val="600"/>
              </a:spcAft>
              <a:buClr>
                <a:srgbClr val="FF6600"/>
              </a:buClr>
              <a:buSzPct val="130000"/>
              <a:buFont typeface="Arial" pitchFamily="34" charset="0"/>
              <a:buChar char="•"/>
              <a:tabLst>
                <a:tab pos="1435100" algn="l"/>
              </a:tabLst>
              <a:defRPr sz="2000">
                <a:solidFill>
                  <a:srgbClr val="142F92"/>
                </a:solidFill>
                <a:latin typeface="Arial Narrow" pitchFamily="34" charset="0"/>
                <a:cs typeface="Arial" pitchFamily="34" charset="0"/>
              </a:defRPr>
            </a:lvl3pPr>
            <a:lvl4pPr marL="1600200" indent="-228600" eaLnBrk="0" hangingPunct="0">
              <a:spcBef>
                <a:spcPts val="600"/>
              </a:spcBef>
              <a:spcAft>
                <a:spcPts val="600"/>
              </a:spcAft>
              <a:buClr>
                <a:srgbClr val="FF6600"/>
              </a:buClr>
              <a:buSzPct val="130000"/>
              <a:buFont typeface="Arial Narrow" pitchFamily="34" charset="0"/>
              <a:buChar char="–"/>
              <a:tabLst>
                <a:tab pos="1435100" algn="l"/>
              </a:tabLst>
              <a:defRPr>
                <a:solidFill>
                  <a:srgbClr val="142F92"/>
                </a:solidFill>
                <a:latin typeface="Arial Narrow" pitchFamily="34" charset="0"/>
                <a:cs typeface="Arial" pitchFamily="34" charset="0"/>
              </a:defRPr>
            </a:lvl4pPr>
            <a:lvl5pPr marL="2057400" indent="-228600" eaLnBrk="0"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5pPr>
            <a:lvl6pPr marL="25146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6pPr>
            <a:lvl7pPr marL="29718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7pPr>
            <a:lvl8pPr marL="34290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8pPr>
            <a:lvl9pPr marL="38862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9pPr>
          </a:lstStyle>
          <a:p>
            <a:pPr defTabSz="457167" fontAlgn="base">
              <a:lnSpc>
                <a:spcPct val="110000"/>
              </a:lnSpc>
              <a:buNone/>
              <a:tabLst>
                <a:tab pos="1434992" algn="l"/>
              </a:tabLst>
              <a:defRPr/>
            </a:pPr>
            <a:r>
              <a:rPr lang="en-US" altLang="en-US" sz="3200">
                <a:latin typeface="Franklin Gothic Book" panose="020B0503020102020204"/>
                <a:ea typeface="ＭＳ Ｐゴシック"/>
                <a:cs typeface="Calibri"/>
              </a:rPr>
              <a:t>. . . </a:t>
            </a:r>
            <a:r>
              <a:rPr lang="en-US" altLang="en-US" sz="3200" spc="-31">
                <a:latin typeface="Franklin Gothic Book" panose="020B0503020102020204"/>
                <a:ea typeface="ＭＳ Ｐゴシック"/>
                <a:cs typeface="Calibri"/>
              </a:rPr>
              <a:t>the following Titanium and Platinum Corporate Sponsors for their ongoing support of the Society:</a:t>
            </a:r>
          </a:p>
          <a:p>
            <a:pPr defTabSz="457167" fontAlgn="base">
              <a:buNone/>
              <a:tabLst>
                <a:tab pos="1434992" algn="l"/>
              </a:tabLst>
              <a:defRPr/>
            </a:pPr>
            <a:endParaRPr lang="en-US" altLang="en-US" sz="3200">
              <a:solidFill>
                <a:srgbClr val="0000FF"/>
              </a:solidFill>
              <a:latin typeface="Arial Narrow"/>
              <a:ea typeface="ＭＳ Ｐゴシック" pitchFamily="34" charset="-128"/>
              <a:cs typeface="Calibri" pitchFamily="34" charset="0"/>
            </a:endParaRPr>
          </a:p>
          <a:p>
            <a:pPr defTabSz="457167" fontAlgn="base">
              <a:buNone/>
              <a:tabLst>
                <a:tab pos="1434992" algn="l"/>
              </a:tabLst>
              <a:defRPr/>
            </a:pPr>
            <a:r>
              <a:rPr lang="en-US" altLang="en-US" sz="3200">
                <a:solidFill>
                  <a:srgbClr val="0000FF"/>
                </a:solidFill>
                <a:latin typeface="Arial Narrow"/>
                <a:ea typeface="ＭＳ Ｐゴシック" pitchFamily="34" charset="-128"/>
                <a:cs typeface="Calibri" pitchFamily="34" charset="0"/>
              </a:rPr>
              <a:t>																					</a:t>
            </a:r>
          </a:p>
          <a:p>
            <a:pPr defTabSz="457167">
              <a:buNone/>
              <a:tabLst>
                <a:tab pos="1434992" algn="l"/>
              </a:tabLst>
              <a:defRPr/>
            </a:pPr>
            <a:endParaRPr lang="en-US" altLang="en-US" sz="3200">
              <a:solidFill>
                <a:srgbClr val="0000FF"/>
              </a:solidFill>
              <a:latin typeface="Arial Narrow"/>
              <a:ea typeface="ＭＳ Ｐゴシック" pitchFamily="34" charset="-128"/>
              <a:cs typeface="Calibri" pitchFamily="34" charset="0"/>
            </a:endParaRPr>
          </a:p>
          <a:p>
            <a:pPr defTabSz="457167">
              <a:buNone/>
              <a:tabLst>
                <a:tab pos="1434992" algn="l"/>
              </a:tabLst>
              <a:defRPr/>
            </a:pPr>
            <a:endParaRPr lang="en-US" altLang="en-US" sz="3200">
              <a:solidFill>
                <a:srgbClr val="0000FF"/>
              </a:solidFill>
              <a:latin typeface="Arial Narrow"/>
              <a:ea typeface="ＭＳ Ｐゴシック" pitchFamily="34" charset="-128"/>
              <a:cs typeface="Calibri" pitchFamily="34" charset="0"/>
            </a:endParaRPr>
          </a:p>
          <a:p>
            <a:pPr defTabSz="457167">
              <a:buNone/>
              <a:tabLst>
                <a:tab pos="1434992" algn="l"/>
              </a:tabLst>
              <a:defRPr/>
            </a:pPr>
            <a:endParaRPr lang="en-US" altLang="en-US" sz="3200">
              <a:solidFill>
                <a:srgbClr val="0000FF"/>
              </a:solidFill>
              <a:latin typeface="Arial Narrow"/>
              <a:ea typeface="ＭＳ Ｐゴシック" pitchFamily="34" charset="-128"/>
              <a:cs typeface="Calibri" pitchFamily="34" charset="0"/>
            </a:endParaRPr>
          </a:p>
          <a:p>
            <a:pPr defTabSz="457167">
              <a:buNone/>
              <a:tabLst>
                <a:tab pos="1434992" algn="l"/>
              </a:tabLst>
              <a:defRPr/>
            </a:pPr>
            <a:endParaRPr lang="en-US" altLang="en-US" sz="3200">
              <a:solidFill>
                <a:srgbClr val="0000FF"/>
              </a:solidFill>
              <a:latin typeface="Arial Narrow"/>
              <a:ea typeface="ＭＳ Ｐゴシック" pitchFamily="34" charset="-128"/>
              <a:cs typeface="Calibri" pitchFamily="34" charset="0"/>
            </a:endParaRPr>
          </a:p>
          <a:p>
            <a:pPr defTabSz="457167">
              <a:buNone/>
              <a:tabLst>
                <a:tab pos="1434992" algn="l"/>
              </a:tabLst>
              <a:defRPr/>
            </a:pPr>
            <a:endParaRPr lang="en-US" altLang="en-US" sz="3200">
              <a:solidFill>
                <a:srgbClr val="0000FF"/>
              </a:solidFill>
              <a:latin typeface="Arial Narrow"/>
              <a:ea typeface="ＭＳ Ｐゴシック" pitchFamily="34" charset="-128"/>
              <a:cs typeface="Calibri" pitchFamily="34" charset="0"/>
            </a:endParaRPr>
          </a:p>
        </p:txBody>
      </p:sp>
      <p:pic>
        <p:nvPicPr>
          <p:cNvPr id="16390" name="Picture 8" descr="Amgen_2_Blue_PC.jpg">
            <a:extLst>
              <a:ext uri="{FF2B5EF4-FFF2-40B4-BE49-F238E27FC236}">
                <a16:creationId xmlns:a16="http://schemas.microsoft.com/office/drawing/2014/main" id="{C22B5629-429A-43DB-BDC1-D6253FF6CA1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4554" y="2601037"/>
            <a:ext cx="1647325" cy="71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 descr="alt">
            <a:extLst>
              <a:ext uri="{FF2B5EF4-FFF2-40B4-BE49-F238E27FC236}">
                <a16:creationId xmlns:a16="http://schemas.microsoft.com/office/drawing/2014/main" id="{1FC28537-2511-43CA-B5FD-6092ABBD89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2200" y="2375841"/>
            <a:ext cx="2296633" cy="5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
            <a:extLst>
              <a:ext uri="{FF2B5EF4-FFF2-40B4-BE49-F238E27FC236}">
                <a16:creationId xmlns:a16="http://schemas.microsoft.com/office/drawing/2014/main" id="{A31D5FDF-969A-499D-832B-2336C9DB19D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000414" y="3744822"/>
            <a:ext cx="1242604" cy="64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drawing&#10;&#10;Description automatically generated">
            <a:extLst>
              <a:ext uri="{FF2B5EF4-FFF2-40B4-BE49-F238E27FC236}">
                <a16:creationId xmlns:a16="http://schemas.microsoft.com/office/drawing/2014/main" id="{700F95A9-CACB-499E-A3E1-1D6CC2D7C96D}"/>
              </a:ext>
            </a:extLst>
          </p:cNvPr>
          <p:cNvPicPr>
            <a:picLocks noChangeAspect="1"/>
          </p:cNvPicPr>
          <p:nvPr/>
        </p:nvPicPr>
        <p:blipFill rotWithShape="1">
          <a:blip r:embed="rId7">
            <a:clrChange>
              <a:clrFrom>
                <a:srgbClr val="FFFFFF"/>
              </a:clrFrom>
              <a:clrTo>
                <a:srgbClr val="FFFFFF">
                  <a:alpha val="0"/>
                </a:srgbClr>
              </a:clrTo>
            </a:clrChange>
          </a:blip>
          <a:srcRect l="6389" t="13432" r="7501" b="17790"/>
          <a:stretch/>
        </p:blipFill>
        <p:spPr>
          <a:xfrm>
            <a:off x="10593180" y="2724583"/>
            <a:ext cx="1155648" cy="61227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4E8E5AE2-FBA0-44A2-8D5B-51E781028FE2}"/>
              </a:ext>
            </a:extLst>
          </p:cNvPr>
          <p:cNvPicPr>
            <a:picLocks noChangeAspect="1"/>
          </p:cNvPicPr>
          <p:nvPr/>
        </p:nvPicPr>
        <p:blipFill>
          <a:blip r:embed="rId8">
            <a:clrChange>
              <a:clrFrom>
                <a:srgbClr val="FFFFF6"/>
              </a:clrFrom>
              <a:clrTo>
                <a:srgbClr val="FFFFF6">
                  <a:alpha val="0"/>
                </a:srgbClr>
              </a:clrTo>
            </a:clrChange>
            <a:extLst>
              <a:ext uri="{28A0092B-C50C-407E-A947-70E740481C1C}">
                <a14:useLocalDpi xmlns:a14="http://schemas.microsoft.com/office/drawing/2010/main" val="0"/>
              </a:ext>
            </a:extLst>
          </a:blip>
          <a:stretch>
            <a:fillRect/>
          </a:stretch>
        </p:blipFill>
        <p:spPr>
          <a:xfrm>
            <a:off x="7839491" y="2724583"/>
            <a:ext cx="913931" cy="886588"/>
          </a:xfrm>
          <a:prstGeom prst="rect">
            <a:avLst/>
          </a:prstGeom>
        </p:spPr>
      </p:pic>
      <p:pic>
        <p:nvPicPr>
          <p:cNvPr id="15" name="Picture 14" descr="Logo&#10;&#10;Description automatically generated">
            <a:extLst>
              <a:ext uri="{FF2B5EF4-FFF2-40B4-BE49-F238E27FC236}">
                <a16:creationId xmlns:a16="http://schemas.microsoft.com/office/drawing/2014/main" id="{7F11F72E-F027-4306-BD5C-6B8239205164}"/>
              </a:ext>
            </a:extLst>
          </p:cNvPr>
          <p:cNvPicPr>
            <a:picLocks noChangeAspect="1"/>
          </p:cNvPicPr>
          <p:nvPr/>
        </p:nvPicPr>
        <p:blipFill>
          <a:blip r:embed="rId9"/>
          <a:stretch>
            <a:fillRect/>
          </a:stretch>
        </p:blipFill>
        <p:spPr>
          <a:xfrm>
            <a:off x="5457516" y="4901427"/>
            <a:ext cx="1897267" cy="873760"/>
          </a:xfrm>
          <a:prstGeom prst="rect">
            <a:avLst/>
          </a:prstGeom>
        </p:spPr>
      </p:pic>
      <p:pic>
        <p:nvPicPr>
          <p:cNvPr id="27" name="Picture 26" descr="Logo, company name&#10;&#10;Description automatically generated">
            <a:extLst>
              <a:ext uri="{FF2B5EF4-FFF2-40B4-BE49-F238E27FC236}">
                <a16:creationId xmlns:a16="http://schemas.microsoft.com/office/drawing/2014/main" id="{69DDB59B-F9B7-4F33-AAC6-273D60F2862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873055" y="5383213"/>
            <a:ext cx="2432565" cy="1355500"/>
          </a:xfrm>
          <a:prstGeom prst="rect">
            <a:avLst/>
          </a:prstGeom>
          <a:noFill/>
          <a:ln>
            <a:noFill/>
          </a:ln>
        </p:spPr>
      </p:pic>
      <p:pic>
        <p:nvPicPr>
          <p:cNvPr id="1026" name="Picture 2">
            <a:hlinkClick r:id="rId11"/>
            <a:extLst>
              <a:ext uri="{FF2B5EF4-FFF2-40B4-BE49-F238E27FC236}">
                <a16:creationId xmlns:a16="http://schemas.microsoft.com/office/drawing/2014/main" id="{37CAB13B-8E08-4268-9B7B-B34D698F52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75" y="3468701"/>
            <a:ext cx="1594943" cy="6424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2650A6-3EBB-43B3-959B-4E73C00D5C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7490" y="5610402"/>
            <a:ext cx="878895" cy="8788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14"/>
            <a:extLst>
              <a:ext uri="{FF2B5EF4-FFF2-40B4-BE49-F238E27FC236}">
                <a16:creationId xmlns:a16="http://schemas.microsoft.com/office/drawing/2014/main" id="{968E2833-1B28-42C9-865C-8B2BDE673D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5373" y="3737976"/>
            <a:ext cx="3037337" cy="6515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16"/>
            <a:extLst>
              <a:ext uri="{FF2B5EF4-FFF2-40B4-BE49-F238E27FC236}">
                <a16:creationId xmlns:a16="http://schemas.microsoft.com/office/drawing/2014/main" id="{0131A963-1A32-41AF-9EEC-67B63DBC2B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9223" y="2706824"/>
            <a:ext cx="2757975" cy="4068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4A3E85D4-F676-4798-AAC5-4BB03138EE43}"/>
              </a:ext>
            </a:extLst>
          </p:cNvPr>
          <p:cNvPicPr>
            <a:picLocks noChangeAspect="1"/>
          </p:cNvPicPr>
          <p:nvPr/>
        </p:nvPicPr>
        <p:blipFill>
          <a:blip r:embed="rId18"/>
          <a:stretch>
            <a:fillRect/>
          </a:stretch>
        </p:blipFill>
        <p:spPr>
          <a:xfrm>
            <a:off x="570893" y="6046010"/>
            <a:ext cx="1708067" cy="426084"/>
          </a:xfrm>
          <a:prstGeom prst="rect">
            <a:avLst/>
          </a:prstGeom>
        </p:spPr>
      </p:pic>
      <p:pic>
        <p:nvPicPr>
          <p:cNvPr id="4" name="Picture 5" descr="Logo&#10;&#10;Description automatically generated">
            <a:extLst>
              <a:ext uri="{FF2B5EF4-FFF2-40B4-BE49-F238E27FC236}">
                <a16:creationId xmlns:a16="http://schemas.microsoft.com/office/drawing/2014/main" id="{6C9A291A-0E5B-4E0F-8622-93A6FDD11E30}"/>
              </a:ext>
            </a:extLst>
          </p:cNvPr>
          <p:cNvPicPr>
            <a:picLocks noChangeAspect="1"/>
          </p:cNvPicPr>
          <p:nvPr/>
        </p:nvPicPr>
        <p:blipFill>
          <a:blip r:embed="rId19"/>
          <a:stretch>
            <a:fillRect/>
          </a:stretch>
        </p:blipFill>
        <p:spPr>
          <a:xfrm>
            <a:off x="3280516" y="5081304"/>
            <a:ext cx="1748011" cy="439929"/>
          </a:xfrm>
          <a:prstGeom prst="rect">
            <a:avLst/>
          </a:prstGeom>
        </p:spPr>
      </p:pic>
      <p:pic>
        <p:nvPicPr>
          <p:cNvPr id="24" name="Picture 23" descr="Logo, company name&#10;&#10;Description automatically generated">
            <a:extLst>
              <a:ext uri="{FF2B5EF4-FFF2-40B4-BE49-F238E27FC236}">
                <a16:creationId xmlns:a16="http://schemas.microsoft.com/office/drawing/2014/main" id="{471F43E0-BB48-43EF-8A56-61DD3C44A07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994941" y="5643602"/>
            <a:ext cx="1689100" cy="778087"/>
          </a:xfrm>
          <a:prstGeom prst="rect">
            <a:avLst/>
          </a:prstGeom>
          <a:noFill/>
          <a:ln>
            <a:noFill/>
          </a:ln>
        </p:spPr>
      </p:pic>
      <p:pic>
        <p:nvPicPr>
          <p:cNvPr id="6" name="Picture 5" descr="A picture containing text, clock, gauge&#10;&#10;Description automatically generated">
            <a:extLst>
              <a:ext uri="{FF2B5EF4-FFF2-40B4-BE49-F238E27FC236}">
                <a16:creationId xmlns:a16="http://schemas.microsoft.com/office/drawing/2014/main" id="{426C93CF-4034-D6EE-96EE-F25B2F94560F}"/>
              </a:ext>
            </a:extLst>
          </p:cNvPr>
          <p:cNvPicPr>
            <a:picLocks noChangeAspect="1"/>
          </p:cNvPicPr>
          <p:nvPr/>
        </p:nvPicPr>
        <p:blipFill>
          <a:blip r:embed="rId21"/>
          <a:stretch>
            <a:fillRect/>
          </a:stretch>
        </p:blipFill>
        <p:spPr>
          <a:xfrm>
            <a:off x="235042" y="2651821"/>
            <a:ext cx="1141209" cy="416268"/>
          </a:xfrm>
          <a:prstGeom prst="rect">
            <a:avLst/>
          </a:prstGeom>
        </p:spPr>
      </p:pic>
      <p:pic>
        <p:nvPicPr>
          <p:cNvPr id="10" name="Picture 9" descr="Text, logo&#10;&#10;Description automatically generated">
            <a:extLst>
              <a:ext uri="{FF2B5EF4-FFF2-40B4-BE49-F238E27FC236}">
                <a16:creationId xmlns:a16="http://schemas.microsoft.com/office/drawing/2014/main" id="{2935C7A6-3F5A-4250-50A6-E37ABC495ED8}"/>
              </a:ext>
            </a:extLst>
          </p:cNvPr>
          <p:cNvPicPr>
            <a:picLocks noChangeAspect="1"/>
          </p:cNvPicPr>
          <p:nvPr/>
        </p:nvPicPr>
        <p:blipFill>
          <a:blip r:embed="rId22"/>
          <a:stretch>
            <a:fillRect/>
          </a:stretch>
        </p:blipFill>
        <p:spPr>
          <a:xfrm>
            <a:off x="2065060" y="3049270"/>
            <a:ext cx="3037337" cy="1005415"/>
          </a:xfrm>
          <a:prstGeom prst="rect">
            <a:avLst/>
          </a:prstGeom>
        </p:spPr>
      </p:pic>
      <p:pic>
        <p:nvPicPr>
          <p:cNvPr id="7" name="Picture 6" descr="Text&#10;&#10;Description automatically generated">
            <a:extLst>
              <a:ext uri="{FF2B5EF4-FFF2-40B4-BE49-F238E27FC236}">
                <a16:creationId xmlns:a16="http://schemas.microsoft.com/office/drawing/2014/main" id="{B218BC9F-9DF6-4102-2C9F-8C11F3FFE73E}"/>
              </a:ext>
            </a:extLst>
          </p:cNvPr>
          <p:cNvPicPr>
            <a:picLocks noChangeAspect="1"/>
          </p:cNvPicPr>
          <p:nvPr/>
        </p:nvPicPr>
        <p:blipFill>
          <a:blip r:embed="rId23"/>
          <a:stretch>
            <a:fillRect/>
          </a:stretch>
        </p:blipFill>
        <p:spPr>
          <a:xfrm>
            <a:off x="4541828" y="5830514"/>
            <a:ext cx="2049225" cy="641580"/>
          </a:xfrm>
          <a:prstGeom prst="rect">
            <a:avLst/>
          </a:prstGeom>
        </p:spPr>
      </p:pic>
      <p:pic>
        <p:nvPicPr>
          <p:cNvPr id="3" name="Picture 2" descr="Blue letters on a white background&#10;&#10;Description automatically generated">
            <a:extLst>
              <a:ext uri="{FF2B5EF4-FFF2-40B4-BE49-F238E27FC236}">
                <a16:creationId xmlns:a16="http://schemas.microsoft.com/office/drawing/2014/main" id="{B7C5B775-8043-5139-D23C-B33C31D5DF74}"/>
              </a:ext>
            </a:extLst>
          </p:cNvPr>
          <p:cNvPicPr>
            <a:picLocks noChangeAspect="1"/>
          </p:cNvPicPr>
          <p:nvPr/>
        </p:nvPicPr>
        <p:blipFill>
          <a:blip r:embed="rId24"/>
          <a:stretch>
            <a:fillRect/>
          </a:stretch>
        </p:blipFill>
        <p:spPr>
          <a:xfrm>
            <a:off x="1605048" y="3964092"/>
            <a:ext cx="3140928" cy="536889"/>
          </a:xfrm>
          <a:prstGeom prst="rect">
            <a:avLst/>
          </a:prstGeom>
        </p:spPr>
      </p:pic>
      <p:pic>
        <p:nvPicPr>
          <p:cNvPr id="12" name="Picture 14">
            <a:extLst>
              <a:ext uri="{FF2B5EF4-FFF2-40B4-BE49-F238E27FC236}">
                <a16:creationId xmlns:a16="http://schemas.microsoft.com/office/drawing/2014/main" id="{7FF0C113-5E06-BF0A-03DC-B24009DD8D5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33117" y="3509326"/>
            <a:ext cx="1272779" cy="12733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and black sign&#10;&#10;Description automatically generated">
            <a:extLst>
              <a:ext uri="{FF2B5EF4-FFF2-40B4-BE49-F238E27FC236}">
                <a16:creationId xmlns:a16="http://schemas.microsoft.com/office/drawing/2014/main" id="{E8522397-C43A-010A-F9A3-90B1E7DC0AD2}"/>
              </a:ext>
            </a:extLst>
          </p:cNvPr>
          <p:cNvPicPr>
            <a:picLocks noChangeAspect="1"/>
          </p:cNvPicPr>
          <p:nvPr/>
        </p:nvPicPr>
        <p:blipFill>
          <a:blip r:embed="rId26"/>
          <a:stretch>
            <a:fillRect/>
          </a:stretch>
        </p:blipFill>
        <p:spPr>
          <a:xfrm>
            <a:off x="34584" y="4927432"/>
            <a:ext cx="3140928" cy="579601"/>
          </a:xfrm>
          <a:prstGeom prst="rect">
            <a:avLst/>
          </a:prstGeom>
        </p:spPr>
      </p:pic>
      <p:pic>
        <p:nvPicPr>
          <p:cNvPr id="16" name="Picture 15">
            <a:extLst>
              <a:ext uri="{FF2B5EF4-FFF2-40B4-BE49-F238E27FC236}">
                <a16:creationId xmlns:a16="http://schemas.microsoft.com/office/drawing/2014/main" id="{EDA6D931-968D-7D31-FF4F-90C255EEC499}"/>
              </a:ext>
            </a:extLst>
          </p:cNvPr>
          <p:cNvPicPr>
            <a:picLocks noChangeAspect="1"/>
          </p:cNvPicPr>
          <p:nvPr/>
        </p:nvPicPr>
        <p:blipFill>
          <a:blip r:embed="rId27"/>
          <a:stretch>
            <a:fillRect/>
          </a:stretch>
        </p:blipFill>
        <p:spPr>
          <a:xfrm>
            <a:off x="7707197" y="4790682"/>
            <a:ext cx="3670611" cy="957935"/>
          </a:xfrm>
          <a:prstGeom prst="rect">
            <a:avLst/>
          </a:prstGeom>
        </p:spPr>
      </p:pic>
      <p:sp>
        <p:nvSpPr>
          <p:cNvPr id="8" name="Title 2">
            <a:extLst>
              <a:ext uri="{FF2B5EF4-FFF2-40B4-BE49-F238E27FC236}">
                <a16:creationId xmlns:a16="http://schemas.microsoft.com/office/drawing/2014/main" id="{F1BD7ACC-D08F-2023-06C3-7E549EC6C827}"/>
              </a:ext>
            </a:extLst>
          </p:cNvPr>
          <p:cNvSpPr txBox="1">
            <a:spLocks/>
          </p:cNvSpPr>
          <p:nvPr/>
        </p:nvSpPr>
        <p:spPr>
          <a:xfrm>
            <a:off x="1143001" y="79927"/>
            <a:ext cx="9950215" cy="1255388"/>
          </a:xfrm>
          <a:prstGeom prst="rect">
            <a:avLst/>
          </a:prstGeom>
        </p:spPr>
        <p:txBody>
          <a:bodyPr vert="horz" lIns="121920" tIns="60960" rIns="121920" bIns="60960" rtlCol="0" anchor="b">
            <a:normAutofit/>
          </a:bodyPr>
          <a:lstStyle>
            <a:lvl1pPr algn="l" defTabSz="685800" rtl="0" eaLnBrk="1" latinLnBrk="0" hangingPunct="1">
              <a:lnSpc>
                <a:spcPct val="90000"/>
              </a:lnSpc>
              <a:spcBef>
                <a:spcPct val="0"/>
              </a:spcBef>
              <a:buNone/>
              <a:defRPr sz="3200" b="1" kern="1200">
                <a:solidFill>
                  <a:srgbClr val="F28C11"/>
                </a:solidFill>
                <a:latin typeface="+mj-lt"/>
                <a:ea typeface="+mj-ea"/>
                <a:cs typeface="+mj-cs"/>
              </a:defRPr>
            </a:lvl1pPr>
          </a:lstStyle>
          <a:p>
            <a:r>
              <a:rPr lang="en-US" sz="4267"/>
              <a:t>ISMPP Would Like to Thank…</a:t>
            </a:r>
          </a:p>
        </p:txBody>
      </p:sp>
    </p:spTree>
    <p:custDataLst>
      <p:tags r:id="rId1"/>
    </p:custDataLst>
    <p:extLst>
      <p:ext uri="{BB962C8B-B14F-4D97-AF65-F5344CB8AC3E}">
        <p14:creationId xmlns:p14="http://schemas.microsoft.com/office/powerpoint/2010/main" val="362835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9DD3-5897-7694-420F-BF2D5C4B5EF4}"/>
              </a:ext>
            </a:extLst>
          </p:cNvPr>
          <p:cNvSpPr>
            <a:spLocks noGrp="1"/>
          </p:cNvSpPr>
          <p:nvPr>
            <p:ph type="title"/>
          </p:nvPr>
        </p:nvSpPr>
        <p:spPr/>
        <p:txBody>
          <a:bodyPr/>
          <a:lstStyle/>
          <a:p>
            <a:r>
              <a:rPr lang="en-US"/>
              <a:t>(Digital) Content Supply Chains</a:t>
            </a:r>
          </a:p>
        </p:txBody>
      </p:sp>
      <p:sp>
        <p:nvSpPr>
          <p:cNvPr id="1252" name="Rectangle 1251">
            <a:extLst>
              <a:ext uri="{FF2B5EF4-FFF2-40B4-BE49-F238E27FC236}">
                <a16:creationId xmlns:a16="http://schemas.microsoft.com/office/drawing/2014/main" id="{270616E2-84FC-81D8-5BC8-602CCF00AC93}"/>
              </a:ext>
            </a:extLst>
          </p:cNvPr>
          <p:cNvSpPr/>
          <p:nvPr/>
        </p:nvSpPr>
        <p:spPr>
          <a:xfrm>
            <a:off x="0" y="1627102"/>
            <a:ext cx="12192000" cy="126274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endParaRPr>
          </a:p>
        </p:txBody>
      </p:sp>
      <p:sp>
        <p:nvSpPr>
          <p:cNvPr id="5" name="TextBox 4">
            <a:extLst>
              <a:ext uri="{FF2B5EF4-FFF2-40B4-BE49-F238E27FC236}">
                <a16:creationId xmlns:a16="http://schemas.microsoft.com/office/drawing/2014/main" id="{0B2D9677-94B9-F202-5DA9-2C2ED39011AD}"/>
              </a:ext>
            </a:extLst>
          </p:cNvPr>
          <p:cNvSpPr txBox="1"/>
          <p:nvPr/>
        </p:nvSpPr>
        <p:spPr>
          <a:xfrm>
            <a:off x="5069822" y="1657761"/>
            <a:ext cx="1988173" cy="369332"/>
          </a:xfrm>
          <a:prstGeom prst="rect">
            <a:avLst/>
          </a:prstGeom>
          <a:noFill/>
        </p:spPr>
        <p:txBody>
          <a:bodyPr wrap="none" rtlCol="0">
            <a:spAutoFit/>
          </a:bodyPr>
          <a:lstStyle/>
          <a:p>
            <a:pPr defTabSz="914377">
              <a:defRPr/>
            </a:pPr>
            <a:r>
              <a:rPr lang="en-US" b="1">
                <a:solidFill>
                  <a:srgbClr val="F28C11"/>
                </a:solidFill>
              </a:rPr>
              <a:t>RESOURCE FOCUS</a:t>
            </a:r>
          </a:p>
        </p:txBody>
      </p:sp>
      <p:sp>
        <p:nvSpPr>
          <p:cNvPr id="1246" name="Object 26">
            <a:extLst>
              <a:ext uri="{FF2B5EF4-FFF2-40B4-BE49-F238E27FC236}">
                <a16:creationId xmlns:a16="http://schemas.microsoft.com/office/drawing/2014/main" id="{13413FED-3DB4-D799-D2A4-460E8089BC6E}"/>
              </a:ext>
            </a:extLst>
          </p:cNvPr>
          <p:cNvSpPr/>
          <p:nvPr/>
        </p:nvSpPr>
        <p:spPr>
          <a:xfrm>
            <a:off x="3826930" y="3073626"/>
            <a:ext cx="4556937" cy="211180"/>
          </a:xfrm>
          <a:prstGeom prst="rect">
            <a:avLst/>
          </a:prstGeom>
          <a:noFill/>
        </p:spPr>
        <p:txBody>
          <a:bodyPr wrap="square" lIns="0" tIns="0" rIns="0" bIns="0" rtlCol="0" anchor="t"/>
          <a:lstStyle/>
          <a:p>
            <a:pPr algn="ctr" defTabSz="914377">
              <a:lnSpc>
                <a:spcPts val="1815"/>
              </a:lnSpc>
              <a:defRPr/>
            </a:pPr>
            <a:r>
              <a:rPr lang="en-US" sz="1467" b="1">
                <a:ea typeface="Montserrat" pitchFamily="34" charset="-122"/>
                <a:cs typeface="Montserrat" pitchFamily="34" charset="-120"/>
              </a:rPr>
              <a:t>(DIGITAL) CONTENT SUPPLY CHAINS</a:t>
            </a:r>
            <a:endParaRPr lang="en-US" sz="1867" b="1"/>
          </a:p>
        </p:txBody>
      </p:sp>
      <p:cxnSp>
        <p:nvCxnSpPr>
          <p:cNvPr id="25" name="Straight Connector 24">
            <a:extLst>
              <a:ext uri="{FF2B5EF4-FFF2-40B4-BE49-F238E27FC236}">
                <a16:creationId xmlns:a16="http://schemas.microsoft.com/office/drawing/2014/main" id="{B58BDBD2-6628-A436-EA50-E725F628B758}"/>
              </a:ext>
            </a:extLst>
          </p:cNvPr>
          <p:cNvCxnSpPr>
            <a:cxnSpLocks/>
            <a:stCxn id="27" idx="2"/>
            <a:endCxn id="29" idx="6"/>
          </p:cNvCxnSpPr>
          <p:nvPr/>
        </p:nvCxnSpPr>
        <p:spPr>
          <a:xfrm>
            <a:off x="2096521" y="4486600"/>
            <a:ext cx="80409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EC77F03-8C84-58E3-60F8-CE1F80436081}"/>
              </a:ext>
            </a:extLst>
          </p:cNvPr>
          <p:cNvSpPr/>
          <p:nvPr/>
        </p:nvSpPr>
        <p:spPr>
          <a:xfrm>
            <a:off x="3484570" y="3936272"/>
            <a:ext cx="1100655" cy="1100656"/>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27" name="Oval 26">
            <a:extLst>
              <a:ext uri="{FF2B5EF4-FFF2-40B4-BE49-F238E27FC236}">
                <a16:creationId xmlns:a16="http://schemas.microsoft.com/office/drawing/2014/main" id="{D71FFAAF-9A17-65E8-6306-CD47AB4989E4}"/>
              </a:ext>
            </a:extLst>
          </p:cNvPr>
          <p:cNvSpPr/>
          <p:nvPr/>
        </p:nvSpPr>
        <p:spPr>
          <a:xfrm>
            <a:off x="2096521" y="3936272"/>
            <a:ext cx="1100655" cy="1100656"/>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28" name="Oval 27">
            <a:extLst>
              <a:ext uri="{FF2B5EF4-FFF2-40B4-BE49-F238E27FC236}">
                <a16:creationId xmlns:a16="http://schemas.microsoft.com/office/drawing/2014/main" id="{3FD1D2F8-E45A-0F39-358E-8902CC1246CF}"/>
              </a:ext>
            </a:extLst>
          </p:cNvPr>
          <p:cNvSpPr/>
          <p:nvPr/>
        </p:nvSpPr>
        <p:spPr>
          <a:xfrm>
            <a:off x="4872619" y="3936272"/>
            <a:ext cx="1100655" cy="1100656"/>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29" name="Oval 28">
            <a:extLst>
              <a:ext uri="{FF2B5EF4-FFF2-40B4-BE49-F238E27FC236}">
                <a16:creationId xmlns:a16="http://schemas.microsoft.com/office/drawing/2014/main" id="{D0228715-2B90-57E1-D95C-8987C94A97DA}"/>
              </a:ext>
            </a:extLst>
          </p:cNvPr>
          <p:cNvSpPr/>
          <p:nvPr/>
        </p:nvSpPr>
        <p:spPr>
          <a:xfrm>
            <a:off x="9036765" y="3936272"/>
            <a:ext cx="1100655" cy="110065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30" name="Oval 29">
            <a:extLst>
              <a:ext uri="{FF2B5EF4-FFF2-40B4-BE49-F238E27FC236}">
                <a16:creationId xmlns:a16="http://schemas.microsoft.com/office/drawing/2014/main" id="{7876073B-CE8C-F420-1FF6-A07B95A94A61}"/>
              </a:ext>
            </a:extLst>
          </p:cNvPr>
          <p:cNvSpPr/>
          <p:nvPr/>
        </p:nvSpPr>
        <p:spPr>
          <a:xfrm>
            <a:off x="6260669" y="3936272"/>
            <a:ext cx="1100655" cy="110065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31" name="Oval 30">
            <a:extLst>
              <a:ext uri="{FF2B5EF4-FFF2-40B4-BE49-F238E27FC236}">
                <a16:creationId xmlns:a16="http://schemas.microsoft.com/office/drawing/2014/main" id="{B2201DF1-EB8F-8984-CAF5-10B6638CB5C4}"/>
              </a:ext>
            </a:extLst>
          </p:cNvPr>
          <p:cNvSpPr/>
          <p:nvPr/>
        </p:nvSpPr>
        <p:spPr>
          <a:xfrm>
            <a:off x="7657183" y="3936272"/>
            <a:ext cx="1100655" cy="110065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33">
              <a:solidFill>
                <a:srgbClr val="1A75BB"/>
              </a:solidFill>
            </a:endParaRPr>
          </a:p>
        </p:txBody>
      </p:sp>
      <p:sp>
        <p:nvSpPr>
          <p:cNvPr id="32" name="TextBox 31">
            <a:extLst>
              <a:ext uri="{FF2B5EF4-FFF2-40B4-BE49-F238E27FC236}">
                <a16:creationId xmlns:a16="http://schemas.microsoft.com/office/drawing/2014/main" id="{B77A30E7-CB9B-A3C7-8D30-3195AD5EC4D4}"/>
              </a:ext>
            </a:extLst>
          </p:cNvPr>
          <p:cNvSpPr txBox="1"/>
          <p:nvPr/>
        </p:nvSpPr>
        <p:spPr>
          <a:xfrm>
            <a:off x="2097629" y="5219958"/>
            <a:ext cx="1098442" cy="297454"/>
          </a:xfrm>
          <a:prstGeom prst="rect">
            <a:avLst/>
          </a:prstGeom>
          <a:noFill/>
        </p:spPr>
        <p:txBody>
          <a:bodyPr wrap="none" rtlCol="0">
            <a:spAutoFit/>
          </a:bodyPr>
          <a:lstStyle/>
          <a:p>
            <a:pPr algn="ctr" defTabSz="914377">
              <a:defRPr/>
            </a:pPr>
            <a:r>
              <a:rPr lang="en-US" sz="1333">
                <a:solidFill>
                  <a:schemeClr val="accent2">
                    <a:lumMod val="20000"/>
                    <a:lumOff val="80000"/>
                  </a:schemeClr>
                </a:solidFill>
              </a:rPr>
              <a:t>Raw Content</a:t>
            </a:r>
          </a:p>
        </p:txBody>
      </p:sp>
      <p:sp>
        <p:nvSpPr>
          <p:cNvPr id="33" name="TextBox 32">
            <a:extLst>
              <a:ext uri="{FF2B5EF4-FFF2-40B4-BE49-F238E27FC236}">
                <a16:creationId xmlns:a16="http://schemas.microsoft.com/office/drawing/2014/main" id="{567FEB22-93DB-A957-A3B8-9A23C10AEC91}"/>
              </a:ext>
            </a:extLst>
          </p:cNvPr>
          <p:cNvSpPr txBox="1"/>
          <p:nvPr/>
        </p:nvSpPr>
        <p:spPr>
          <a:xfrm>
            <a:off x="3291942" y="3406346"/>
            <a:ext cx="1471557" cy="297454"/>
          </a:xfrm>
          <a:prstGeom prst="rect">
            <a:avLst/>
          </a:prstGeom>
          <a:noFill/>
        </p:spPr>
        <p:txBody>
          <a:bodyPr wrap="none" rtlCol="0">
            <a:spAutoFit/>
          </a:bodyPr>
          <a:lstStyle/>
          <a:p>
            <a:pPr algn="ctr" defTabSz="914377">
              <a:defRPr/>
            </a:pPr>
            <a:r>
              <a:rPr lang="en-US" sz="1333">
                <a:solidFill>
                  <a:schemeClr val="accent2">
                    <a:lumMod val="20000"/>
                    <a:lumOff val="80000"/>
                  </a:schemeClr>
                </a:solidFill>
              </a:rPr>
              <a:t>Content Suppliers</a:t>
            </a:r>
          </a:p>
        </p:txBody>
      </p:sp>
      <p:sp>
        <p:nvSpPr>
          <p:cNvPr id="34" name="TextBox 33">
            <a:extLst>
              <a:ext uri="{FF2B5EF4-FFF2-40B4-BE49-F238E27FC236}">
                <a16:creationId xmlns:a16="http://schemas.microsoft.com/office/drawing/2014/main" id="{119CFE1E-0CFE-6F94-6595-B638E32BFAE5}"/>
              </a:ext>
            </a:extLst>
          </p:cNvPr>
          <p:cNvSpPr txBox="1"/>
          <p:nvPr/>
        </p:nvSpPr>
        <p:spPr>
          <a:xfrm>
            <a:off x="4725220" y="5219958"/>
            <a:ext cx="1401601" cy="297454"/>
          </a:xfrm>
          <a:prstGeom prst="rect">
            <a:avLst/>
          </a:prstGeom>
          <a:noFill/>
        </p:spPr>
        <p:txBody>
          <a:bodyPr wrap="none" rtlCol="0">
            <a:spAutoFit/>
          </a:bodyPr>
          <a:lstStyle/>
          <a:p>
            <a:pPr algn="ctr" defTabSz="914377">
              <a:defRPr/>
            </a:pPr>
            <a:r>
              <a:rPr lang="en-US" sz="1333">
                <a:solidFill>
                  <a:schemeClr val="accent2">
                    <a:lumMod val="20000"/>
                    <a:lumOff val="80000"/>
                  </a:schemeClr>
                </a:solidFill>
              </a:rPr>
              <a:t>Content Creation</a:t>
            </a:r>
          </a:p>
        </p:txBody>
      </p:sp>
      <p:sp>
        <p:nvSpPr>
          <p:cNvPr id="35" name="TextBox 34">
            <a:extLst>
              <a:ext uri="{FF2B5EF4-FFF2-40B4-BE49-F238E27FC236}">
                <a16:creationId xmlns:a16="http://schemas.microsoft.com/office/drawing/2014/main" id="{1B75534E-D93A-256E-2B8A-327CF9DAAD7C}"/>
              </a:ext>
            </a:extLst>
          </p:cNvPr>
          <p:cNvSpPr txBox="1"/>
          <p:nvPr/>
        </p:nvSpPr>
        <p:spPr>
          <a:xfrm>
            <a:off x="6140057" y="3406346"/>
            <a:ext cx="1345946" cy="297454"/>
          </a:xfrm>
          <a:prstGeom prst="rect">
            <a:avLst/>
          </a:prstGeom>
          <a:noFill/>
        </p:spPr>
        <p:txBody>
          <a:bodyPr wrap="none" rtlCol="0">
            <a:spAutoFit/>
          </a:bodyPr>
          <a:lstStyle/>
          <a:p>
            <a:pPr algn="ctr" defTabSz="914377">
              <a:defRPr/>
            </a:pPr>
            <a:r>
              <a:rPr lang="en-US" sz="1333" b="1">
                <a:solidFill>
                  <a:schemeClr val="accent2"/>
                </a:solidFill>
              </a:rPr>
              <a:t>Content Routing</a:t>
            </a:r>
          </a:p>
        </p:txBody>
      </p:sp>
      <p:sp>
        <p:nvSpPr>
          <p:cNvPr id="36" name="TextBox 35">
            <a:extLst>
              <a:ext uri="{FF2B5EF4-FFF2-40B4-BE49-F238E27FC236}">
                <a16:creationId xmlns:a16="http://schemas.microsoft.com/office/drawing/2014/main" id="{77B10259-6DDC-2EFA-2866-B60CAAAF8771}"/>
              </a:ext>
            </a:extLst>
          </p:cNvPr>
          <p:cNvSpPr txBox="1"/>
          <p:nvPr/>
        </p:nvSpPr>
        <p:spPr>
          <a:xfrm>
            <a:off x="7362010" y="5219958"/>
            <a:ext cx="1719381" cy="297454"/>
          </a:xfrm>
          <a:prstGeom prst="rect">
            <a:avLst/>
          </a:prstGeom>
          <a:noFill/>
        </p:spPr>
        <p:txBody>
          <a:bodyPr wrap="none" rtlCol="0">
            <a:spAutoFit/>
          </a:bodyPr>
          <a:lstStyle/>
          <a:p>
            <a:pPr algn="ctr" defTabSz="914377">
              <a:defRPr/>
            </a:pPr>
            <a:r>
              <a:rPr lang="en-US" sz="1333" b="1">
                <a:solidFill>
                  <a:schemeClr val="accent2"/>
                </a:solidFill>
              </a:rPr>
              <a:t>Customer Experience</a:t>
            </a:r>
          </a:p>
        </p:txBody>
      </p:sp>
      <p:sp>
        <p:nvSpPr>
          <p:cNvPr id="37" name="TextBox 36">
            <a:extLst>
              <a:ext uri="{FF2B5EF4-FFF2-40B4-BE49-F238E27FC236}">
                <a16:creationId xmlns:a16="http://schemas.microsoft.com/office/drawing/2014/main" id="{AAAC64F3-D888-F3D8-1B56-C7C8A70D34A9}"/>
              </a:ext>
            </a:extLst>
          </p:cNvPr>
          <p:cNvSpPr txBox="1"/>
          <p:nvPr/>
        </p:nvSpPr>
        <p:spPr>
          <a:xfrm>
            <a:off x="8800031" y="3406346"/>
            <a:ext cx="1548950" cy="297454"/>
          </a:xfrm>
          <a:prstGeom prst="rect">
            <a:avLst/>
          </a:prstGeom>
          <a:noFill/>
        </p:spPr>
        <p:txBody>
          <a:bodyPr wrap="none" rtlCol="0">
            <a:spAutoFit/>
          </a:bodyPr>
          <a:lstStyle/>
          <a:p>
            <a:pPr algn="ctr" defTabSz="914377">
              <a:defRPr/>
            </a:pPr>
            <a:r>
              <a:rPr lang="en-US" sz="1333" b="1">
                <a:solidFill>
                  <a:schemeClr val="accent2"/>
                </a:solidFill>
              </a:rPr>
              <a:t>Actionable Insights</a:t>
            </a:r>
          </a:p>
        </p:txBody>
      </p:sp>
      <p:cxnSp>
        <p:nvCxnSpPr>
          <p:cNvPr id="38" name="Connector: Elbow 37">
            <a:extLst>
              <a:ext uri="{FF2B5EF4-FFF2-40B4-BE49-F238E27FC236}">
                <a16:creationId xmlns:a16="http://schemas.microsoft.com/office/drawing/2014/main" id="{55C88893-56FE-8882-3F03-FF43104CCEF8}"/>
              </a:ext>
            </a:extLst>
          </p:cNvPr>
          <p:cNvCxnSpPr>
            <a:cxnSpLocks/>
            <a:stCxn id="29" idx="6"/>
            <a:endCxn id="27" idx="2"/>
          </p:cNvCxnSpPr>
          <p:nvPr/>
        </p:nvCxnSpPr>
        <p:spPr>
          <a:xfrm flipH="1">
            <a:off x="2096521" y="4486600"/>
            <a:ext cx="8040900" cy="9683"/>
          </a:xfrm>
          <a:prstGeom prst="bentConnector5">
            <a:avLst>
              <a:gd name="adj1" fmla="val -4527"/>
              <a:gd name="adj2" fmla="val 13251976"/>
              <a:gd name="adj3" fmla="val 106533"/>
            </a:avLst>
          </a:prstGeom>
          <a:ln w="9525">
            <a:solidFill>
              <a:schemeClr val="tx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AF1A115-E5E7-68B6-73EE-0F6CCF45C897}"/>
              </a:ext>
            </a:extLst>
          </p:cNvPr>
          <p:cNvGrpSpPr/>
          <p:nvPr/>
        </p:nvGrpSpPr>
        <p:grpSpPr>
          <a:xfrm>
            <a:off x="3435446" y="3875231"/>
            <a:ext cx="1202637" cy="1202628"/>
            <a:chOff x="-4532361" y="-784539"/>
            <a:chExt cx="4498930" cy="4498910"/>
          </a:xfrm>
          <a:solidFill>
            <a:schemeClr val="accent2">
              <a:lumMod val="20000"/>
              <a:lumOff val="80000"/>
            </a:schemeClr>
          </a:solidFill>
        </p:grpSpPr>
        <p:sp>
          <p:nvSpPr>
            <p:cNvPr id="40" name="Freeform: Shape 39">
              <a:extLst>
                <a:ext uri="{FF2B5EF4-FFF2-40B4-BE49-F238E27FC236}">
                  <a16:creationId xmlns:a16="http://schemas.microsoft.com/office/drawing/2014/main" id="{6558AE8C-3CDB-8ADA-0A27-D4025AA53C88}"/>
                </a:ext>
              </a:extLst>
            </p:cNvPr>
            <p:cNvSpPr/>
            <p:nvPr/>
          </p:nvSpPr>
          <p:spPr>
            <a:xfrm>
              <a:off x="-3160873" y="458723"/>
              <a:ext cx="1756017" cy="2012423"/>
            </a:xfrm>
            <a:custGeom>
              <a:avLst/>
              <a:gdLst>
                <a:gd name="connsiteX0" fmla="*/ 141728 w 1756015"/>
                <a:gd name="connsiteY0" fmla="*/ 41165 h 2012419"/>
                <a:gd name="connsiteX1" fmla="*/ 169 w 1756015"/>
                <a:gd name="connsiteY1" fmla="*/ 571700 h 2012419"/>
                <a:gd name="connsiteX2" fmla="*/ 169 w 1756015"/>
                <a:gd name="connsiteY2" fmla="*/ 577745 h 2012419"/>
                <a:gd name="connsiteX3" fmla="*/ 169 w 1756015"/>
                <a:gd name="connsiteY3" fmla="*/ 585975 h 2012419"/>
                <a:gd name="connsiteX4" fmla="*/ 169 w 1756015"/>
                <a:gd name="connsiteY4" fmla="*/ 1957575 h 2012419"/>
                <a:gd name="connsiteX5" fmla="*/ 16246 w 1756015"/>
                <a:gd name="connsiteY5" fmla="*/ 1996342 h 2012419"/>
                <a:gd name="connsiteX6" fmla="*/ 55053 w 1756015"/>
                <a:gd name="connsiteY6" fmla="*/ 2012419 h 2012419"/>
                <a:gd name="connsiteX7" fmla="*/ 1700973 w 1756015"/>
                <a:gd name="connsiteY7" fmla="*/ 2012419 h 2012419"/>
                <a:gd name="connsiteX8" fmla="*/ 1739770 w 1756015"/>
                <a:gd name="connsiteY8" fmla="*/ 1996342 h 2012419"/>
                <a:gd name="connsiteX9" fmla="*/ 1755847 w 1756015"/>
                <a:gd name="connsiteY9" fmla="*/ 1957575 h 2012419"/>
                <a:gd name="connsiteX10" fmla="*/ 1755847 w 1756015"/>
                <a:gd name="connsiteY10" fmla="*/ 585975 h 2012419"/>
                <a:gd name="connsiteX11" fmla="*/ 1755847 w 1756015"/>
                <a:gd name="connsiteY11" fmla="*/ 577745 h 2012419"/>
                <a:gd name="connsiteX12" fmla="*/ 1755847 w 1756015"/>
                <a:gd name="connsiteY12" fmla="*/ 571700 h 2012419"/>
                <a:gd name="connsiteX13" fmla="*/ 1615934 w 1756015"/>
                <a:gd name="connsiteY13" fmla="*/ 41165 h 2012419"/>
                <a:gd name="connsiteX14" fmla="*/ 1561050 w 1756015"/>
                <a:gd name="connsiteY14" fmla="*/ 27 h 2012419"/>
                <a:gd name="connsiteX15" fmla="*/ 194349 w 1756015"/>
                <a:gd name="connsiteY15" fmla="*/ 27 h 2012419"/>
                <a:gd name="connsiteX16" fmla="*/ 141689 w 1756015"/>
                <a:gd name="connsiteY16" fmla="*/ 41165 h 2012419"/>
                <a:gd name="connsiteX17" fmla="*/ 1518814 w 1756015"/>
                <a:gd name="connsiteY17" fmla="*/ 109745 h 2012419"/>
                <a:gd name="connsiteX18" fmla="*/ 1628533 w 1756015"/>
                <a:gd name="connsiteY18" fmla="*/ 531101 h 2012419"/>
                <a:gd name="connsiteX19" fmla="*/ 1074416 w 1756015"/>
                <a:gd name="connsiteY19" fmla="*/ 531101 h 2012419"/>
                <a:gd name="connsiteX20" fmla="*/ 1055204 w 1756015"/>
                <a:gd name="connsiteY20" fmla="*/ 109745 h 2012419"/>
                <a:gd name="connsiteX21" fmla="*/ 811088 w 1756015"/>
                <a:gd name="connsiteY21" fmla="*/ 109745 h 2012419"/>
                <a:gd name="connsiteX22" fmla="*/ 944957 w 1756015"/>
                <a:gd name="connsiteY22" fmla="*/ 109745 h 2012419"/>
                <a:gd name="connsiteX23" fmla="*/ 964708 w 1756015"/>
                <a:gd name="connsiteY23" fmla="*/ 531101 h 2012419"/>
                <a:gd name="connsiteX24" fmla="*/ 791347 w 1756015"/>
                <a:gd name="connsiteY24" fmla="*/ 531101 h 2012419"/>
                <a:gd name="connsiteX25" fmla="*/ 789162 w 1756015"/>
                <a:gd name="connsiteY25" fmla="*/ 640819 h 2012419"/>
                <a:gd name="connsiteX26" fmla="*/ 967461 w 1756015"/>
                <a:gd name="connsiteY26" fmla="*/ 640819 h 2012419"/>
                <a:gd name="connsiteX27" fmla="*/ 967461 w 1756015"/>
                <a:gd name="connsiteY27" fmla="*/ 846559 h 2012419"/>
                <a:gd name="connsiteX28" fmla="*/ 789162 w 1756015"/>
                <a:gd name="connsiteY28" fmla="*/ 846559 h 2012419"/>
                <a:gd name="connsiteX29" fmla="*/ 1022344 w 1756015"/>
                <a:gd name="connsiteY29" fmla="*/ 956277 h 2012419"/>
                <a:gd name="connsiteX30" fmla="*/ 1022305 w 1756015"/>
                <a:gd name="connsiteY30" fmla="*/ 956277 h 2012419"/>
                <a:gd name="connsiteX31" fmla="*/ 1061111 w 1756015"/>
                <a:gd name="connsiteY31" fmla="*/ 940240 h 2012419"/>
                <a:gd name="connsiteX32" fmla="*/ 1077179 w 1756015"/>
                <a:gd name="connsiteY32" fmla="*/ 901433 h 2012419"/>
                <a:gd name="connsiteX33" fmla="*/ 1077179 w 1756015"/>
                <a:gd name="connsiteY33" fmla="*/ 640809 h 2012419"/>
                <a:gd name="connsiteX34" fmla="*/ 1646099 w 1756015"/>
                <a:gd name="connsiteY34" fmla="*/ 640809 h 2012419"/>
                <a:gd name="connsiteX35" fmla="*/ 1646099 w 1756015"/>
                <a:gd name="connsiteY35" fmla="*/ 1902682 h 2012419"/>
                <a:gd name="connsiteX36" fmla="*/ 109907 w 1756015"/>
                <a:gd name="connsiteY36" fmla="*/ 1902682 h 2012419"/>
                <a:gd name="connsiteX37" fmla="*/ 109907 w 1756015"/>
                <a:gd name="connsiteY37" fmla="*/ 640809 h 2012419"/>
                <a:gd name="connsiteX38" fmla="*/ 679366 w 1756015"/>
                <a:gd name="connsiteY38" fmla="*/ 640809 h 2012419"/>
                <a:gd name="connsiteX39" fmla="*/ 679366 w 1756015"/>
                <a:gd name="connsiteY39" fmla="*/ 901433 h 2012419"/>
                <a:gd name="connsiteX40" fmla="*/ 695443 w 1756015"/>
                <a:gd name="connsiteY40" fmla="*/ 940240 h 2012419"/>
                <a:gd name="connsiteX41" fmla="*/ 734250 w 1756015"/>
                <a:gd name="connsiteY41" fmla="*/ 956277 h 2012419"/>
                <a:gd name="connsiteX42" fmla="*/ 700802 w 1756015"/>
                <a:gd name="connsiteY42" fmla="*/ 109745 h 2012419"/>
                <a:gd name="connsiteX43" fmla="*/ 681590 w 1756015"/>
                <a:gd name="connsiteY43" fmla="*/ 531101 h 2012419"/>
                <a:gd name="connsiteX44" fmla="*/ 126405 w 1756015"/>
                <a:gd name="connsiteY44" fmla="*/ 531101 h 2012419"/>
                <a:gd name="connsiteX45" fmla="*/ 236123 w 1756015"/>
                <a:gd name="connsiteY45" fmla="*/ 109745 h 20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56015" h="2012419">
                  <a:moveTo>
                    <a:pt x="141728" y="41165"/>
                  </a:moveTo>
                  <a:lnTo>
                    <a:pt x="169" y="571700"/>
                  </a:lnTo>
                  <a:lnTo>
                    <a:pt x="169" y="577745"/>
                  </a:lnTo>
                  <a:cubicBezTo>
                    <a:pt x="-56" y="580469"/>
                    <a:pt x="-56" y="583222"/>
                    <a:pt x="169" y="585975"/>
                  </a:cubicBezTo>
                  <a:lnTo>
                    <a:pt x="169" y="1957575"/>
                  </a:lnTo>
                  <a:cubicBezTo>
                    <a:pt x="169" y="1972114"/>
                    <a:pt x="5949" y="1986045"/>
                    <a:pt x="16246" y="1996342"/>
                  </a:cubicBezTo>
                  <a:cubicBezTo>
                    <a:pt x="26533" y="2006639"/>
                    <a:pt x="40504" y="2012419"/>
                    <a:pt x="55053" y="2012419"/>
                  </a:cubicBezTo>
                  <a:lnTo>
                    <a:pt x="1700973" y="2012419"/>
                  </a:lnTo>
                  <a:cubicBezTo>
                    <a:pt x="1715512" y="2012419"/>
                    <a:pt x="1729482" y="2006639"/>
                    <a:pt x="1739770" y="1996342"/>
                  </a:cubicBezTo>
                  <a:cubicBezTo>
                    <a:pt x="1750066" y="1986045"/>
                    <a:pt x="1755847" y="1972114"/>
                    <a:pt x="1755847" y="1957575"/>
                  </a:cubicBezTo>
                  <a:lnTo>
                    <a:pt x="1755847" y="585975"/>
                  </a:lnTo>
                  <a:cubicBezTo>
                    <a:pt x="1756072" y="583222"/>
                    <a:pt x="1756072" y="580469"/>
                    <a:pt x="1755847" y="577745"/>
                  </a:cubicBezTo>
                  <a:lnTo>
                    <a:pt x="1755847" y="571700"/>
                  </a:lnTo>
                  <a:lnTo>
                    <a:pt x="1615934" y="41165"/>
                  </a:lnTo>
                  <a:cubicBezTo>
                    <a:pt x="1609546" y="16290"/>
                    <a:pt x="1586728" y="-776"/>
                    <a:pt x="1561050" y="27"/>
                  </a:cubicBezTo>
                  <a:lnTo>
                    <a:pt x="194349" y="27"/>
                  </a:lnTo>
                  <a:cubicBezTo>
                    <a:pt x="169513" y="213"/>
                    <a:pt x="147890" y="17094"/>
                    <a:pt x="141689" y="41165"/>
                  </a:cubicBezTo>
                  <a:close/>
                  <a:moveTo>
                    <a:pt x="1518814" y="109745"/>
                  </a:moveTo>
                  <a:lnTo>
                    <a:pt x="1628533" y="531101"/>
                  </a:lnTo>
                  <a:lnTo>
                    <a:pt x="1074416" y="531101"/>
                  </a:lnTo>
                  <a:lnTo>
                    <a:pt x="1055204" y="109745"/>
                  </a:lnTo>
                  <a:close/>
                  <a:moveTo>
                    <a:pt x="811088" y="109745"/>
                  </a:moveTo>
                  <a:lnTo>
                    <a:pt x="944957" y="109745"/>
                  </a:lnTo>
                  <a:lnTo>
                    <a:pt x="964708" y="531101"/>
                  </a:lnTo>
                  <a:lnTo>
                    <a:pt x="791347" y="531101"/>
                  </a:lnTo>
                  <a:close/>
                  <a:moveTo>
                    <a:pt x="789162" y="640819"/>
                  </a:moveTo>
                  <a:lnTo>
                    <a:pt x="967461" y="640819"/>
                  </a:lnTo>
                  <a:lnTo>
                    <a:pt x="967461" y="846559"/>
                  </a:lnTo>
                  <a:lnTo>
                    <a:pt x="789162" y="846559"/>
                  </a:lnTo>
                  <a:close/>
                  <a:moveTo>
                    <a:pt x="1022344" y="956277"/>
                  </a:moveTo>
                  <a:lnTo>
                    <a:pt x="1022305" y="956277"/>
                  </a:lnTo>
                  <a:cubicBezTo>
                    <a:pt x="1036883" y="956277"/>
                    <a:pt x="1050815" y="950497"/>
                    <a:pt x="1061111" y="940240"/>
                  </a:cubicBezTo>
                  <a:cubicBezTo>
                    <a:pt x="1071399" y="929952"/>
                    <a:pt x="1077179" y="915982"/>
                    <a:pt x="1077179" y="901433"/>
                  </a:cubicBezTo>
                  <a:lnTo>
                    <a:pt x="1077179" y="640809"/>
                  </a:lnTo>
                  <a:lnTo>
                    <a:pt x="1646099" y="640809"/>
                  </a:lnTo>
                  <a:lnTo>
                    <a:pt x="1646099" y="1902682"/>
                  </a:lnTo>
                  <a:lnTo>
                    <a:pt x="109907" y="1902682"/>
                  </a:lnTo>
                  <a:lnTo>
                    <a:pt x="109907" y="640809"/>
                  </a:lnTo>
                  <a:lnTo>
                    <a:pt x="679366" y="640809"/>
                  </a:lnTo>
                  <a:lnTo>
                    <a:pt x="679366" y="901433"/>
                  </a:lnTo>
                  <a:cubicBezTo>
                    <a:pt x="679366" y="915982"/>
                    <a:pt x="685146" y="929952"/>
                    <a:pt x="695443" y="940240"/>
                  </a:cubicBezTo>
                  <a:cubicBezTo>
                    <a:pt x="705740" y="950497"/>
                    <a:pt x="719701" y="956277"/>
                    <a:pt x="734250" y="956277"/>
                  </a:cubicBezTo>
                  <a:close/>
                  <a:moveTo>
                    <a:pt x="700802" y="109745"/>
                  </a:moveTo>
                  <a:lnTo>
                    <a:pt x="681590" y="531101"/>
                  </a:lnTo>
                  <a:lnTo>
                    <a:pt x="126405" y="531101"/>
                  </a:lnTo>
                  <a:lnTo>
                    <a:pt x="236123" y="109745"/>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1" name="Freeform: Shape 40">
              <a:extLst>
                <a:ext uri="{FF2B5EF4-FFF2-40B4-BE49-F238E27FC236}">
                  <a16:creationId xmlns:a16="http://schemas.microsoft.com/office/drawing/2014/main" id="{3350934F-F456-6607-FB42-6BEA7FC69B6B}"/>
                </a:ext>
              </a:extLst>
            </p:cNvPr>
            <p:cNvSpPr/>
            <p:nvPr/>
          </p:nvSpPr>
          <p:spPr>
            <a:xfrm>
              <a:off x="-2612298" y="-784539"/>
              <a:ext cx="658917" cy="932711"/>
            </a:xfrm>
            <a:custGeom>
              <a:avLst/>
              <a:gdLst>
                <a:gd name="connsiteX0" fmla="*/ 329412 w 658918"/>
                <a:gd name="connsiteY0" fmla="*/ 932709 h 932709"/>
                <a:gd name="connsiteX1" fmla="*/ 368218 w 658918"/>
                <a:gd name="connsiteY1" fmla="*/ 916632 h 932709"/>
                <a:gd name="connsiteX2" fmla="*/ 384295 w 658918"/>
                <a:gd name="connsiteY2" fmla="*/ 877835 h 932709"/>
                <a:gd name="connsiteX3" fmla="*/ 384295 w 658918"/>
                <a:gd name="connsiteY3" fmla="*/ 187093 h 932709"/>
                <a:gd name="connsiteX4" fmla="*/ 526383 w 658918"/>
                <a:gd name="connsiteY4" fmla="*/ 329191 h 932709"/>
                <a:gd name="connsiteX5" fmla="*/ 564808 w 658918"/>
                <a:gd name="connsiteY5" fmla="*/ 368150 h 932709"/>
                <a:gd name="connsiteX6" fmla="*/ 564769 w 658918"/>
                <a:gd name="connsiteY6" fmla="*/ 368150 h 932709"/>
                <a:gd name="connsiteX7" fmla="*/ 603732 w 658918"/>
                <a:gd name="connsiteY7" fmla="*/ 384376 h 932709"/>
                <a:gd name="connsiteX8" fmla="*/ 642695 w 658918"/>
                <a:gd name="connsiteY8" fmla="*/ 368150 h 932709"/>
                <a:gd name="connsiteX9" fmla="*/ 658919 w 658918"/>
                <a:gd name="connsiteY9" fmla="*/ 329191 h 932709"/>
                <a:gd name="connsiteX10" fmla="*/ 642695 w 658918"/>
                <a:gd name="connsiteY10" fmla="*/ 290231 h 932709"/>
                <a:gd name="connsiteX11" fmla="*/ 368375 w 658918"/>
                <a:gd name="connsiteY11" fmla="*/ 15911 h 932709"/>
                <a:gd name="connsiteX12" fmla="*/ 350270 w 658918"/>
                <a:gd name="connsiteY12" fmla="*/ 4392 h 932709"/>
                <a:gd name="connsiteX13" fmla="*/ 308554 w 658918"/>
                <a:gd name="connsiteY13" fmla="*/ 4392 h 932709"/>
                <a:gd name="connsiteX14" fmla="*/ 290449 w 658918"/>
                <a:gd name="connsiteY14" fmla="*/ 15911 h 932709"/>
                <a:gd name="connsiteX15" fmla="*/ 16129 w 658918"/>
                <a:gd name="connsiteY15" fmla="*/ 290231 h 932709"/>
                <a:gd name="connsiteX16" fmla="*/ 16129 w 658918"/>
                <a:gd name="connsiteY16" fmla="*/ 368149 h 932709"/>
                <a:gd name="connsiteX17" fmla="*/ 94055 w 658918"/>
                <a:gd name="connsiteY17" fmla="*/ 368149 h 932709"/>
                <a:gd name="connsiteX18" fmla="*/ 132470 w 658918"/>
                <a:gd name="connsiteY18" fmla="*/ 329190 h 932709"/>
                <a:gd name="connsiteX19" fmla="*/ 274528 w 658918"/>
                <a:gd name="connsiteY19" fmla="*/ 187092 h 932709"/>
                <a:gd name="connsiteX20" fmla="*/ 274528 w 658918"/>
                <a:gd name="connsiteY20" fmla="*/ 877826 h 932709"/>
                <a:gd name="connsiteX21" fmla="*/ 290605 w 658918"/>
                <a:gd name="connsiteY21" fmla="*/ 916632 h 932709"/>
                <a:gd name="connsiteX22" fmla="*/ 329412 w 658918"/>
                <a:gd name="connsiteY22" fmla="*/ 932709 h 93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8918" h="932709">
                  <a:moveTo>
                    <a:pt x="329412" y="932709"/>
                  </a:moveTo>
                  <a:cubicBezTo>
                    <a:pt x="343951" y="932709"/>
                    <a:pt x="357921" y="926929"/>
                    <a:pt x="368218" y="916632"/>
                  </a:cubicBezTo>
                  <a:cubicBezTo>
                    <a:pt x="378515" y="906345"/>
                    <a:pt x="384295" y="892375"/>
                    <a:pt x="384295" y="877835"/>
                  </a:cubicBezTo>
                  <a:lnTo>
                    <a:pt x="384295" y="187093"/>
                  </a:lnTo>
                  <a:lnTo>
                    <a:pt x="526383" y="329191"/>
                  </a:lnTo>
                  <a:lnTo>
                    <a:pt x="564808" y="368150"/>
                  </a:lnTo>
                  <a:lnTo>
                    <a:pt x="564769" y="368150"/>
                  </a:lnTo>
                  <a:cubicBezTo>
                    <a:pt x="575065" y="378521"/>
                    <a:pt x="589114" y="384376"/>
                    <a:pt x="603732" y="384376"/>
                  </a:cubicBezTo>
                  <a:cubicBezTo>
                    <a:pt x="618349" y="384376"/>
                    <a:pt x="632398" y="378520"/>
                    <a:pt x="642695" y="368150"/>
                  </a:cubicBezTo>
                  <a:cubicBezTo>
                    <a:pt x="653060" y="357855"/>
                    <a:pt x="658919" y="343810"/>
                    <a:pt x="658919" y="329191"/>
                  </a:cubicBezTo>
                  <a:cubicBezTo>
                    <a:pt x="658919" y="314571"/>
                    <a:pt x="653060" y="300526"/>
                    <a:pt x="642695" y="290231"/>
                  </a:cubicBezTo>
                  <a:lnTo>
                    <a:pt x="368375" y="15911"/>
                  </a:lnTo>
                  <a:cubicBezTo>
                    <a:pt x="363055" y="11089"/>
                    <a:pt x="356893" y="7186"/>
                    <a:pt x="350270" y="4392"/>
                  </a:cubicBezTo>
                  <a:cubicBezTo>
                    <a:pt x="336985" y="-1464"/>
                    <a:pt x="321838" y="-1464"/>
                    <a:pt x="308554" y="4392"/>
                  </a:cubicBezTo>
                  <a:cubicBezTo>
                    <a:pt x="301931" y="7186"/>
                    <a:pt x="295768" y="11089"/>
                    <a:pt x="290449" y="15911"/>
                  </a:cubicBezTo>
                  <a:lnTo>
                    <a:pt x="16129" y="290231"/>
                  </a:lnTo>
                  <a:cubicBezTo>
                    <a:pt x="-5376" y="311739"/>
                    <a:pt x="-5376" y="346641"/>
                    <a:pt x="16129" y="368149"/>
                  </a:cubicBezTo>
                  <a:cubicBezTo>
                    <a:pt x="37643" y="389657"/>
                    <a:pt x="72541" y="389657"/>
                    <a:pt x="94055" y="368149"/>
                  </a:cubicBezTo>
                  <a:lnTo>
                    <a:pt x="132470" y="329190"/>
                  </a:lnTo>
                  <a:lnTo>
                    <a:pt x="274528" y="187092"/>
                  </a:lnTo>
                  <a:lnTo>
                    <a:pt x="274528" y="877826"/>
                  </a:lnTo>
                  <a:cubicBezTo>
                    <a:pt x="274528" y="892375"/>
                    <a:pt x="280309" y="906345"/>
                    <a:pt x="290605" y="916632"/>
                  </a:cubicBezTo>
                  <a:cubicBezTo>
                    <a:pt x="300902" y="926929"/>
                    <a:pt x="314873" y="932709"/>
                    <a:pt x="329412" y="93270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2" name="Freeform: Shape 41">
              <a:extLst>
                <a:ext uri="{FF2B5EF4-FFF2-40B4-BE49-F238E27FC236}">
                  <a16:creationId xmlns:a16="http://schemas.microsoft.com/office/drawing/2014/main" id="{DF9813AC-3524-C0F5-4ED9-CB175F85F2AC}"/>
                </a:ext>
              </a:extLst>
            </p:cNvPr>
            <p:cNvSpPr/>
            <p:nvPr/>
          </p:nvSpPr>
          <p:spPr>
            <a:xfrm>
              <a:off x="-2612327" y="2781664"/>
              <a:ext cx="658813" cy="932707"/>
            </a:xfrm>
            <a:custGeom>
              <a:avLst/>
              <a:gdLst>
                <a:gd name="connsiteX0" fmla="*/ 290448 w 658813"/>
                <a:gd name="connsiteY0" fmla="*/ 916797 h 932705"/>
                <a:gd name="connsiteX1" fmla="*/ 308554 w 658813"/>
                <a:gd name="connsiteY1" fmla="*/ 928318 h 932705"/>
                <a:gd name="connsiteX2" fmla="*/ 350260 w 658813"/>
                <a:gd name="connsiteY2" fmla="*/ 928318 h 932705"/>
                <a:gd name="connsiteX3" fmla="*/ 368365 w 658813"/>
                <a:gd name="connsiteY3" fmla="*/ 916797 h 932705"/>
                <a:gd name="connsiteX4" fmla="*/ 642685 w 658813"/>
                <a:gd name="connsiteY4" fmla="*/ 642477 h 932705"/>
                <a:gd name="connsiteX5" fmla="*/ 642685 w 658813"/>
                <a:gd name="connsiteY5" fmla="*/ 564560 h 932705"/>
                <a:gd name="connsiteX6" fmla="*/ 564768 w 658813"/>
                <a:gd name="connsiteY6" fmla="*/ 564560 h 932705"/>
                <a:gd name="connsiteX7" fmla="*/ 526344 w 658813"/>
                <a:gd name="connsiteY7" fmla="*/ 603524 h 932705"/>
                <a:gd name="connsiteX8" fmla="*/ 384285 w 658813"/>
                <a:gd name="connsiteY8" fmla="*/ 745621 h 932705"/>
                <a:gd name="connsiteX9" fmla="*/ 384285 w 658813"/>
                <a:gd name="connsiteY9" fmla="*/ 54883 h 932705"/>
                <a:gd name="connsiteX10" fmla="*/ 329412 w 658813"/>
                <a:gd name="connsiteY10" fmla="*/ 0 h 932705"/>
                <a:gd name="connsiteX11" fmla="*/ 274528 w 658813"/>
                <a:gd name="connsiteY11" fmla="*/ 54883 h 932705"/>
                <a:gd name="connsiteX12" fmla="*/ 274528 w 658813"/>
                <a:gd name="connsiteY12" fmla="*/ 745621 h 932705"/>
                <a:gd name="connsiteX13" fmla="*/ 132430 w 658813"/>
                <a:gd name="connsiteY13" fmla="*/ 603524 h 932705"/>
                <a:gd name="connsiteX14" fmla="*/ 94006 w 658813"/>
                <a:gd name="connsiteY14" fmla="*/ 564560 h 932705"/>
                <a:gd name="connsiteX15" fmla="*/ 94045 w 658813"/>
                <a:gd name="connsiteY15" fmla="*/ 564560 h 932705"/>
                <a:gd name="connsiteX16" fmla="*/ 16128 w 658813"/>
                <a:gd name="connsiteY16" fmla="*/ 564560 h 932705"/>
                <a:gd name="connsiteX17" fmla="*/ 16128 w 658813"/>
                <a:gd name="connsiteY17" fmla="*/ 642477 h 93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813" h="932705">
                  <a:moveTo>
                    <a:pt x="290448" y="916797"/>
                  </a:moveTo>
                  <a:cubicBezTo>
                    <a:pt x="295768" y="921617"/>
                    <a:pt x="301931" y="925526"/>
                    <a:pt x="308554" y="928318"/>
                  </a:cubicBezTo>
                  <a:cubicBezTo>
                    <a:pt x="321829" y="934167"/>
                    <a:pt x="336985" y="934167"/>
                    <a:pt x="350260" y="928318"/>
                  </a:cubicBezTo>
                  <a:cubicBezTo>
                    <a:pt x="356883" y="925526"/>
                    <a:pt x="363045" y="921617"/>
                    <a:pt x="368365" y="916797"/>
                  </a:cubicBezTo>
                  <a:lnTo>
                    <a:pt x="642685" y="642477"/>
                  </a:lnTo>
                  <a:cubicBezTo>
                    <a:pt x="664190" y="620972"/>
                    <a:pt x="664190" y="586065"/>
                    <a:pt x="642685" y="564560"/>
                  </a:cubicBezTo>
                  <a:cubicBezTo>
                    <a:pt x="621181" y="543056"/>
                    <a:pt x="586273" y="543056"/>
                    <a:pt x="564768" y="564560"/>
                  </a:cubicBezTo>
                  <a:lnTo>
                    <a:pt x="526344" y="603524"/>
                  </a:lnTo>
                  <a:lnTo>
                    <a:pt x="384285" y="745621"/>
                  </a:lnTo>
                  <a:lnTo>
                    <a:pt x="384285" y="54883"/>
                  </a:lnTo>
                  <a:cubicBezTo>
                    <a:pt x="384285" y="24571"/>
                    <a:pt x="359714" y="0"/>
                    <a:pt x="329412" y="0"/>
                  </a:cubicBezTo>
                  <a:cubicBezTo>
                    <a:pt x="299100" y="0"/>
                    <a:pt x="274528" y="24571"/>
                    <a:pt x="274528" y="54883"/>
                  </a:cubicBezTo>
                  <a:lnTo>
                    <a:pt x="274528" y="745621"/>
                  </a:lnTo>
                  <a:lnTo>
                    <a:pt x="132430" y="603524"/>
                  </a:lnTo>
                  <a:lnTo>
                    <a:pt x="94006" y="564560"/>
                  </a:lnTo>
                  <a:lnTo>
                    <a:pt x="94045" y="564560"/>
                  </a:lnTo>
                  <a:cubicBezTo>
                    <a:pt x="72541" y="543056"/>
                    <a:pt x="37633" y="543056"/>
                    <a:pt x="16128" y="564560"/>
                  </a:cubicBezTo>
                  <a:cubicBezTo>
                    <a:pt x="-5376" y="586065"/>
                    <a:pt x="-5376" y="620972"/>
                    <a:pt x="16128" y="642477"/>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3" name="Freeform: Shape 42">
              <a:extLst>
                <a:ext uri="{FF2B5EF4-FFF2-40B4-BE49-F238E27FC236}">
                  <a16:creationId xmlns:a16="http://schemas.microsoft.com/office/drawing/2014/main" id="{F020D7D8-5F82-8795-2ED8-F92105AB13E6}"/>
                </a:ext>
              </a:extLst>
            </p:cNvPr>
            <p:cNvSpPr/>
            <p:nvPr/>
          </p:nvSpPr>
          <p:spPr>
            <a:xfrm>
              <a:off x="-966136" y="1135527"/>
              <a:ext cx="932705" cy="658918"/>
            </a:xfrm>
            <a:custGeom>
              <a:avLst/>
              <a:gdLst>
                <a:gd name="connsiteX0" fmla="*/ 916797 w 932705"/>
                <a:gd name="connsiteY0" fmla="*/ 368373 h 658916"/>
                <a:gd name="connsiteX1" fmla="*/ 928318 w 932705"/>
                <a:gd name="connsiteY1" fmla="*/ 350267 h 658916"/>
                <a:gd name="connsiteX2" fmla="*/ 928318 w 932705"/>
                <a:gd name="connsiteY2" fmla="*/ 308561 h 658916"/>
                <a:gd name="connsiteX3" fmla="*/ 916797 w 932705"/>
                <a:gd name="connsiteY3" fmla="*/ 290456 h 658916"/>
                <a:gd name="connsiteX4" fmla="*/ 642477 w 932705"/>
                <a:gd name="connsiteY4" fmla="*/ 16136 h 658916"/>
                <a:gd name="connsiteX5" fmla="*/ 564560 w 932705"/>
                <a:gd name="connsiteY5" fmla="*/ 16136 h 658916"/>
                <a:gd name="connsiteX6" fmla="*/ 564560 w 932705"/>
                <a:gd name="connsiteY6" fmla="*/ 94053 h 658916"/>
                <a:gd name="connsiteX7" fmla="*/ 603514 w 932705"/>
                <a:gd name="connsiteY7" fmla="*/ 132477 h 658916"/>
                <a:gd name="connsiteX8" fmla="*/ 745621 w 932705"/>
                <a:gd name="connsiteY8" fmla="*/ 274536 h 658916"/>
                <a:gd name="connsiteX9" fmla="*/ 54883 w 932705"/>
                <a:gd name="connsiteY9" fmla="*/ 274536 h 658916"/>
                <a:gd name="connsiteX10" fmla="*/ 0 w 932705"/>
                <a:gd name="connsiteY10" fmla="*/ 329409 h 658916"/>
                <a:gd name="connsiteX11" fmla="*/ 54883 w 932705"/>
                <a:gd name="connsiteY11" fmla="*/ 384293 h 658916"/>
                <a:gd name="connsiteX12" fmla="*/ 745621 w 932705"/>
                <a:gd name="connsiteY12" fmla="*/ 384293 h 658916"/>
                <a:gd name="connsiteX13" fmla="*/ 603514 w 932705"/>
                <a:gd name="connsiteY13" fmla="*/ 526391 h 658916"/>
                <a:gd name="connsiteX14" fmla="*/ 564560 w 932705"/>
                <a:gd name="connsiteY14" fmla="*/ 564815 h 658916"/>
                <a:gd name="connsiteX15" fmla="*/ 564560 w 932705"/>
                <a:gd name="connsiteY15" fmla="*/ 564776 h 658916"/>
                <a:gd name="connsiteX16" fmla="*/ 548336 w 932705"/>
                <a:gd name="connsiteY16" fmla="*/ 603739 h 658916"/>
                <a:gd name="connsiteX17" fmla="*/ 564560 w 932705"/>
                <a:gd name="connsiteY17" fmla="*/ 642693 h 658916"/>
                <a:gd name="connsiteX18" fmla="*/ 603514 w 932705"/>
                <a:gd name="connsiteY18" fmla="*/ 658917 h 658916"/>
                <a:gd name="connsiteX19" fmla="*/ 642477 w 932705"/>
                <a:gd name="connsiteY19" fmla="*/ 642693 h 6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2705" h="658916">
                  <a:moveTo>
                    <a:pt x="916797" y="368373"/>
                  </a:moveTo>
                  <a:cubicBezTo>
                    <a:pt x="921617" y="363053"/>
                    <a:pt x="925526" y="356891"/>
                    <a:pt x="928318" y="350267"/>
                  </a:cubicBezTo>
                  <a:cubicBezTo>
                    <a:pt x="934167" y="336992"/>
                    <a:pt x="934167" y="321836"/>
                    <a:pt x="928318" y="308561"/>
                  </a:cubicBezTo>
                  <a:cubicBezTo>
                    <a:pt x="925526" y="301938"/>
                    <a:pt x="921617" y="295776"/>
                    <a:pt x="916797" y="290456"/>
                  </a:cubicBezTo>
                  <a:lnTo>
                    <a:pt x="642477" y="16136"/>
                  </a:lnTo>
                  <a:cubicBezTo>
                    <a:pt x="620972" y="-5379"/>
                    <a:pt x="586065" y="-5379"/>
                    <a:pt x="564560" y="16136"/>
                  </a:cubicBezTo>
                  <a:cubicBezTo>
                    <a:pt x="543055" y="37641"/>
                    <a:pt x="543055" y="72548"/>
                    <a:pt x="564560" y="94053"/>
                  </a:cubicBezTo>
                  <a:lnTo>
                    <a:pt x="603514" y="132477"/>
                  </a:lnTo>
                  <a:lnTo>
                    <a:pt x="745621" y="274536"/>
                  </a:lnTo>
                  <a:lnTo>
                    <a:pt x="54883" y="274536"/>
                  </a:lnTo>
                  <a:cubicBezTo>
                    <a:pt x="24571" y="274536"/>
                    <a:pt x="0" y="299107"/>
                    <a:pt x="0" y="329409"/>
                  </a:cubicBezTo>
                  <a:cubicBezTo>
                    <a:pt x="0" y="359722"/>
                    <a:pt x="24571" y="384293"/>
                    <a:pt x="54883" y="384293"/>
                  </a:cubicBezTo>
                  <a:lnTo>
                    <a:pt x="745621" y="384293"/>
                  </a:lnTo>
                  <a:lnTo>
                    <a:pt x="603514" y="526391"/>
                  </a:lnTo>
                  <a:lnTo>
                    <a:pt x="564560" y="564815"/>
                  </a:lnTo>
                  <a:lnTo>
                    <a:pt x="564560" y="564776"/>
                  </a:lnTo>
                  <a:cubicBezTo>
                    <a:pt x="554185" y="575073"/>
                    <a:pt x="548336" y="589112"/>
                    <a:pt x="548336" y="603739"/>
                  </a:cubicBezTo>
                  <a:cubicBezTo>
                    <a:pt x="548336" y="618357"/>
                    <a:pt x="554185" y="632396"/>
                    <a:pt x="564560" y="642693"/>
                  </a:cubicBezTo>
                  <a:cubicBezTo>
                    <a:pt x="574857" y="653068"/>
                    <a:pt x="588896" y="658917"/>
                    <a:pt x="603514" y="658917"/>
                  </a:cubicBezTo>
                  <a:cubicBezTo>
                    <a:pt x="618141" y="658917"/>
                    <a:pt x="632180" y="653068"/>
                    <a:pt x="642477" y="642693"/>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4" name="Freeform: Shape 43">
              <a:extLst>
                <a:ext uri="{FF2B5EF4-FFF2-40B4-BE49-F238E27FC236}">
                  <a16:creationId xmlns:a16="http://schemas.microsoft.com/office/drawing/2014/main" id="{AEC785A7-0C9C-5ECB-D06E-C203AA0BDC71}"/>
                </a:ext>
              </a:extLst>
            </p:cNvPr>
            <p:cNvSpPr/>
            <p:nvPr/>
          </p:nvSpPr>
          <p:spPr>
            <a:xfrm>
              <a:off x="-4532361" y="1135527"/>
              <a:ext cx="932717" cy="658918"/>
            </a:xfrm>
            <a:custGeom>
              <a:avLst/>
              <a:gdLst>
                <a:gd name="connsiteX0" fmla="*/ 15920 w 932717"/>
                <a:gd name="connsiteY0" fmla="*/ 368373 h 658916"/>
                <a:gd name="connsiteX1" fmla="*/ 290240 w 932717"/>
                <a:gd name="connsiteY1" fmla="*/ 642693 h 658916"/>
                <a:gd name="connsiteX2" fmla="*/ 329204 w 932717"/>
                <a:gd name="connsiteY2" fmla="*/ 658917 h 658916"/>
                <a:gd name="connsiteX3" fmla="*/ 368157 w 932717"/>
                <a:gd name="connsiteY3" fmla="*/ 642693 h 658916"/>
                <a:gd name="connsiteX4" fmla="*/ 384381 w 932717"/>
                <a:gd name="connsiteY4" fmla="*/ 603729 h 658916"/>
                <a:gd name="connsiteX5" fmla="*/ 368157 w 932717"/>
                <a:gd name="connsiteY5" fmla="*/ 564776 h 658916"/>
                <a:gd name="connsiteX6" fmla="*/ 329204 w 932717"/>
                <a:gd name="connsiteY6" fmla="*/ 526352 h 658916"/>
                <a:gd name="connsiteX7" fmla="*/ 187106 w 932717"/>
                <a:gd name="connsiteY7" fmla="*/ 384293 h 658916"/>
                <a:gd name="connsiteX8" fmla="*/ 877844 w 932717"/>
                <a:gd name="connsiteY8" fmla="*/ 384293 h 658916"/>
                <a:gd name="connsiteX9" fmla="*/ 932718 w 932717"/>
                <a:gd name="connsiteY9" fmla="*/ 329409 h 658916"/>
                <a:gd name="connsiteX10" fmla="*/ 877844 w 932717"/>
                <a:gd name="connsiteY10" fmla="*/ 274536 h 658916"/>
                <a:gd name="connsiteX11" fmla="*/ 187106 w 932717"/>
                <a:gd name="connsiteY11" fmla="*/ 274536 h 658916"/>
                <a:gd name="connsiteX12" fmla="*/ 329204 w 932717"/>
                <a:gd name="connsiteY12" fmla="*/ 132438 h 658916"/>
                <a:gd name="connsiteX13" fmla="*/ 368157 w 932717"/>
                <a:gd name="connsiteY13" fmla="*/ 94013 h 658916"/>
                <a:gd name="connsiteX14" fmla="*/ 368157 w 932717"/>
                <a:gd name="connsiteY14" fmla="*/ 94053 h 658916"/>
                <a:gd name="connsiteX15" fmla="*/ 368157 w 932717"/>
                <a:gd name="connsiteY15" fmla="*/ 16136 h 658916"/>
                <a:gd name="connsiteX16" fmla="*/ 290240 w 932717"/>
                <a:gd name="connsiteY16" fmla="*/ 16136 h 658916"/>
                <a:gd name="connsiteX17" fmla="*/ 15920 w 932717"/>
                <a:gd name="connsiteY17" fmla="*/ 290456 h 658916"/>
                <a:gd name="connsiteX18" fmla="*/ 4399 w 932717"/>
                <a:gd name="connsiteY18" fmla="*/ 308551 h 658916"/>
                <a:gd name="connsiteX19" fmla="*/ 0 w 932717"/>
                <a:gd name="connsiteY19" fmla="*/ 329409 h 658916"/>
                <a:gd name="connsiteX20" fmla="*/ 4399 w 932717"/>
                <a:gd name="connsiteY20" fmla="*/ 350267 h 658916"/>
                <a:gd name="connsiteX21" fmla="*/ 15920 w 932717"/>
                <a:gd name="connsiteY21" fmla="*/ 368373 h 6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2717" h="658916">
                  <a:moveTo>
                    <a:pt x="15920" y="368373"/>
                  </a:moveTo>
                  <a:lnTo>
                    <a:pt x="290240" y="642693"/>
                  </a:lnTo>
                  <a:cubicBezTo>
                    <a:pt x="300537" y="653068"/>
                    <a:pt x="314576" y="658917"/>
                    <a:pt x="329204" y="658917"/>
                  </a:cubicBezTo>
                  <a:cubicBezTo>
                    <a:pt x="343821" y="658917"/>
                    <a:pt x="357860" y="653068"/>
                    <a:pt x="368157" y="642693"/>
                  </a:cubicBezTo>
                  <a:cubicBezTo>
                    <a:pt x="378532" y="632396"/>
                    <a:pt x="384381" y="618357"/>
                    <a:pt x="384381" y="603729"/>
                  </a:cubicBezTo>
                  <a:cubicBezTo>
                    <a:pt x="384381" y="589112"/>
                    <a:pt x="378532" y="575073"/>
                    <a:pt x="368157" y="564776"/>
                  </a:cubicBezTo>
                  <a:lnTo>
                    <a:pt x="329204" y="526352"/>
                  </a:lnTo>
                  <a:lnTo>
                    <a:pt x="187106" y="384293"/>
                  </a:lnTo>
                  <a:lnTo>
                    <a:pt x="877844" y="384293"/>
                  </a:lnTo>
                  <a:cubicBezTo>
                    <a:pt x="908146" y="384293"/>
                    <a:pt x="932718" y="359722"/>
                    <a:pt x="932718" y="329409"/>
                  </a:cubicBezTo>
                  <a:cubicBezTo>
                    <a:pt x="932718" y="299097"/>
                    <a:pt x="908146" y="274536"/>
                    <a:pt x="877844" y="274536"/>
                  </a:cubicBezTo>
                  <a:lnTo>
                    <a:pt x="187106" y="274536"/>
                  </a:lnTo>
                  <a:lnTo>
                    <a:pt x="329204" y="132438"/>
                  </a:lnTo>
                  <a:lnTo>
                    <a:pt x="368157" y="94013"/>
                  </a:lnTo>
                  <a:lnTo>
                    <a:pt x="368157" y="94053"/>
                  </a:lnTo>
                  <a:cubicBezTo>
                    <a:pt x="389672" y="72538"/>
                    <a:pt x="389672" y="37641"/>
                    <a:pt x="368157" y="16136"/>
                  </a:cubicBezTo>
                  <a:cubicBezTo>
                    <a:pt x="346652" y="-5379"/>
                    <a:pt x="311745" y="-5379"/>
                    <a:pt x="290240" y="16136"/>
                  </a:cubicBezTo>
                  <a:lnTo>
                    <a:pt x="15920" y="290456"/>
                  </a:lnTo>
                  <a:cubicBezTo>
                    <a:pt x="11100" y="295776"/>
                    <a:pt x="7191" y="301938"/>
                    <a:pt x="4399" y="308551"/>
                  </a:cubicBezTo>
                  <a:cubicBezTo>
                    <a:pt x="1607" y="315174"/>
                    <a:pt x="118" y="322258"/>
                    <a:pt x="0" y="329409"/>
                  </a:cubicBezTo>
                  <a:cubicBezTo>
                    <a:pt x="118" y="336571"/>
                    <a:pt x="1607" y="343645"/>
                    <a:pt x="4399" y="350267"/>
                  </a:cubicBezTo>
                  <a:cubicBezTo>
                    <a:pt x="7191" y="356891"/>
                    <a:pt x="11100" y="363053"/>
                    <a:pt x="15920" y="368373"/>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5" name="Freeform: Shape 44">
              <a:extLst>
                <a:ext uri="{FF2B5EF4-FFF2-40B4-BE49-F238E27FC236}">
                  <a16:creationId xmlns:a16="http://schemas.microsoft.com/office/drawing/2014/main" id="{89D2329A-4DEE-E9C8-46DC-B69F01806263}"/>
                </a:ext>
              </a:extLst>
            </p:cNvPr>
            <p:cNvSpPr/>
            <p:nvPr/>
          </p:nvSpPr>
          <p:spPr>
            <a:xfrm>
              <a:off x="-982086" y="-510176"/>
              <a:ext cx="691329" cy="691355"/>
            </a:xfrm>
            <a:custGeom>
              <a:avLst/>
              <a:gdLst>
                <a:gd name="connsiteX0" fmla="*/ 15930 w 691329"/>
                <a:gd name="connsiteY0" fmla="*/ 675392 h 691351"/>
                <a:gd name="connsiteX1" fmla="*/ 93308 w 691329"/>
                <a:gd name="connsiteY1" fmla="*/ 675392 h 691351"/>
                <a:gd name="connsiteX2" fmla="*/ 581598 w 691329"/>
                <a:gd name="connsiteY2" fmla="*/ 187103 h 691351"/>
                <a:gd name="connsiteX3" fmla="*/ 581598 w 691329"/>
                <a:gd name="connsiteY3" fmla="*/ 442789 h 691351"/>
                <a:gd name="connsiteX4" fmla="*/ 636442 w 691329"/>
                <a:gd name="connsiteY4" fmla="*/ 497633 h 691351"/>
                <a:gd name="connsiteX5" fmla="*/ 691326 w 691329"/>
                <a:gd name="connsiteY5" fmla="*/ 442789 h 691351"/>
                <a:gd name="connsiteX6" fmla="*/ 691326 w 691329"/>
                <a:gd name="connsiteY6" fmla="*/ 54880 h 691351"/>
                <a:gd name="connsiteX7" fmla="*/ 687495 w 691329"/>
                <a:gd name="connsiteY7" fmla="*/ 34023 h 691351"/>
                <a:gd name="connsiteX8" fmla="*/ 675405 w 691329"/>
                <a:gd name="connsiteY8" fmla="*/ 15921 h 691351"/>
                <a:gd name="connsiteX9" fmla="*/ 657878 w 691329"/>
                <a:gd name="connsiteY9" fmla="*/ 4402 h 691351"/>
                <a:gd name="connsiteX10" fmla="*/ 635904 w 691329"/>
                <a:gd name="connsiteY10" fmla="*/ 1 h 691351"/>
                <a:gd name="connsiteX11" fmla="*/ 248034 w 691329"/>
                <a:gd name="connsiteY11" fmla="*/ 1 h 691351"/>
                <a:gd name="connsiteX12" fmla="*/ 193160 w 691329"/>
                <a:gd name="connsiteY12" fmla="*/ 54880 h 691351"/>
                <a:gd name="connsiteX13" fmla="*/ 248034 w 691329"/>
                <a:gd name="connsiteY13" fmla="*/ 109760 h 691351"/>
                <a:gd name="connsiteX14" fmla="*/ 503720 w 691329"/>
                <a:gd name="connsiteY14" fmla="*/ 109760 h 691351"/>
                <a:gd name="connsiteX15" fmla="*/ 403339 w 691329"/>
                <a:gd name="connsiteY15" fmla="*/ 210142 h 691351"/>
                <a:gd name="connsiteX16" fmla="*/ 15930 w 691329"/>
                <a:gd name="connsiteY16" fmla="*/ 598054 h 691351"/>
                <a:gd name="connsiteX17" fmla="*/ 15930 w 691329"/>
                <a:gd name="connsiteY17" fmla="*/ 675392 h 69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329" h="691351">
                  <a:moveTo>
                    <a:pt x="15930" y="675392"/>
                  </a:moveTo>
                  <a:cubicBezTo>
                    <a:pt x="37357" y="696672"/>
                    <a:pt x="71921" y="696672"/>
                    <a:pt x="93308" y="675392"/>
                  </a:cubicBezTo>
                  <a:lnTo>
                    <a:pt x="581598" y="187103"/>
                  </a:lnTo>
                  <a:lnTo>
                    <a:pt x="581598" y="442789"/>
                  </a:lnTo>
                  <a:cubicBezTo>
                    <a:pt x="581598" y="473062"/>
                    <a:pt x="606169" y="497633"/>
                    <a:pt x="636442" y="497633"/>
                  </a:cubicBezTo>
                  <a:cubicBezTo>
                    <a:pt x="666755" y="497633"/>
                    <a:pt x="691326" y="473062"/>
                    <a:pt x="691326" y="442789"/>
                  </a:cubicBezTo>
                  <a:lnTo>
                    <a:pt x="691326" y="54880"/>
                  </a:lnTo>
                  <a:cubicBezTo>
                    <a:pt x="691404" y="47762"/>
                    <a:pt x="690101" y="40682"/>
                    <a:pt x="687495" y="34023"/>
                  </a:cubicBezTo>
                  <a:cubicBezTo>
                    <a:pt x="684703" y="27250"/>
                    <a:pt x="680608" y="21088"/>
                    <a:pt x="675405" y="15921"/>
                  </a:cubicBezTo>
                  <a:cubicBezTo>
                    <a:pt x="670194" y="11214"/>
                    <a:pt x="664266" y="7310"/>
                    <a:pt x="657878" y="4402"/>
                  </a:cubicBezTo>
                  <a:cubicBezTo>
                    <a:pt x="650913" y="1455"/>
                    <a:pt x="643447" y="-37"/>
                    <a:pt x="635904" y="1"/>
                  </a:cubicBezTo>
                  <a:lnTo>
                    <a:pt x="248034" y="1"/>
                  </a:lnTo>
                  <a:cubicBezTo>
                    <a:pt x="217732" y="1"/>
                    <a:pt x="193160" y="24570"/>
                    <a:pt x="193160" y="54880"/>
                  </a:cubicBezTo>
                  <a:cubicBezTo>
                    <a:pt x="193160" y="85191"/>
                    <a:pt x="217732" y="109760"/>
                    <a:pt x="248034" y="109760"/>
                  </a:cubicBezTo>
                  <a:lnTo>
                    <a:pt x="503720" y="109760"/>
                  </a:lnTo>
                  <a:lnTo>
                    <a:pt x="403339" y="210142"/>
                  </a:lnTo>
                  <a:lnTo>
                    <a:pt x="15930" y="598054"/>
                  </a:lnTo>
                  <a:cubicBezTo>
                    <a:pt x="-5310" y="619441"/>
                    <a:pt x="-5310" y="653995"/>
                    <a:pt x="15930" y="675392"/>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6" name="Freeform: Shape 45">
              <a:extLst>
                <a:ext uri="{FF2B5EF4-FFF2-40B4-BE49-F238E27FC236}">
                  <a16:creationId xmlns:a16="http://schemas.microsoft.com/office/drawing/2014/main" id="{4EADC407-C8FB-7909-8261-1724FBD910E8}"/>
                </a:ext>
              </a:extLst>
            </p:cNvPr>
            <p:cNvSpPr/>
            <p:nvPr/>
          </p:nvSpPr>
          <p:spPr>
            <a:xfrm>
              <a:off x="-4274502" y="2765714"/>
              <a:ext cx="690538" cy="690789"/>
            </a:xfrm>
            <a:custGeom>
              <a:avLst/>
              <a:gdLst>
                <a:gd name="connsiteX0" fmla="*/ 674878 w 690540"/>
                <a:gd name="connsiteY0" fmla="*/ 15930 h 690786"/>
                <a:gd name="connsiteX1" fmla="*/ 597500 w 690540"/>
                <a:gd name="connsiteY1" fmla="*/ 15930 h 690786"/>
                <a:gd name="connsiteX2" fmla="*/ 209592 w 690540"/>
                <a:gd name="connsiteY2" fmla="*/ 403838 h 690786"/>
                <a:gd name="connsiteX3" fmla="*/ 109778 w 690540"/>
                <a:gd name="connsiteY3" fmla="*/ 503681 h 690786"/>
                <a:gd name="connsiteX4" fmla="*/ 109778 w 690540"/>
                <a:gd name="connsiteY4" fmla="*/ 248034 h 690786"/>
                <a:gd name="connsiteX5" fmla="*/ 54895 w 690540"/>
                <a:gd name="connsiteY5" fmla="*/ 193151 h 690786"/>
                <a:gd name="connsiteX6" fmla="*/ 11 w 690540"/>
                <a:gd name="connsiteY6" fmla="*/ 248034 h 690786"/>
                <a:gd name="connsiteX7" fmla="*/ 11 w 690540"/>
                <a:gd name="connsiteY7" fmla="*/ 635903 h 690786"/>
                <a:gd name="connsiteX8" fmla="*/ 3881 w 690540"/>
                <a:gd name="connsiteY8" fmla="*/ 657300 h 690786"/>
                <a:gd name="connsiteX9" fmla="*/ 33498 w 690540"/>
                <a:gd name="connsiteY9" fmla="*/ 686917 h 690786"/>
                <a:gd name="connsiteX10" fmla="*/ 54895 w 690540"/>
                <a:gd name="connsiteY10" fmla="*/ 690787 h 690786"/>
                <a:gd name="connsiteX11" fmla="*/ 442803 w 690540"/>
                <a:gd name="connsiteY11" fmla="*/ 690787 h 690786"/>
                <a:gd name="connsiteX12" fmla="*/ 442764 w 690540"/>
                <a:gd name="connsiteY12" fmla="*/ 690787 h 690786"/>
                <a:gd name="connsiteX13" fmla="*/ 497647 w 690540"/>
                <a:gd name="connsiteY13" fmla="*/ 635903 h 690786"/>
                <a:gd name="connsiteX14" fmla="*/ 442764 w 690540"/>
                <a:gd name="connsiteY14" fmla="*/ 581020 h 690786"/>
                <a:gd name="connsiteX15" fmla="*/ 187117 w 690540"/>
                <a:gd name="connsiteY15" fmla="*/ 581020 h 690786"/>
                <a:gd name="connsiteX16" fmla="*/ 287498 w 690540"/>
                <a:gd name="connsiteY16" fmla="*/ 480638 h 690786"/>
                <a:gd name="connsiteX17" fmla="*/ 674868 w 690540"/>
                <a:gd name="connsiteY17" fmla="*/ 92730 h 690786"/>
                <a:gd name="connsiteX18" fmla="*/ 674868 w 690540"/>
                <a:gd name="connsiteY18" fmla="*/ 15930 h 69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540" h="690786">
                  <a:moveTo>
                    <a:pt x="674878" y="15930"/>
                  </a:moveTo>
                  <a:cubicBezTo>
                    <a:pt x="653451" y="-5310"/>
                    <a:pt x="618887" y="-5310"/>
                    <a:pt x="597500" y="15930"/>
                  </a:cubicBezTo>
                  <a:lnTo>
                    <a:pt x="209592" y="403838"/>
                  </a:lnTo>
                  <a:lnTo>
                    <a:pt x="109778" y="503681"/>
                  </a:lnTo>
                  <a:lnTo>
                    <a:pt x="109778" y="248034"/>
                  </a:lnTo>
                  <a:cubicBezTo>
                    <a:pt x="109778" y="217722"/>
                    <a:pt x="85207" y="193151"/>
                    <a:pt x="54895" y="193151"/>
                  </a:cubicBezTo>
                  <a:cubicBezTo>
                    <a:pt x="24582" y="193151"/>
                    <a:pt x="11" y="217722"/>
                    <a:pt x="11" y="248034"/>
                  </a:cubicBezTo>
                  <a:lnTo>
                    <a:pt x="11" y="635903"/>
                  </a:lnTo>
                  <a:cubicBezTo>
                    <a:pt x="-136" y="643212"/>
                    <a:pt x="1167" y="650481"/>
                    <a:pt x="3881" y="657300"/>
                  </a:cubicBezTo>
                  <a:cubicBezTo>
                    <a:pt x="9769" y="670497"/>
                    <a:pt x="20301" y="681019"/>
                    <a:pt x="33498" y="686917"/>
                  </a:cubicBezTo>
                  <a:cubicBezTo>
                    <a:pt x="40385" y="689366"/>
                    <a:pt x="47586" y="690669"/>
                    <a:pt x="54895" y="690787"/>
                  </a:cubicBezTo>
                  <a:lnTo>
                    <a:pt x="442803" y="690787"/>
                  </a:lnTo>
                  <a:lnTo>
                    <a:pt x="442764" y="690787"/>
                  </a:lnTo>
                  <a:cubicBezTo>
                    <a:pt x="473076" y="690787"/>
                    <a:pt x="497647" y="666216"/>
                    <a:pt x="497647" y="635903"/>
                  </a:cubicBezTo>
                  <a:cubicBezTo>
                    <a:pt x="497647" y="605591"/>
                    <a:pt x="473076" y="581020"/>
                    <a:pt x="442764" y="581020"/>
                  </a:cubicBezTo>
                  <a:lnTo>
                    <a:pt x="187117" y="581020"/>
                  </a:lnTo>
                  <a:lnTo>
                    <a:pt x="287498" y="480638"/>
                  </a:lnTo>
                  <a:lnTo>
                    <a:pt x="674868" y="92730"/>
                  </a:lnTo>
                  <a:cubicBezTo>
                    <a:pt x="695765" y="71421"/>
                    <a:pt x="695765" y="37278"/>
                    <a:pt x="674868" y="1593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7" name="Freeform: Shape 46">
              <a:extLst>
                <a:ext uri="{FF2B5EF4-FFF2-40B4-BE49-F238E27FC236}">
                  <a16:creationId xmlns:a16="http://schemas.microsoft.com/office/drawing/2014/main" id="{E40B8447-F306-ABEC-D13B-DE16F9823A74}"/>
                </a:ext>
              </a:extLst>
            </p:cNvPr>
            <p:cNvSpPr/>
            <p:nvPr/>
          </p:nvSpPr>
          <p:spPr>
            <a:xfrm>
              <a:off x="-988068" y="2759731"/>
              <a:ext cx="696791" cy="696768"/>
            </a:xfrm>
            <a:custGeom>
              <a:avLst/>
              <a:gdLst>
                <a:gd name="connsiteX0" fmla="*/ 308870 w 696789"/>
                <a:gd name="connsiteY0" fmla="*/ 587011 h 696768"/>
                <a:gd name="connsiteX1" fmla="*/ 253986 w 696789"/>
                <a:gd name="connsiteY1" fmla="*/ 587011 h 696768"/>
                <a:gd name="connsiteX2" fmla="*/ 254026 w 696789"/>
                <a:gd name="connsiteY2" fmla="*/ 587011 h 696768"/>
                <a:gd name="connsiteX3" fmla="*/ 199152 w 696789"/>
                <a:gd name="connsiteY3" fmla="*/ 641894 h 696768"/>
                <a:gd name="connsiteX4" fmla="*/ 254026 w 696789"/>
                <a:gd name="connsiteY4" fmla="*/ 696768 h 696768"/>
                <a:gd name="connsiteX5" fmla="*/ 641894 w 696789"/>
                <a:gd name="connsiteY5" fmla="*/ 696768 h 696768"/>
                <a:gd name="connsiteX6" fmla="*/ 663292 w 696789"/>
                <a:gd name="connsiteY6" fmla="*/ 692908 h 696768"/>
                <a:gd name="connsiteX7" fmla="*/ 692908 w 696789"/>
                <a:gd name="connsiteY7" fmla="*/ 663281 h 696768"/>
                <a:gd name="connsiteX8" fmla="*/ 696778 w 696789"/>
                <a:gd name="connsiteY8" fmla="*/ 641894 h 696768"/>
                <a:gd name="connsiteX9" fmla="*/ 696778 w 696789"/>
                <a:gd name="connsiteY9" fmla="*/ 254026 h 696768"/>
                <a:gd name="connsiteX10" fmla="*/ 641894 w 696789"/>
                <a:gd name="connsiteY10" fmla="*/ 199142 h 696768"/>
                <a:gd name="connsiteX11" fmla="*/ 587020 w 696789"/>
                <a:gd name="connsiteY11" fmla="*/ 254026 h 696768"/>
                <a:gd name="connsiteX12" fmla="*/ 587020 w 696789"/>
                <a:gd name="connsiteY12" fmla="*/ 509711 h 696768"/>
                <a:gd name="connsiteX13" fmla="*/ 486639 w 696789"/>
                <a:gd name="connsiteY13" fmla="*/ 409330 h 696768"/>
                <a:gd name="connsiteX14" fmla="*/ 98731 w 696789"/>
                <a:gd name="connsiteY14" fmla="*/ 21921 h 696768"/>
                <a:gd name="connsiteX15" fmla="*/ 58739 w 696789"/>
                <a:gd name="connsiteY15" fmla="*/ 142 h 696768"/>
                <a:gd name="connsiteX16" fmla="*/ 16063 w 696789"/>
                <a:gd name="connsiteY16" fmla="*/ 16063 h 696768"/>
                <a:gd name="connsiteX17" fmla="*/ 142 w 696789"/>
                <a:gd name="connsiteY17" fmla="*/ 58729 h 696768"/>
                <a:gd name="connsiteX18" fmla="*/ 21921 w 696789"/>
                <a:gd name="connsiteY18" fmla="*/ 98721 h 696768"/>
                <a:gd name="connsiteX19" fmla="*/ 510211 w 696789"/>
                <a:gd name="connsiteY19" fmla="*/ 587011 h 69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789" h="696768">
                  <a:moveTo>
                    <a:pt x="308870" y="587011"/>
                  </a:moveTo>
                  <a:lnTo>
                    <a:pt x="253986" y="587011"/>
                  </a:lnTo>
                  <a:lnTo>
                    <a:pt x="254026" y="587011"/>
                  </a:lnTo>
                  <a:cubicBezTo>
                    <a:pt x="223723" y="587011"/>
                    <a:pt x="199152" y="611582"/>
                    <a:pt x="199152" y="641894"/>
                  </a:cubicBezTo>
                  <a:cubicBezTo>
                    <a:pt x="199152" y="672197"/>
                    <a:pt x="223723" y="696768"/>
                    <a:pt x="254026" y="696768"/>
                  </a:cubicBezTo>
                  <a:lnTo>
                    <a:pt x="641894" y="696768"/>
                  </a:lnTo>
                  <a:cubicBezTo>
                    <a:pt x="649203" y="696651"/>
                    <a:pt x="656404" y="695357"/>
                    <a:pt x="663292" y="692908"/>
                  </a:cubicBezTo>
                  <a:cubicBezTo>
                    <a:pt x="676498" y="687010"/>
                    <a:pt x="687020" y="676488"/>
                    <a:pt x="692908" y="663281"/>
                  </a:cubicBezTo>
                  <a:cubicBezTo>
                    <a:pt x="695632" y="656473"/>
                    <a:pt x="696925" y="649203"/>
                    <a:pt x="696778" y="641894"/>
                  </a:cubicBezTo>
                  <a:lnTo>
                    <a:pt x="696778" y="254026"/>
                  </a:lnTo>
                  <a:cubicBezTo>
                    <a:pt x="696778" y="223713"/>
                    <a:pt x="672207" y="199142"/>
                    <a:pt x="641894" y="199142"/>
                  </a:cubicBezTo>
                  <a:cubicBezTo>
                    <a:pt x="611582" y="199142"/>
                    <a:pt x="587020" y="223713"/>
                    <a:pt x="587020" y="254026"/>
                  </a:cubicBezTo>
                  <a:lnTo>
                    <a:pt x="587020" y="509711"/>
                  </a:lnTo>
                  <a:lnTo>
                    <a:pt x="486639" y="409330"/>
                  </a:lnTo>
                  <a:lnTo>
                    <a:pt x="98731" y="21921"/>
                  </a:lnTo>
                  <a:cubicBezTo>
                    <a:pt x="89198" y="9214"/>
                    <a:pt x="74620" y="1249"/>
                    <a:pt x="58739" y="142"/>
                  </a:cubicBezTo>
                  <a:cubicBezTo>
                    <a:pt x="42887" y="-1004"/>
                    <a:pt x="27319" y="4815"/>
                    <a:pt x="16063" y="16063"/>
                  </a:cubicBezTo>
                  <a:cubicBezTo>
                    <a:pt x="4815" y="27310"/>
                    <a:pt x="-1004" y="42887"/>
                    <a:pt x="142" y="58729"/>
                  </a:cubicBezTo>
                  <a:cubicBezTo>
                    <a:pt x="1249" y="74620"/>
                    <a:pt x="9214" y="89198"/>
                    <a:pt x="21921" y="98721"/>
                  </a:cubicBezTo>
                  <a:lnTo>
                    <a:pt x="510211" y="587011"/>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48" name="Freeform: Shape 47">
              <a:extLst>
                <a:ext uri="{FF2B5EF4-FFF2-40B4-BE49-F238E27FC236}">
                  <a16:creationId xmlns:a16="http://schemas.microsoft.com/office/drawing/2014/main" id="{0691B5F7-C0F4-BC03-59ED-95F8EC1A63AF}"/>
                </a:ext>
              </a:extLst>
            </p:cNvPr>
            <p:cNvSpPr/>
            <p:nvPr/>
          </p:nvSpPr>
          <p:spPr>
            <a:xfrm>
              <a:off x="-4274481" y="-510226"/>
              <a:ext cx="691075" cy="691347"/>
            </a:xfrm>
            <a:custGeom>
              <a:avLst/>
              <a:gdLst>
                <a:gd name="connsiteX0" fmla="*/ 674859 w 691074"/>
                <a:gd name="connsiteY0" fmla="*/ 598049 h 691347"/>
                <a:gd name="connsiteX1" fmla="*/ 286951 w 691074"/>
                <a:gd name="connsiteY1" fmla="*/ 210141 h 691347"/>
                <a:gd name="connsiteX2" fmla="*/ 187108 w 691074"/>
                <a:gd name="connsiteY2" fmla="*/ 109759 h 691347"/>
                <a:gd name="connsiteX3" fmla="*/ 442794 w 691074"/>
                <a:gd name="connsiteY3" fmla="*/ 109759 h 691347"/>
                <a:gd name="connsiteX4" fmla="*/ 442755 w 691074"/>
                <a:gd name="connsiteY4" fmla="*/ 109759 h 691347"/>
                <a:gd name="connsiteX5" fmla="*/ 497639 w 691074"/>
                <a:gd name="connsiteY5" fmla="*/ 54880 h 691347"/>
                <a:gd name="connsiteX6" fmla="*/ 442755 w 691074"/>
                <a:gd name="connsiteY6" fmla="*/ 0 h 691347"/>
                <a:gd name="connsiteX7" fmla="*/ 54886 w 691074"/>
                <a:gd name="connsiteY7" fmla="*/ 0 h 691347"/>
                <a:gd name="connsiteX8" fmla="*/ 33489 w 691074"/>
                <a:gd name="connsiteY8" fmla="*/ 4401 h 691347"/>
                <a:gd name="connsiteX9" fmla="*/ 15923 w 691074"/>
                <a:gd name="connsiteY9" fmla="*/ 15920 h 691347"/>
                <a:gd name="connsiteX10" fmla="*/ 3872 w 691074"/>
                <a:gd name="connsiteY10" fmla="*/ 34023 h 691347"/>
                <a:gd name="connsiteX11" fmla="*/ 3 w 691074"/>
                <a:gd name="connsiteY11" fmla="*/ 54880 h 691347"/>
                <a:gd name="connsiteX12" fmla="*/ 3 w 691074"/>
                <a:gd name="connsiteY12" fmla="*/ 442784 h 691347"/>
                <a:gd name="connsiteX13" fmla="*/ 54886 w 691074"/>
                <a:gd name="connsiteY13" fmla="*/ 497628 h 691347"/>
                <a:gd name="connsiteX14" fmla="*/ 109770 w 691074"/>
                <a:gd name="connsiteY14" fmla="*/ 442784 h 691347"/>
                <a:gd name="connsiteX15" fmla="*/ 109770 w 691074"/>
                <a:gd name="connsiteY15" fmla="*/ 187102 h 691347"/>
                <a:gd name="connsiteX16" fmla="*/ 598059 w 691074"/>
                <a:gd name="connsiteY16" fmla="*/ 675388 h 691347"/>
                <a:gd name="connsiteX17" fmla="*/ 675398 w 691074"/>
                <a:gd name="connsiteY17" fmla="*/ 675388 h 691347"/>
                <a:gd name="connsiteX18" fmla="*/ 674859 w 691074"/>
                <a:gd name="connsiteY18" fmla="*/ 598049 h 6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074" h="691347">
                  <a:moveTo>
                    <a:pt x="674859" y="598049"/>
                  </a:moveTo>
                  <a:lnTo>
                    <a:pt x="286951" y="210141"/>
                  </a:lnTo>
                  <a:lnTo>
                    <a:pt x="187108" y="109759"/>
                  </a:lnTo>
                  <a:lnTo>
                    <a:pt x="442794" y="109759"/>
                  </a:lnTo>
                  <a:lnTo>
                    <a:pt x="442755" y="109759"/>
                  </a:lnTo>
                  <a:cubicBezTo>
                    <a:pt x="473068" y="109759"/>
                    <a:pt x="497639" y="85190"/>
                    <a:pt x="497639" y="54880"/>
                  </a:cubicBezTo>
                  <a:cubicBezTo>
                    <a:pt x="497639" y="24569"/>
                    <a:pt x="473068" y="0"/>
                    <a:pt x="442755" y="0"/>
                  </a:cubicBezTo>
                  <a:lnTo>
                    <a:pt x="54886" y="0"/>
                  </a:lnTo>
                  <a:cubicBezTo>
                    <a:pt x="47538" y="38"/>
                    <a:pt x="40269" y="1530"/>
                    <a:pt x="33489" y="4401"/>
                  </a:cubicBezTo>
                  <a:cubicBezTo>
                    <a:pt x="27062" y="7310"/>
                    <a:pt x="21174" y="11213"/>
                    <a:pt x="15923" y="15920"/>
                  </a:cubicBezTo>
                  <a:cubicBezTo>
                    <a:pt x="10721" y="21087"/>
                    <a:pt x="6626" y="27248"/>
                    <a:pt x="3872" y="34023"/>
                  </a:cubicBezTo>
                  <a:cubicBezTo>
                    <a:pt x="1227" y="40682"/>
                    <a:pt x="-66" y="47761"/>
                    <a:pt x="3" y="54880"/>
                  </a:cubicBezTo>
                  <a:lnTo>
                    <a:pt x="3" y="442784"/>
                  </a:lnTo>
                  <a:cubicBezTo>
                    <a:pt x="3" y="473057"/>
                    <a:pt x="24574" y="497628"/>
                    <a:pt x="54886" y="497628"/>
                  </a:cubicBezTo>
                  <a:cubicBezTo>
                    <a:pt x="85199" y="497628"/>
                    <a:pt x="109770" y="473057"/>
                    <a:pt x="109770" y="442784"/>
                  </a:cubicBezTo>
                  <a:lnTo>
                    <a:pt x="109770" y="187102"/>
                  </a:lnTo>
                  <a:lnTo>
                    <a:pt x="598059" y="675388"/>
                  </a:lnTo>
                  <a:cubicBezTo>
                    <a:pt x="619447" y="696667"/>
                    <a:pt x="654011" y="696667"/>
                    <a:pt x="675398" y="675388"/>
                  </a:cubicBezTo>
                  <a:cubicBezTo>
                    <a:pt x="696521" y="653844"/>
                    <a:pt x="696256" y="619289"/>
                    <a:pt x="674859" y="59804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sp>
        <p:nvSpPr>
          <p:cNvPr id="49" name="Freeform: Shape 48">
            <a:extLst>
              <a:ext uri="{FF2B5EF4-FFF2-40B4-BE49-F238E27FC236}">
                <a16:creationId xmlns:a16="http://schemas.microsoft.com/office/drawing/2014/main" id="{9B1DD821-1AE8-8BCF-01CD-AD5F80B176A1}"/>
              </a:ext>
            </a:extLst>
          </p:cNvPr>
          <p:cNvSpPr/>
          <p:nvPr/>
        </p:nvSpPr>
        <p:spPr>
          <a:xfrm>
            <a:off x="2249545" y="3954945"/>
            <a:ext cx="827072" cy="947223"/>
          </a:xfrm>
          <a:custGeom>
            <a:avLst/>
            <a:gdLst>
              <a:gd name="connsiteX0" fmla="*/ 3437974 w 4472889"/>
              <a:gd name="connsiteY0" fmla="*/ 4825203 h 5122667"/>
              <a:gd name="connsiteX1" fmla="*/ 421532 w 4472889"/>
              <a:gd name="connsiteY1" fmla="*/ 4825203 h 5122667"/>
              <a:gd name="connsiteX2" fmla="*/ 370135 w 4472889"/>
              <a:gd name="connsiteY2" fmla="*/ 4805264 h 5122667"/>
              <a:gd name="connsiteX3" fmla="*/ 364548 w 4472889"/>
              <a:gd name="connsiteY3" fmla="*/ 4696731 h 5122667"/>
              <a:gd name="connsiteX4" fmla="*/ 1364934 w 4472889"/>
              <a:gd name="connsiteY4" fmla="*/ 3601998 h 5122667"/>
              <a:gd name="connsiteX5" fmla="*/ 1464091 w 4472889"/>
              <a:gd name="connsiteY5" fmla="*/ 3589752 h 5122667"/>
              <a:gd name="connsiteX6" fmla="*/ 1883918 w 4472889"/>
              <a:gd name="connsiteY6" fmla="*/ 3868010 h 5122667"/>
              <a:gd name="connsiteX7" fmla="*/ 2750809 w 4472889"/>
              <a:gd name="connsiteY7" fmla="*/ 3182553 h 5122667"/>
              <a:gd name="connsiteX8" fmla="*/ 2855060 w 4472889"/>
              <a:gd name="connsiteY8" fmla="*/ 3190437 h 5122667"/>
              <a:gd name="connsiteX9" fmla="*/ 3491188 w 4472889"/>
              <a:gd name="connsiteY9" fmla="*/ 3873788 h 5122667"/>
              <a:gd name="connsiteX10" fmla="*/ 3515145 w 4472889"/>
              <a:gd name="connsiteY10" fmla="*/ 3929279 h 5122667"/>
              <a:gd name="connsiteX11" fmla="*/ 3515145 w 4472889"/>
              <a:gd name="connsiteY11" fmla="*/ 4748370 h 5122667"/>
              <a:gd name="connsiteX12" fmla="*/ 3437993 w 4472889"/>
              <a:gd name="connsiteY12" fmla="*/ 4825177 h 5122667"/>
              <a:gd name="connsiteX13" fmla="*/ 596136 w 4472889"/>
              <a:gd name="connsiteY13" fmla="*/ 4671294 h 5122667"/>
              <a:gd name="connsiteX14" fmla="*/ 3360791 w 4472889"/>
              <a:gd name="connsiteY14" fmla="*/ 4671294 h 5122667"/>
              <a:gd name="connsiteX15" fmla="*/ 3360791 w 4472889"/>
              <a:gd name="connsiteY15" fmla="*/ 3959276 h 5122667"/>
              <a:gd name="connsiteX16" fmla="*/ 2790607 w 4472889"/>
              <a:gd name="connsiteY16" fmla="*/ 3346955 h 5122667"/>
              <a:gd name="connsiteX17" fmla="*/ 1936003 w 4472889"/>
              <a:gd name="connsiteY17" fmla="*/ 4022840 h 5122667"/>
              <a:gd name="connsiteX18" fmla="*/ 1844269 w 4472889"/>
              <a:gd name="connsiteY18" fmla="*/ 4025825 h 5122667"/>
              <a:gd name="connsiteX19" fmla="*/ 1434553 w 4472889"/>
              <a:gd name="connsiteY19" fmla="*/ 3754150 h 5122667"/>
              <a:gd name="connsiteX20" fmla="*/ 893303 w 4472889"/>
              <a:gd name="connsiteY20" fmla="*/ 3226019 h 5122667"/>
              <a:gd name="connsiteX21" fmla="*/ 734677 w 4472889"/>
              <a:gd name="connsiteY21" fmla="*/ 3159888 h 5122667"/>
              <a:gd name="connsiteX22" fmla="*/ 576051 w 4472889"/>
              <a:gd name="connsiteY22" fmla="*/ 3226019 h 5122667"/>
              <a:gd name="connsiteX23" fmla="*/ 510226 w 4472889"/>
              <a:gd name="connsiteY23" fmla="*/ 3386447 h 5122667"/>
              <a:gd name="connsiteX24" fmla="*/ 575668 w 4472889"/>
              <a:gd name="connsiteY24" fmla="*/ 3545847 h 5122667"/>
              <a:gd name="connsiteX25" fmla="*/ 734676 w 4472889"/>
              <a:gd name="connsiteY25" fmla="*/ 3611365 h 5122667"/>
              <a:gd name="connsiteX26" fmla="*/ 893302 w 4472889"/>
              <a:gd name="connsiteY26" fmla="*/ 3545847 h 5122667"/>
              <a:gd name="connsiteX27" fmla="*/ 959049 w 4472889"/>
              <a:gd name="connsiteY27" fmla="*/ 3386447 h 5122667"/>
              <a:gd name="connsiteX28" fmla="*/ 893302 w 4472889"/>
              <a:gd name="connsiteY28" fmla="*/ 3226019 h 5122667"/>
              <a:gd name="connsiteX29" fmla="*/ 734706 w 4472889"/>
              <a:gd name="connsiteY29" fmla="*/ 3006230 h 5122667"/>
              <a:gd name="connsiteX30" fmla="*/ 1002560 w 4472889"/>
              <a:gd name="connsiteY30" fmla="*/ 3117898 h 5122667"/>
              <a:gd name="connsiteX31" fmla="*/ 1113425 w 4472889"/>
              <a:gd name="connsiteY31" fmla="*/ 3386437 h 5122667"/>
              <a:gd name="connsiteX32" fmla="*/ 1002560 w 4472889"/>
              <a:gd name="connsiteY32" fmla="*/ 3654017 h 5122667"/>
              <a:gd name="connsiteX33" fmla="*/ 734706 w 4472889"/>
              <a:gd name="connsiteY33" fmla="*/ 3765038 h 5122667"/>
              <a:gd name="connsiteX34" fmla="*/ 466353 w 4472889"/>
              <a:gd name="connsiteY34" fmla="*/ 3654017 h 5122667"/>
              <a:gd name="connsiteX35" fmla="*/ 355939 w 4472889"/>
              <a:gd name="connsiteY35" fmla="*/ 3386437 h 5122667"/>
              <a:gd name="connsiteX36" fmla="*/ 466735 w 4472889"/>
              <a:gd name="connsiteY36" fmla="*/ 3117898 h 5122667"/>
              <a:gd name="connsiteX37" fmla="*/ 734706 w 4472889"/>
              <a:gd name="connsiteY37" fmla="*/ 3006230 h 5122667"/>
              <a:gd name="connsiteX38" fmla="*/ 3684332 w 4472889"/>
              <a:gd name="connsiteY38" fmla="*/ 1585056 h 5122667"/>
              <a:gd name="connsiteX39" fmla="*/ 3594550 w 4472889"/>
              <a:gd name="connsiteY39" fmla="*/ 1652986 h 5122667"/>
              <a:gd name="connsiteX40" fmla="*/ 3437600 w 4472889"/>
              <a:gd name="connsiteY40" fmla="*/ 1682989 h 5122667"/>
              <a:gd name="connsiteX41" fmla="*/ 3241393 w 4472889"/>
              <a:gd name="connsiteY41" fmla="*/ 1608822 h 5122667"/>
              <a:gd name="connsiteX42" fmla="*/ 3165963 w 4472889"/>
              <a:gd name="connsiteY42" fmla="*/ 1414261 h 5122667"/>
              <a:gd name="connsiteX43" fmla="*/ 3165963 w 4472889"/>
              <a:gd name="connsiteY43" fmla="*/ 1276983 h 5122667"/>
              <a:gd name="connsiteX44" fmla="*/ 3239670 w 4472889"/>
              <a:gd name="connsiteY44" fmla="*/ 1082530 h 5122667"/>
              <a:gd name="connsiteX45" fmla="*/ 3426541 w 4472889"/>
              <a:gd name="connsiteY45" fmla="*/ 1006831 h 5122667"/>
              <a:gd name="connsiteX46" fmla="*/ 3610277 w 4472889"/>
              <a:gd name="connsiteY46" fmla="*/ 1065154 h 5122667"/>
              <a:gd name="connsiteX47" fmla="*/ 3674838 w 4472889"/>
              <a:gd name="connsiteY47" fmla="*/ 1219802 h 5122667"/>
              <a:gd name="connsiteX48" fmla="*/ 3674838 w 4472889"/>
              <a:gd name="connsiteY48" fmla="*/ 1223055 h 5122667"/>
              <a:gd name="connsiteX49" fmla="*/ 3550571 w 4472889"/>
              <a:gd name="connsiteY49" fmla="*/ 1223055 h 5122667"/>
              <a:gd name="connsiteX50" fmla="*/ 3517811 w 4472889"/>
              <a:gd name="connsiteY50" fmla="*/ 1139358 h 5122667"/>
              <a:gd name="connsiteX51" fmla="*/ 3431321 w 4472889"/>
              <a:gd name="connsiteY51" fmla="*/ 1109393 h 5122667"/>
              <a:gd name="connsiteX52" fmla="*/ 3334000 w 4472889"/>
              <a:gd name="connsiteY52" fmla="*/ 1155240 h 5122667"/>
              <a:gd name="connsiteX53" fmla="*/ 3296534 w 4472889"/>
              <a:gd name="connsiteY53" fmla="*/ 1275294 h 5122667"/>
              <a:gd name="connsiteX54" fmla="*/ 3296534 w 4472889"/>
              <a:gd name="connsiteY54" fmla="*/ 1414218 h 5122667"/>
              <a:gd name="connsiteX55" fmla="*/ 3335455 w 4472889"/>
              <a:gd name="connsiteY55" fmla="*/ 1534272 h 5122667"/>
              <a:gd name="connsiteX56" fmla="*/ 3437561 w 4472889"/>
              <a:gd name="connsiteY56" fmla="*/ 1581650 h 5122667"/>
              <a:gd name="connsiteX57" fmla="*/ 3511499 w 4472889"/>
              <a:gd name="connsiteY57" fmla="*/ 1572312 h 5122667"/>
              <a:gd name="connsiteX58" fmla="*/ 3553749 w 4472889"/>
              <a:gd name="connsiteY58" fmla="*/ 1548699 h 5122667"/>
              <a:gd name="connsiteX59" fmla="*/ 3553749 w 4472889"/>
              <a:gd name="connsiteY59" fmla="*/ 1428645 h 5122667"/>
              <a:gd name="connsiteX60" fmla="*/ 3437526 w 4472889"/>
              <a:gd name="connsiteY60" fmla="*/ 1428645 h 5122667"/>
              <a:gd name="connsiteX61" fmla="*/ 3437526 w 4472889"/>
              <a:gd name="connsiteY61" fmla="*/ 1336988 h 5122667"/>
              <a:gd name="connsiteX62" fmla="*/ 3684257 w 4472889"/>
              <a:gd name="connsiteY62" fmla="*/ 1336988 h 5122667"/>
              <a:gd name="connsiteX63" fmla="*/ 3684295 w 4472889"/>
              <a:gd name="connsiteY63" fmla="*/ 1585052 h 5122667"/>
              <a:gd name="connsiteX64" fmla="*/ 2715140 w 4472889"/>
              <a:gd name="connsiteY64" fmla="*/ 1333622 h 5122667"/>
              <a:gd name="connsiteX65" fmla="*/ 2844110 w 4472889"/>
              <a:gd name="connsiteY65" fmla="*/ 1333622 h 5122667"/>
              <a:gd name="connsiteX66" fmla="*/ 2927424 w 4472889"/>
              <a:gd name="connsiteY66" fmla="*/ 1303581 h 5122667"/>
              <a:gd name="connsiteX67" fmla="*/ 2955438 w 4472889"/>
              <a:gd name="connsiteY67" fmla="*/ 1227844 h 5122667"/>
              <a:gd name="connsiteX68" fmla="*/ 2927424 w 4472889"/>
              <a:gd name="connsiteY68" fmla="*/ 1148740 h 5122667"/>
              <a:gd name="connsiteX69" fmla="*/ 2844110 w 4472889"/>
              <a:gd name="connsiteY69" fmla="*/ 1119042 h 5122667"/>
              <a:gd name="connsiteX70" fmla="*/ 2715140 w 4472889"/>
              <a:gd name="connsiteY70" fmla="*/ 1119042 h 5122667"/>
              <a:gd name="connsiteX71" fmla="*/ 2715140 w 4472889"/>
              <a:gd name="connsiteY71" fmla="*/ 1434964 h 5122667"/>
              <a:gd name="connsiteX72" fmla="*/ 2715140 w 4472889"/>
              <a:gd name="connsiteY72" fmla="*/ 1675112 h 5122667"/>
              <a:gd name="connsiteX73" fmla="*/ 2583378 w 4472889"/>
              <a:gd name="connsiteY73" fmla="*/ 1675112 h 5122667"/>
              <a:gd name="connsiteX74" fmla="*/ 2583378 w 4472889"/>
              <a:gd name="connsiteY74" fmla="*/ 1016028 h 5122667"/>
              <a:gd name="connsiteX75" fmla="*/ 2844071 w 4472889"/>
              <a:gd name="connsiteY75" fmla="*/ 1016028 h 5122667"/>
              <a:gd name="connsiteX76" fmla="*/ 3021526 w 4472889"/>
              <a:gd name="connsiteY76" fmla="*/ 1074620 h 5122667"/>
              <a:gd name="connsiteX77" fmla="*/ 3086049 w 4472889"/>
              <a:gd name="connsiteY77" fmla="*/ 1226476 h 5122667"/>
              <a:gd name="connsiteX78" fmla="*/ 3021526 w 4472889"/>
              <a:gd name="connsiteY78" fmla="*/ 1377832 h 5122667"/>
              <a:gd name="connsiteX79" fmla="*/ 2844071 w 4472889"/>
              <a:gd name="connsiteY79" fmla="*/ 1435007 h 5122667"/>
              <a:gd name="connsiteX80" fmla="*/ 2333355 w 4472889"/>
              <a:gd name="connsiteY80" fmla="*/ 1015979 h 5122667"/>
              <a:gd name="connsiteX81" fmla="*/ 2464049 w 4472889"/>
              <a:gd name="connsiteY81" fmla="*/ 1015979 h 5122667"/>
              <a:gd name="connsiteX82" fmla="*/ 2464049 w 4472889"/>
              <a:gd name="connsiteY82" fmla="*/ 1477513 h 5122667"/>
              <a:gd name="connsiteX83" fmla="*/ 2400789 w 4472889"/>
              <a:gd name="connsiteY83" fmla="*/ 1627527 h 5122667"/>
              <a:gd name="connsiteX84" fmla="*/ 2245563 w 4472889"/>
              <a:gd name="connsiteY84" fmla="*/ 1682981 h 5122667"/>
              <a:gd name="connsiteX85" fmla="*/ 2083646 w 4472889"/>
              <a:gd name="connsiteY85" fmla="*/ 1633957 h 5122667"/>
              <a:gd name="connsiteX86" fmla="*/ 2025437 w 4472889"/>
              <a:gd name="connsiteY86" fmla="*/ 1485354 h 5122667"/>
              <a:gd name="connsiteX87" fmla="*/ 2027121 w 4472889"/>
              <a:gd name="connsiteY87" fmla="*/ 1482292 h 5122667"/>
              <a:gd name="connsiteX88" fmla="*/ 2154445 w 4472889"/>
              <a:gd name="connsiteY88" fmla="*/ 1482292 h 5122667"/>
              <a:gd name="connsiteX89" fmla="*/ 2179512 w 4472889"/>
              <a:gd name="connsiteY89" fmla="*/ 1558105 h 5122667"/>
              <a:gd name="connsiteX90" fmla="*/ 2245604 w 4472889"/>
              <a:gd name="connsiteY90" fmla="*/ 1581718 h 5122667"/>
              <a:gd name="connsiteX91" fmla="*/ 2306645 w 4472889"/>
              <a:gd name="connsiteY91" fmla="*/ 1553399 h 5122667"/>
              <a:gd name="connsiteX92" fmla="*/ 2333358 w 4472889"/>
              <a:gd name="connsiteY92" fmla="*/ 1475863 h 5122667"/>
              <a:gd name="connsiteX93" fmla="*/ 4270055 w 4472889"/>
              <a:gd name="connsiteY93" fmla="*/ 778281 h 5122667"/>
              <a:gd name="connsiteX94" fmla="*/ 1439856 w 4472889"/>
              <a:gd name="connsiteY94" fmla="*/ 778281 h 5122667"/>
              <a:gd name="connsiteX95" fmla="*/ 1405872 w 4472889"/>
              <a:gd name="connsiteY95" fmla="*/ 792556 h 5122667"/>
              <a:gd name="connsiteX96" fmla="*/ 1391214 w 4472889"/>
              <a:gd name="connsiteY96" fmla="*/ 827879 h 5122667"/>
              <a:gd name="connsiteX97" fmla="*/ 1391214 w 4472889"/>
              <a:gd name="connsiteY97" fmla="*/ 1815431 h 5122667"/>
              <a:gd name="connsiteX98" fmla="*/ 1405565 w 4472889"/>
              <a:gd name="connsiteY98" fmla="*/ 1851022 h 5122667"/>
              <a:gd name="connsiteX99" fmla="*/ 1439816 w 4472889"/>
              <a:gd name="connsiteY99" fmla="*/ 1865106 h 5122667"/>
              <a:gd name="connsiteX100" fmla="*/ 4270015 w 4472889"/>
              <a:gd name="connsiteY100" fmla="*/ 1865106 h 5122667"/>
              <a:gd name="connsiteX101" fmla="*/ 4304152 w 4472889"/>
              <a:gd name="connsiteY101" fmla="*/ 1851022 h 5122667"/>
              <a:gd name="connsiteX102" fmla="*/ 4318427 w 4472889"/>
              <a:gd name="connsiteY102" fmla="*/ 1815431 h 5122667"/>
              <a:gd name="connsiteX103" fmla="*/ 4318465 w 4472889"/>
              <a:gd name="connsiteY103" fmla="*/ 827879 h 5122667"/>
              <a:gd name="connsiteX104" fmla="*/ 4304191 w 4472889"/>
              <a:gd name="connsiteY104" fmla="*/ 792748 h 5122667"/>
              <a:gd name="connsiteX105" fmla="*/ 4270054 w 4472889"/>
              <a:gd name="connsiteY105" fmla="*/ 778281 h 5122667"/>
              <a:gd name="connsiteX106" fmla="*/ 1439856 w 4472889"/>
              <a:gd name="connsiteY106" fmla="*/ 624897 h 5122667"/>
              <a:gd name="connsiteX107" fmla="*/ 4270055 w 4472889"/>
              <a:gd name="connsiteY107" fmla="*/ 624897 h 5122667"/>
              <a:gd name="connsiteX108" fmla="*/ 4413495 w 4472889"/>
              <a:gd name="connsiteY108" fmla="*/ 684790 h 5122667"/>
              <a:gd name="connsiteX109" fmla="*/ 4472890 w 4472889"/>
              <a:gd name="connsiteY109" fmla="*/ 827877 h 5122667"/>
              <a:gd name="connsiteX110" fmla="*/ 4472890 w 4472889"/>
              <a:gd name="connsiteY110" fmla="*/ 1815429 h 5122667"/>
              <a:gd name="connsiteX111" fmla="*/ 4413495 w 4472889"/>
              <a:gd name="connsiteY111" fmla="*/ 1958977 h 5122667"/>
              <a:gd name="connsiteX112" fmla="*/ 4270055 w 4472889"/>
              <a:gd name="connsiteY112" fmla="*/ 2019023 h 5122667"/>
              <a:gd name="connsiteX113" fmla="*/ 1439856 w 4472889"/>
              <a:gd name="connsiteY113" fmla="*/ 2019061 h 5122667"/>
              <a:gd name="connsiteX114" fmla="*/ 1296377 w 4472889"/>
              <a:gd name="connsiteY114" fmla="*/ 1959015 h 5122667"/>
              <a:gd name="connsiteX115" fmla="*/ 1236829 w 4472889"/>
              <a:gd name="connsiteY115" fmla="*/ 1815467 h 5122667"/>
              <a:gd name="connsiteX116" fmla="*/ 1236829 w 4472889"/>
              <a:gd name="connsiteY116" fmla="*/ 827818 h 5122667"/>
              <a:gd name="connsiteX117" fmla="*/ 1296377 w 4472889"/>
              <a:gd name="connsiteY117" fmla="*/ 684956 h 5122667"/>
              <a:gd name="connsiteX118" fmla="*/ 1439856 w 4472889"/>
              <a:gd name="connsiteY118" fmla="*/ 624833 h 5122667"/>
              <a:gd name="connsiteX119" fmla="*/ 3779903 w 4472889"/>
              <a:gd name="connsiteY119" fmla="*/ 5122667 h 5122667"/>
              <a:gd name="connsiteX120" fmla="*/ 81286 w 4472889"/>
              <a:gd name="connsiteY120" fmla="*/ 5122667 h 5122667"/>
              <a:gd name="connsiteX121" fmla="*/ 0 w 4472889"/>
              <a:gd name="connsiteY121" fmla="*/ 5042339 h 5122667"/>
              <a:gd name="connsiteX122" fmla="*/ 38 w 4472889"/>
              <a:gd name="connsiteY122" fmla="*/ 80674 h 5122667"/>
              <a:gd name="connsiteX123" fmla="*/ 81324 w 4472889"/>
              <a:gd name="connsiteY123" fmla="*/ 0 h 5122667"/>
              <a:gd name="connsiteX124" fmla="*/ 3779844 w 4472889"/>
              <a:gd name="connsiteY124" fmla="*/ 0 h 5122667"/>
              <a:gd name="connsiteX125" fmla="*/ 3860900 w 4472889"/>
              <a:gd name="connsiteY125" fmla="*/ 80674 h 5122667"/>
              <a:gd name="connsiteX126" fmla="*/ 3860900 w 4472889"/>
              <a:gd name="connsiteY126" fmla="*/ 701685 h 5122667"/>
              <a:gd name="connsiteX127" fmla="*/ 3699129 w 4472889"/>
              <a:gd name="connsiteY127" fmla="*/ 701685 h 5122667"/>
              <a:gd name="connsiteX128" fmla="*/ 3699129 w 4472889"/>
              <a:gd name="connsiteY128" fmla="*/ 161461 h 5122667"/>
              <a:gd name="connsiteX129" fmla="*/ 161968 w 4472889"/>
              <a:gd name="connsiteY129" fmla="*/ 161461 h 5122667"/>
              <a:gd name="connsiteX130" fmla="*/ 161968 w 4472889"/>
              <a:gd name="connsiteY130" fmla="*/ 4961865 h 5122667"/>
              <a:gd name="connsiteX131" fmla="*/ 3699129 w 4472889"/>
              <a:gd name="connsiteY131" fmla="*/ 4961865 h 5122667"/>
              <a:gd name="connsiteX132" fmla="*/ 3699167 w 4472889"/>
              <a:gd name="connsiteY132" fmla="*/ 1942092 h 5122667"/>
              <a:gd name="connsiteX133" fmla="*/ 3860938 w 4472889"/>
              <a:gd name="connsiteY133" fmla="*/ 1942092 h 5122667"/>
              <a:gd name="connsiteX134" fmla="*/ 3860938 w 4472889"/>
              <a:gd name="connsiteY134" fmla="*/ 5042300 h 5122667"/>
              <a:gd name="connsiteX135" fmla="*/ 3779882 w 4472889"/>
              <a:gd name="connsiteY135" fmla="*/ 5122629 h 512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472889" h="5122667">
                <a:moveTo>
                  <a:pt x="3437974" y="4825203"/>
                </a:moveTo>
                <a:lnTo>
                  <a:pt x="421532" y="4825203"/>
                </a:lnTo>
                <a:cubicBezTo>
                  <a:pt x="403124" y="4825203"/>
                  <a:pt x="384716" y="4818429"/>
                  <a:pt x="370135" y="4805264"/>
                </a:cubicBezTo>
                <a:cubicBezTo>
                  <a:pt x="338218" y="4776408"/>
                  <a:pt x="336228" y="4727997"/>
                  <a:pt x="364548" y="4696731"/>
                </a:cubicBezTo>
                <a:lnTo>
                  <a:pt x="1364934" y="3601998"/>
                </a:lnTo>
                <a:cubicBezTo>
                  <a:pt x="1390077" y="3574405"/>
                  <a:pt x="1432442" y="3568665"/>
                  <a:pt x="1464091" y="3589752"/>
                </a:cubicBezTo>
                <a:lnTo>
                  <a:pt x="1883918" y="3868010"/>
                </a:lnTo>
                <a:lnTo>
                  <a:pt x="2750809" y="3182553"/>
                </a:lnTo>
                <a:cubicBezTo>
                  <a:pt x="2781769" y="3158060"/>
                  <a:pt x="2827463" y="3161045"/>
                  <a:pt x="2855060" y="3190437"/>
                </a:cubicBezTo>
                <a:lnTo>
                  <a:pt x="3491188" y="3873788"/>
                </a:lnTo>
                <a:cubicBezTo>
                  <a:pt x="3505884" y="3888100"/>
                  <a:pt x="3515145" y="3907618"/>
                  <a:pt x="3515145" y="3929279"/>
                </a:cubicBezTo>
                <a:lnTo>
                  <a:pt x="3515145" y="4748370"/>
                </a:lnTo>
                <a:cubicBezTo>
                  <a:pt x="3515145" y="4790505"/>
                  <a:pt x="3480550" y="4825177"/>
                  <a:pt x="3437993" y="4825177"/>
                </a:cubicBezTo>
                <a:moveTo>
                  <a:pt x="596136" y="4671294"/>
                </a:moveTo>
                <a:lnTo>
                  <a:pt x="3360791" y="4671294"/>
                </a:lnTo>
                <a:lnTo>
                  <a:pt x="3360791" y="3959276"/>
                </a:lnTo>
                <a:lnTo>
                  <a:pt x="2790607" y="3346955"/>
                </a:lnTo>
                <a:lnTo>
                  <a:pt x="1936003" y="4022840"/>
                </a:lnTo>
                <a:cubicBezTo>
                  <a:pt x="1908639" y="4044501"/>
                  <a:pt x="1871480" y="4044769"/>
                  <a:pt x="1844269" y="4025825"/>
                </a:cubicBezTo>
                <a:lnTo>
                  <a:pt x="1434553" y="3754150"/>
                </a:lnTo>
                <a:close/>
                <a:moveTo>
                  <a:pt x="893303" y="3226019"/>
                </a:moveTo>
                <a:cubicBezTo>
                  <a:pt x="852737" y="3184993"/>
                  <a:pt x="796594" y="3159888"/>
                  <a:pt x="734677" y="3159888"/>
                </a:cubicBezTo>
                <a:cubicBezTo>
                  <a:pt x="672760" y="3159888"/>
                  <a:pt x="616612" y="3184993"/>
                  <a:pt x="576051" y="3226019"/>
                </a:cubicBezTo>
                <a:cubicBezTo>
                  <a:pt x="535333" y="3266777"/>
                  <a:pt x="510226" y="3323569"/>
                  <a:pt x="510226" y="3386447"/>
                </a:cubicBezTo>
                <a:cubicBezTo>
                  <a:pt x="510226" y="3448980"/>
                  <a:pt x="534987" y="3505238"/>
                  <a:pt x="575668" y="3545847"/>
                </a:cubicBezTo>
                <a:cubicBezTo>
                  <a:pt x="616158" y="3586336"/>
                  <a:pt x="672377" y="3611365"/>
                  <a:pt x="734676" y="3611365"/>
                </a:cubicBezTo>
                <a:cubicBezTo>
                  <a:pt x="796597" y="3611365"/>
                  <a:pt x="853202" y="3586336"/>
                  <a:pt x="893302" y="3545847"/>
                </a:cubicBezTo>
                <a:cubicBezTo>
                  <a:pt x="933944" y="3505242"/>
                  <a:pt x="959049" y="3448985"/>
                  <a:pt x="959049" y="3386447"/>
                </a:cubicBezTo>
                <a:cubicBezTo>
                  <a:pt x="959049" y="3323569"/>
                  <a:pt x="933944" y="3266814"/>
                  <a:pt x="893302" y="3226019"/>
                </a:cubicBezTo>
                <a:close/>
                <a:moveTo>
                  <a:pt x="734706" y="3006230"/>
                </a:moveTo>
                <a:cubicBezTo>
                  <a:pt x="838958" y="3006230"/>
                  <a:pt x="933980" y="3048709"/>
                  <a:pt x="1002560" y="3117898"/>
                </a:cubicBezTo>
                <a:cubicBezTo>
                  <a:pt x="1070835" y="3186784"/>
                  <a:pt x="1113425" y="3281843"/>
                  <a:pt x="1113425" y="3386437"/>
                </a:cubicBezTo>
                <a:cubicBezTo>
                  <a:pt x="1113425" y="3490953"/>
                  <a:pt x="1070868" y="3585594"/>
                  <a:pt x="1002560" y="3654017"/>
                </a:cubicBezTo>
                <a:cubicBezTo>
                  <a:pt x="933980" y="3722712"/>
                  <a:pt x="838997" y="3765038"/>
                  <a:pt x="734706" y="3765038"/>
                </a:cubicBezTo>
                <a:cubicBezTo>
                  <a:pt x="629994" y="3765038"/>
                  <a:pt x="535011" y="3722750"/>
                  <a:pt x="466353" y="3654017"/>
                </a:cubicBezTo>
                <a:cubicBezTo>
                  <a:pt x="398156" y="3585590"/>
                  <a:pt x="355939" y="3490943"/>
                  <a:pt x="355939" y="3386437"/>
                </a:cubicBezTo>
                <a:cubicBezTo>
                  <a:pt x="355939" y="3281843"/>
                  <a:pt x="398151" y="3186781"/>
                  <a:pt x="466735" y="3117898"/>
                </a:cubicBezTo>
                <a:cubicBezTo>
                  <a:pt x="535009" y="3048705"/>
                  <a:pt x="629994" y="3006230"/>
                  <a:pt x="734706" y="3006230"/>
                </a:cubicBezTo>
                <a:close/>
                <a:moveTo>
                  <a:pt x="3684332" y="1585056"/>
                </a:moveTo>
                <a:cubicBezTo>
                  <a:pt x="3665350" y="1610238"/>
                  <a:pt x="3635652" y="1632550"/>
                  <a:pt x="3594550" y="1652986"/>
                </a:cubicBezTo>
                <a:cubicBezTo>
                  <a:pt x="3552415" y="1673422"/>
                  <a:pt x="3500406" y="1682989"/>
                  <a:pt x="3437600" y="1682989"/>
                </a:cubicBezTo>
                <a:cubicBezTo>
                  <a:pt x="3357577" y="1682989"/>
                  <a:pt x="3293249" y="1659185"/>
                  <a:pt x="3241393" y="1608822"/>
                </a:cubicBezTo>
                <a:cubicBezTo>
                  <a:pt x="3191068" y="1558076"/>
                  <a:pt x="3165963" y="1493324"/>
                  <a:pt x="3165963" y="1414261"/>
                </a:cubicBezTo>
                <a:lnTo>
                  <a:pt x="3165963" y="1276983"/>
                </a:lnTo>
                <a:cubicBezTo>
                  <a:pt x="3165963" y="1197649"/>
                  <a:pt x="3191030" y="1133122"/>
                  <a:pt x="3239670" y="1082530"/>
                </a:cubicBezTo>
                <a:cubicBezTo>
                  <a:pt x="3288656" y="1031783"/>
                  <a:pt x="3349545" y="1006831"/>
                  <a:pt x="3426541" y="1006831"/>
                </a:cubicBezTo>
                <a:cubicBezTo>
                  <a:pt x="3506679" y="1006831"/>
                  <a:pt x="3567992" y="1027229"/>
                  <a:pt x="3610277" y="1065154"/>
                </a:cubicBezTo>
                <a:cubicBezTo>
                  <a:pt x="3652756" y="1104688"/>
                  <a:pt x="3674838" y="1156697"/>
                  <a:pt x="3674838" y="1219802"/>
                </a:cubicBezTo>
                <a:lnTo>
                  <a:pt x="3674838" y="1223055"/>
                </a:lnTo>
                <a:lnTo>
                  <a:pt x="3550571" y="1223055"/>
                </a:lnTo>
                <a:cubicBezTo>
                  <a:pt x="3547509" y="1186928"/>
                  <a:pt x="3536640" y="1159757"/>
                  <a:pt x="3517811" y="1139358"/>
                </a:cubicBezTo>
                <a:cubicBezTo>
                  <a:pt x="3497222" y="1118960"/>
                  <a:pt x="3469055" y="1109393"/>
                  <a:pt x="3431321" y="1109393"/>
                </a:cubicBezTo>
                <a:cubicBezTo>
                  <a:pt x="3390602" y="1109393"/>
                  <a:pt x="3357575" y="1125160"/>
                  <a:pt x="3334000" y="1155240"/>
                </a:cubicBezTo>
                <a:cubicBezTo>
                  <a:pt x="3308933" y="1186890"/>
                  <a:pt x="3296534" y="1226384"/>
                  <a:pt x="3296534" y="1275294"/>
                </a:cubicBezTo>
                <a:lnTo>
                  <a:pt x="3296534" y="1414218"/>
                </a:lnTo>
                <a:cubicBezTo>
                  <a:pt x="3296534" y="1463280"/>
                  <a:pt x="3310350" y="1504382"/>
                  <a:pt x="3335455" y="1534272"/>
                </a:cubicBezTo>
                <a:cubicBezTo>
                  <a:pt x="3360598" y="1565845"/>
                  <a:pt x="3395079" y="1581650"/>
                  <a:pt x="3437561" y="1581650"/>
                </a:cubicBezTo>
                <a:cubicBezTo>
                  <a:pt x="3469057" y="1581650"/>
                  <a:pt x="3492708" y="1578780"/>
                  <a:pt x="3511499" y="1572312"/>
                </a:cubicBezTo>
                <a:cubicBezTo>
                  <a:pt x="3530290" y="1565845"/>
                  <a:pt x="3544297" y="1558038"/>
                  <a:pt x="3553749" y="1548699"/>
                </a:cubicBezTo>
                <a:lnTo>
                  <a:pt x="3553749" y="1428645"/>
                </a:lnTo>
                <a:lnTo>
                  <a:pt x="3437526" y="1428645"/>
                </a:lnTo>
                <a:lnTo>
                  <a:pt x="3437526" y="1336988"/>
                </a:lnTo>
                <a:lnTo>
                  <a:pt x="3684257" y="1336988"/>
                </a:lnTo>
                <a:lnTo>
                  <a:pt x="3684295" y="1585052"/>
                </a:lnTo>
                <a:close/>
                <a:moveTo>
                  <a:pt x="2715140" y="1333622"/>
                </a:moveTo>
                <a:lnTo>
                  <a:pt x="2844110" y="1333622"/>
                </a:lnTo>
                <a:cubicBezTo>
                  <a:pt x="2880122" y="1333622"/>
                  <a:pt x="2908633" y="1324131"/>
                  <a:pt x="2927424" y="1303581"/>
                </a:cubicBezTo>
                <a:cubicBezTo>
                  <a:pt x="2946253" y="1283106"/>
                  <a:pt x="2955438" y="1257733"/>
                  <a:pt x="2955438" y="1227844"/>
                </a:cubicBezTo>
                <a:cubicBezTo>
                  <a:pt x="2955438" y="1196270"/>
                  <a:pt x="2946291" y="1169406"/>
                  <a:pt x="2927424" y="1148740"/>
                </a:cubicBezTo>
                <a:cubicBezTo>
                  <a:pt x="2908633" y="1128342"/>
                  <a:pt x="2881844" y="1119042"/>
                  <a:pt x="2844110" y="1119042"/>
                </a:cubicBezTo>
                <a:lnTo>
                  <a:pt x="2715140" y="1119042"/>
                </a:lnTo>
                <a:close/>
                <a:moveTo>
                  <a:pt x="2715140" y="1434964"/>
                </a:moveTo>
                <a:lnTo>
                  <a:pt x="2715140" y="1675112"/>
                </a:lnTo>
                <a:lnTo>
                  <a:pt x="2583378" y="1675112"/>
                </a:lnTo>
                <a:lnTo>
                  <a:pt x="2583378" y="1016028"/>
                </a:lnTo>
                <a:lnTo>
                  <a:pt x="2844071" y="1016028"/>
                </a:lnTo>
                <a:cubicBezTo>
                  <a:pt x="2919463" y="1016028"/>
                  <a:pt x="2979242" y="1035278"/>
                  <a:pt x="3021526" y="1074620"/>
                </a:cubicBezTo>
                <a:cubicBezTo>
                  <a:pt x="3065499" y="1112508"/>
                  <a:pt x="3086049" y="1163178"/>
                  <a:pt x="3086049" y="1226476"/>
                </a:cubicBezTo>
                <a:cubicBezTo>
                  <a:pt x="3086049" y="1289545"/>
                  <a:pt x="3065536" y="1340142"/>
                  <a:pt x="3021526" y="1377832"/>
                </a:cubicBezTo>
                <a:cubicBezTo>
                  <a:pt x="2979276" y="1415872"/>
                  <a:pt x="2919499" y="1435007"/>
                  <a:pt x="2844071" y="1435007"/>
                </a:cubicBezTo>
                <a:close/>
                <a:moveTo>
                  <a:pt x="2333355" y="1015979"/>
                </a:moveTo>
                <a:lnTo>
                  <a:pt x="2464049" y="1015979"/>
                </a:lnTo>
                <a:lnTo>
                  <a:pt x="2464049" y="1477513"/>
                </a:lnTo>
                <a:cubicBezTo>
                  <a:pt x="2464049" y="1540697"/>
                  <a:pt x="2443575" y="1591287"/>
                  <a:pt x="2400789" y="1627527"/>
                </a:cubicBezTo>
                <a:cubicBezTo>
                  <a:pt x="2360185" y="1665453"/>
                  <a:pt x="2308252" y="1682981"/>
                  <a:pt x="2245563" y="1682981"/>
                </a:cubicBezTo>
                <a:cubicBezTo>
                  <a:pt x="2177825" y="1682981"/>
                  <a:pt x="2122942" y="1667099"/>
                  <a:pt x="2083646" y="1633957"/>
                </a:cubicBezTo>
                <a:cubicBezTo>
                  <a:pt x="2044648" y="1600930"/>
                  <a:pt x="2024212" y="1550183"/>
                  <a:pt x="2025437" y="1485354"/>
                </a:cubicBezTo>
                <a:lnTo>
                  <a:pt x="2027121" y="1482292"/>
                </a:lnTo>
                <a:lnTo>
                  <a:pt x="2154445" y="1482292"/>
                </a:lnTo>
                <a:cubicBezTo>
                  <a:pt x="2154445" y="1517156"/>
                  <a:pt x="2162405" y="1542338"/>
                  <a:pt x="2179512" y="1558105"/>
                </a:cubicBezTo>
                <a:cubicBezTo>
                  <a:pt x="2195355" y="1573758"/>
                  <a:pt x="2217170" y="1581718"/>
                  <a:pt x="2245604" y="1581718"/>
                </a:cubicBezTo>
                <a:cubicBezTo>
                  <a:pt x="2270786" y="1581718"/>
                  <a:pt x="2291221" y="1572381"/>
                  <a:pt x="2306645" y="1553399"/>
                </a:cubicBezTo>
                <a:cubicBezTo>
                  <a:pt x="2324288" y="1534340"/>
                  <a:pt x="2333358" y="1509159"/>
                  <a:pt x="2333358" y="1475863"/>
                </a:cubicBezTo>
                <a:close/>
                <a:moveTo>
                  <a:pt x="4270055" y="778281"/>
                </a:moveTo>
                <a:lnTo>
                  <a:pt x="1439856" y="778281"/>
                </a:lnTo>
                <a:cubicBezTo>
                  <a:pt x="1426347" y="778281"/>
                  <a:pt x="1414367" y="783792"/>
                  <a:pt x="1405872" y="792556"/>
                </a:cubicBezTo>
                <a:cubicBezTo>
                  <a:pt x="1396763" y="801702"/>
                  <a:pt x="1391214" y="814178"/>
                  <a:pt x="1391214" y="827879"/>
                </a:cubicBezTo>
                <a:lnTo>
                  <a:pt x="1391214" y="1815431"/>
                </a:lnTo>
                <a:cubicBezTo>
                  <a:pt x="1391214" y="1829476"/>
                  <a:pt x="1396763" y="1842182"/>
                  <a:pt x="1405565" y="1851022"/>
                </a:cubicBezTo>
                <a:cubicBezTo>
                  <a:pt x="1414329" y="1859710"/>
                  <a:pt x="1426345" y="1865106"/>
                  <a:pt x="1439816" y="1865106"/>
                </a:cubicBezTo>
                <a:lnTo>
                  <a:pt x="4270015" y="1865106"/>
                </a:lnTo>
                <a:cubicBezTo>
                  <a:pt x="4283296" y="1865106"/>
                  <a:pt x="4295388" y="1859710"/>
                  <a:pt x="4304152" y="1851022"/>
                </a:cubicBezTo>
                <a:cubicBezTo>
                  <a:pt x="4312955" y="1842220"/>
                  <a:pt x="4318427" y="1829476"/>
                  <a:pt x="4318427" y="1815431"/>
                </a:cubicBezTo>
                <a:lnTo>
                  <a:pt x="4318465" y="827879"/>
                </a:lnTo>
                <a:cubicBezTo>
                  <a:pt x="4318465" y="814179"/>
                  <a:pt x="4312993" y="801664"/>
                  <a:pt x="4304191" y="792748"/>
                </a:cubicBezTo>
                <a:cubicBezTo>
                  <a:pt x="4295427" y="784099"/>
                  <a:pt x="4283334" y="778281"/>
                  <a:pt x="4270054" y="778281"/>
                </a:cubicBezTo>
                <a:close/>
                <a:moveTo>
                  <a:pt x="1439856" y="624897"/>
                </a:moveTo>
                <a:lnTo>
                  <a:pt x="4270055" y="624897"/>
                </a:lnTo>
                <a:cubicBezTo>
                  <a:pt x="4325814" y="624897"/>
                  <a:pt x="4376677" y="647820"/>
                  <a:pt x="4413495" y="684790"/>
                </a:cubicBezTo>
                <a:cubicBezTo>
                  <a:pt x="4450043" y="721606"/>
                  <a:pt x="4472890" y="772581"/>
                  <a:pt x="4472890" y="827877"/>
                </a:cubicBezTo>
                <a:lnTo>
                  <a:pt x="4472890" y="1815429"/>
                </a:lnTo>
                <a:cubicBezTo>
                  <a:pt x="4472890" y="1871112"/>
                  <a:pt x="4449927" y="1922051"/>
                  <a:pt x="4413495" y="1958977"/>
                </a:cubicBezTo>
                <a:cubicBezTo>
                  <a:pt x="4376679" y="1995831"/>
                  <a:pt x="4325818" y="2019023"/>
                  <a:pt x="4270055" y="2019023"/>
                </a:cubicBezTo>
                <a:lnTo>
                  <a:pt x="1439856" y="2019061"/>
                </a:lnTo>
                <a:cubicBezTo>
                  <a:pt x="1383713" y="2019061"/>
                  <a:pt x="1333116" y="1995907"/>
                  <a:pt x="1296377" y="1959015"/>
                </a:cubicBezTo>
                <a:cubicBezTo>
                  <a:pt x="1259943" y="1922085"/>
                  <a:pt x="1236829" y="1871147"/>
                  <a:pt x="1236829" y="1815467"/>
                </a:cubicBezTo>
                <a:lnTo>
                  <a:pt x="1236829" y="827818"/>
                </a:lnTo>
                <a:cubicBezTo>
                  <a:pt x="1236829" y="772518"/>
                  <a:pt x="1259982" y="721577"/>
                  <a:pt x="1296377" y="684956"/>
                </a:cubicBezTo>
                <a:cubicBezTo>
                  <a:pt x="1333116" y="647757"/>
                  <a:pt x="1383709" y="624833"/>
                  <a:pt x="1439856" y="624833"/>
                </a:cubicBezTo>
                <a:close/>
                <a:moveTo>
                  <a:pt x="3779903" y="5122667"/>
                </a:moveTo>
                <a:lnTo>
                  <a:pt x="81286" y="5122667"/>
                </a:lnTo>
                <a:cubicBezTo>
                  <a:pt x="36434" y="5122667"/>
                  <a:pt x="0" y="5086770"/>
                  <a:pt x="0" y="5042339"/>
                </a:cubicBezTo>
                <a:lnTo>
                  <a:pt x="38" y="80674"/>
                </a:lnTo>
                <a:cubicBezTo>
                  <a:pt x="38" y="36242"/>
                  <a:pt x="36472" y="0"/>
                  <a:pt x="81324" y="0"/>
                </a:cubicBezTo>
                <a:lnTo>
                  <a:pt x="3779844" y="0"/>
                </a:lnTo>
                <a:cubicBezTo>
                  <a:pt x="3824658" y="0"/>
                  <a:pt x="3860900" y="36280"/>
                  <a:pt x="3860900" y="80674"/>
                </a:cubicBezTo>
                <a:lnTo>
                  <a:pt x="3860900" y="701685"/>
                </a:lnTo>
                <a:lnTo>
                  <a:pt x="3699129" y="701685"/>
                </a:lnTo>
                <a:lnTo>
                  <a:pt x="3699129" y="161461"/>
                </a:lnTo>
                <a:lnTo>
                  <a:pt x="161968" y="161461"/>
                </a:lnTo>
                <a:lnTo>
                  <a:pt x="161968" y="4961865"/>
                </a:lnTo>
                <a:lnTo>
                  <a:pt x="3699129" y="4961865"/>
                </a:lnTo>
                <a:lnTo>
                  <a:pt x="3699167" y="1942092"/>
                </a:lnTo>
                <a:lnTo>
                  <a:pt x="3860938" y="1942092"/>
                </a:lnTo>
                <a:lnTo>
                  <a:pt x="3860938" y="5042300"/>
                </a:lnTo>
                <a:cubicBezTo>
                  <a:pt x="3860938" y="5086770"/>
                  <a:pt x="3824658" y="5122629"/>
                  <a:pt x="3779882" y="5122629"/>
                </a:cubicBezTo>
                <a:close/>
              </a:path>
            </a:pathLst>
          </a:custGeom>
          <a:solidFill>
            <a:schemeClr val="accent2">
              <a:lumMod val="20000"/>
              <a:lumOff val="80000"/>
            </a:schemeClr>
          </a:solidFill>
          <a:ln w="9797" cap="flat">
            <a:noFill/>
            <a:prstDash val="solid"/>
            <a:miter/>
          </a:ln>
        </p:spPr>
        <p:txBody>
          <a:bodyPr rtlCol="0" anchor="ctr"/>
          <a:lstStyle/>
          <a:p>
            <a:pPr defTabSz="914377">
              <a:defRPr/>
            </a:pPr>
            <a:endParaRPr lang="en-US" sz="1200">
              <a:solidFill>
                <a:srgbClr val="451284"/>
              </a:solidFill>
              <a:latin typeface="Montserrat"/>
            </a:endParaRPr>
          </a:p>
        </p:txBody>
      </p:sp>
      <p:grpSp>
        <p:nvGrpSpPr>
          <p:cNvPr id="50" name="Group 49">
            <a:extLst>
              <a:ext uri="{FF2B5EF4-FFF2-40B4-BE49-F238E27FC236}">
                <a16:creationId xmlns:a16="http://schemas.microsoft.com/office/drawing/2014/main" id="{2B7C4001-A00E-C5CD-C9B7-5C76F09EF72D}"/>
              </a:ext>
            </a:extLst>
          </p:cNvPr>
          <p:cNvGrpSpPr/>
          <p:nvPr/>
        </p:nvGrpSpPr>
        <p:grpSpPr>
          <a:xfrm>
            <a:off x="4995355" y="3996827"/>
            <a:ext cx="894059" cy="954084"/>
            <a:chOff x="12606180" y="706624"/>
            <a:chExt cx="4304550" cy="4593540"/>
          </a:xfrm>
          <a:solidFill>
            <a:schemeClr val="accent2">
              <a:lumMod val="20000"/>
              <a:lumOff val="80000"/>
            </a:schemeClr>
          </a:solidFill>
        </p:grpSpPr>
        <p:sp>
          <p:nvSpPr>
            <p:cNvPr id="51" name="Freeform: Shape 50">
              <a:extLst>
                <a:ext uri="{FF2B5EF4-FFF2-40B4-BE49-F238E27FC236}">
                  <a16:creationId xmlns:a16="http://schemas.microsoft.com/office/drawing/2014/main" id="{F65297EC-BE2C-3661-1F18-0158B1A306ED}"/>
                </a:ext>
              </a:extLst>
            </p:cNvPr>
            <p:cNvSpPr/>
            <p:nvPr/>
          </p:nvSpPr>
          <p:spPr>
            <a:xfrm>
              <a:off x="16206146" y="706624"/>
              <a:ext cx="704584" cy="4593540"/>
            </a:xfrm>
            <a:custGeom>
              <a:avLst/>
              <a:gdLst>
                <a:gd name="connsiteX0" fmla="*/ 689466 w 704588"/>
                <a:gd name="connsiteY0" fmla="*/ 415855 h 4593540"/>
                <a:gd name="connsiteX1" fmla="*/ 419437 w 704588"/>
                <a:gd name="connsiteY1" fmla="*/ 32807 h 4593540"/>
                <a:gd name="connsiteX2" fmla="*/ 284923 w 704588"/>
                <a:gd name="connsiteY2" fmla="*/ 32807 h 4593540"/>
                <a:gd name="connsiteX3" fmla="*/ 15001 w 704588"/>
                <a:gd name="connsiteY3" fmla="*/ 415855 h 4593540"/>
                <a:gd name="connsiteX4" fmla="*/ 38 w 704588"/>
                <a:gd name="connsiteY4" fmla="*/ 463272 h 4593540"/>
                <a:gd name="connsiteX5" fmla="*/ 0 w 704588"/>
                <a:gd name="connsiteY5" fmla="*/ 3284359 h 4593540"/>
                <a:gd name="connsiteX6" fmla="*/ 0 w 704588"/>
                <a:gd name="connsiteY6" fmla="*/ 4457567 h 4593540"/>
                <a:gd name="connsiteX7" fmla="*/ 50861 w 704588"/>
                <a:gd name="connsiteY7" fmla="*/ 4533648 h 4593540"/>
                <a:gd name="connsiteX8" fmla="*/ 352348 w 704588"/>
                <a:gd name="connsiteY8" fmla="*/ 4593540 h 4593540"/>
                <a:gd name="connsiteX9" fmla="*/ 653728 w 704588"/>
                <a:gd name="connsiteY9" fmla="*/ 4533648 h 4593540"/>
                <a:gd name="connsiteX10" fmla="*/ 704589 w 704588"/>
                <a:gd name="connsiteY10" fmla="*/ 4457567 h 4593540"/>
                <a:gd name="connsiteX11" fmla="*/ 704589 w 704588"/>
                <a:gd name="connsiteY11" fmla="*/ 463272 h 4593540"/>
                <a:gd name="connsiteX12" fmla="*/ 689472 w 704588"/>
                <a:gd name="connsiteY12" fmla="*/ 415855 h 4593540"/>
                <a:gd name="connsiteX13" fmla="*/ 164594 w 704588"/>
                <a:gd name="connsiteY13" fmla="*/ 489372 h 4593540"/>
                <a:gd name="connsiteX14" fmla="*/ 352229 w 704588"/>
                <a:gd name="connsiteY14" fmla="*/ 223047 h 4593540"/>
                <a:gd name="connsiteX15" fmla="*/ 539981 w 704588"/>
                <a:gd name="connsiteY15" fmla="*/ 489372 h 4593540"/>
                <a:gd name="connsiteX16" fmla="*/ 539981 w 704588"/>
                <a:gd name="connsiteY16" fmla="*/ 3742513 h 4593540"/>
                <a:gd name="connsiteX17" fmla="*/ 164594 w 704588"/>
                <a:gd name="connsiteY17" fmla="*/ 3742513 h 4593540"/>
                <a:gd name="connsiteX18" fmla="*/ 164594 w 704588"/>
                <a:gd name="connsiteY18" fmla="*/ 4400000 h 4593540"/>
                <a:gd name="connsiteX19" fmla="*/ 164594 w 704588"/>
                <a:gd name="connsiteY19" fmla="*/ 3912435 h 4593540"/>
                <a:gd name="connsiteX20" fmla="*/ 352346 w 704588"/>
                <a:gd name="connsiteY20" fmla="*/ 3936469 h 4593540"/>
                <a:gd name="connsiteX21" fmla="*/ 539981 w 704588"/>
                <a:gd name="connsiteY21" fmla="*/ 3912550 h 4593540"/>
                <a:gd name="connsiteX22" fmla="*/ 539981 w 704588"/>
                <a:gd name="connsiteY22" fmla="*/ 4400036 h 4593540"/>
                <a:gd name="connsiteX23" fmla="*/ 164594 w 704588"/>
                <a:gd name="connsiteY23" fmla="*/ 4399998 h 459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4588" h="4593540">
                  <a:moveTo>
                    <a:pt x="689466" y="415855"/>
                  </a:moveTo>
                  <a:lnTo>
                    <a:pt x="419437" y="32807"/>
                  </a:lnTo>
                  <a:cubicBezTo>
                    <a:pt x="388592" y="-10936"/>
                    <a:pt x="315725" y="-10936"/>
                    <a:pt x="284923" y="32807"/>
                  </a:cubicBezTo>
                  <a:lnTo>
                    <a:pt x="15001" y="415855"/>
                  </a:lnTo>
                  <a:cubicBezTo>
                    <a:pt x="5242" y="429671"/>
                    <a:pt x="38" y="446242"/>
                    <a:pt x="38" y="463272"/>
                  </a:cubicBezTo>
                  <a:lnTo>
                    <a:pt x="0" y="3284359"/>
                  </a:lnTo>
                  <a:lnTo>
                    <a:pt x="0" y="4457567"/>
                  </a:lnTo>
                  <a:cubicBezTo>
                    <a:pt x="0" y="4490862"/>
                    <a:pt x="20092" y="4520865"/>
                    <a:pt x="50861" y="4533648"/>
                  </a:cubicBezTo>
                  <a:cubicBezTo>
                    <a:pt x="146995" y="4573410"/>
                    <a:pt x="248411" y="4593540"/>
                    <a:pt x="352348" y="4593540"/>
                  </a:cubicBezTo>
                  <a:cubicBezTo>
                    <a:pt x="456247" y="4593540"/>
                    <a:pt x="557706" y="4573410"/>
                    <a:pt x="653728" y="4533648"/>
                  </a:cubicBezTo>
                  <a:cubicBezTo>
                    <a:pt x="684573" y="4520904"/>
                    <a:pt x="704589" y="4490900"/>
                    <a:pt x="704589" y="4457567"/>
                  </a:cubicBezTo>
                  <a:lnTo>
                    <a:pt x="704589" y="463272"/>
                  </a:lnTo>
                  <a:cubicBezTo>
                    <a:pt x="704589" y="446241"/>
                    <a:pt x="699308" y="429747"/>
                    <a:pt x="689472" y="415855"/>
                  </a:cubicBezTo>
                  <a:close/>
                  <a:moveTo>
                    <a:pt x="164594" y="489372"/>
                  </a:moveTo>
                  <a:lnTo>
                    <a:pt x="352229" y="223047"/>
                  </a:lnTo>
                  <a:lnTo>
                    <a:pt x="539981" y="489372"/>
                  </a:lnTo>
                  <a:lnTo>
                    <a:pt x="539981" y="3742513"/>
                  </a:lnTo>
                  <a:cubicBezTo>
                    <a:pt x="417360" y="3781511"/>
                    <a:pt x="287283" y="3781396"/>
                    <a:pt x="164594" y="3742513"/>
                  </a:cubicBezTo>
                  <a:close/>
                  <a:moveTo>
                    <a:pt x="164594" y="4400000"/>
                  </a:moveTo>
                  <a:lnTo>
                    <a:pt x="164594" y="3912435"/>
                  </a:lnTo>
                  <a:cubicBezTo>
                    <a:pt x="226476" y="3927743"/>
                    <a:pt x="289312" y="3936469"/>
                    <a:pt x="352346" y="3936469"/>
                  </a:cubicBezTo>
                  <a:cubicBezTo>
                    <a:pt x="415263" y="3936469"/>
                    <a:pt x="478142" y="3927781"/>
                    <a:pt x="539981" y="3912550"/>
                  </a:cubicBezTo>
                  <a:lnTo>
                    <a:pt x="539981" y="4400036"/>
                  </a:lnTo>
                  <a:cubicBezTo>
                    <a:pt x="418781" y="4438383"/>
                    <a:pt x="285902" y="4438383"/>
                    <a:pt x="164594" y="4399998"/>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2" name="Freeform: Shape 51">
              <a:extLst>
                <a:ext uri="{FF2B5EF4-FFF2-40B4-BE49-F238E27FC236}">
                  <a16:creationId xmlns:a16="http://schemas.microsoft.com/office/drawing/2014/main" id="{36B30DF8-503D-9771-083C-B177965FAFE6}"/>
                </a:ext>
              </a:extLst>
            </p:cNvPr>
            <p:cNvSpPr/>
            <p:nvPr/>
          </p:nvSpPr>
          <p:spPr>
            <a:xfrm>
              <a:off x="12606180" y="808007"/>
              <a:ext cx="3224498" cy="4492085"/>
            </a:xfrm>
            <a:custGeom>
              <a:avLst/>
              <a:gdLst>
                <a:gd name="connsiteX0" fmla="*/ 3142281 w 3224496"/>
                <a:gd name="connsiteY0" fmla="*/ 47 h 4492086"/>
                <a:gd name="connsiteX1" fmla="*/ 1102222 w 3224496"/>
                <a:gd name="connsiteY1" fmla="*/ 47 h 4492086"/>
                <a:gd name="connsiteX2" fmla="*/ 1086646 w 3224496"/>
                <a:gd name="connsiteY2" fmla="*/ 1578 h 4492086"/>
                <a:gd name="connsiteX3" fmla="*/ 1086149 w 3224496"/>
                <a:gd name="connsiteY3" fmla="*/ 1578 h 4492086"/>
                <a:gd name="connsiteX4" fmla="*/ 1066287 w 3224496"/>
                <a:gd name="connsiteY4" fmla="*/ 8658 h 4492086"/>
                <a:gd name="connsiteX5" fmla="*/ 1061465 w 3224496"/>
                <a:gd name="connsiteY5" fmla="*/ 11222 h 4492086"/>
                <a:gd name="connsiteX6" fmla="*/ 1044091 w 3224496"/>
                <a:gd name="connsiteY6" fmla="*/ 24119 h 4492086"/>
                <a:gd name="connsiteX7" fmla="*/ 24110 w 3224496"/>
                <a:gd name="connsiteY7" fmla="*/ 1044100 h 4492086"/>
                <a:gd name="connsiteX8" fmla="*/ 11213 w 3224496"/>
                <a:gd name="connsiteY8" fmla="*/ 1061550 h 4492086"/>
                <a:gd name="connsiteX9" fmla="*/ 8726 w 3224496"/>
                <a:gd name="connsiteY9" fmla="*/ 1066143 h 4492086"/>
                <a:gd name="connsiteX10" fmla="*/ 1607 w 3224496"/>
                <a:gd name="connsiteY10" fmla="*/ 1086158 h 4492086"/>
                <a:gd name="connsiteX11" fmla="*/ 0 w 3224496"/>
                <a:gd name="connsiteY11" fmla="*/ 1102193 h 4492086"/>
                <a:gd name="connsiteX12" fmla="*/ 0 w 3224496"/>
                <a:gd name="connsiteY12" fmla="*/ 4409807 h 4492086"/>
                <a:gd name="connsiteX13" fmla="*/ 82280 w 3224496"/>
                <a:gd name="connsiteY13" fmla="*/ 4492087 h 4492086"/>
                <a:gd name="connsiteX14" fmla="*/ 2120968 w 3224496"/>
                <a:gd name="connsiteY14" fmla="*/ 4492087 h 4492086"/>
                <a:gd name="connsiteX15" fmla="*/ 2178297 w 3224496"/>
                <a:gd name="connsiteY15" fmla="*/ 4467556 h 4492086"/>
                <a:gd name="connsiteX16" fmla="*/ 2180478 w 3224496"/>
                <a:gd name="connsiteY16" fmla="*/ 4465758 h 4492086"/>
                <a:gd name="connsiteX17" fmla="*/ 2182392 w 3224496"/>
                <a:gd name="connsiteY17" fmla="*/ 4463844 h 4492086"/>
                <a:gd name="connsiteX18" fmla="*/ 2182660 w 3224496"/>
                <a:gd name="connsiteY18" fmla="*/ 4463500 h 4492086"/>
                <a:gd name="connsiteX19" fmla="*/ 3200387 w 3224496"/>
                <a:gd name="connsiteY19" fmla="*/ 3445772 h 4492086"/>
                <a:gd name="connsiteX20" fmla="*/ 3213284 w 3224496"/>
                <a:gd name="connsiteY20" fmla="*/ 3428322 h 4492086"/>
                <a:gd name="connsiteX21" fmla="*/ 3215771 w 3224496"/>
                <a:gd name="connsiteY21" fmla="*/ 3423729 h 4492086"/>
                <a:gd name="connsiteX22" fmla="*/ 3222890 w 3224496"/>
                <a:gd name="connsiteY22" fmla="*/ 3403714 h 4492086"/>
                <a:gd name="connsiteX23" fmla="*/ 3224497 w 3224496"/>
                <a:gd name="connsiteY23" fmla="*/ 3387641 h 4492086"/>
                <a:gd name="connsiteX24" fmla="*/ 3224497 w 3224496"/>
                <a:gd name="connsiteY24" fmla="*/ 82280 h 4492086"/>
                <a:gd name="connsiteX25" fmla="*/ 3142217 w 3224496"/>
                <a:gd name="connsiteY25" fmla="*/ 0 h 4492086"/>
                <a:gd name="connsiteX26" fmla="*/ 1019926 w 3224496"/>
                <a:gd name="connsiteY26" fmla="*/ 280990 h 4492086"/>
                <a:gd name="connsiteX27" fmla="*/ 1019926 w 3224496"/>
                <a:gd name="connsiteY27" fmla="*/ 1019950 h 4492086"/>
                <a:gd name="connsiteX28" fmla="*/ 281045 w 3224496"/>
                <a:gd name="connsiteY28" fmla="*/ 1019988 h 4492086"/>
                <a:gd name="connsiteX29" fmla="*/ 164665 w 3224496"/>
                <a:gd name="connsiteY29" fmla="*/ 1184551 h 4492086"/>
                <a:gd name="connsiteX30" fmla="*/ 1102281 w 3224496"/>
                <a:gd name="connsiteY30" fmla="*/ 1184551 h 4492086"/>
                <a:gd name="connsiteX31" fmla="*/ 1184561 w 3224496"/>
                <a:gd name="connsiteY31" fmla="*/ 1102271 h 4492086"/>
                <a:gd name="connsiteX32" fmla="*/ 1184561 w 3224496"/>
                <a:gd name="connsiteY32" fmla="*/ 164655 h 4492086"/>
                <a:gd name="connsiteX33" fmla="*/ 3060028 w 3224496"/>
                <a:gd name="connsiteY33" fmla="*/ 164655 h 4492086"/>
                <a:gd name="connsiteX34" fmla="*/ 3060028 w 3224496"/>
                <a:gd name="connsiteY34" fmla="*/ 3305423 h 4492086"/>
                <a:gd name="connsiteX35" fmla="*/ 2122412 w 3224496"/>
                <a:gd name="connsiteY35" fmla="*/ 3305423 h 4492086"/>
                <a:gd name="connsiteX36" fmla="*/ 2040132 w 3224496"/>
                <a:gd name="connsiteY36" fmla="*/ 3387703 h 4492086"/>
                <a:gd name="connsiteX37" fmla="*/ 2040132 w 3224496"/>
                <a:gd name="connsiteY37" fmla="*/ 4327583 h 4492086"/>
                <a:gd name="connsiteX38" fmla="*/ 164665 w 3224496"/>
                <a:gd name="connsiteY38" fmla="*/ 4327583 h 4492086"/>
                <a:gd name="connsiteX39" fmla="*/ 2577701 w 3224496"/>
                <a:gd name="connsiteY39" fmla="*/ 3835952 h 4492086"/>
                <a:gd name="connsiteX40" fmla="*/ 2204685 w 3224496"/>
                <a:gd name="connsiteY40" fmla="*/ 4208969 h 4492086"/>
                <a:gd name="connsiteX41" fmla="*/ 2204685 w 3224496"/>
                <a:gd name="connsiteY41" fmla="*/ 3469970 h 4492086"/>
                <a:gd name="connsiteX42" fmla="*/ 2943644 w 3224496"/>
                <a:gd name="connsiteY42" fmla="*/ 3469970 h 449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24496" h="4492086">
                  <a:moveTo>
                    <a:pt x="3142281" y="47"/>
                  </a:moveTo>
                  <a:lnTo>
                    <a:pt x="1102222" y="47"/>
                  </a:lnTo>
                  <a:cubicBezTo>
                    <a:pt x="1096902" y="47"/>
                    <a:pt x="1091736" y="583"/>
                    <a:pt x="1086646" y="1578"/>
                  </a:cubicBezTo>
                  <a:lnTo>
                    <a:pt x="1086149" y="1578"/>
                  </a:lnTo>
                  <a:cubicBezTo>
                    <a:pt x="1079184" y="2956"/>
                    <a:pt x="1072601" y="5597"/>
                    <a:pt x="1066287" y="8658"/>
                  </a:cubicBezTo>
                  <a:cubicBezTo>
                    <a:pt x="1064641" y="9500"/>
                    <a:pt x="1063034" y="10304"/>
                    <a:pt x="1061465" y="11222"/>
                  </a:cubicBezTo>
                  <a:cubicBezTo>
                    <a:pt x="1055227" y="14781"/>
                    <a:pt x="1049219" y="18953"/>
                    <a:pt x="1044091" y="24119"/>
                  </a:cubicBezTo>
                  <a:lnTo>
                    <a:pt x="24110" y="1044100"/>
                  </a:lnTo>
                  <a:cubicBezTo>
                    <a:pt x="18905" y="1049305"/>
                    <a:pt x="14772" y="1055274"/>
                    <a:pt x="11213" y="1061550"/>
                  </a:cubicBezTo>
                  <a:cubicBezTo>
                    <a:pt x="10333" y="1063081"/>
                    <a:pt x="9529" y="1064612"/>
                    <a:pt x="8726" y="1066143"/>
                  </a:cubicBezTo>
                  <a:cubicBezTo>
                    <a:pt x="5549" y="1072496"/>
                    <a:pt x="3023" y="1079154"/>
                    <a:pt x="1607" y="1086158"/>
                  </a:cubicBezTo>
                  <a:cubicBezTo>
                    <a:pt x="498" y="1091440"/>
                    <a:pt x="0" y="1096759"/>
                    <a:pt x="0" y="1102193"/>
                  </a:cubicBezTo>
                  <a:lnTo>
                    <a:pt x="0" y="4409807"/>
                  </a:lnTo>
                  <a:cubicBezTo>
                    <a:pt x="0" y="4455233"/>
                    <a:pt x="36854" y="4492087"/>
                    <a:pt x="82280" y="4492087"/>
                  </a:cubicBezTo>
                  <a:lnTo>
                    <a:pt x="2120968" y="4492087"/>
                  </a:lnTo>
                  <a:cubicBezTo>
                    <a:pt x="2142246" y="4492087"/>
                    <a:pt x="2162835" y="4482328"/>
                    <a:pt x="2178297" y="4467556"/>
                  </a:cubicBezTo>
                  <a:cubicBezTo>
                    <a:pt x="2179024" y="4466791"/>
                    <a:pt x="2179790" y="4466408"/>
                    <a:pt x="2180478" y="4465758"/>
                  </a:cubicBezTo>
                  <a:lnTo>
                    <a:pt x="2182392" y="4463844"/>
                  </a:lnTo>
                  <a:cubicBezTo>
                    <a:pt x="2182430" y="4463729"/>
                    <a:pt x="2182545" y="4463615"/>
                    <a:pt x="2182660" y="4463500"/>
                  </a:cubicBezTo>
                  <a:lnTo>
                    <a:pt x="3200387" y="3445772"/>
                  </a:lnTo>
                  <a:cubicBezTo>
                    <a:pt x="3205592" y="3440606"/>
                    <a:pt x="3209725" y="3434636"/>
                    <a:pt x="3213284" y="3428322"/>
                  </a:cubicBezTo>
                  <a:cubicBezTo>
                    <a:pt x="3214164" y="3426829"/>
                    <a:pt x="3214968" y="3425298"/>
                    <a:pt x="3215771" y="3423729"/>
                  </a:cubicBezTo>
                  <a:cubicBezTo>
                    <a:pt x="3218948" y="3417300"/>
                    <a:pt x="3221474" y="3410680"/>
                    <a:pt x="3222890" y="3403714"/>
                  </a:cubicBezTo>
                  <a:cubicBezTo>
                    <a:pt x="3223999" y="3398433"/>
                    <a:pt x="3224497" y="3393113"/>
                    <a:pt x="3224497" y="3387641"/>
                  </a:cubicBezTo>
                  <a:lnTo>
                    <a:pt x="3224497" y="82280"/>
                  </a:lnTo>
                  <a:cubicBezTo>
                    <a:pt x="3224497" y="36816"/>
                    <a:pt x="3187643" y="0"/>
                    <a:pt x="3142217" y="0"/>
                  </a:cubicBezTo>
                  <a:close/>
                  <a:moveTo>
                    <a:pt x="1019926" y="280990"/>
                  </a:moveTo>
                  <a:lnTo>
                    <a:pt x="1019926" y="1019950"/>
                  </a:lnTo>
                  <a:lnTo>
                    <a:pt x="281045" y="1019988"/>
                  </a:lnTo>
                  <a:close/>
                  <a:moveTo>
                    <a:pt x="164665" y="1184551"/>
                  </a:moveTo>
                  <a:lnTo>
                    <a:pt x="1102281" y="1184551"/>
                  </a:lnTo>
                  <a:cubicBezTo>
                    <a:pt x="1147707" y="1184551"/>
                    <a:pt x="1184561" y="1147736"/>
                    <a:pt x="1184561" y="1102271"/>
                  </a:cubicBezTo>
                  <a:lnTo>
                    <a:pt x="1184561" y="164655"/>
                  </a:lnTo>
                  <a:lnTo>
                    <a:pt x="3060028" y="164655"/>
                  </a:lnTo>
                  <a:lnTo>
                    <a:pt x="3060028" y="3305423"/>
                  </a:lnTo>
                  <a:lnTo>
                    <a:pt x="2122412" y="3305423"/>
                  </a:lnTo>
                  <a:cubicBezTo>
                    <a:pt x="2076986" y="3305423"/>
                    <a:pt x="2040132" y="3342277"/>
                    <a:pt x="2040132" y="3387703"/>
                  </a:cubicBezTo>
                  <a:lnTo>
                    <a:pt x="2040132" y="4327583"/>
                  </a:lnTo>
                  <a:lnTo>
                    <a:pt x="164665" y="4327583"/>
                  </a:lnTo>
                  <a:close/>
                  <a:moveTo>
                    <a:pt x="2577701" y="3835952"/>
                  </a:moveTo>
                  <a:lnTo>
                    <a:pt x="2204685" y="4208969"/>
                  </a:lnTo>
                  <a:lnTo>
                    <a:pt x="2204685" y="3469970"/>
                  </a:lnTo>
                  <a:lnTo>
                    <a:pt x="2943644" y="346997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grpSp>
        <p:nvGrpSpPr>
          <p:cNvPr id="53" name="Group 52">
            <a:extLst>
              <a:ext uri="{FF2B5EF4-FFF2-40B4-BE49-F238E27FC236}">
                <a16:creationId xmlns:a16="http://schemas.microsoft.com/office/drawing/2014/main" id="{8247634E-5E10-6FCC-1048-8E8B9B03728C}"/>
              </a:ext>
            </a:extLst>
          </p:cNvPr>
          <p:cNvGrpSpPr/>
          <p:nvPr/>
        </p:nvGrpSpPr>
        <p:grpSpPr>
          <a:xfrm>
            <a:off x="9243569" y="3954943"/>
            <a:ext cx="802977" cy="1004991"/>
            <a:chOff x="12641336" y="859549"/>
            <a:chExt cx="4246617" cy="5314970"/>
          </a:xfrm>
          <a:solidFill>
            <a:schemeClr val="accent2"/>
          </a:solidFill>
        </p:grpSpPr>
        <p:sp>
          <p:nvSpPr>
            <p:cNvPr id="54" name="Freeform: Shape 53">
              <a:extLst>
                <a:ext uri="{FF2B5EF4-FFF2-40B4-BE49-F238E27FC236}">
                  <a16:creationId xmlns:a16="http://schemas.microsoft.com/office/drawing/2014/main" id="{69BD16C0-AD4C-EF3B-7168-D7F72C925775}"/>
                </a:ext>
              </a:extLst>
            </p:cNvPr>
            <p:cNvSpPr/>
            <p:nvPr/>
          </p:nvSpPr>
          <p:spPr>
            <a:xfrm>
              <a:off x="12641336" y="859549"/>
              <a:ext cx="4246617" cy="5314970"/>
            </a:xfrm>
            <a:custGeom>
              <a:avLst/>
              <a:gdLst>
                <a:gd name="connsiteX0" fmla="*/ 4160876 w 4246620"/>
                <a:gd name="connsiteY0" fmla="*/ 29 h 5314979"/>
                <a:gd name="connsiteX1" fmla="*/ 721393 w 4246620"/>
                <a:gd name="connsiteY1" fmla="*/ 29 h 5314979"/>
                <a:gd name="connsiteX2" fmla="*/ 635668 w 4246620"/>
                <a:gd name="connsiteY2" fmla="*/ 85754 h 5314979"/>
                <a:gd name="connsiteX3" fmla="*/ 635668 w 4246620"/>
                <a:gd name="connsiteY3" fmla="*/ 578747 h 5314979"/>
                <a:gd name="connsiteX4" fmla="*/ 85725 w 4246620"/>
                <a:gd name="connsiteY4" fmla="*/ 578747 h 5314979"/>
                <a:gd name="connsiteX5" fmla="*/ 0 w 4246620"/>
                <a:gd name="connsiteY5" fmla="*/ 664472 h 5314979"/>
                <a:gd name="connsiteX6" fmla="*/ 0 w 4246620"/>
                <a:gd name="connsiteY6" fmla="*/ 5229255 h 5314979"/>
                <a:gd name="connsiteX7" fmla="*/ 25105 w 4246620"/>
                <a:gd name="connsiteY7" fmla="*/ 5289874 h 5314979"/>
                <a:gd name="connsiteX8" fmla="*/ 85725 w 4246620"/>
                <a:gd name="connsiteY8" fmla="*/ 5314980 h 5314979"/>
                <a:gd name="connsiteX9" fmla="*/ 3559400 w 4246620"/>
                <a:gd name="connsiteY9" fmla="*/ 5314980 h 5314979"/>
                <a:gd name="connsiteX10" fmla="*/ 3620020 w 4246620"/>
                <a:gd name="connsiteY10" fmla="*/ 5289874 h 5314979"/>
                <a:gd name="connsiteX11" fmla="*/ 3645125 w 4246620"/>
                <a:gd name="connsiteY11" fmla="*/ 5229255 h 5314979"/>
                <a:gd name="connsiteX12" fmla="*/ 3645125 w 4246620"/>
                <a:gd name="connsiteY12" fmla="*/ 4792175 h 5314979"/>
                <a:gd name="connsiteX13" fmla="*/ 4160896 w 4246620"/>
                <a:gd name="connsiteY13" fmla="*/ 4792175 h 5314979"/>
                <a:gd name="connsiteX14" fmla="*/ 4221516 w 4246620"/>
                <a:gd name="connsiteY14" fmla="*/ 4767069 h 5314979"/>
                <a:gd name="connsiteX15" fmla="*/ 4246621 w 4246620"/>
                <a:gd name="connsiteY15" fmla="*/ 4706450 h 5314979"/>
                <a:gd name="connsiteX16" fmla="*/ 4246621 w 4246620"/>
                <a:gd name="connsiteY16" fmla="*/ 85725 h 5314979"/>
                <a:gd name="connsiteX17" fmla="*/ 4221516 w 4246620"/>
                <a:gd name="connsiteY17" fmla="*/ 25105 h 5314979"/>
                <a:gd name="connsiteX18" fmla="*/ 4160896 w 4246620"/>
                <a:gd name="connsiteY18" fmla="*/ 0 h 5314979"/>
                <a:gd name="connsiteX19" fmla="*/ 3473655 w 4246620"/>
                <a:gd name="connsiteY19" fmla="*/ 5143530 h 5314979"/>
                <a:gd name="connsiteX20" fmla="*/ 171430 w 4246620"/>
                <a:gd name="connsiteY20" fmla="*/ 5143530 h 5314979"/>
                <a:gd name="connsiteX21" fmla="*/ 171430 w 4246620"/>
                <a:gd name="connsiteY21" fmla="*/ 750197 h 5314979"/>
                <a:gd name="connsiteX22" fmla="*/ 2652753 w 4246620"/>
                <a:gd name="connsiteY22" fmla="*/ 750197 h 5314979"/>
                <a:gd name="connsiteX23" fmla="*/ 2652753 w 4246620"/>
                <a:gd name="connsiteY23" fmla="*/ 1569747 h 5314979"/>
                <a:gd name="connsiteX24" fmla="*/ 2677858 w 4246620"/>
                <a:gd name="connsiteY24" fmla="*/ 1630367 h 5314979"/>
                <a:gd name="connsiteX25" fmla="*/ 2738478 w 4246620"/>
                <a:gd name="connsiteY25" fmla="*/ 1655472 h 5314979"/>
                <a:gd name="connsiteX26" fmla="*/ 3473606 w 4246620"/>
                <a:gd name="connsiteY26" fmla="*/ 1655472 h 5314979"/>
                <a:gd name="connsiteX27" fmla="*/ 2824252 w 4246620"/>
                <a:gd name="connsiteY27" fmla="*/ 1484003 h 5314979"/>
                <a:gd name="connsiteX28" fmla="*/ 2824252 w 4246620"/>
                <a:gd name="connsiteY28" fmla="*/ 886602 h 5314979"/>
                <a:gd name="connsiteX29" fmla="*/ 3365926 w 4246620"/>
                <a:gd name="connsiteY29" fmla="*/ 1484003 h 5314979"/>
                <a:gd name="connsiteX30" fmla="*/ 4075151 w 4246620"/>
                <a:gd name="connsiteY30" fmla="*/ 4620656 h 5314979"/>
                <a:gd name="connsiteX31" fmla="*/ 3645105 w 4246620"/>
                <a:gd name="connsiteY31" fmla="*/ 4620618 h 5314979"/>
                <a:gd name="connsiteX32" fmla="*/ 3645105 w 4246620"/>
                <a:gd name="connsiteY32" fmla="*/ 1569689 h 5314979"/>
                <a:gd name="connsiteX33" fmla="*/ 3644264 w 4246620"/>
                <a:gd name="connsiteY33" fmla="*/ 1569689 h 5314979"/>
                <a:gd name="connsiteX34" fmla="*/ 3622909 w 4246620"/>
                <a:gd name="connsiteY34" fmla="*/ 1512093 h 5314979"/>
                <a:gd name="connsiteX35" fmla="*/ 2802016 w 4246620"/>
                <a:gd name="connsiteY35" fmla="*/ 606857 h 5314979"/>
                <a:gd name="connsiteX36" fmla="*/ 2802016 w 4246620"/>
                <a:gd name="connsiteY36" fmla="*/ 606818 h 5314979"/>
                <a:gd name="connsiteX37" fmla="*/ 2738526 w 4246620"/>
                <a:gd name="connsiteY37" fmla="*/ 579417 h 5314979"/>
                <a:gd name="connsiteX38" fmla="*/ 2738526 w 4246620"/>
                <a:gd name="connsiteY38" fmla="*/ 578690 h 5314979"/>
                <a:gd name="connsiteX39" fmla="*/ 807117 w 4246620"/>
                <a:gd name="connsiteY39" fmla="*/ 578690 h 5314979"/>
                <a:gd name="connsiteX40" fmla="*/ 807117 w 4246620"/>
                <a:gd name="connsiteY40" fmla="*/ 171422 h 5314979"/>
                <a:gd name="connsiteX41" fmla="*/ 4075150 w 4246620"/>
                <a:gd name="connsiteY41" fmla="*/ 171422 h 5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46620" h="5314979">
                  <a:moveTo>
                    <a:pt x="4160876" y="29"/>
                  </a:moveTo>
                  <a:lnTo>
                    <a:pt x="721393" y="29"/>
                  </a:lnTo>
                  <a:cubicBezTo>
                    <a:pt x="674053" y="29"/>
                    <a:pt x="635668" y="38415"/>
                    <a:pt x="635668" y="85754"/>
                  </a:cubicBezTo>
                  <a:lnTo>
                    <a:pt x="635668" y="578747"/>
                  </a:lnTo>
                  <a:lnTo>
                    <a:pt x="85725" y="578747"/>
                  </a:lnTo>
                  <a:cubicBezTo>
                    <a:pt x="38385" y="578747"/>
                    <a:pt x="0" y="617132"/>
                    <a:pt x="0" y="664472"/>
                  </a:cubicBezTo>
                  <a:lnTo>
                    <a:pt x="0" y="5229255"/>
                  </a:lnTo>
                  <a:cubicBezTo>
                    <a:pt x="0" y="5251987"/>
                    <a:pt x="9032" y="5273801"/>
                    <a:pt x="25105" y="5289874"/>
                  </a:cubicBezTo>
                  <a:cubicBezTo>
                    <a:pt x="41178" y="5305948"/>
                    <a:pt x="62993" y="5314980"/>
                    <a:pt x="85725" y="5314980"/>
                  </a:cubicBezTo>
                  <a:lnTo>
                    <a:pt x="3559400" y="5314980"/>
                  </a:lnTo>
                  <a:cubicBezTo>
                    <a:pt x="3582132" y="5314980"/>
                    <a:pt x="3603947" y="5305948"/>
                    <a:pt x="3620020" y="5289874"/>
                  </a:cubicBezTo>
                  <a:cubicBezTo>
                    <a:pt x="3636093" y="5273801"/>
                    <a:pt x="3645125" y="5251987"/>
                    <a:pt x="3645125" y="5229255"/>
                  </a:cubicBezTo>
                  <a:lnTo>
                    <a:pt x="3645125" y="4792175"/>
                  </a:lnTo>
                  <a:lnTo>
                    <a:pt x="4160896" y="4792175"/>
                  </a:lnTo>
                  <a:cubicBezTo>
                    <a:pt x="4183628" y="4792175"/>
                    <a:pt x="4205442" y="4783143"/>
                    <a:pt x="4221516" y="4767069"/>
                  </a:cubicBezTo>
                  <a:cubicBezTo>
                    <a:pt x="4237589" y="4750996"/>
                    <a:pt x="4246621" y="4729182"/>
                    <a:pt x="4246621" y="4706450"/>
                  </a:cubicBezTo>
                  <a:lnTo>
                    <a:pt x="4246621" y="85725"/>
                  </a:lnTo>
                  <a:cubicBezTo>
                    <a:pt x="4246621" y="62993"/>
                    <a:pt x="4237589" y="41178"/>
                    <a:pt x="4221516" y="25105"/>
                  </a:cubicBezTo>
                  <a:cubicBezTo>
                    <a:pt x="4205442" y="9032"/>
                    <a:pt x="4183628" y="0"/>
                    <a:pt x="4160896" y="0"/>
                  </a:cubicBezTo>
                  <a:close/>
                  <a:moveTo>
                    <a:pt x="3473655" y="5143530"/>
                  </a:moveTo>
                  <a:lnTo>
                    <a:pt x="171430" y="5143530"/>
                  </a:lnTo>
                  <a:lnTo>
                    <a:pt x="171430" y="750197"/>
                  </a:lnTo>
                  <a:lnTo>
                    <a:pt x="2652753" y="750197"/>
                  </a:lnTo>
                  <a:lnTo>
                    <a:pt x="2652753" y="1569747"/>
                  </a:lnTo>
                  <a:cubicBezTo>
                    <a:pt x="2652753" y="1592480"/>
                    <a:pt x="2661785" y="1614256"/>
                    <a:pt x="2677858" y="1630367"/>
                  </a:cubicBezTo>
                  <a:cubicBezTo>
                    <a:pt x="2693931" y="1646440"/>
                    <a:pt x="2715746" y="1655472"/>
                    <a:pt x="2738478" y="1655472"/>
                  </a:cubicBezTo>
                  <a:lnTo>
                    <a:pt x="3473606" y="1655472"/>
                  </a:lnTo>
                  <a:close/>
                  <a:moveTo>
                    <a:pt x="2824252" y="1484003"/>
                  </a:moveTo>
                  <a:lnTo>
                    <a:pt x="2824252" y="886602"/>
                  </a:lnTo>
                  <a:lnTo>
                    <a:pt x="3365926" y="1484003"/>
                  </a:lnTo>
                  <a:close/>
                  <a:moveTo>
                    <a:pt x="4075151" y="4620656"/>
                  </a:moveTo>
                  <a:lnTo>
                    <a:pt x="3645105" y="4620618"/>
                  </a:lnTo>
                  <a:lnTo>
                    <a:pt x="3645105" y="1569689"/>
                  </a:lnTo>
                  <a:lnTo>
                    <a:pt x="3644264" y="1569689"/>
                  </a:lnTo>
                  <a:cubicBezTo>
                    <a:pt x="3644570" y="1548487"/>
                    <a:pt x="3636954" y="1527937"/>
                    <a:pt x="3622909" y="1512093"/>
                  </a:cubicBezTo>
                  <a:lnTo>
                    <a:pt x="2802016" y="606857"/>
                  </a:lnTo>
                  <a:lnTo>
                    <a:pt x="2802016" y="606818"/>
                  </a:lnTo>
                  <a:cubicBezTo>
                    <a:pt x="2785674" y="589137"/>
                    <a:pt x="2762598" y="579187"/>
                    <a:pt x="2738526" y="579417"/>
                  </a:cubicBezTo>
                  <a:lnTo>
                    <a:pt x="2738526" y="578690"/>
                  </a:lnTo>
                  <a:lnTo>
                    <a:pt x="807117" y="578690"/>
                  </a:lnTo>
                  <a:lnTo>
                    <a:pt x="807117" y="171422"/>
                  </a:lnTo>
                  <a:lnTo>
                    <a:pt x="4075150" y="171422"/>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5" name="Freeform: Shape 54">
              <a:extLst>
                <a:ext uri="{FF2B5EF4-FFF2-40B4-BE49-F238E27FC236}">
                  <a16:creationId xmlns:a16="http://schemas.microsoft.com/office/drawing/2014/main" id="{5EEF3468-25B1-812C-DFD8-5A0466E50E8F}"/>
                </a:ext>
              </a:extLst>
            </p:cNvPr>
            <p:cNvSpPr/>
            <p:nvPr/>
          </p:nvSpPr>
          <p:spPr>
            <a:xfrm>
              <a:off x="14958782" y="2932062"/>
              <a:ext cx="347218" cy="171452"/>
            </a:xfrm>
            <a:custGeom>
              <a:avLst/>
              <a:gdLst>
                <a:gd name="connsiteX0" fmla="*/ 0 w 347220"/>
                <a:gd name="connsiteY0" fmla="*/ 0 h 171450"/>
                <a:gd name="connsiteX1" fmla="*/ 347220 w 347220"/>
                <a:gd name="connsiteY1" fmla="*/ 0 h 171450"/>
                <a:gd name="connsiteX2" fmla="*/ 347220 w 347220"/>
                <a:gd name="connsiteY2" fmla="*/ 171450 h 171450"/>
                <a:gd name="connsiteX3" fmla="*/ 0 w 34722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347220" h="171450">
                  <a:moveTo>
                    <a:pt x="0" y="0"/>
                  </a:moveTo>
                  <a:lnTo>
                    <a:pt x="347220" y="0"/>
                  </a:lnTo>
                  <a:lnTo>
                    <a:pt x="34722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6" name="Freeform: Shape 55">
              <a:extLst>
                <a:ext uri="{FF2B5EF4-FFF2-40B4-BE49-F238E27FC236}">
                  <a16:creationId xmlns:a16="http://schemas.microsoft.com/office/drawing/2014/main" id="{98C7D410-BA22-2338-598F-570DBB693A35}"/>
                </a:ext>
              </a:extLst>
            </p:cNvPr>
            <p:cNvSpPr/>
            <p:nvPr/>
          </p:nvSpPr>
          <p:spPr>
            <a:xfrm>
              <a:off x="12925644" y="2653116"/>
              <a:ext cx="2715674" cy="2778622"/>
            </a:xfrm>
            <a:custGeom>
              <a:avLst/>
              <a:gdLst>
                <a:gd name="connsiteX0" fmla="*/ 1929388 w 2715671"/>
                <a:gd name="connsiteY0" fmla="*/ 25204 h 2778625"/>
                <a:gd name="connsiteX1" fmla="*/ 1505779 w 2715671"/>
                <a:gd name="connsiteY1" fmla="*/ 449274 h 2778625"/>
                <a:gd name="connsiteX2" fmla="*/ 1505779 w 2715671"/>
                <a:gd name="connsiteY2" fmla="*/ 449235 h 2778625"/>
                <a:gd name="connsiteX3" fmla="*/ 363726 w 2715671"/>
                <a:gd name="connsiteY3" fmla="*/ 737144 h 2778625"/>
                <a:gd name="connsiteX4" fmla="*/ 32426 w 2715671"/>
                <a:gd name="connsiteY4" fmla="*/ 1867440 h 2778625"/>
                <a:gd name="connsiteX5" fmla="*/ 838319 w 2715671"/>
                <a:gd name="connsiteY5" fmla="*/ 2726336 h 2778625"/>
                <a:gd name="connsiteX6" fmla="*/ 1987426 w 2715671"/>
                <a:gd name="connsiteY6" fmla="*/ 2467594 h 2778625"/>
                <a:gd name="connsiteX7" fmla="*/ 2181380 w 2715671"/>
                <a:gd name="connsiteY7" fmla="*/ 2661734 h 2778625"/>
                <a:gd name="connsiteX8" fmla="*/ 2181380 w 2715671"/>
                <a:gd name="connsiteY8" fmla="*/ 2661772 h 2778625"/>
                <a:gd name="connsiteX9" fmla="*/ 2242038 w 2715671"/>
                <a:gd name="connsiteY9" fmla="*/ 2686915 h 2778625"/>
                <a:gd name="connsiteX10" fmla="*/ 2715671 w 2715671"/>
                <a:gd name="connsiteY10" fmla="*/ 2686915 h 2778625"/>
                <a:gd name="connsiteX11" fmla="*/ 2715671 w 2715671"/>
                <a:gd name="connsiteY11" fmla="*/ 2515465 h 2778625"/>
                <a:gd name="connsiteX12" fmla="*/ 2277631 w 2715671"/>
                <a:gd name="connsiteY12" fmla="*/ 2515465 h 2778625"/>
                <a:gd name="connsiteX13" fmla="*/ 2106407 w 2715671"/>
                <a:gd name="connsiteY13" fmla="*/ 2344015 h 2778625"/>
                <a:gd name="connsiteX14" fmla="*/ 2106368 w 2715671"/>
                <a:gd name="connsiteY14" fmla="*/ 2344015 h 2778625"/>
                <a:gd name="connsiteX15" fmla="*/ 2345252 w 2715671"/>
                <a:gd name="connsiteY15" fmla="*/ 1324917 h 2778625"/>
                <a:gd name="connsiteX16" fmla="*/ 1683338 w 2715671"/>
                <a:gd name="connsiteY16" fmla="*/ 514125 h 2778625"/>
                <a:gd name="connsiteX17" fmla="*/ 2025659 w 2715671"/>
                <a:gd name="connsiteY17" fmla="*/ 171450 h 2778625"/>
                <a:gd name="connsiteX18" fmla="*/ 2535150 w 2715671"/>
                <a:gd name="connsiteY18" fmla="*/ 171450 h 2778625"/>
                <a:gd name="connsiteX19" fmla="*/ 2535150 w 2715671"/>
                <a:gd name="connsiteY19" fmla="*/ 0 h 2778625"/>
                <a:gd name="connsiteX20" fmla="*/ 1990106 w 2715671"/>
                <a:gd name="connsiteY20" fmla="*/ 0 h 2778625"/>
                <a:gd name="connsiteX21" fmla="*/ 1929486 w 2715671"/>
                <a:gd name="connsiteY21" fmla="*/ 25182 h 2778625"/>
                <a:gd name="connsiteX22" fmla="*/ 1275928 w 2715671"/>
                <a:gd name="connsiteY22" fmla="*/ 580996 h 2778625"/>
                <a:gd name="connsiteX23" fmla="*/ 1555568 w 2715671"/>
                <a:gd name="connsiteY23" fmla="*/ 645940 h 2778625"/>
                <a:gd name="connsiteX24" fmla="*/ 1275928 w 2715671"/>
                <a:gd name="connsiteY24" fmla="*/ 949691 h 2778625"/>
                <a:gd name="connsiteX25" fmla="*/ 1557332 w 2715671"/>
                <a:gd name="connsiteY25" fmla="*/ 1591865 h 2778625"/>
                <a:gd name="connsiteX26" fmla="*/ 1449485 w 2715671"/>
                <a:gd name="connsiteY26" fmla="*/ 1851333 h 2778625"/>
                <a:gd name="connsiteX27" fmla="*/ 1189743 w 2715671"/>
                <a:gd name="connsiteY27" fmla="*/ 1958602 h 2778625"/>
                <a:gd name="connsiteX28" fmla="*/ 930197 w 2715671"/>
                <a:gd name="connsiteY28" fmla="*/ 1850872 h 2778625"/>
                <a:gd name="connsiteX29" fmla="*/ 822810 w 2715671"/>
                <a:gd name="connsiteY29" fmla="*/ 1591170 h 2778625"/>
                <a:gd name="connsiteX30" fmla="*/ 930422 w 2715671"/>
                <a:gd name="connsiteY30" fmla="*/ 1331585 h 2778625"/>
                <a:gd name="connsiteX31" fmla="*/ 1190086 w 2715671"/>
                <a:gd name="connsiteY31" fmla="*/ 1224081 h 2778625"/>
                <a:gd name="connsiteX32" fmla="*/ 1449749 w 2715671"/>
                <a:gd name="connsiteY32" fmla="*/ 1332045 h 2778625"/>
                <a:gd name="connsiteX33" fmla="*/ 1557322 w 2715671"/>
                <a:gd name="connsiteY33" fmla="*/ 1591895 h 2778625"/>
                <a:gd name="connsiteX34" fmla="*/ 1190095 w 2715671"/>
                <a:gd name="connsiteY34" fmla="*/ 2607045 h 2778625"/>
                <a:gd name="connsiteX35" fmla="*/ 326458 w 2715671"/>
                <a:gd name="connsiteY35" fmla="*/ 2123929 h 2778625"/>
                <a:gd name="connsiteX36" fmla="*/ 284705 w 2715671"/>
                <a:gd name="connsiteY36" fmla="*/ 1135201 h 2778625"/>
                <a:gd name="connsiteX37" fmla="*/ 1104491 w 2715671"/>
                <a:gd name="connsiteY37" fmla="*/ 580937 h 2778625"/>
                <a:gd name="connsiteX38" fmla="*/ 1104491 w 2715671"/>
                <a:gd name="connsiteY38" fmla="*/ 1060076 h 2778625"/>
                <a:gd name="connsiteX39" fmla="*/ 715358 w 2715671"/>
                <a:gd name="connsiteY39" fmla="*/ 1335886 h 2778625"/>
                <a:gd name="connsiteX40" fmla="*/ 697601 w 2715671"/>
                <a:gd name="connsiteY40" fmla="*/ 1812536 h 2778625"/>
                <a:gd name="connsiteX41" fmla="*/ 1065151 w 2715671"/>
                <a:gd name="connsiteY41" fmla="*/ 2116512 h 2778625"/>
                <a:gd name="connsiteX42" fmla="*/ 1529976 w 2715671"/>
                <a:gd name="connsiteY42" fmla="*/ 2009665 h 2778625"/>
                <a:gd name="connsiteX43" fmla="*/ 1866214 w 2715671"/>
                <a:gd name="connsiteY43" fmla="*/ 2346245 h 2778625"/>
                <a:gd name="connsiteX44" fmla="*/ 1190094 w 2715671"/>
                <a:gd name="connsiteY44" fmla="*/ 2607016 h 2778625"/>
                <a:gd name="connsiteX45" fmla="*/ 1983968 w 2715671"/>
                <a:gd name="connsiteY45" fmla="*/ 2221586 h 2778625"/>
                <a:gd name="connsiteX46" fmla="*/ 1643899 w 2715671"/>
                <a:gd name="connsiteY46" fmla="*/ 1881175 h 2778625"/>
                <a:gd name="connsiteX47" fmla="*/ 1721319 w 2715671"/>
                <a:gd name="connsiteY47" fmla="*/ 1677463 h 2778625"/>
                <a:gd name="connsiteX48" fmla="*/ 2199812 w 2715671"/>
                <a:gd name="connsiteY48" fmla="*/ 1677463 h 2778625"/>
                <a:gd name="connsiteX49" fmla="*/ 1983971 w 2715671"/>
                <a:gd name="connsiteY49" fmla="*/ 2221586 h 2778625"/>
                <a:gd name="connsiteX50" fmla="*/ 2169271 w 2715671"/>
                <a:gd name="connsiteY50" fmla="*/ 1332192 h 2778625"/>
                <a:gd name="connsiteX51" fmla="*/ 2009342 w 2715671"/>
                <a:gd name="connsiteY51" fmla="*/ 1506013 h 2778625"/>
                <a:gd name="connsiteX52" fmla="*/ 1813821 w 2715671"/>
                <a:gd name="connsiteY52" fmla="*/ 1506013 h 2778625"/>
                <a:gd name="connsiteX53" fmla="*/ 2115387 w 2715671"/>
                <a:gd name="connsiteY53" fmla="*/ 1178494 h 2778625"/>
                <a:gd name="connsiteX54" fmla="*/ 2169271 w 2715671"/>
                <a:gd name="connsiteY54" fmla="*/ 1332192 h 2778625"/>
                <a:gd name="connsiteX55" fmla="*/ 2027712 w 2715671"/>
                <a:gd name="connsiteY55" fmla="*/ 1020555 h 2778625"/>
                <a:gd name="connsiteX56" fmla="*/ 1688790 w 2715671"/>
                <a:gd name="connsiteY56" fmla="*/ 1388673 h 2778625"/>
                <a:gd name="connsiteX57" fmla="*/ 1622888 w 2715671"/>
                <a:gd name="connsiteY57" fmla="*/ 1272106 h 2778625"/>
                <a:gd name="connsiteX58" fmla="*/ 1947644 w 2715671"/>
                <a:gd name="connsiteY58" fmla="*/ 919291 h 2778625"/>
                <a:gd name="connsiteX59" fmla="*/ 2027705 w 2715671"/>
                <a:gd name="connsiteY59" fmla="*/ 1020594 h 2778625"/>
                <a:gd name="connsiteX60" fmla="*/ 1715624 w 2715671"/>
                <a:gd name="connsiteY60" fmla="*/ 725220 h 2778625"/>
                <a:gd name="connsiteX61" fmla="*/ 1823892 w 2715671"/>
                <a:gd name="connsiteY61" fmla="*/ 800612 h 2778625"/>
                <a:gd name="connsiteX62" fmla="*/ 1500508 w 2715671"/>
                <a:gd name="connsiteY62" fmla="*/ 1151859 h 2778625"/>
                <a:gd name="connsiteX63" fmla="*/ 1381336 w 2715671"/>
                <a:gd name="connsiteY63" fmla="*/ 1088330 h 277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15671" h="2778625">
                  <a:moveTo>
                    <a:pt x="1929388" y="25204"/>
                  </a:moveTo>
                  <a:lnTo>
                    <a:pt x="1505779" y="449274"/>
                  </a:lnTo>
                  <a:lnTo>
                    <a:pt x="1505779" y="449235"/>
                  </a:lnTo>
                  <a:cubicBezTo>
                    <a:pt x="1100961" y="336147"/>
                    <a:pt x="666517" y="445676"/>
                    <a:pt x="363726" y="737144"/>
                  </a:cubicBezTo>
                  <a:cubicBezTo>
                    <a:pt x="60896" y="1028609"/>
                    <a:pt x="-65124" y="1458576"/>
                    <a:pt x="32426" y="1867440"/>
                  </a:cubicBezTo>
                  <a:cubicBezTo>
                    <a:pt x="129976" y="2276275"/>
                    <a:pt x="436519" y="2602990"/>
                    <a:pt x="838319" y="2726336"/>
                  </a:cubicBezTo>
                  <a:cubicBezTo>
                    <a:pt x="1240159" y="2849721"/>
                    <a:pt x="1677239" y="2751289"/>
                    <a:pt x="1987426" y="2467594"/>
                  </a:cubicBezTo>
                  <a:lnTo>
                    <a:pt x="2181380" y="2661734"/>
                  </a:lnTo>
                  <a:lnTo>
                    <a:pt x="2181380" y="2661772"/>
                  </a:lnTo>
                  <a:cubicBezTo>
                    <a:pt x="2197454" y="2677884"/>
                    <a:pt x="2219268" y="2686915"/>
                    <a:pt x="2242038" y="2686915"/>
                  </a:cubicBezTo>
                  <a:lnTo>
                    <a:pt x="2715671" y="2686915"/>
                  </a:lnTo>
                  <a:lnTo>
                    <a:pt x="2715671" y="2515465"/>
                  </a:lnTo>
                  <a:lnTo>
                    <a:pt x="2277631" y="2515465"/>
                  </a:lnTo>
                  <a:lnTo>
                    <a:pt x="2106407" y="2344015"/>
                  </a:lnTo>
                  <a:lnTo>
                    <a:pt x="2106368" y="2344015"/>
                  </a:lnTo>
                  <a:cubicBezTo>
                    <a:pt x="2339815" y="2059820"/>
                    <a:pt x="2428067" y="1683316"/>
                    <a:pt x="2345252" y="1324917"/>
                  </a:cubicBezTo>
                  <a:cubicBezTo>
                    <a:pt x="2262398" y="966596"/>
                    <a:pt x="2017851" y="667019"/>
                    <a:pt x="1683338" y="514125"/>
                  </a:cubicBezTo>
                  <a:lnTo>
                    <a:pt x="2025659" y="171450"/>
                  </a:lnTo>
                  <a:lnTo>
                    <a:pt x="2535150" y="171450"/>
                  </a:lnTo>
                  <a:lnTo>
                    <a:pt x="2535150" y="0"/>
                  </a:lnTo>
                  <a:lnTo>
                    <a:pt x="1990106" y="0"/>
                  </a:lnTo>
                  <a:cubicBezTo>
                    <a:pt x="1967373" y="0"/>
                    <a:pt x="1945521" y="9032"/>
                    <a:pt x="1929486" y="25182"/>
                  </a:cubicBezTo>
                  <a:close/>
                  <a:moveTo>
                    <a:pt x="1275928" y="580996"/>
                  </a:moveTo>
                  <a:cubicBezTo>
                    <a:pt x="1371756" y="589148"/>
                    <a:pt x="1465944" y="611000"/>
                    <a:pt x="1555568" y="645940"/>
                  </a:cubicBezTo>
                  <a:lnTo>
                    <a:pt x="1275928" y="949691"/>
                  </a:lnTo>
                  <a:close/>
                  <a:moveTo>
                    <a:pt x="1557332" y="1591865"/>
                  </a:moveTo>
                  <a:cubicBezTo>
                    <a:pt x="1557217" y="1689224"/>
                    <a:pt x="1518411" y="1782567"/>
                    <a:pt x="1449485" y="1851333"/>
                  </a:cubicBezTo>
                  <a:cubicBezTo>
                    <a:pt x="1380522" y="1920142"/>
                    <a:pt x="1287107" y="1958719"/>
                    <a:pt x="1189743" y="1958602"/>
                  </a:cubicBezTo>
                  <a:cubicBezTo>
                    <a:pt x="1092346" y="1958525"/>
                    <a:pt x="999002" y="1919758"/>
                    <a:pt x="930197" y="1850872"/>
                  </a:cubicBezTo>
                  <a:cubicBezTo>
                    <a:pt x="861388" y="1781987"/>
                    <a:pt x="822771" y="1688573"/>
                    <a:pt x="822810" y="1591170"/>
                  </a:cubicBezTo>
                  <a:cubicBezTo>
                    <a:pt x="822849" y="1493811"/>
                    <a:pt x="861578" y="1400429"/>
                    <a:pt x="930422" y="1331585"/>
                  </a:cubicBezTo>
                  <a:cubicBezTo>
                    <a:pt x="999308" y="1262775"/>
                    <a:pt x="1092682" y="1224081"/>
                    <a:pt x="1190086" y="1224081"/>
                  </a:cubicBezTo>
                  <a:cubicBezTo>
                    <a:pt x="1287521" y="1224272"/>
                    <a:pt x="1380905" y="1263078"/>
                    <a:pt x="1449749" y="1332045"/>
                  </a:cubicBezTo>
                  <a:cubicBezTo>
                    <a:pt x="1518597" y="1401008"/>
                    <a:pt x="1557292" y="1494423"/>
                    <a:pt x="1557322" y="1591895"/>
                  </a:cubicBezTo>
                  <a:close/>
                  <a:moveTo>
                    <a:pt x="1190095" y="2607045"/>
                  </a:moveTo>
                  <a:cubicBezTo>
                    <a:pt x="837898" y="2606778"/>
                    <a:pt x="510997" y="2423927"/>
                    <a:pt x="326458" y="2123929"/>
                  </a:cubicBezTo>
                  <a:cubicBezTo>
                    <a:pt x="141919" y="1823930"/>
                    <a:pt x="126116" y="1449728"/>
                    <a:pt x="284705" y="1135201"/>
                  </a:cubicBezTo>
                  <a:cubicBezTo>
                    <a:pt x="443262" y="820693"/>
                    <a:pt x="753548" y="610936"/>
                    <a:pt x="1104491" y="580937"/>
                  </a:cubicBezTo>
                  <a:lnTo>
                    <a:pt x="1104491" y="1060076"/>
                  </a:lnTo>
                  <a:cubicBezTo>
                    <a:pt x="938939" y="1086483"/>
                    <a:pt x="795117" y="1188439"/>
                    <a:pt x="715358" y="1335886"/>
                  </a:cubicBezTo>
                  <a:cubicBezTo>
                    <a:pt x="635604" y="1483342"/>
                    <a:pt x="629059" y="1659534"/>
                    <a:pt x="697601" y="1812536"/>
                  </a:cubicBezTo>
                  <a:cubicBezTo>
                    <a:pt x="766143" y="1965499"/>
                    <a:pt x="901999" y="2077862"/>
                    <a:pt x="1065151" y="2116512"/>
                  </a:cubicBezTo>
                  <a:cubicBezTo>
                    <a:pt x="1228293" y="2155127"/>
                    <a:pt x="1400095" y="2115632"/>
                    <a:pt x="1529976" y="2009665"/>
                  </a:cubicBezTo>
                  <a:lnTo>
                    <a:pt x="1866214" y="2346245"/>
                  </a:lnTo>
                  <a:cubicBezTo>
                    <a:pt x="1680950" y="2513982"/>
                    <a:pt x="1439999" y="2606898"/>
                    <a:pt x="1190094" y="2607016"/>
                  </a:cubicBezTo>
                  <a:close/>
                  <a:moveTo>
                    <a:pt x="1983968" y="2221586"/>
                  </a:moveTo>
                  <a:lnTo>
                    <a:pt x="1643899" y="1881175"/>
                  </a:lnTo>
                  <a:cubicBezTo>
                    <a:pt x="1683393" y="1819292"/>
                    <a:pt x="1709763" y="1749942"/>
                    <a:pt x="1721319" y="1677463"/>
                  </a:cubicBezTo>
                  <a:lnTo>
                    <a:pt x="2199812" y="1677463"/>
                  </a:lnTo>
                  <a:cubicBezTo>
                    <a:pt x="2183164" y="1876159"/>
                    <a:pt x="2108040" y="2065479"/>
                    <a:pt x="1983971" y="2221586"/>
                  </a:cubicBezTo>
                  <a:close/>
                  <a:moveTo>
                    <a:pt x="2169271" y="1332192"/>
                  </a:moveTo>
                  <a:lnTo>
                    <a:pt x="2009342" y="1506013"/>
                  </a:lnTo>
                  <a:lnTo>
                    <a:pt x="1813821" y="1506013"/>
                  </a:lnTo>
                  <a:lnTo>
                    <a:pt x="2115387" y="1178494"/>
                  </a:lnTo>
                  <a:cubicBezTo>
                    <a:pt x="2137469" y="1228207"/>
                    <a:pt x="2155494" y="1279601"/>
                    <a:pt x="2169271" y="1332192"/>
                  </a:cubicBezTo>
                  <a:close/>
                  <a:moveTo>
                    <a:pt x="2027712" y="1020555"/>
                  </a:moveTo>
                  <a:lnTo>
                    <a:pt x="1688790" y="1388673"/>
                  </a:lnTo>
                  <a:cubicBezTo>
                    <a:pt x="1671759" y="1347226"/>
                    <a:pt x="1649601" y="1308075"/>
                    <a:pt x="1622888" y="1272106"/>
                  </a:cubicBezTo>
                  <a:lnTo>
                    <a:pt x="1947644" y="919291"/>
                  </a:lnTo>
                  <a:cubicBezTo>
                    <a:pt x="1976461" y="951323"/>
                    <a:pt x="2003174" y="985155"/>
                    <a:pt x="2027705" y="1020594"/>
                  </a:cubicBezTo>
                  <a:close/>
                  <a:moveTo>
                    <a:pt x="1715624" y="725220"/>
                  </a:moveTo>
                  <a:cubicBezTo>
                    <a:pt x="1753282" y="747990"/>
                    <a:pt x="1789486" y="773172"/>
                    <a:pt x="1823892" y="800612"/>
                  </a:cubicBezTo>
                  <a:lnTo>
                    <a:pt x="1500508" y="1151859"/>
                  </a:lnTo>
                  <a:cubicBezTo>
                    <a:pt x="1463616" y="1125759"/>
                    <a:pt x="1423585" y="1104404"/>
                    <a:pt x="1381336" y="108833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7" name="Freeform: Shape 56">
              <a:extLst>
                <a:ext uri="{FF2B5EF4-FFF2-40B4-BE49-F238E27FC236}">
                  <a16:creationId xmlns:a16="http://schemas.microsoft.com/office/drawing/2014/main" id="{56163F5E-506C-91AE-536D-F18C9113E7D6}"/>
                </a:ext>
              </a:extLst>
            </p:cNvPr>
            <p:cNvSpPr/>
            <p:nvPr/>
          </p:nvSpPr>
          <p:spPr>
            <a:xfrm>
              <a:off x="15189897" y="5456291"/>
              <a:ext cx="305202" cy="171452"/>
            </a:xfrm>
            <a:custGeom>
              <a:avLst/>
              <a:gdLst>
                <a:gd name="connsiteX0" fmla="*/ 0 w 305200"/>
                <a:gd name="connsiteY0" fmla="*/ 0 h 171450"/>
                <a:gd name="connsiteX1" fmla="*/ 305201 w 305200"/>
                <a:gd name="connsiteY1" fmla="*/ 0 h 171450"/>
                <a:gd name="connsiteX2" fmla="*/ 305201 w 305200"/>
                <a:gd name="connsiteY2" fmla="*/ 171450 h 171450"/>
                <a:gd name="connsiteX3" fmla="*/ 0 w 3052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305200" h="171450">
                  <a:moveTo>
                    <a:pt x="0" y="0"/>
                  </a:moveTo>
                  <a:lnTo>
                    <a:pt x="305201" y="0"/>
                  </a:lnTo>
                  <a:lnTo>
                    <a:pt x="305201"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8" name="Freeform: Shape 57">
              <a:extLst>
                <a:ext uri="{FF2B5EF4-FFF2-40B4-BE49-F238E27FC236}">
                  <a16:creationId xmlns:a16="http://schemas.microsoft.com/office/drawing/2014/main" id="{53D10437-2F0D-14F5-C697-8E8A14D58B23}"/>
                </a:ext>
              </a:extLst>
            </p:cNvPr>
            <p:cNvSpPr/>
            <p:nvPr/>
          </p:nvSpPr>
          <p:spPr>
            <a:xfrm>
              <a:off x="15460697" y="4214215"/>
              <a:ext cx="491664" cy="171452"/>
            </a:xfrm>
            <a:custGeom>
              <a:avLst/>
              <a:gdLst>
                <a:gd name="connsiteX0" fmla="*/ 0 w 491660"/>
                <a:gd name="connsiteY0" fmla="*/ 0 h 171450"/>
                <a:gd name="connsiteX1" fmla="*/ 491660 w 491660"/>
                <a:gd name="connsiteY1" fmla="*/ 0 h 171450"/>
                <a:gd name="connsiteX2" fmla="*/ 491660 w 491660"/>
                <a:gd name="connsiteY2" fmla="*/ 171450 h 171450"/>
                <a:gd name="connsiteX3" fmla="*/ 0 w 49166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491660" h="171450">
                  <a:moveTo>
                    <a:pt x="0" y="0"/>
                  </a:moveTo>
                  <a:lnTo>
                    <a:pt x="491660" y="0"/>
                  </a:lnTo>
                  <a:lnTo>
                    <a:pt x="49166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59" name="Freeform: Shape 58">
              <a:extLst>
                <a:ext uri="{FF2B5EF4-FFF2-40B4-BE49-F238E27FC236}">
                  <a16:creationId xmlns:a16="http://schemas.microsoft.com/office/drawing/2014/main" id="{584274E8-1A53-077F-652E-48071140F990}"/>
                </a:ext>
              </a:extLst>
            </p:cNvPr>
            <p:cNvSpPr/>
            <p:nvPr/>
          </p:nvSpPr>
          <p:spPr>
            <a:xfrm>
              <a:off x="15460706" y="4457091"/>
              <a:ext cx="267936" cy="171452"/>
            </a:xfrm>
            <a:custGeom>
              <a:avLst/>
              <a:gdLst>
                <a:gd name="connsiteX0" fmla="*/ 0 w 267932"/>
                <a:gd name="connsiteY0" fmla="*/ 0 h 171450"/>
                <a:gd name="connsiteX1" fmla="*/ 267932 w 267932"/>
                <a:gd name="connsiteY1" fmla="*/ 0 h 171450"/>
                <a:gd name="connsiteX2" fmla="*/ 267932 w 267932"/>
                <a:gd name="connsiteY2" fmla="*/ 171450 h 171450"/>
                <a:gd name="connsiteX3" fmla="*/ 0 w 267932"/>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267932" h="171450">
                  <a:moveTo>
                    <a:pt x="0" y="0"/>
                  </a:moveTo>
                  <a:lnTo>
                    <a:pt x="267932" y="0"/>
                  </a:lnTo>
                  <a:lnTo>
                    <a:pt x="267932"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grpSp>
        <p:nvGrpSpPr>
          <p:cNvPr id="60" name="Group 59">
            <a:extLst>
              <a:ext uri="{FF2B5EF4-FFF2-40B4-BE49-F238E27FC236}">
                <a16:creationId xmlns:a16="http://schemas.microsoft.com/office/drawing/2014/main" id="{CE37F3D0-A631-FE03-A019-873CAC9FB465}"/>
              </a:ext>
            </a:extLst>
          </p:cNvPr>
          <p:cNvGrpSpPr/>
          <p:nvPr/>
        </p:nvGrpSpPr>
        <p:grpSpPr>
          <a:xfrm>
            <a:off x="6417165" y="4024098"/>
            <a:ext cx="935704" cy="935705"/>
            <a:chOff x="12592034" y="-27555"/>
            <a:chExt cx="5143485" cy="5143492"/>
          </a:xfrm>
          <a:solidFill>
            <a:schemeClr val="accent2"/>
          </a:solidFill>
        </p:grpSpPr>
        <p:sp>
          <p:nvSpPr>
            <p:cNvPr id="61" name="Freeform: Shape 60">
              <a:extLst>
                <a:ext uri="{FF2B5EF4-FFF2-40B4-BE49-F238E27FC236}">
                  <a16:creationId xmlns:a16="http://schemas.microsoft.com/office/drawing/2014/main" id="{94F0406C-96AD-8230-F4E4-96550BACF50E}"/>
                </a:ext>
              </a:extLst>
            </p:cNvPr>
            <p:cNvSpPr/>
            <p:nvPr/>
          </p:nvSpPr>
          <p:spPr>
            <a:xfrm>
              <a:off x="12592034" y="-27555"/>
              <a:ext cx="2742784" cy="1885939"/>
            </a:xfrm>
            <a:custGeom>
              <a:avLst/>
              <a:gdLst>
                <a:gd name="connsiteX0" fmla="*/ 85724 w 2742783"/>
                <a:gd name="connsiteY0" fmla="*/ 1543051 h 1885946"/>
                <a:gd name="connsiteX1" fmla="*/ 171449 w 2742783"/>
                <a:gd name="connsiteY1" fmla="*/ 1543051 h 1885946"/>
                <a:gd name="connsiteX2" fmla="*/ 342899 w 2742783"/>
                <a:gd name="connsiteY2" fmla="*/ 1840022 h 1885946"/>
                <a:gd name="connsiteX3" fmla="*/ 685799 w 2742783"/>
                <a:gd name="connsiteY3" fmla="*/ 1840022 h 1885946"/>
                <a:gd name="connsiteX4" fmla="*/ 857249 w 2742783"/>
                <a:gd name="connsiteY4" fmla="*/ 1543051 h 1885946"/>
                <a:gd name="connsiteX5" fmla="*/ 1885949 w 2742783"/>
                <a:gd name="connsiteY5" fmla="*/ 1543051 h 1885946"/>
                <a:gd name="connsiteX6" fmla="*/ 2057399 w 2742783"/>
                <a:gd name="connsiteY6" fmla="*/ 1840022 h 1885946"/>
                <a:gd name="connsiteX7" fmla="*/ 2400299 w 2742783"/>
                <a:gd name="connsiteY7" fmla="*/ 1840022 h 1885946"/>
                <a:gd name="connsiteX8" fmla="*/ 2571749 w 2742783"/>
                <a:gd name="connsiteY8" fmla="*/ 1543051 h 1885946"/>
                <a:gd name="connsiteX9" fmla="*/ 2657474 w 2742783"/>
                <a:gd name="connsiteY9" fmla="*/ 1543051 h 1885946"/>
                <a:gd name="connsiteX10" fmla="*/ 2725213 w 2742783"/>
                <a:gd name="connsiteY10" fmla="*/ 1509603 h 1885946"/>
                <a:gd name="connsiteX11" fmla="*/ 2739755 w 2742783"/>
                <a:gd name="connsiteY11" fmla="*/ 1435052 h 1885946"/>
                <a:gd name="connsiteX12" fmla="*/ 2482580 w 2742783"/>
                <a:gd name="connsiteY12" fmla="*/ 492077 h 1885946"/>
                <a:gd name="connsiteX13" fmla="*/ 2400300 w 2742783"/>
                <a:gd name="connsiteY13" fmla="*/ 428625 h 1885946"/>
                <a:gd name="connsiteX14" fmla="*/ 1971675 w 2742783"/>
                <a:gd name="connsiteY14" fmla="*/ 428625 h 1885946"/>
                <a:gd name="connsiteX15" fmla="*/ 1971675 w 2742783"/>
                <a:gd name="connsiteY15" fmla="*/ 85725 h 1885946"/>
                <a:gd name="connsiteX16" fmla="*/ 1946570 w 2742783"/>
                <a:gd name="connsiteY16" fmla="*/ 25105 h 1885946"/>
                <a:gd name="connsiteX17" fmla="*/ 1885950 w 2742783"/>
                <a:gd name="connsiteY17" fmla="*/ 0 h 1885946"/>
                <a:gd name="connsiteX18" fmla="*/ 85725 w 2742783"/>
                <a:gd name="connsiteY18" fmla="*/ 0 h 1885946"/>
                <a:gd name="connsiteX19" fmla="*/ 0 w 2742783"/>
                <a:gd name="connsiteY19" fmla="*/ 85725 h 1885946"/>
                <a:gd name="connsiteX20" fmla="*/ 0 w 2742783"/>
                <a:gd name="connsiteY20" fmla="*/ 1457325 h 1885946"/>
                <a:gd name="connsiteX21" fmla="*/ 25105 w 2742783"/>
                <a:gd name="connsiteY21" fmla="*/ 1517945 h 1885946"/>
                <a:gd name="connsiteX22" fmla="*/ 85725 w 2742783"/>
                <a:gd name="connsiteY22" fmla="*/ 1543050 h 1885946"/>
                <a:gd name="connsiteX23" fmla="*/ 2228849 w 2742783"/>
                <a:gd name="connsiteY23" fmla="*/ 1714501 h 1885946"/>
                <a:gd name="connsiteX24" fmla="*/ 2107610 w 2742783"/>
                <a:gd name="connsiteY24" fmla="*/ 1664291 h 1885946"/>
                <a:gd name="connsiteX25" fmla="*/ 2057399 w 2742783"/>
                <a:gd name="connsiteY25" fmla="*/ 1543051 h 1885946"/>
                <a:gd name="connsiteX26" fmla="*/ 2107610 w 2742783"/>
                <a:gd name="connsiteY26" fmla="*/ 1421811 h 1885946"/>
                <a:gd name="connsiteX27" fmla="*/ 2228849 w 2742783"/>
                <a:gd name="connsiteY27" fmla="*/ 1371601 h 1885946"/>
                <a:gd name="connsiteX28" fmla="*/ 2350089 w 2742783"/>
                <a:gd name="connsiteY28" fmla="*/ 1421811 h 1885946"/>
                <a:gd name="connsiteX29" fmla="*/ 2400299 w 2742783"/>
                <a:gd name="connsiteY29" fmla="*/ 1543051 h 1885946"/>
                <a:gd name="connsiteX30" fmla="*/ 2350089 w 2742783"/>
                <a:gd name="connsiteY30" fmla="*/ 1664291 h 1885946"/>
                <a:gd name="connsiteX31" fmla="*/ 2228849 w 2742783"/>
                <a:gd name="connsiteY31" fmla="*/ 1714501 h 1885946"/>
                <a:gd name="connsiteX32" fmla="*/ 2335168 w 2742783"/>
                <a:gd name="connsiteY32" fmla="*/ 600076 h 1885946"/>
                <a:gd name="connsiteX33" fmla="*/ 2545199 w 2742783"/>
                <a:gd name="connsiteY33" fmla="*/ 1371601 h 1885946"/>
                <a:gd name="connsiteX34" fmla="*/ 2523768 w 2742783"/>
                <a:gd name="connsiteY34" fmla="*/ 1371601 h 1885946"/>
                <a:gd name="connsiteX35" fmla="*/ 2261234 w 2742783"/>
                <a:gd name="connsiteY35" fmla="*/ 1204472 h 1885946"/>
                <a:gd name="connsiteX36" fmla="*/ 1971679 w 2742783"/>
                <a:gd name="connsiteY36" fmla="*/ 1318442 h 1885946"/>
                <a:gd name="connsiteX37" fmla="*/ 1971679 w 2742783"/>
                <a:gd name="connsiteY37" fmla="*/ 600076 h 1885946"/>
                <a:gd name="connsiteX38" fmla="*/ 514369 w 2742783"/>
                <a:gd name="connsiteY38" fmla="*/ 1714501 h 1885946"/>
                <a:gd name="connsiteX39" fmla="*/ 393129 w 2742783"/>
                <a:gd name="connsiteY39" fmla="*/ 1664291 h 1885946"/>
                <a:gd name="connsiteX40" fmla="*/ 342919 w 2742783"/>
                <a:gd name="connsiteY40" fmla="*/ 1543051 h 1885946"/>
                <a:gd name="connsiteX41" fmla="*/ 393129 w 2742783"/>
                <a:gd name="connsiteY41" fmla="*/ 1421811 h 1885946"/>
                <a:gd name="connsiteX42" fmla="*/ 514369 w 2742783"/>
                <a:gd name="connsiteY42" fmla="*/ 1371601 h 1885946"/>
                <a:gd name="connsiteX43" fmla="*/ 635608 w 2742783"/>
                <a:gd name="connsiteY43" fmla="*/ 1421811 h 1885946"/>
                <a:gd name="connsiteX44" fmla="*/ 685819 w 2742783"/>
                <a:gd name="connsiteY44" fmla="*/ 1543051 h 1885946"/>
                <a:gd name="connsiteX45" fmla="*/ 635608 w 2742783"/>
                <a:gd name="connsiteY45" fmla="*/ 1664291 h 1885946"/>
                <a:gd name="connsiteX46" fmla="*/ 514369 w 2742783"/>
                <a:gd name="connsiteY46" fmla="*/ 1714501 h 1885946"/>
                <a:gd name="connsiteX47" fmla="*/ 171469 w 2742783"/>
                <a:gd name="connsiteY47" fmla="*/ 171451 h 1885946"/>
                <a:gd name="connsiteX48" fmla="*/ 1800244 w 2742783"/>
                <a:gd name="connsiteY48" fmla="*/ 171451 h 1885946"/>
                <a:gd name="connsiteX49" fmla="*/ 1800244 w 2742783"/>
                <a:gd name="connsiteY49" fmla="*/ 1371601 h 1885946"/>
                <a:gd name="connsiteX50" fmla="*/ 809263 w 2742783"/>
                <a:gd name="connsiteY50" fmla="*/ 1371601 h 1885946"/>
                <a:gd name="connsiteX51" fmla="*/ 514349 w 2742783"/>
                <a:gd name="connsiteY51" fmla="*/ 1203668 h 1885946"/>
                <a:gd name="connsiteX52" fmla="*/ 219435 w 2742783"/>
                <a:gd name="connsiteY52" fmla="*/ 1371601 h 1885946"/>
                <a:gd name="connsiteX53" fmla="*/ 171445 w 2742783"/>
                <a:gd name="connsiteY53" fmla="*/ 1371601 h 188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42783" h="1885946">
                  <a:moveTo>
                    <a:pt x="85724" y="1543051"/>
                  </a:moveTo>
                  <a:lnTo>
                    <a:pt x="171449" y="1543051"/>
                  </a:lnTo>
                  <a:cubicBezTo>
                    <a:pt x="171449" y="1665554"/>
                    <a:pt x="236815" y="1778761"/>
                    <a:pt x="342899" y="1840022"/>
                  </a:cubicBezTo>
                  <a:cubicBezTo>
                    <a:pt x="448983" y="1901254"/>
                    <a:pt x="579716" y="1901254"/>
                    <a:pt x="685799" y="1840022"/>
                  </a:cubicBezTo>
                  <a:cubicBezTo>
                    <a:pt x="791883" y="1778752"/>
                    <a:pt x="857249" y="1665545"/>
                    <a:pt x="857249" y="1543051"/>
                  </a:cubicBezTo>
                  <a:lnTo>
                    <a:pt x="1885949" y="1543051"/>
                  </a:lnTo>
                  <a:cubicBezTo>
                    <a:pt x="1885949" y="1665554"/>
                    <a:pt x="1951315" y="1778761"/>
                    <a:pt x="2057399" y="1840022"/>
                  </a:cubicBezTo>
                  <a:cubicBezTo>
                    <a:pt x="2163483" y="1901254"/>
                    <a:pt x="2294216" y="1901254"/>
                    <a:pt x="2400299" y="1840022"/>
                  </a:cubicBezTo>
                  <a:cubicBezTo>
                    <a:pt x="2506383" y="1778752"/>
                    <a:pt x="2571749" y="1665545"/>
                    <a:pt x="2571749" y="1543051"/>
                  </a:cubicBezTo>
                  <a:lnTo>
                    <a:pt x="2657474" y="1543051"/>
                  </a:lnTo>
                  <a:cubicBezTo>
                    <a:pt x="2683995" y="1542974"/>
                    <a:pt x="2709024" y="1530652"/>
                    <a:pt x="2725213" y="1509603"/>
                  </a:cubicBezTo>
                  <a:cubicBezTo>
                    <a:pt x="2741400" y="1488401"/>
                    <a:pt x="2746797" y="1460808"/>
                    <a:pt x="2739755" y="1435052"/>
                  </a:cubicBezTo>
                  <a:lnTo>
                    <a:pt x="2482580" y="492077"/>
                  </a:lnTo>
                  <a:cubicBezTo>
                    <a:pt x="2472554" y="454802"/>
                    <a:pt x="2438876" y="428855"/>
                    <a:pt x="2400300" y="428625"/>
                  </a:cubicBezTo>
                  <a:lnTo>
                    <a:pt x="1971675" y="428625"/>
                  </a:lnTo>
                  <a:lnTo>
                    <a:pt x="1971675" y="85725"/>
                  </a:lnTo>
                  <a:cubicBezTo>
                    <a:pt x="1971675" y="62993"/>
                    <a:pt x="1962643" y="41178"/>
                    <a:pt x="1946570" y="25105"/>
                  </a:cubicBezTo>
                  <a:cubicBezTo>
                    <a:pt x="1930496" y="9032"/>
                    <a:pt x="1908682" y="0"/>
                    <a:pt x="1885950" y="0"/>
                  </a:cubicBezTo>
                  <a:lnTo>
                    <a:pt x="85725" y="0"/>
                  </a:lnTo>
                  <a:cubicBezTo>
                    <a:pt x="38385" y="0"/>
                    <a:pt x="0" y="38385"/>
                    <a:pt x="0" y="85725"/>
                  </a:cubicBezTo>
                  <a:lnTo>
                    <a:pt x="0" y="1457325"/>
                  </a:lnTo>
                  <a:cubicBezTo>
                    <a:pt x="0" y="1480057"/>
                    <a:pt x="9032" y="1501872"/>
                    <a:pt x="25105" y="1517945"/>
                  </a:cubicBezTo>
                  <a:cubicBezTo>
                    <a:pt x="41179" y="1534018"/>
                    <a:pt x="62993" y="1543050"/>
                    <a:pt x="85725" y="1543050"/>
                  </a:cubicBezTo>
                  <a:close/>
                  <a:moveTo>
                    <a:pt x="2228849" y="1714501"/>
                  </a:moveTo>
                  <a:cubicBezTo>
                    <a:pt x="2183385" y="1714501"/>
                    <a:pt x="2139756" y="1696437"/>
                    <a:pt x="2107610" y="1664291"/>
                  </a:cubicBezTo>
                  <a:cubicBezTo>
                    <a:pt x="2075463" y="1632144"/>
                    <a:pt x="2057399" y="1588516"/>
                    <a:pt x="2057399" y="1543051"/>
                  </a:cubicBezTo>
                  <a:cubicBezTo>
                    <a:pt x="2057399" y="1497586"/>
                    <a:pt x="2075463" y="1453958"/>
                    <a:pt x="2107610" y="1421811"/>
                  </a:cubicBezTo>
                  <a:cubicBezTo>
                    <a:pt x="2139756" y="1389665"/>
                    <a:pt x="2183385" y="1371601"/>
                    <a:pt x="2228849" y="1371601"/>
                  </a:cubicBezTo>
                  <a:cubicBezTo>
                    <a:pt x="2274314" y="1371601"/>
                    <a:pt x="2317943" y="1389665"/>
                    <a:pt x="2350089" y="1421811"/>
                  </a:cubicBezTo>
                  <a:cubicBezTo>
                    <a:pt x="2382235" y="1453958"/>
                    <a:pt x="2400299" y="1497586"/>
                    <a:pt x="2400299" y="1543051"/>
                  </a:cubicBezTo>
                  <a:cubicBezTo>
                    <a:pt x="2400299" y="1588516"/>
                    <a:pt x="2382235" y="1632144"/>
                    <a:pt x="2350089" y="1664291"/>
                  </a:cubicBezTo>
                  <a:cubicBezTo>
                    <a:pt x="2317943" y="1696437"/>
                    <a:pt x="2274314" y="1714501"/>
                    <a:pt x="2228849" y="1714501"/>
                  </a:cubicBezTo>
                  <a:close/>
                  <a:moveTo>
                    <a:pt x="2335168" y="600076"/>
                  </a:moveTo>
                  <a:lnTo>
                    <a:pt x="2545199" y="1371601"/>
                  </a:lnTo>
                  <a:lnTo>
                    <a:pt x="2523768" y="1371601"/>
                  </a:lnTo>
                  <a:cubicBezTo>
                    <a:pt x="2468008" y="1277112"/>
                    <a:pt x="2370462" y="1214964"/>
                    <a:pt x="2261234" y="1204472"/>
                  </a:cubicBezTo>
                  <a:cubicBezTo>
                    <a:pt x="2152044" y="1193948"/>
                    <a:pt x="2044393" y="1236312"/>
                    <a:pt x="1971679" y="1318442"/>
                  </a:cubicBezTo>
                  <a:lnTo>
                    <a:pt x="1971679" y="600076"/>
                  </a:lnTo>
                  <a:close/>
                  <a:moveTo>
                    <a:pt x="514369" y="1714501"/>
                  </a:moveTo>
                  <a:cubicBezTo>
                    <a:pt x="468904" y="1714501"/>
                    <a:pt x="425275" y="1696437"/>
                    <a:pt x="393129" y="1664291"/>
                  </a:cubicBezTo>
                  <a:cubicBezTo>
                    <a:pt x="360983" y="1632144"/>
                    <a:pt x="342919" y="1588516"/>
                    <a:pt x="342919" y="1543051"/>
                  </a:cubicBezTo>
                  <a:cubicBezTo>
                    <a:pt x="342919" y="1497586"/>
                    <a:pt x="360983" y="1453958"/>
                    <a:pt x="393129" y="1421811"/>
                  </a:cubicBezTo>
                  <a:cubicBezTo>
                    <a:pt x="425275" y="1389665"/>
                    <a:pt x="468904" y="1371601"/>
                    <a:pt x="514369" y="1371601"/>
                  </a:cubicBezTo>
                  <a:cubicBezTo>
                    <a:pt x="559833" y="1371601"/>
                    <a:pt x="603462" y="1389665"/>
                    <a:pt x="635608" y="1421811"/>
                  </a:cubicBezTo>
                  <a:cubicBezTo>
                    <a:pt x="667755" y="1453958"/>
                    <a:pt x="685819" y="1497586"/>
                    <a:pt x="685819" y="1543051"/>
                  </a:cubicBezTo>
                  <a:cubicBezTo>
                    <a:pt x="685819" y="1588516"/>
                    <a:pt x="667755" y="1632144"/>
                    <a:pt x="635608" y="1664291"/>
                  </a:cubicBezTo>
                  <a:cubicBezTo>
                    <a:pt x="603462" y="1696437"/>
                    <a:pt x="559833" y="1714501"/>
                    <a:pt x="514369" y="1714501"/>
                  </a:cubicBezTo>
                  <a:close/>
                  <a:moveTo>
                    <a:pt x="171469" y="171451"/>
                  </a:moveTo>
                  <a:lnTo>
                    <a:pt x="1800244" y="171451"/>
                  </a:lnTo>
                  <a:lnTo>
                    <a:pt x="1800244" y="1371601"/>
                  </a:lnTo>
                  <a:lnTo>
                    <a:pt x="809263" y="1371601"/>
                  </a:lnTo>
                  <a:cubicBezTo>
                    <a:pt x="747495" y="1267506"/>
                    <a:pt x="635403" y="1203668"/>
                    <a:pt x="514349" y="1203668"/>
                  </a:cubicBezTo>
                  <a:cubicBezTo>
                    <a:pt x="393296" y="1203668"/>
                    <a:pt x="281206" y="1267503"/>
                    <a:pt x="219435" y="1371601"/>
                  </a:cubicBezTo>
                  <a:lnTo>
                    <a:pt x="171445" y="1371601"/>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62" name="Freeform: Shape 61">
              <a:extLst>
                <a:ext uri="{FF2B5EF4-FFF2-40B4-BE49-F238E27FC236}">
                  <a16:creationId xmlns:a16="http://schemas.microsoft.com/office/drawing/2014/main" id="{D16AFD6A-2268-6AFB-63E5-7CE4D11B58E5}"/>
                </a:ext>
              </a:extLst>
            </p:cNvPr>
            <p:cNvSpPr/>
            <p:nvPr/>
          </p:nvSpPr>
          <p:spPr>
            <a:xfrm>
              <a:off x="13020660" y="1429768"/>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63" name="Freeform: Shape 62">
              <a:extLst>
                <a:ext uri="{FF2B5EF4-FFF2-40B4-BE49-F238E27FC236}">
                  <a16:creationId xmlns:a16="http://schemas.microsoft.com/office/drawing/2014/main" id="{7AE7DCEE-7B48-A9D3-5CBC-CC65C764823C}"/>
                </a:ext>
              </a:extLst>
            </p:cNvPr>
            <p:cNvSpPr/>
            <p:nvPr/>
          </p:nvSpPr>
          <p:spPr>
            <a:xfrm>
              <a:off x="14735155" y="1429768"/>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4" name="Freeform: Shape 1023">
              <a:extLst>
                <a:ext uri="{FF2B5EF4-FFF2-40B4-BE49-F238E27FC236}">
                  <a16:creationId xmlns:a16="http://schemas.microsoft.com/office/drawing/2014/main" id="{D96E2BB2-2DC3-DBA0-E2C5-ECCA134735E0}"/>
                </a:ext>
              </a:extLst>
            </p:cNvPr>
            <p:cNvSpPr/>
            <p:nvPr/>
          </p:nvSpPr>
          <p:spPr>
            <a:xfrm>
              <a:off x="13535004" y="401071"/>
              <a:ext cx="685798" cy="171454"/>
            </a:xfrm>
            <a:custGeom>
              <a:avLst/>
              <a:gdLst>
                <a:gd name="connsiteX0" fmla="*/ 0 w 685800"/>
                <a:gd name="connsiteY0" fmla="*/ 0 h 171450"/>
                <a:gd name="connsiteX1" fmla="*/ 685800 w 685800"/>
                <a:gd name="connsiteY1" fmla="*/ 0 h 171450"/>
                <a:gd name="connsiteX2" fmla="*/ 685800 w 685800"/>
                <a:gd name="connsiteY2" fmla="*/ 171450 h 171450"/>
                <a:gd name="connsiteX3" fmla="*/ 0 w 6858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685800" h="171450">
                  <a:moveTo>
                    <a:pt x="0" y="0"/>
                  </a:moveTo>
                  <a:lnTo>
                    <a:pt x="685800" y="0"/>
                  </a:lnTo>
                  <a:lnTo>
                    <a:pt x="68580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5" name="Freeform: Shape 1024">
              <a:extLst>
                <a:ext uri="{FF2B5EF4-FFF2-40B4-BE49-F238E27FC236}">
                  <a16:creationId xmlns:a16="http://schemas.microsoft.com/office/drawing/2014/main" id="{AC9C9087-03F8-0B5D-287D-0792A8063390}"/>
                </a:ext>
              </a:extLst>
            </p:cNvPr>
            <p:cNvSpPr/>
            <p:nvPr/>
          </p:nvSpPr>
          <p:spPr>
            <a:xfrm>
              <a:off x="13192105" y="743970"/>
              <a:ext cx="1028697" cy="171454"/>
            </a:xfrm>
            <a:custGeom>
              <a:avLst/>
              <a:gdLst>
                <a:gd name="connsiteX0" fmla="*/ 0 w 1028700"/>
                <a:gd name="connsiteY0" fmla="*/ 0 h 171450"/>
                <a:gd name="connsiteX1" fmla="*/ 1028700 w 1028700"/>
                <a:gd name="connsiteY1" fmla="*/ 0 h 171450"/>
                <a:gd name="connsiteX2" fmla="*/ 1028700 w 1028700"/>
                <a:gd name="connsiteY2" fmla="*/ 171450 h 171450"/>
                <a:gd name="connsiteX3" fmla="*/ 0 w 10287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028700" h="171450">
                  <a:moveTo>
                    <a:pt x="0" y="0"/>
                  </a:moveTo>
                  <a:lnTo>
                    <a:pt x="1028700" y="0"/>
                  </a:lnTo>
                  <a:lnTo>
                    <a:pt x="102870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6" name="Freeform: Shape 1025">
              <a:extLst>
                <a:ext uri="{FF2B5EF4-FFF2-40B4-BE49-F238E27FC236}">
                  <a16:creationId xmlns:a16="http://schemas.microsoft.com/office/drawing/2014/main" id="{C26F6292-A57C-2AC6-0E5D-28C932D2344A}"/>
                </a:ext>
              </a:extLst>
            </p:cNvPr>
            <p:cNvSpPr/>
            <p:nvPr/>
          </p:nvSpPr>
          <p:spPr>
            <a:xfrm>
              <a:off x="14135120" y="2375442"/>
              <a:ext cx="1028697" cy="1368882"/>
            </a:xfrm>
            <a:custGeom>
              <a:avLst/>
              <a:gdLst>
                <a:gd name="connsiteX0" fmla="*/ 240872 w 1028699"/>
                <a:gd name="connsiteY0" fmla="*/ 144743 h 1368886"/>
                <a:gd name="connsiteX1" fmla="*/ 196325 w 1028699"/>
                <a:gd name="connsiteY1" fmla="*/ 511636 h 1368886"/>
                <a:gd name="connsiteX2" fmla="*/ 331761 w 1028699"/>
                <a:gd name="connsiteY2" fmla="*/ 872524 h 1368886"/>
                <a:gd name="connsiteX3" fmla="*/ 0 w 1028699"/>
                <a:gd name="connsiteY3" fmla="*/ 1111711 h 1368886"/>
                <a:gd name="connsiteX4" fmla="*/ 514350 w 1028699"/>
                <a:gd name="connsiteY4" fmla="*/ 1368886 h 1368886"/>
                <a:gd name="connsiteX5" fmla="*/ 1028700 w 1028699"/>
                <a:gd name="connsiteY5" fmla="*/ 1111711 h 1368886"/>
                <a:gd name="connsiteX6" fmla="*/ 696097 w 1028699"/>
                <a:gd name="connsiteY6" fmla="*/ 869957 h 1368886"/>
                <a:gd name="connsiteX7" fmla="*/ 832375 w 1028699"/>
                <a:gd name="connsiteY7" fmla="*/ 511636 h 1368886"/>
                <a:gd name="connsiteX8" fmla="*/ 787829 w 1028699"/>
                <a:gd name="connsiteY8" fmla="*/ 147300 h 1368886"/>
                <a:gd name="connsiteX9" fmla="*/ 514351 w 1028699"/>
                <a:gd name="connsiteY9" fmla="*/ 0 h 1368886"/>
                <a:gd name="connsiteX10" fmla="*/ 240874 w 1028699"/>
                <a:gd name="connsiteY10" fmla="*/ 147300 h 1368886"/>
                <a:gd name="connsiteX11" fmla="*/ 514349 w 1028699"/>
                <a:gd name="connsiteY11" fmla="*/ 1197446 h 1368886"/>
                <a:gd name="connsiteX12" fmla="*/ 171449 w 1028699"/>
                <a:gd name="connsiteY12" fmla="*/ 1111721 h 1368886"/>
                <a:gd name="connsiteX13" fmla="*/ 390885 w 1028699"/>
                <a:gd name="connsiteY13" fmla="*/ 1033727 h 1368886"/>
                <a:gd name="connsiteX14" fmla="*/ 431184 w 1028699"/>
                <a:gd name="connsiteY14" fmla="*/ 1141721 h 1368886"/>
                <a:gd name="connsiteX15" fmla="*/ 511781 w 1028699"/>
                <a:gd name="connsiteY15" fmla="*/ 1198207 h 1368886"/>
                <a:gd name="connsiteX16" fmla="*/ 592340 w 1028699"/>
                <a:gd name="connsiteY16" fmla="*/ 1141721 h 1368886"/>
                <a:gd name="connsiteX17" fmla="*/ 632639 w 1028699"/>
                <a:gd name="connsiteY17" fmla="*/ 1033727 h 1368886"/>
                <a:gd name="connsiteX18" fmla="*/ 857248 w 1028699"/>
                <a:gd name="connsiteY18" fmla="*/ 1111721 h 1368886"/>
                <a:gd name="connsiteX19" fmla="*/ 514348 w 1028699"/>
                <a:gd name="connsiteY19" fmla="*/ 1197446 h 1368886"/>
                <a:gd name="connsiteX20" fmla="*/ 381480 w 1028699"/>
                <a:gd name="connsiteY20" fmla="*/ 242450 h 1368886"/>
                <a:gd name="connsiteX21" fmla="*/ 514349 w 1028699"/>
                <a:gd name="connsiteY21" fmla="*/ 168971 h 1368886"/>
                <a:gd name="connsiteX22" fmla="*/ 647218 w 1028699"/>
                <a:gd name="connsiteY22" fmla="*/ 242450 h 1368886"/>
                <a:gd name="connsiteX23" fmla="*/ 671213 w 1028699"/>
                <a:gd name="connsiteY23" fmla="*/ 449072 h 1368886"/>
                <a:gd name="connsiteX24" fmla="*/ 514341 w 1028699"/>
                <a:gd name="connsiteY24" fmla="*/ 867400 h 1368886"/>
                <a:gd name="connsiteX25" fmla="*/ 357469 w 1028699"/>
                <a:gd name="connsiteY25" fmla="*/ 449072 h 1368886"/>
                <a:gd name="connsiteX26" fmla="*/ 381464 w 1028699"/>
                <a:gd name="connsiteY26" fmla="*/ 242450 h 13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8699" h="1368886">
                  <a:moveTo>
                    <a:pt x="240872" y="144743"/>
                  </a:moveTo>
                  <a:cubicBezTo>
                    <a:pt x="166359" y="252169"/>
                    <a:pt x="149674" y="389476"/>
                    <a:pt x="196325" y="511636"/>
                  </a:cubicBezTo>
                  <a:lnTo>
                    <a:pt x="331761" y="872524"/>
                  </a:lnTo>
                  <a:cubicBezTo>
                    <a:pt x="127745" y="904250"/>
                    <a:pt x="0" y="994263"/>
                    <a:pt x="0" y="1111711"/>
                  </a:cubicBezTo>
                  <a:cubicBezTo>
                    <a:pt x="0" y="1288285"/>
                    <a:pt x="266590" y="1368886"/>
                    <a:pt x="514350" y="1368886"/>
                  </a:cubicBezTo>
                  <a:cubicBezTo>
                    <a:pt x="762110" y="1368886"/>
                    <a:pt x="1028700" y="1288289"/>
                    <a:pt x="1028700" y="1111711"/>
                  </a:cubicBezTo>
                  <a:cubicBezTo>
                    <a:pt x="1028700" y="994263"/>
                    <a:pt x="900955" y="904247"/>
                    <a:pt x="696097" y="869957"/>
                  </a:cubicBezTo>
                  <a:lnTo>
                    <a:pt x="832375" y="511636"/>
                  </a:lnTo>
                  <a:cubicBezTo>
                    <a:pt x="878108" y="390201"/>
                    <a:pt x="861461" y="254118"/>
                    <a:pt x="787829" y="147300"/>
                  </a:cubicBezTo>
                  <a:cubicBezTo>
                    <a:pt x="727247" y="55337"/>
                    <a:pt x="624490" y="0"/>
                    <a:pt x="514351" y="0"/>
                  </a:cubicBezTo>
                  <a:cubicBezTo>
                    <a:pt x="404212" y="0"/>
                    <a:pt x="301459" y="55338"/>
                    <a:pt x="240874" y="147300"/>
                  </a:cubicBezTo>
                  <a:close/>
                  <a:moveTo>
                    <a:pt x="514349" y="1197446"/>
                  </a:moveTo>
                  <a:cubicBezTo>
                    <a:pt x="313733" y="1197446"/>
                    <a:pt x="196324" y="1140002"/>
                    <a:pt x="171449" y="1111721"/>
                  </a:cubicBezTo>
                  <a:cubicBezTo>
                    <a:pt x="234825" y="1063731"/>
                    <a:pt x="311480" y="1036482"/>
                    <a:pt x="390885" y="1033727"/>
                  </a:cubicBezTo>
                  <a:lnTo>
                    <a:pt x="431184" y="1141721"/>
                  </a:lnTo>
                  <a:cubicBezTo>
                    <a:pt x="443507" y="1175628"/>
                    <a:pt x="475692" y="1198207"/>
                    <a:pt x="511781" y="1198207"/>
                  </a:cubicBezTo>
                  <a:cubicBezTo>
                    <a:pt x="547832" y="1198207"/>
                    <a:pt x="580055" y="1175628"/>
                    <a:pt x="592340" y="1141721"/>
                  </a:cubicBezTo>
                  <a:lnTo>
                    <a:pt x="632639" y="1033727"/>
                  </a:lnTo>
                  <a:cubicBezTo>
                    <a:pt x="713848" y="1035411"/>
                    <a:pt x="792450" y="1062735"/>
                    <a:pt x="857248" y="1111721"/>
                  </a:cubicBezTo>
                  <a:cubicBezTo>
                    <a:pt x="832372" y="1140002"/>
                    <a:pt x="714964" y="1197446"/>
                    <a:pt x="514348" y="1197446"/>
                  </a:cubicBezTo>
                  <a:close/>
                  <a:moveTo>
                    <a:pt x="381480" y="242450"/>
                  </a:moveTo>
                  <a:cubicBezTo>
                    <a:pt x="410183" y="196755"/>
                    <a:pt x="460355" y="168971"/>
                    <a:pt x="514349" y="168971"/>
                  </a:cubicBezTo>
                  <a:cubicBezTo>
                    <a:pt x="568343" y="168971"/>
                    <a:pt x="618522" y="196755"/>
                    <a:pt x="647218" y="242450"/>
                  </a:cubicBezTo>
                  <a:cubicBezTo>
                    <a:pt x="688703" y="303184"/>
                    <a:pt x="697657" y="380453"/>
                    <a:pt x="671213" y="449072"/>
                  </a:cubicBezTo>
                  <a:lnTo>
                    <a:pt x="514341" y="867400"/>
                  </a:lnTo>
                  <a:lnTo>
                    <a:pt x="357469" y="449072"/>
                  </a:lnTo>
                  <a:cubicBezTo>
                    <a:pt x="331025" y="380453"/>
                    <a:pt x="339979" y="303182"/>
                    <a:pt x="381464" y="24245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8" name="Freeform: Shape 1027">
              <a:extLst>
                <a:ext uri="{FF2B5EF4-FFF2-40B4-BE49-F238E27FC236}">
                  <a16:creationId xmlns:a16="http://schemas.microsoft.com/office/drawing/2014/main" id="{A4EDAA23-34B4-8707-95BF-B9A2E1299C46}"/>
                </a:ext>
              </a:extLst>
            </p:cNvPr>
            <p:cNvSpPr/>
            <p:nvPr/>
          </p:nvSpPr>
          <p:spPr>
            <a:xfrm>
              <a:off x="15592407" y="1175464"/>
              <a:ext cx="1028697" cy="1368727"/>
            </a:xfrm>
            <a:custGeom>
              <a:avLst/>
              <a:gdLst>
                <a:gd name="connsiteX0" fmla="*/ 0 w 1028700"/>
                <a:gd name="connsiteY0" fmla="*/ 1111555 h 1368729"/>
                <a:gd name="connsiteX1" fmla="*/ 514350 w 1028700"/>
                <a:gd name="connsiteY1" fmla="*/ 1368730 h 1368729"/>
                <a:gd name="connsiteX2" fmla="*/ 1028700 w 1028700"/>
                <a:gd name="connsiteY2" fmla="*/ 1111555 h 1368729"/>
                <a:gd name="connsiteX3" fmla="*/ 696097 w 1028700"/>
                <a:gd name="connsiteY3" fmla="*/ 869800 h 1368729"/>
                <a:gd name="connsiteX4" fmla="*/ 831533 w 1028700"/>
                <a:gd name="connsiteY4" fmla="*/ 511479 h 1368729"/>
                <a:gd name="connsiteX5" fmla="*/ 787828 w 1028700"/>
                <a:gd name="connsiteY5" fmla="*/ 147986 h 1368729"/>
                <a:gd name="connsiteX6" fmla="*/ 514351 w 1028700"/>
                <a:gd name="connsiteY6" fmla="*/ 0 h 1368729"/>
                <a:gd name="connsiteX7" fmla="*/ 240873 w 1028700"/>
                <a:gd name="connsiteY7" fmla="*/ 147986 h 1368729"/>
                <a:gd name="connsiteX8" fmla="*/ 197170 w 1028700"/>
                <a:gd name="connsiteY8" fmla="*/ 511479 h 1368729"/>
                <a:gd name="connsiteX9" fmla="*/ 332605 w 1028700"/>
                <a:gd name="connsiteY9" fmla="*/ 872367 h 1368729"/>
                <a:gd name="connsiteX10" fmla="*/ 2 w 1028700"/>
                <a:gd name="connsiteY10" fmla="*/ 1111555 h 1368729"/>
                <a:gd name="connsiteX11" fmla="*/ 381481 w 1028700"/>
                <a:gd name="connsiteY11" fmla="*/ 242283 h 1368729"/>
                <a:gd name="connsiteX12" fmla="*/ 514350 w 1028700"/>
                <a:gd name="connsiteY12" fmla="*/ 168805 h 1368729"/>
                <a:gd name="connsiteX13" fmla="*/ 647219 w 1028700"/>
                <a:gd name="connsiteY13" fmla="*/ 242283 h 1368729"/>
                <a:gd name="connsiteX14" fmla="*/ 671214 w 1028700"/>
                <a:gd name="connsiteY14" fmla="*/ 448023 h 1368729"/>
                <a:gd name="connsiteX15" fmla="*/ 514342 w 1028700"/>
                <a:gd name="connsiteY15" fmla="*/ 867233 h 1368729"/>
                <a:gd name="connsiteX16" fmla="*/ 357470 w 1028700"/>
                <a:gd name="connsiteY16" fmla="*/ 448023 h 1368729"/>
                <a:gd name="connsiteX17" fmla="*/ 381466 w 1028700"/>
                <a:gd name="connsiteY17" fmla="*/ 242283 h 1368729"/>
                <a:gd name="connsiteX18" fmla="*/ 393498 w 1028700"/>
                <a:gd name="connsiteY18" fmla="*/ 1033520 h 1368729"/>
                <a:gd name="connsiteX19" fmla="*/ 433797 w 1028700"/>
                <a:gd name="connsiteY19" fmla="*/ 1141514 h 1368729"/>
                <a:gd name="connsiteX20" fmla="*/ 433759 w 1028700"/>
                <a:gd name="connsiteY20" fmla="*/ 1141553 h 1368729"/>
                <a:gd name="connsiteX21" fmla="*/ 514356 w 1028700"/>
                <a:gd name="connsiteY21" fmla="*/ 1198039 h 1368729"/>
                <a:gd name="connsiteX22" fmla="*/ 594953 w 1028700"/>
                <a:gd name="connsiteY22" fmla="*/ 1141553 h 1368729"/>
                <a:gd name="connsiteX23" fmla="*/ 635252 w 1028700"/>
                <a:gd name="connsiteY23" fmla="*/ 1033559 h 1368729"/>
                <a:gd name="connsiteX24" fmla="*/ 635213 w 1028700"/>
                <a:gd name="connsiteY24" fmla="*/ 1033559 h 1368729"/>
                <a:gd name="connsiteX25" fmla="*/ 857256 w 1028700"/>
                <a:gd name="connsiteY25" fmla="*/ 1111553 h 1368729"/>
                <a:gd name="connsiteX26" fmla="*/ 514356 w 1028700"/>
                <a:gd name="connsiteY26" fmla="*/ 1197278 h 1368729"/>
                <a:gd name="connsiteX27" fmla="*/ 171456 w 1028700"/>
                <a:gd name="connsiteY27" fmla="*/ 1111553 h 1368729"/>
                <a:gd name="connsiteX28" fmla="*/ 393498 w 1028700"/>
                <a:gd name="connsiteY28" fmla="*/ 1033559 h 136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8700" h="1368729">
                  <a:moveTo>
                    <a:pt x="0" y="1111555"/>
                  </a:moveTo>
                  <a:cubicBezTo>
                    <a:pt x="0" y="1288129"/>
                    <a:pt x="266590" y="1368730"/>
                    <a:pt x="514350" y="1368730"/>
                  </a:cubicBezTo>
                  <a:cubicBezTo>
                    <a:pt x="762110" y="1368730"/>
                    <a:pt x="1028700" y="1288132"/>
                    <a:pt x="1028700" y="1111555"/>
                  </a:cubicBezTo>
                  <a:cubicBezTo>
                    <a:pt x="1028700" y="994106"/>
                    <a:pt x="900955" y="904090"/>
                    <a:pt x="696097" y="869800"/>
                  </a:cubicBezTo>
                  <a:lnTo>
                    <a:pt x="831533" y="511479"/>
                  </a:lnTo>
                  <a:cubicBezTo>
                    <a:pt x="878107" y="390544"/>
                    <a:pt x="861727" y="254422"/>
                    <a:pt x="787828" y="147986"/>
                  </a:cubicBezTo>
                  <a:cubicBezTo>
                    <a:pt x="727515" y="55640"/>
                    <a:pt x="624647" y="0"/>
                    <a:pt x="514351" y="0"/>
                  </a:cubicBezTo>
                  <a:cubicBezTo>
                    <a:pt x="404055" y="0"/>
                    <a:pt x="301185" y="55645"/>
                    <a:pt x="240873" y="147986"/>
                  </a:cubicBezTo>
                  <a:cubicBezTo>
                    <a:pt x="166974" y="254412"/>
                    <a:pt x="150595" y="390544"/>
                    <a:pt x="197170" y="511479"/>
                  </a:cubicBezTo>
                  <a:lnTo>
                    <a:pt x="332605" y="872367"/>
                  </a:lnTo>
                  <a:cubicBezTo>
                    <a:pt x="127747" y="904093"/>
                    <a:pt x="2" y="994106"/>
                    <a:pt x="2" y="1111555"/>
                  </a:cubicBezTo>
                  <a:close/>
                  <a:moveTo>
                    <a:pt x="381481" y="242283"/>
                  </a:moveTo>
                  <a:cubicBezTo>
                    <a:pt x="410184" y="196589"/>
                    <a:pt x="460356" y="168805"/>
                    <a:pt x="514350" y="168805"/>
                  </a:cubicBezTo>
                  <a:cubicBezTo>
                    <a:pt x="568344" y="168805"/>
                    <a:pt x="618523" y="196589"/>
                    <a:pt x="647219" y="242283"/>
                  </a:cubicBezTo>
                  <a:cubicBezTo>
                    <a:pt x="688245" y="302865"/>
                    <a:pt x="697200" y="379639"/>
                    <a:pt x="671214" y="448023"/>
                  </a:cubicBezTo>
                  <a:lnTo>
                    <a:pt x="514342" y="867233"/>
                  </a:lnTo>
                  <a:lnTo>
                    <a:pt x="357470" y="448023"/>
                  </a:lnTo>
                  <a:cubicBezTo>
                    <a:pt x="331485" y="379634"/>
                    <a:pt x="340440" y="302869"/>
                    <a:pt x="381466" y="242283"/>
                  </a:cubicBezTo>
                  <a:close/>
                  <a:moveTo>
                    <a:pt x="393498" y="1033520"/>
                  </a:moveTo>
                  <a:lnTo>
                    <a:pt x="433797" y="1141514"/>
                  </a:lnTo>
                  <a:lnTo>
                    <a:pt x="433759" y="1141553"/>
                  </a:lnTo>
                  <a:cubicBezTo>
                    <a:pt x="446082" y="1175459"/>
                    <a:pt x="478305" y="1198039"/>
                    <a:pt x="514356" y="1198039"/>
                  </a:cubicBezTo>
                  <a:cubicBezTo>
                    <a:pt x="550406" y="1198039"/>
                    <a:pt x="582630" y="1175459"/>
                    <a:pt x="594953" y="1141553"/>
                  </a:cubicBezTo>
                  <a:lnTo>
                    <a:pt x="635252" y="1033559"/>
                  </a:lnTo>
                  <a:lnTo>
                    <a:pt x="635213" y="1033559"/>
                  </a:lnTo>
                  <a:cubicBezTo>
                    <a:pt x="715542" y="1035778"/>
                    <a:pt x="793192" y="1063065"/>
                    <a:pt x="857256" y="1111553"/>
                  </a:cubicBezTo>
                  <a:cubicBezTo>
                    <a:pt x="834983" y="1139834"/>
                    <a:pt x="717529" y="1197278"/>
                    <a:pt x="514356" y="1197278"/>
                  </a:cubicBezTo>
                  <a:cubicBezTo>
                    <a:pt x="311182" y="1197278"/>
                    <a:pt x="196331" y="1139834"/>
                    <a:pt x="171456" y="1111553"/>
                  </a:cubicBezTo>
                  <a:cubicBezTo>
                    <a:pt x="235520" y="1063065"/>
                    <a:pt x="313171" y="1035778"/>
                    <a:pt x="393498" y="103355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29" name="Freeform: Shape 1028">
              <a:extLst>
                <a:ext uri="{FF2B5EF4-FFF2-40B4-BE49-F238E27FC236}">
                  <a16:creationId xmlns:a16="http://schemas.microsoft.com/office/drawing/2014/main" id="{9AF5E542-2343-7E80-4E19-08C98D4DF3A0}"/>
                </a:ext>
              </a:extLst>
            </p:cNvPr>
            <p:cNvSpPr/>
            <p:nvPr/>
          </p:nvSpPr>
          <p:spPr>
            <a:xfrm>
              <a:off x="16449659" y="3747210"/>
              <a:ext cx="1028697" cy="1368727"/>
            </a:xfrm>
            <a:custGeom>
              <a:avLst/>
              <a:gdLst>
                <a:gd name="connsiteX0" fmla="*/ 0 w 1028700"/>
                <a:gd name="connsiteY0" fmla="*/ 1111555 h 1368729"/>
                <a:gd name="connsiteX1" fmla="*/ 514350 w 1028700"/>
                <a:gd name="connsiteY1" fmla="*/ 1368730 h 1368729"/>
                <a:gd name="connsiteX2" fmla="*/ 1028700 w 1028700"/>
                <a:gd name="connsiteY2" fmla="*/ 1111555 h 1368729"/>
                <a:gd name="connsiteX3" fmla="*/ 696097 w 1028700"/>
                <a:gd name="connsiteY3" fmla="*/ 869800 h 1368729"/>
                <a:gd name="connsiteX4" fmla="*/ 831533 w 1028700"/>
                <a:gd name="connsiteY4" fmla="*/ 511479 h 1368729"/>
                <a:gd name="connsiteX5" fmla="*/ 787829 w 1028700"/>
                <a:gd name="connsiteY5" fmla="*/ 147986 h 1368729"/>
                <a:gd name="connsiteX6" fmla="*/ 514351 w 1028700"/>
                <a:gd name="connsiteY6" fmla="*/ 0 h 1368729"/>
                <a:gd name="connsiteX7" fmla="*/ 240873 w 1028700"/>
                <a:gd name="connsiteY7" fmla="*/ 147986 h 1368729"/>
                <a:gd name="connsiteX8" fmla="*/ 197170 w 1028700"/>
                <a:gd name="connsiteY8" fmla="*/ 511479 h 1368729"/>
                <a:gd name="connsiteX9" fmla="*/ 332605 w 1028700"/>
                <a:gd name="connsiteY9" fmla="*/ 872367 h 1368729"/>
                <a:gd name="connsiteX10" fmla="*/ 2 w 1028700"/>
                <a:gd name="connsiteY10" fmla="*/ 1111555 h 1368729"/>
                <a:gd name="connsiteX11" fmla="*/ 381481 w 1028700"/>
                <a:gd name="connsiteY11" fmla="*/ 242283 h 1368729"/>
                <a:gd name="connsiteX12" fmla="*/ 514350 w 1028700"/>
                <a:gd name="connsiteY12" fmla="*/ 168805 h 1368729"/>
                <a:gd name="connsiteX13" fmla="*/ 647219 w 1028700"/>
                <a:gd name="connsiteY13" fmla="*/ 242283 h 1368729"/>
                <a:gd name="connsiteX14" fmla="*/ 671214 w 1028700"/>
                <a:gd name="connsiteY14" fmla="*/ 448023 h 1368729"/>
                <a:gd name="connsiteX15" fmla="*/ 514342 w 1028700"/>
                <a:gd name="connsiteY15" fmla="*/ 867233 h 1368729"/>
                <a:gd name="connsiteX16" fmla="*/ 357470 w 1028700"/>
                <a:gd name="connsiteY16" fmla="*/ 448023 h 1368729"/>
                <a:gd name="connsiteX17" fmla="*/ 381466 w 1028700"/>
                <a:gd name="connsiteY17" fmla="*/ 242283 h 1368729"/>
                <a:gd name="connsiteX18" fmla="*/ 393498 w 1028700"/>
                <a:gd name="connsiteY18" fmla="*/ 1033520 h 1368729"/>
                <a:gd name="connsiteX19" fmla="*/ 433797 w 1028700"/>
                <a:gd name="connsiteY19" fmla="*/ 1141514 h 1368729"/>
                <a:gd name="connsiteX20" fmla="*/ 433759 w 1028700"/>
                <a:gd name="connsiteY20" fmla="*/ 1141552 h 1368729"/>
                <a:gd name="connsiteX21" fmla="*/ 514356 w 1028700"/>
                <a:gd name="connsiteY21" fmla="*/ 1198039 h 1368729"/>
                <a:gd name="connsiteX22" fmla="*/ 594953 w 1028700"/>
                <a:gd name="connsiteY22" fmla="*/ 1141552 h 1368729"/>
                <a:gd name="connsiteX23" fmla="*/ 635252 w 1028700"/>
                <a:gd name="connsiteY23" fmla="*/ 1033559 h 1368729"/>
                <a:gd name="connsiteX24" fmla="*/ 635214 w 1028700"/>
                <a:gd name="connsiteY24" fmla="*/ 1033559 h 1368729"/>
                <a:gd name="connsiteX25" fmla="*/ 857256 w 1028700"/>
                <a:gd name="connsiteY25" fmla="*/ 1111553 h 1368729"/>
                <a:gd name="connsiteX26" fmla="*/ 514356 w 1028700"/>
                <a:gd name="connsiteY26" fmla="*/ 1197278 h 1368729"/>
                <a:gd name="connsiteX27" fmla="*/ 171456 w 1028700"/>
                <a:gd name="connsiteY27" fmla="*/ 1111553 h 1368729"/>
                <a:gd name="connsiteX28" fmla="*/ 393498 w 1028700"/>
                <a:gd name="connsiteY28" fmla="*/ 1033559 h 136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8700" h="1368729">
                  <a:moveTo>
                    <a:pt x="0" y="1111555"/>
                  </a:moveTo>
                  <a:cubicBezTo>
                    <a:pt x="0" y="1288129"/>
                    <a:pt x="266590" y="1368730"/>
                    <a:pt x="514350" y="1368730"/>
                  </a:cubicBezTo>
                  <a:cubicBezTo>
                    <a:pt x="762110" y="1368730"/>
                    <a:pt x="1028700" y="1288132"/>
                    <a:pt x="1028700" y="1111555"/>
                  </a:cubicBezTo>
                  <a:cubicBezTo>
                    <a:pt x="1028700" y="994106"/>
                    <a:pt x="900955" y="904090"/>
                    <a:pt x="696097" y="869800"/>
                  </a:cubicBezTo>
                  <a:lnTo>
                    <a:pt x="831533" y="511479"/>
                  </a:lnTo>
                  <a:cubicBezTo>
                    <a:pt x="878107" y="390544"/>
                    <a:pt x="861727" y="254422"/>
                    <a:pt x="787829" y="147986"/>
                  </a:cubicBezTo>
                  <a:cubicBezTo>
                    <a:pt x="727515" y="55640"/>
                    <a:pt x="624647" y="0"/>
                    <a:pt x="514351" y="0"/>
                  </a:cubicBezTo>
                  <a:cubicBezTo>
                    <a:pt x="404055" y="0"/>
                    <a:pt x="301185" y="55645"/>
                    <a:pt x="240873" y="147986"/>
                  </a:cubicBezTo>
                  <a:cubicBezTo>
                    <a:pt x="166974" y="254412"/>
                    <a:pt x="150595" y="390544"/>
                    <a:pt x="197170" y="511479"/>
                  </a:cubicBezTo>
                  <a:lnTo>
                    <a:pt x="332605" y="872367"/>
                  </a:lnTo>
                  <a:cubicBezTo>
                    <a:pt x="127747" y="904093"/>
                    <a:pt x="2" y="994106"/>
                    <a:pt x="2" y="1111555"/>
                  </a:cubicBezTo>
                  <a:close/>
                  <a:moveTo>
                    <a:pt x="381481" y="242283"/>
                  </a:moveTo>
                  <a:cubicBezTo>
                    <a:pt x="410184" y="196588"/>
                    <a:pt x="460356" y="168805"/>
                    <a:pt x="514350" y="168805"/>
                  </a:cubicBezTo>
                  <a:cubicBezTo>
                    <a:pt x="568344" y="168805"/>
                    <a:pt x="618523" y="196588"/>
                    <a:pt x="647219" y="242283"/>
                  </a:cubicBezTo>
                  <a:cubicBezTo>
                    <a:pt x="688245" y="302865"/>
                    <a:pt x="697200" y="379639"/>
                    <a:pt x="671214" y="448023"/>
                  </a:cubicBezTo>
                  <a:lnTo>
                    <a:pt x="514342" y="867233"/>
                  </a:lnTo>
                  <a:lnTo>
                    <a:pt x="357470" y="448023"/>
                  </a:lnTo>
                  <a:cubicBezTo>
                    <a:pt x="331485" y="379635"/>
                    <a:pt x="340440" y="302869"/>
                    <a:pt x="381466" y="242283"/>
                  </a:cubicBezTo>
                  <a:close/>
                  <a:moveTo>
                    <a:pt x="393498" y="1033520"/>
                  </a:moveTo>
                  <a:lnTo>
                    <a:pt x="433797" y="1141514"/>
                  </a:lnTo>
                  <a:lnTo>
                    <a:pt x="433759" y="1141552"/>
                  </a:lnTo>
                  <a:cubicBezTo>
                    <a:pt x="446082" y="1175460"/>
                    <a:pt x="478306" y="1198039"/>
                    <a:pt x="514356" y="1198039"/>
                  </a:cubicBezTo>
                  <a:cubicBezTo>
                    <a:pt x="550406" y="1198039"/>
                    <a:pt x="582630" y="1175460"/>
                    <a:pt x="594953" y="1141552"/>
                  </a:cubicBezTo>
                  <a:lnTo>
                    <a:pt x="635252" y="1033559"/>
                  </a:lnTo>
                  <a:lnTo>
                    <a:pt x="635214" y="1033559"/>
                  </a:lnTo>
                  <a:cubicBezTo>
                    <a:pt x="715542" y="1035778"/>
                    <a:pt x="793192" y="1063065"/>
                    <a:pt x="857256" y="1111553"/>
                  </a:cubicBezTo>
                  <a:cubicBezTo>
                    <a:pt x="834983" y="1139834"/>
                    <a:pt x="717529" y="1197278"/>
                    <a:pt x="514356" y="1197278"/>
                  </a:cubicBezTo>
                  <a:cubicBezTo>
                    <a:pt x="311182" y="1197278"/>
                    <a:pt x="196331" y="1139834"/>
                    <a:pt x="171456" y="1111553"/>
                  </a:cubicBezTo>
                  <a:cubicBezTo>
                    <a:pt x="235520" y="1063065"/>
                    <a:pt x="313171" y="1035778"/>
                    <a:pt x="393498" y="1033559"/>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0" name="Freeform: Shape 1029">
              <a:extLst>
                <a:ext uri="{FF2B5EF4-FFF2-40B4-BE49-F238E27FC236}">
                  <a16:creationId xmlns:a16="http://schemas.microsoft.com/office/drawing/2014/main" id="{20FFEC99-0B85-12F5-EE2C-E76EF1F54B5B}"/>
                </a:ext>
              </a:extLst>
            </p:cNvPr>
            <p:cNvSpPr/>
            <p:nvPr/>
          </p:nvSpPr>
          <p:spPr>
            <a:xfrm>
              <a:off x="15335235" y="3401443"/>
              <a:ext cx="942970" cy="1543040"/>
            </a:xfrm>
            <a:custGeom>
              <a:avLst/>
              <a:gdLst>
                <a:gd name="connsiteX0" fmla="*/ 771520 w 942970"/>
                <a:gd name="connsiteY0" fmla="*/ 1543045 h 1543045"/>
                <a:gd name="connsiteX1" fmla="*/ 942970 w 942970"/>
                <a:gd name="connsiteY1" fmla="*/ 1543045 h 1543045"/>
                <a:gd name="connsiteX2" fmla="*/ 942970 w 942970"/>
                <a:gd name="connsiteY2" fmla="*/ 1371595 h 1543045"/>
                <a:gd name="connsiteX3" fmla="*/ 771520 w 942970"/>
                <a:gd name="connsiteY3" fmla="*/ 1371595 h 1543045"/>
                <a:gd name="connsiteX4" fmla="*/ 589666 w 942970"/>
                <a:gd name="connsiteY4" fmla="*/ 1296280 h 1543045"/>
                <a:gd name="connsiteX5" fmla="*/ 514350 w 942970"/>
                <a:gd name="connsiteY5" fmla="*/ 1114425 h 1543045"/>
                <a:gd name="connsiteX6" fmla="*/ 514350 w 942970"/>
                <a:gd name="connsiteY6" fmla="*/ 428625 h 1543045"/>
                <a:gd name="connsiteX7" fmla="*/ 388829 w 942970"/>
                <a:gd name="connsiteY7" fmla="*/ 125521 h 1543045"/>
                <a:gd name="connsiteX8" fmla="*/ 85725 w 942970"/>
                <a:gd name="connsiteY8" fmla="*/ 0 h 1543045"/>
                <a:gd name="connsiteX9" fmla="*/ 0 w 942970"/>
                <a:gd name="connsiteY9" fmla="*/ 0 h 1543045"/>
                <a:gd name="connsiteX10" fmla="*/ 0 w 942970"/>
                <a:gd name="connsiteY10" fmla="*/ 171450 h 1543045"/>
                <a:gd name="connsiteX11" fmla="*/ 85725 w 942970"/>
                <a:gd name="connsiteY11" fmla="*/ 171450 h 1543045"/>
                <a:gd name="connsiteX12" fmla="*/ 267580 w 942970"/>
                <a:gd name="connsiteY12" fmla="*/ 246766 h 1543045"/>
                <a:gd name="connsiteX13" fmla="*/ 342895 w 942970"/>
                <a:gd name="connsiteY13" fmla="*/ 428620 h 1543045"/>
                <a:gd name="connsiteX14" fmla="*/ 342895 w 942970"/>
                <a:gd name="connsiteY14" fmla="*/ 1114420 h 1543045"/>
                <a:gd name="connsiteX15" fmla="*/ 468416 w 942970"/>
                <a:gd name="connsiteY15" fmla="*/ 1417524 h 1543045"/>
                <a:gd name="connsiteX16" fmla="*/ 771520 w 942970"/>
                <a:gd name="connsiteY16" fmla="*/ 1543045 h 15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970" h="1543045">
                  <a:moveTo>
                    <a:pt x="771520" y="1543045"/>
                  </a:moveTo>
                  <a:lnTo>
                    <a:pt x="942970" y="1543045"/>
                  </a:lnTo>
                  <a:lnTo>
                    <a:pt x="942970" y="1371595"/>
                  </a:lnTo>
                  <a:lnTo>
                    <a:pt x="771520" y="1371595"/>
                  </a:lnTo>
                  <a:cubicBezTo>
                    <a:pt x="703323" y="1371595"/>
                    <a:pt x="637878" y="1344500"/>
                    <a:pt x="589666" y="1296280"/>
                  </a:cubicBezTo>
                  <a:cubicBezTo>
                    <a:pt x="541454" y="1248059"/>
                    <a:pt x="514350" y="1182613"/>
                    <a:pt x="514350" y="1114425"/>
                  </a:cubicBezTo>
                  <a:lnTo>
                    <a:pt x="514350" y="428625"/>
                  </a:lnTo>
                  <a:cubicBezTo>
                    <a:pt x="514350" y="314959"/>
                    <a:pt x="469191" y="205936"/>
                    <a:pt x="388829" y="125521"/>
                  </a:cubicBezTo>
                  <a:cubicBezTo>
                    <a:pt x="308424" y="45154"/>
                    <a:pt x="199392" y="0"/>
                    <a:pt x="85725" y="0"/>
                  </a:cubicBezTo>
                  <a:lnTo>
                    <a:pt x="0" y="0"/>
                  </a:lnTo>
                  <a:lnTo>
                    <a:pt x="0" y="171450"/>
                  </a:lnTo>
                  <a:lnTo>
                    <a:pt x="85725" y="171450"/>
                  </a:lnTo>
                  <a:cubicBezTo>
                    <a:pt x="153922" y="171450"/>
                    <a:pt x="219368" y="198545"/>
                    <a:pt x="267580" y="246766"/>
                  </a:cubicBezTo>
                  <a:cubicBezTo>
                    <a:pt x="315791" y="294986"/>
                    <a:pt x="342895" y="360432"/>
                    <a:pt x="342895" y="428620"/>
                  </a:cubicBezTo>
                  <a:lnTo>
                    <a:pt x="342895" y="1114420"/>
                  </a:lnTo>
                  <a:cubicBezTo>
                    <a:pt x="342895" y="1228087"/>
                    <a:pt x="388054" y="1337109"/>
                    <a:pt x="468416" y="1417524"/>
                  </a:cubicBezTo>
                  <a:cubicBezTo>
                    <a:pt x="548822" y="1497891"/>
                    <a:pt x="657854" y="1543045"/>
                    <a:pt x="771520" y="1543045"/>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1" name="Freeform: Shape 1030">
              <a:extLst>
                <a:ext uri="{FF2B5EF4-FFF2-40B4-BE49-F238E27FC236}">
                  <a16:creationId xmlns:a16="http://schemas.microsoft.com/office/drawing/2014/main" id="{DBFC3214-9CC6-9287-9C44-717829FFA3B4}"/>
                </a:ext>
              </a:extLst>
            </p:cNvPr>
            <p:cNvSpPr/>
            <p:nvPr/>
          </p:nvSpPr>
          <p:spPr>
            <a:xfrm>
              <a:off x="12592043" y="2201293"/>
              <a:ext cx="2828910" cy="1371596"/>
            </a:xfrm>
            <a:custGeom>
              <a:avLst/>
              <a:gdLst>
                <a:gd name="connsiteX0" fmla="*/ 685790 w 2828915"/>
                <a:gd name="connsiteY0" fmla="*/ 1371600 h 1371600"/>
                <a:gd name="connsiteX1" fmla="*/ 1371590 w 2828915"/>
                <a:gd name="connsiteY1" fmla="*/ 1371600 h 1371600"/>
                <a:gd name="connsiteX2" fmla="*/ 1371590 w 2828915"/>
                <a:gd name="connsiteY2" fmla="*/ 1200150 h 1371600"/>
                <a:gd name="connsiteX3" fmla="*/ 685790 w 2828915"/>
                <a:gd name="connsiteY3" fmla="*/ 1200150 h 1371600"/>
                <a:gd name="connsiteX4" fmla="*/ 322071 w 2828915"/>
                <a:gd name="connsiteY4" fmla="*/ 1049519 h 1371600"/>
                <a:gd name="connsiteX5" fmla="*/ 171440 w 2828915"/>
                <a:gd name="connsiteY5" fmla="*/ 685800 h 1371600"/>
                <a:gd name="connsiteX6" fmla="*/ 322071 w 2828915"/>
                <a:gd name="connsiteY6" fmla="*/ 322081 h 1371600"/>
                <a:gd name="connsiteX7" fmla="*/ 685790 w 2828915"/>
                <a:gd name="connsiteY7" fmla="*/ 171450 h 1371600"/>
                <a:gd name="connsiteX8" fmla="*/ 2828915 w 2828915"/>
                <a:gd name="connsiteY8" fmla="*/ 171450 h 1371600"/>
                <a:gd name="connsiteX9" fmla="*/ 2828915 w 2828915"/>
                <a:gd name="connsiteY9" fmla="*/ 0 h 1371600"/>
                <a:gd name="connsiteX10" fmla="*/ 685790 w 2828915"/>
                <a:gd name="connsiteY10" fmla="*/ 0 h 1371600"/>
                <a:gd name="connsiteX11" fmla="*/ 91878 w 2828915"/>
                <a:gd name="connsiteY11" fmla="*/ 342900 h 1371600"/>
                <a:gd name="connsiteX12" fmla="*/ 91878 w 2828915"/>
                <a:gd name="connsiteY12" fmla="*/ 1028700 h 1371600"/>
                <a:gd name="connsiteX13" fmla="*/ 685790 w 2828915"/>
                <a:gd name="connsiteY13"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8915" h="1371600">
                  <a:moveTo>
                    <a:pt x="685790" y="1371600"/>
                  </a:moveTo>
                  <a:lnTo>
                    <a:pt x="1371590" y="1371600"/>
                  </a:lnTo>
                  <a:lnTo>
                    <a:pt x="1371590" y="1200150"/>
                  </a:lnTo>
                  <a:lnTo>
                    <a:pt x="685790" y="1200150"/>
                  </a:lnTo>
                  <a:cubicBezTo>
                    <a:pt x="549355" y="1200150"/>
                    <a:pt x="418554" y="1145960"/>
                    <a:pt x="322071" y="1049519"/>
                  </a:cubicBezTo>
                  <a:cubicBezTo>
                    <a:pt x="225630" y="953040"/>
                    <a:pt x="171440" y="822235"/>
                    <a:pt x="171440" y="685800"/>
                  </a:cubicBezTo>
                  <a:cubicBezTo>
                    <a:pt x="171440" y="549365"/>
                    <a:pt x="225630" y="418563"/>
                    <a:pt x="322071" y="322081"/>
                  </a:cubicBezTo>
                  <a:cubicBezTo>
                    <a:pt x="418551" y="225640"/>
                    <a:pt x="549355" y="171450"/>
                    <a:pt x="685790" y="171450"/>
                  </a:cubicBezTo>
                  <a:lnTo>
                    <a:pt x="2828915" y="171450"/>
                  </a:lnTo>
                  <a:lnTo>
                    <a:pt x="2828915" y="0"/>
                  </a:lnTo>
                  <a:lnTo>
                    <a:pt x="685790" y="0"/>
                  </a:lnTo>
                  <a:cubicBezTo>
                    <a:pt x="440783" y="0"/>
                    <a:pt x="214381" y="130733"/>
                    <a:pt x="91878" y="342900"/>
                  </a:cubicBezTo>
                  <a:cubicBezTo>
                    <a:pt x="-30626" y="555067"/>
                    <a:pt x="-30626" y="816533"/>
                    <a:pt x="91878" y="1028700"/>
                  </a:cubicBezTo>
                  <a:cubicBezTo>
                    <a:pt x="214381" y="1240867"/>
                    <a:pt x="440783" y="1371600"/>
                    <a:pt x="685790" y="137160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2" name="Freeform: Shape 1031">
              <a:extLst>
                <a:ext uri="{FF2B5EF4-FFF2-40B4-BE49-F238E27FC236}">
                  <a16:creationId xmlns:a16="http://schemas.microsoft.com/office/drawing/2014/main" id="{ECAA8638-C73F-08DB-78B3-09B56CBEA2BB}"/>
                </a:ext>
              </a:extLst>
            </p:cNvPr>
            <p:cNvSpPr/>
            <p:nvPr/>
          </p:nvSpPr>
          <p:spPr>
            <a:xfrm>
              <a:off x="16106760" y="1001142"/>
              <a:ext cx="1628759" cy="1371596"/>
            </a:xfrm>
            <a:custGeom>
              <a:avLst/>
              <a:gdLst>
                <a:gd name="connsiteX0" fmla="*/ 1457325 w 1628765"/>
                <a:gd name="connsiteY0" fmla="*/ 685800 h 1371600"/>
                <a:gd name="connsiteX1" fmla="*/ 1306694 w 1628765"/>
                <a:gd name="connsiteY1" fmla="*/ 1049519 h 1371600"/>
                <a:gd name="connsiteX2" fmla="*/ 942975 w 1628765"/>
                <a:gd name="connsiteY2" fmla="*/ 1200150 h 1371600"/>
                <a:gd name="connsiteX3" fmla="*/ 685800 w 1628765"/>
                <a:gd name="connsiteY3" fmla="*/ 1200150 h 1371600"/>
                <a:gd name="connsiteX4" fmla="*/ 685800 w 1628765"/>
                <a:gd name="connsiteY4" fmla="*/ 1371600 h 1371600"/>
                <a:gd name="connsiteX5" fmla="*/ 942975 w 1628765"/>
                <a:gd name="connsiteY5" fmla="*/ 1371600 h 1371600"/>
                <a:gd name="connsiteX6" fmla="*/ 1536887 w 1628765"/>
                <a:gd name="connsiteY6" fmla="*/ 1028700 h 1371600"/>
                <a:gd name="connsiteX7" fmla="*/ 1536887 w 1628765"/>
                <a:gd name="connsiteY7" fmla="*/ 342900 h 1371600"/>
                <a:gd name="connsiteX8" fmla="*/ 942975 w 1628765"/>
                <a:gd name="connsiteY8" fmla="*/ 0 h 1371600"/>
                <a:gd name="connsiteX9" fmla="*/ 0 w 1628765"/>
                <a:gd name="connsiteY9" fmla="*/ 0 h 1371600"/>
                <a:gd name="connsiteX10" fmla="*/ 0 w 1628765"/>
                <a:gd name="connsiteY10" fmla="*/ 171450 h 1371600"/>
                <a:gd name="connsiteX11" fmla="*/ 942975 w 1628765"/>
                <a:gd name="connsiteY11" fmla="*/ 171450 h 1371600"/>
                <a:gd name="connsiteX12" fmla="*/ 1306694 w 1628765"/>
                <a:gd name="connsiteY12" fmla="*/ 322081 h 1371600"/>
                <a:gd name="connsiteX13" fmla="*/ 1457325 w 1628765"/>
                <a:gd name="connsiteY13"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8765" h="1371600">
                  <a:moveTo>
                    <a:pt x="1457325" y="685800"/>
                  </a:moveTo>
                  <a:cubicBezTo>
                    <a:pt x="1457325" y="822235"/>
                    <a:pt x="1403135" y="953037"/>
                    <a:pt x="1306694" y="1049519"/>
                  </a:cubicBezTo>
                  <a:cubicBezTo>
                    <a:pt x="1210214" y="1145960"/>
                    <a:pt x="1079410" y="1200150"/>
                    <a:pt x="942975" y="1200150"/>
                  </a:cubicBezTo>
                  <a:lnTo>
                    <a:pt x="685800" y="1200150"/>
                  </a:lnTo>
                  <a:lnTo>
                    <a:pt x="685800" y="1371600"/>
                  </a:lnTo>
                  <a:lnTo>
                    <a:pt x="942975" y="1371600"/>
                  </a:lnTo>
                  <a:cubicBezTo>
                    <a:pt x="1187982" y="1371600"/>
                    <a:pt x="1414384" y="1240867"/>
                    <a:pt x="1536887" y="1028700"/>
                  </a:cubicBezTo>
                  <a:cubicBezTo>
                    <a:pt x="1659391" y="816533"/>
                    <a:pt x="1659391" y="555067"/>
                    <a:pt x="1536887" y="342900"/>
                  </a:cubicBezTo>
                  <a:cubicBezTo>
                    <a:pt x="1414384" y="130733"/>
                    <a:pt x="1187982" y="0"/>
                    <a:pt x="942975" y="0"/>
                  </a:cubicBezTo>
                  <a:lnTo>
                    <a:pt x="0" y="0"/>
                  </a:lnTo>
                  <a:lnTo>
                    <a:pt x="0" y="171450"/>
                  </a:lnTo>
                  <a:lnTo>
                    <a:pt x="942975" y="171450"/>
                  </a:lnTo>
                  <a:cubicBezTo>
                    <a:pt x="1079410" y="171450"/>
                    <a:pt x="1210212" y="225640"/>
                    <a:pt x="1306694" y="322081"/>
                  </a:cubicBezTo>
                  <a:cubicBezTo>
                    <a:pt x="1403135" y="418560"/>
                    <a:pt x="1457325" y="549365"/>
                    <a:pt x="1457325" y="685800"/>
                  </a:cubicBez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3" name="Freeform: Shape 1032">
              <a:extLst>
                <a:ext uri="{FF2B5EF4-FFF2-40B4-BE49-F238E27FC236}">
                  <a16:creationId xmlns:a16="http://schemas.microsoft.com/office/drawing/2014/main" id="{9FDBBC48-15CA-F4C5-228D-1108AAE16CDE}"/>
                </a:ext>
              </a:extLst>
            </p:cNvPr>
            <p:cNvSpPr/>
            <p:nvPr/>
          </p:nvSpPr>
          <p:spPr>
            <a:xfrm>
              <a:off x="15420953" y="1001142"/>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4" name="Freeform: Shape 1033">
              <a:extLst>
                <a:ext uri="{FF2B5EF4-FFF2-40B4-BE49-F238E27FC236}">
                  <a16:creationId xmlns:a16="http://schemas.microsoft.com/office/drawing/2014/main" id="{7CAB8219-1901-98B7-E811-1AD7A3CE6043}"/>
                </a:ext>
              </a:extLst>
            </p:cNvPr>
            <p:cNvSpPr/>
            <p:nvPr/>
          </p:nvSpPr>
          <p:spPr>
            <a:xfrm>
              <a:off x="15763852" y="1001142"/>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5" name="Freeform: Shape 1034">
              <a:extLst>
                <a:ext uri="{FF2B5EF4-FFF2-40B4-BE49-F238E27FC236}">
                  <a16:creationId xmlns:a16="http://schemas.microsoft.com/office/drawing/2014/main" id="{BEE0337B-50D8-AD97-EFA8-7AA20AF4BF4A}"/>
                </a:ext>
              </a:extLst>
            </p:cNvPr>
            <p:cNvSpPr/>
            <p:nvPr/>
          </p:nvSpPr>
          <p:spPr>
            <a:xfrm>
              <a:off x="13535004" y="4087241"/>
              <a:ext cx="600071" cy="514344"/>
            </a:xfrm>
            <a:custGeom>
              <a:avLst/>
              <a:gdLst>
                <a:gd name="connsiteX0" fmla="*/ 0 w 600075"/>
                <a:gd name="connsiteY0" fmla="*/ 85720 h 514345"/>
                <a:gd name="connsiteX1" fmla="*/ 125521 w 600075"/>
                <a:gd name="connsiteY1" fmla="*/ 388824 h 514345"/>
                <a:gd name="connsiteX2" fmla="*/ 428625 w 600075"/>
                <a:gd name="connsiteY2" fmla="*/ 514345 h 514345"/>
                <a:gd name="connsiteX3" fmla="*/ 600075 w 600075"/>
                <a:gd name="connsiteY3" fmla="*/ 514345 h 514345"/>
                <a:gd name="connsiteX4" fmla="*/ 600075 w 600075"/>
                <a:gd name="connsiteY4" fmla="*/ 342895 h 514345"/>
                <a:gd name="connsiteX5" fmla="*/ 428625 w 600075"/>
                <a:gd name="connsiteY5" fmla="*/ 342895 h 514345"/>
                <a:gd name="connsiteX6" fmla="*/ 246770 w 600075"/>
                <a:gd name="connsiteY6" fmla="*/ 267580 h 514345"/>
                <a:gd name="connsiteX7" fmla="*/ 171455 w 600075"/>
                <a:gd name="connsiteY7" fmla="*/ 85725 h 514345"/>
                <a:gd name="connsiteX8" fmla="*/ 171455 w 600075"/>
                <a:gd name="connsiteY8" fmla="*/ 0 h 514345"/>
                <a:gd name="connsiteX9" fmla="*/ 5 w 600075"/>
                <a:gd name="connsiteY9" fmla="*/ 0 h 51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5" h="514345">
                  <a:moveTo>
                    <a:pt x="0" y="85720"/>
                  </a:moveTo>
                  <a:cubicBezTo>
                    <a:pt x="0" y="199387"/>
                    <a:pt x="45159" y="308409"/>
                    <a:pt x="125521" y="388824"/>
                  </a:cubicBezTo>
                  <a:cubicBezTo>
                    <a:pt x="205926" y="469191"/>
                    <a:pt x="314959" y="514345"/>
                    <a:pt x="428625" y="514345"/>
                  </a:cubicBezTo>
                  <a:lnTo>
                    <a:pt x="600075" y="514345"/>
                  </a:lnTo>
                  <a:lnTo>
                    <a:pt x="600075" y="342895"/>
                  </a:lnTo>
                  <a:lnTo>
                    <a:pt x="428625" y="342895"/>
                  </a:lnTo>
                  <a:cubicBezTo>
                    <a:pt x="360428" y="342895"/>
                    <a:pt x="294982" y="315800"/>
                    <a:pt x="246770" y="267580"/>
                  </a:cubicBezTo>
                  <a:cubicBezTo>
                    <a:pt x="198559" y="219359"/>
                    <a:pt x="171455" y="153913"/>
                    <a:pt x="171455" y="85725"/>
                  </a:cubicBezTo>
                  <a:lnTo>
                    <a:pt x="171455" y="0"/>
                  </a:lnTo>
                  <a:lnTo>
                    <a:pt x="5" y="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6" name="Freeform: Shape 1035">
              <a:extLst>
                <a:ext uri="{FF2B5EF4-FFF2-40B4-BE49-F238E27FC236}">
                  <a16:creationId xmlns:a16="http://schemas.microsoft.com/office/drawing/2014/main" id="{33E069CC-F0D4-6FFC-5270-FB13971336AC}"/>
                </a:ext>
              </a:extLst>
            </p:cNvPr>
            <p:cNvSpPr/>
            <p:nvPr/>
          </p:nvSpPr>
          <p:spPr>
            <a:xfrm>
              <a:off x="15335235" y="4430140"/>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7" name="Freeform: Shape 1036">
              <a:extLst>
                <a:ext uri="{FF2B5EF4-FFF2-40B4-BE49-F238E27FC236}">
                  <a16:creationId xmlns:a16="http://schemas.microsoft.com/office/drawing/2014/main" id="{FC626D3E-C2B9-6B32-D6C8-6022BB46D4F4}"/>
                </a:ext>
              </a:extLst>
            </p:cNvPr>
            <p:cNvSpPr/>
            <p:nvPr/>
          </p:nvSpPr>
          <p:spPr>
            <a:xfrm>
              <a:off x="13535004" y="1858394"/>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38" name="Freeform: Shape 1037">
              <a:extLst>
                <a:ext uri="{FF2B5EF4-FFF2-40B4-BE49-F238E27FC236}">
                  <a16:creationId xmlns:a16="http://schemas.microsoft.com/office/drawing/2014/main" id="{5F7D7649-CAFD-088D-DEF6-698D7051F065}"/>
                </a:ext>
              </a:extLst>
            </p:cNvPr>
            <p:cNvSpPr/>
            <p:nvPr/>
          </p:nvSpPr>
          <p:spPr>
            <a:xfrm>
              <a:off x="13535004" y="3744342"/>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40" name="Freeform: Shape 1039">
              <a:extLst>
                <a:ext uri="{FF2B5EF4-FFF2-40B4-BE49-F238E27FC236}">
                  <a16:creationId xmlns:a16="http://schemas.microsoft.com/office/drawing/2014/main" id="{B8548F54-501A-75EC-9C4F-2C00336AEAD7}"/>
                </a:ext>
              </a:extLst>
            </p:cNvPr>
            <p:cNvSpPr/>
            <p:nvPr/>
          </p:nvSpPr>
          <p:spPr>
            <a:xfrm>
              <a:off x="13535004" y="3144263"/>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41" name="Freeform: Shape 1040">
              <a:extLst>
                <a:ext uri="{FF2B5EF4-FFF2-40B4-BE49-F238E27FC236}">
                  <a16:creationId xmlns:a16="http://schemas.microsoft.com/office/drawing/2014/main" id="{0EE0F4EB-0F00-F95E-1304-751480C7E86C}"/>
                </a:ext>
              </a:extLst>
            </p:cNvPr>
            <p:cNvSpPr/>
            <p:nvPr/>
          </p:nvSpPr>
          <p:spPr>
            <a:xfrm>
              <a:off x="13535004" y="2801364"/>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42" name="Freeform: Shape 1041">
              <a:extLst>
                <a:ext uri="{FF2B5EF4-FFF2-40B4-BE49-F238E27FC236}">
                  <a16:creationId xmlns:a16="http://schemas.microsoft.com/office/drawing/2014/main" id="{20AEE136-C315-A4B8-AA9E-E2DFC9B1BA63}"/>
                </a:ext>
              </a:extLst>
            </p:cNvPr>
            <p:cNvSpPr/>
            <p:nvPr/>
          </p:nvSpPr>
          <p:spPr>
            <a:xfrm>
              <a:off x="13535004" y="2458465"/>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43" name="Freeform: Shape 1042">
              <a:extLst>
                <a:ext uri="{FF2B5EF4-FFF2-40B4-BE49-F238E27FC236}">
                  <a16:creationId xmlns:a16="http://schemas.microsoft.com/office/drawing/2014/main" id="{2570FB28-4BA6-F04C-7410-EB2EC7FCA57A}"/>
                </a:ext>
              </a:extLst>
            </p:cNvPr>
            <p:cNvSpPr/>
            <p:nvPr/>
          </p:nvSpPr>
          <p:spPr>
            <a:xfrm>
              <a:off x="14306529" y="4430140"/>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44" name="Freeform: Shape 1043">
              <a:extLst>
                <a:ext uri="{FF2B5EF4-FFF2-40B4-BE49-F238E27FC236}">
                  <a16:creationId xmlns:a16="http://schemas.microsoft.com/office/drawing/2014/main" id="{89182D9C-973E-6499-4733-E2CD3479CF67}"/>
                </a:ext>
              </a:extLst>
            </p:cNvPr>
            <p:cNvSpPr/>
            <p:nvPr/>
          </p:nvSpPr>
          <p:spPr>
            <a:xfrm>
              <a:off x="14649428" y="4430140"/>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sp>
          <p:nvSpPr>
            <p:cNvPr id="1045" name="Freeform: Shape 1044">
              <a:extLst>
                <a:ext uri="{FF2B5EF4-FFF2-40B4-BE49-F238E27FC236}">
                  <a16:creationId xmlns:a16="http://schemas.microsoft.com/office/drawing/2014/main" id="{8A9586E0-FB5C-580B-7A5D-0ACEB9935BE1}"/>
                </a:ext>
              </a:extLst>
            </p:cNvPr>
            <p:cNvSpPr/>
            <p:nvPr/>
          </p:nvSpPr>
          <p:spPr>
            <a:xfrm>
              <a:off x="14992354" y="4430149"/>
              <a:ext cx="171454" cy="17145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71450" h="171450">
                  <a:moveTo>
                    <a:pt x="0" y="0"/>
                  </a:moveTo>
                  <a:lnTo>
                    <a:pt x="171450" y="0"/>
                  </a:lnTo>
                  <a:lnTo>
                    <a:pt x="171450" y="171450"/>
                  </a:lnTo>
                  <a:lnTo>
                    <a:pt x="0" y="171450"/>
                  </a:lnTo>
                  <a:close/>
                </a:path>
              </a:pathLst>
            </a:custGeom>
            <a:grpFill/>
            <a:ln w="9797" cap="flat">
              <a:noFill/>
              <a:prstDash val="solid"/>
              <a:miter/>
            </a:ln>
          </p:spPr>
          <p:txBody>
            <a:bodyPr rtlCol="0" anchor="ctr"/>
            <a:lstStyle/>
            <a:p>
              <a:pPr defTabSz="914377">
                <a:defRPr/>
              </a:pPr>
              <a:endParaRPr lang="en-US" sz="1200">
                <a:solidFill>
                  <a:srgbClr val="451284"/>
                </a:solidFill>
                <a:latin typeface="Montserrat"/>
              </a:endParaRPr>
            </a:p>
          </p:txBody>
        </p:sp>
      </p:grpSp>
      <p:grpSp>
        <p:nvGrpSpPr>
          <p:cNvPr id="1046" name="Graphic 1197">
            <a:extLst>
              <a:ext uri="{FF2B5EF4-FFF2-40B4-BE49-F238E27FC236}">
                <a16:creationId xmlns:a16="http://schemas.microsoft.com/office/drawing/2014/main" id="{64A20C34-8ED2-F777-0BE1-6F9E869EA672}"/>
              </a:ext>
            </a:extLst>
          </p:cNvPr>
          <p:cNvGrpSpPr/>
          <p:nvPr/>
        </p:nvGrpSpPr>
        <p:grpSpPr>
          <a:xfrm>
            <a:off x="7701485" y="3896641"/>
            <a:ext cx="888795" cy="1085115"/>
            <a:chOff x="13908645" y="-403376"/>
            <a:chExt cx="2436661" cy="2974882"/>
          </a:xfrm>
          <a:solidFill>
            <a:schemeClr val="accent2"/>
          </a:solidFill>
        </p:grpSpPr>
        <p:sp>
          <p:nvSpPr>
            <p:cNvPr id="1047" name="Freeform: Shape 1046">
              <a:extLst>
                <a:ext uri="{FF2B5EF4-FFF2-40B4-BE49-F238E27FC236}">
                  <a16:creationId xmlns:a16="http://schemas.microsoft.com/office/drawing/2014/main" id="{CC5127C3-B9AB-1075-2B79-EEC40A2DECC6}"/>
                </a:ext>
              </a:extLst>
            </p:cNvPr>
            <p:cNvSpPr/>
            <p:nvPr/>
          </p:nvSpPr>
          <p:spPr>
            <a:xfrm>
              <a:off x="15191889" y="1371998"/>
              <a:ext cx="266167" cy="505772"/>
            </a:xfrm>
            <a:custGeom>
              <a:avLst/>
              <a:gdLst>
                <a:gd name="connsiteX0" fmla="*/ 232142 w 266169"/>
                <a:gd name="connsiteY0" fmla="*/ 505747 h 505770"/>
                <a:gd name="connsiteX1" fmla="*/ 198074 w 266169"/>
                <a:gd name="connsiteY1" fmla="*/ 471679 h 505770"/>
                <a:gd name="connsiteX2" fmla="*/ 198074 w 266169"/>
                <a:gd name="connsiteY2" fmla="*/ 155648 h 505770"/>
                <a:gd name="connsiteX3" fmla="*/ 133128 w 266169"/>
                <a:gd name="connsiteY3" fmla="*/ 68109 h 505770"/>
                <a:gd name="connsiteX4" fmla="*/ 68135 w 266169"/>
                <a:gd name="connsiteY4" fmla="*/ 155648 h 505770"/>
                <a:gd name="connsiteX5" fmla="*/ 68135 w 266169"/>
                <a:gd name="connsiteY5" fmla="*/ 471679 h 505770"/>
                <a:gd name="connsiteX6" fmla="*/ 34068 w 266169"/>
                <a:gd name="connsiteY6" fmla="*/ 505747 h 505770"/>
                <a:gd name="connsiteX7" fmla="*/ 0 w 266169"/>
                <a:gd name="connsiteY7" fmla="*/ 471679 h 505770"/>
                <a:gd name="connsiteX8" fmla="*/ 0 w 266169"/>
                <a:gd name="connsiteY8" fmla="*/ 155648 h 505770"/>
                <a:gd name="connsiteX9" fmla="*/ 133108 w 266169"/>
                <a:gd name="connsiteY9" fmla="*/ 0 h 505770"/>
                <a:gd name="connsiteX10" fmla="*/ 266169 w 266169"/>
                <a:gd name="connsiteY10" fmla="*/ 155671 h 505770"/>
                <a:gd name="connsiteX11" fmla="*/ 266169 w 266169"/>
                <a:gd name="connsiteY11" fmla="*/ 471703 h 505770"/>
                <a:gd name="connsiteX12" fmla="*/ 232101 w 266169"/>
                <a:gd name="connsiteY12" fmla="*/ 505771 h 50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69" h="505770">
                  <a:moveTo>
                    <a:pt x="232142" y="505747"/>
                  </a:moveTo>
                  <a:cubicBezTo>
                    <a:pt x="213318" y="505747"/>
                    <a:pt x="198074" y="490503"/>
                    <a:pt x="198074" y="471679"/>
                  </a:cubicBezTo>
                  <a:lnTo>
                    <a:pt x="198074" y="155648"/>
                  </a:lnTo>
                  <a:cubicBezTo>
                    <a:pt x="198074" y="108207"/>
                    <a:pt x="168326" y="68109"/>
                    <a:pt x="133128" y="68109"/>
                  </a:cubicBezTo>
                  <a:cubicBezTo>
                    <a:pt x="97883" y="68109"/>
                    <a:pt x="68135" y="108205"/>
                    <a:pt x="68135" y="155648"/>
                  </a:cubicBezTo>
                  <a:lnTo>
                    <a:pt x="68135" y="471679"/>
                  </a:lnTo>
                  <a:cubicBezTo>
                    <a:pt x="68135" y="490503"/>
                    <a:pt x="52868" y="505747"/>
                    <a:pt x="34068" y="505747"/>
                  </a:cubicBezTo>
                  <a:cubicBezTo>
                    <a:pt x="15267" y="505747"/>
                    <a:pt x="0" y="490503"/>
                    <a:pt x="0" y="471679"/>
                  </a:cubicBezTo>
                  <a:lnTo>
                    <a:pt x="0" y="155648"/>
                  </a:lnTo>
                  <a:cubicBezTo>
                    <a:pt x="0" y="69818"/>
                    <a:pt x="59731" y="0"/>
                    <a:pt x="133108" y="0"/>
                  </a:cubicBezTo>
                  <a:cubicBezTo>
                    <a:pt x="206438" y="0"/>
                    <a:pt x="266169" y="69824"/>
                    <a:pt x="266169" y="155671"/>
                  </a:cubicBezTo>
                  <a:lnTo>
                    <a:pt x="266169" y="471703"/>
                  </a:lnTo>
                  <a:cubicBezTo>
                    <a:pt x="266169" y="490527"/>
                    <a:pt x="250902" y="505771"/>
                    <a:pt x="232101" y="505771"/>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8" name="Freeform: Shape 1047">
              <a:extLst>
                <a:ext uri="{FF2B5EF4-FFF2-40B4-BE49-F238E27FC236}">
                  <a16:creationId xmlns:a16="http://schemas.microsoft.com/office/drawing/2014/main" id="{C858F9FA-1958-5323-5A8F-648ADD71DCCB}"/>
                </a:ext>
              </a:extLst>
            </p:cNvPr>
            <p:cNvSpPr/>
            <p:nvPr/>
          </p:nvSpPr>
          <p:spPr>
            <a:xfrm>
              <a:off x="15389928" y="1508755"/>
              <a:ext cx="266147" cy="368990"/>
            </a:xfrm>
            <a:custGeom>
              <a:avLst/>
              <a:gdLst>
                <a:gd name="connsiteX0" fmla="*/ 232118 w 266145"/>
                <a:gd name="connsiteY0" fmla="*/ 368991 h 368990"/>
                <a:gd name="connsiteX1" fmla="*/ 198051 w 266145"/>
                <a:gd name="connsiteY1" fmla="*/ 334923 h 368990"/>
                <a:gd name="connsiteX2" fmla="*/ 198051 w 266145"/>
                <a:gd name="connsiteY2" fmla="*/ 155648 h 368990"/>
                <a:gd name="connsiteX3" fmla="*/ 133057 w 266145"/>
                <a:gd name="connsiteY3" fmla="*/ 68109 h 368990"/>
                <a:gd name="connsiteX4" fmla="*/ 68135 w 266145"/>
                <a:gd name="connsiteY4" fmla="*/ 155648 h 368990"/>
                <a:gd name="connsiteX5" fmla="*/ 68135 w 266145"/>
                <a:gd name="connsiteY5" fmla="*/ 334923 h 368990"/>
                <a:gd name="connsiteX6" fmla="*/ 34068 w 266145"/>
                <a:gd name="connsiteY6" fmla="*/ 368991 h 368990"/>
                <a:gd name="connsiteX7" fmla="*/ 0 w 266145"/>
                <a:gd name="connsiteY7" fmla="*/ 334923 h 368990"/>
                <a:gd name="connsiteX8" fmla="*/ 0 w 266145"/>
                <a:gd name="connsiteY8" fmla="*/ 155648 h 368990"/>
                <a:gd name="connsiteX9" fmla="*/ 133037 w 266145"/>
                <a:gd name="connsiteY9" fmla="*/ 0 h 368990"/>
                <a:gd name="connsiteX10" fmla="*/ 266146 w 266145"/>
                <a:gd name="connsiteY10" fmla="*/ 155648 h 368990"/>
                <a:gd name="connsiteX11" fmla="*/ 266146 w 266145"/>
                <a:gd name="connsiteY11" fmla="*/ 334923 h 368990"/>
                <a:gd name="connsiteX12" fmla="*/ 232078 w 266145"/>
                <a:gd name="connsiteY12" fmla="*/ 368991 h 36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45" h="368990">
                  <a:moveTo>
                    <a:pt x="232118" y="368991"/>
                  </a:moveTo>
                  <a:cubicBezTo>
                    <a:pt x="213317" y="368991"/>
                    <a:pt x="198051" y="353747"/>
                    <a:pt x="198051" y="334923"/>
                  </a:cubicBezTo>
                  <a:lnTo>
                    <a:pt x="198051" y="155648"/>
                  </a:lnTo>
                  <a:cubicBezTo>
                    <a:pt x="198051" y="108207"/>
                    <a:pt x="168302" y="68109"/>
                    <a:pt x="133057" y="68109"/>
                  </a:cubicBezTo>
                  <a:cubicBezTo>
                    <a:pt x="97881" y="68109"/>
                    <a:pt x="68135" y="108205"/>
                    <a:pt x="68135" y="155648"/>
                  </a:cubicBezTo>
                  <a:lnTo>
                    <a:pt x="68135" y="334923"/>
                  </a:lnTo>
                  <a:cubicBezTo>
                    <a:pt x="68135" y="353747"/>
                    <a:pt x="52868" y="368991"/>
                    <a:pt x="34068" y="368991"/>
                  </a:cubicBezTo>
                  <a:cubicBezTo>
                    <a:pt x="15267" y="368991"/>
                    <a:pt x="0" y="353747"/>
                    <a:pt x="0" y="334923"/>
                  </a:cubicBezTo>
                  <a:lnTo>
                    <a:pt x="0" y="155648"/>
                  </a:lnTo>
                  <a:cubicBezTo>
                    <a:pt x="0" y="69818"/>
                    <a:pt x="59660" y="0"/>
                    <a:pt x="133037" y="0"/>
                  </a:cubicBezTo>
                  <a:cubicBezTo>
                    <a:pt x="206415" y="0"/>
                    <a:pt x="266146" y="69824"/>
                    <a:pt x="266146" y="155648"/>
                  </a:cubicBezTo>
                  <a:lnTo>
                    <a:pt x="266146" y="334923"/>
                  </a:lnTo>
                  <a:cubicBezTo>
                    <a:pt x="266146" y="353747"/>
                    <a:pt x="250879" y="368991"/>
                    <a:pt x="232078" y="368991"/>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49" name="Freeform: Shape 1048">
              <a:extLst>
                <a:ext uri="{FF2B5EF4-FFF2-40B4-BE49-F238E27FC236}">
                  <a16:creationId xmlns:a16="http://schemas.microsoft.com/office/drawing/2014/main" id="{5493FD9B-AB12-6670-9216-943A6D2B592C}"/>
                </a:ext>
              </a:extLst>
            </p:cNvPr>
            <p:cNvSpPr/>
            <p:nvPr/>
          </p:nvSpPr>
          <p:spPr>
            <a:xfrm>
              <a:off x="15587983" y="1590813"/>
              <a:ext cx="266167" cy="286957"/>
            </a:xfrm>
            <a:custGeom>
              <a:avLst/>
              <a:gdLst>
                <a:gd name="connsiteX0" fmla="*/ 232146 w 266165"/>
                <a:gd name="connsiteY0" fmla="*/ 286933 h 286956"/>
                <a:gd name="connsiteX1" fmla="*/ 198078 w 266165"/>
                <a:gd name="connsiteY1" fmla="*/ 252865 h 286956"/>
                <a:gd name="connsiteX2" fmla="*/ 198078 w 266165"/>
                <a:gd name="connsiteY2" fmla="*/ 143456 h 286956"/>
                <a:gd name="connsiteX3" fmla="*/ 143015 w 266165"/>
                <a:gd name="connsiteY3" fmla="*/ 68115 h 286956"/>
                <a:gd name="connsiteX4" fmla="*/ 123152 w 266165"/>
                <a:gd name="connsiteY4" fmla="*/ 68115 h 286956"/>
                <a:gd name="connsiteX5" fmla="*/ 68135 w 266165"/>
                <a:gd name="connsiteY5" fmla="*/ 143479 h 286956"/>
                <a:gd name="connsiteX6" fmla="*/ 68135 w 266165"/>
                <a:gd name="connsiteY6" fmla="*/ 252889 h 286956"/>
                <a:gd name="connsiteX7" fmla="*/ 34068 w 266165"/>
                <a:gd name="connsiteY7" fmla="*/ 286957 h 286956"/>
                <a:gd name="connsiteX8" fmla="*/ 0 w 266165"/>
                <a:gd name="connsiteY8" fmla="*/ 252889 h 286956"/>
                <a:gd name="connsiteX9" fmla="*/ 0 w 266165"/>
                <a:gd name="connsiteY9" fmla="*/ 143479 h 286956"/>
                <a:gd name="connsiteX10" fmla="*/ 123104 w 266165"/>
                <a:gd name="connsiteY10" fmla="*/ 0 h 286956"/>
                <a:gd name="connsiteX11" fmla="*/ 142990 w 266165"/>
                <a:gd name="connsiteY11" fmla="*/ 0 h 286956"/>
                <a:gd name="connsiteX12" fmla="*/ 266165 w 266165"/>
                <a:gd name="connsiteY12" fmla="*/ 143479 h 286956"/>
                <a:gd name="connsiteX13" fmla="*/ 266165 w 266165"/>
                <a:gd name="connsiteY13" fmla="*/ 252889 h 286956"/>
                <a:gd name="connsiteX14" fmla="*/ 232098 w 266165"/>
                <a:gd name="connsiteY14" fmla="*/ 286957 h 2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165" h="286956">
                  <a:moveTo>
                    <a:pt x="232146" y="286933"/>
                  </a:moveTo>
                  <a:cubicBezTo>
                    <a:pt x="213275" y="286933"/>
                    <a:pt x="198078" y="271689"/>
                    <a:pt x="198078" y="252865"/>
                  </a:cubicBezTo>
                  <a:lnTo>
                    <a:pt x="198078" y="143456"/>
                  </a:lnTo>
                  <a:cubicBezTo>
                    <a:pt x="198078" y="102597"/>
                    <a:pt x="172810" y="68115"/>
                    <a:pt x="143015" y="68115"/>
                  </a:cubicBezTo>
                  <a:lnTo>
                    <a:pt x="123152" y="68115"/>
                  </a:lnTo>
                  <a:cubicBezTo>
                    <a:pt x="93357" y="68115"/>
                    <a:pt x="68135" y="102621"/>
                    <a:pt x="68135" y="143479"/>
                  </a:cubicBezTo>
                  <a:lnTo>
                    <a:pt x="68135" y="252889"/>
                  </a:lnTo>
                  <a:cubicBezTo>
                    <a:pt x="68135" y="271713"/>
                    <a:pt x="52868" y="286957"/>
                    <a:pt x="34068" y="286957"/>
                  </a:cubicBezTo>
                  <a:cubicBezTo>
                    <a:pt x="15267" y="286957"/>
                    <a:pt x="0" y="271713"/>
                    <a:pt x="0" y="252889"/>
                  </a:cubicBezTo>
                  <a:lnTo>
                    <a:pt x="0" y="143479"/>
                  </a:lnTo>
                  <a:cubicBezTo>
                    <a:pt x="0" y="64372"/>
                    <a:pt x="55224" y="0"/>
                    <a:pt x="123104" y="0"/>
                  </a:cubicBezTo>
                  <a:lnTo>
                    <a:pt x="142990" y="0"/>
                  </a:lnTo>
                  <a:cubicBezTo>
                    <a:pt x="210869" y="0"/>
                    <a:pt x="266165" y="64372"/>
                    <a:pt x="266165" y="143479"/>
                  </a:cubicBezTo>
                  <a:lnTo>
                    <a:pt x="266165" y="252889"/>
                  </a:lnTo>
                  <a:cubicBezTo>
                    <a:pt x="266165" y="271713"/>
                    <a:pt x="250898" y="286957"/>
                    <a:pt x="232098" y="286957"/>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0" name="Freeform: Shape 1049">
              <a:extLst>
                <a:ext uri="{FF2B5EF4-FFF2-40B4-BE49-F238E27FC236}">
                  <a16:creationId xmlns:a16="http://schemas.microsoft.com/office/drawing/2014/main" id="{DBFBF5E8-0A70-F50F-6868-271F59BC2B85}"/>
                </a:ext>
              </a:extLst>
            </p:cNvPr>
            <p:cNvSpPr/>
            <p:nvPr/>
          </p:nvSpPr>
          <p:spPr>
            <a:xfrm>
              <a:off x="14719754" y="934310"/>
              <a:ext cx="1134450" cy="1637196"/>
            </a:xfrm>
            <a:custGeom>
              <a:avLst/>
              <a:gdLst>
                <a:gd name="connsiteX0" fmla="*/ 817859 w 1134450"/>
                <a:gd name="connsiteY0" fmla="*/ 1637184 h 1637195"/>
                <a:gd name="connsiteX1" fmla="*/ 590655 w 1134450"/>
                <a:gd name="connsiteY1" fmla="*/ 1637184 h 1637195"/>
                <a:gd name="connsiteX2" fmla="*/ 279655 w 1134450"/>
                <a:gd name="connsiteY2" fmla="*/ 1327089 h 1637195"/>
                <a:gd name="connsiteX3" fmla="*/ 89778 w 1134450"/>
                <a:gd name="connsiteY3" fmla="*/ 988559 h 1637195"/>
                <a:gd name="connsiteX4" fmla="*/ 35085 w 1134450"/>
                <a:gd name="connsiteY4" fmla="*/ 914283 h 1637195"/>
                <a:gd name="connsiteX5" fmla="*/ 36517 w 1134450"/>
                <a:gd name="connsiteY5" fmla="*/ 696297 h 1637195"/>
                <a:gd name="connsiteX6" fmla="*/ 134911 w 1134450"/>
                <a:gd name="connsiteY6" fmla="*/ 647262 h 1637195"/>
                <a:gd name="connsiteX7" fmla="*/ 233371 w 1134450"/>
                <a:gd name="connsiteY7" fmla="*/ 696297 h 1637195"/>
                <a:gd name="connsiteX8" fmla="*/ 274183 w 1134450"/>
                <a:gd name="connsiteY8" fmla="*/ 746417 h 1637195"/>
                <a:gd name="connsiteX9" fmla="*/ 274183 w 1134450"/>
                <a:gd name="connsiteY9" fmla="*/ 155672 h 1637195"/>
                <a:gd name="connsiteX10" fmla="*/ 310906 w 1134450"/>
                <a:gd name="connsiteY10" fmla="*/ 48272 h 1637195"/>
                <a:gd name="connsiteX11" fmla="*/ 407243 w 1134450"/>
                <a:gd name="connsiteY11" fmla="*/ 0 h 1637195"/>
                <a:gd name="connsiteX12" fmla="*/ 540304 w 1134450"/>
                <a:gd name="connsiteY12" fmla="*/ 155648 h 1637195"/>
                <a:gd name="connsiteX13" fmla="*/ 540304 w 1134450"/>
                <a:gd name="connsiteY13" fmla="*/ 909289 h 1637195"/>
                <a:gd name="connsiteX14" fmla="*/ 506236 w 1134450"/>
                <a:gd name="connsiteY14" fmla="*/ 943357 h 1637195"/>
                <a:gd name="connsiteX15" fmla="*/ 472169 w 1134450"/>
                <a:gd name="connsiteY15" fmla="*/ 909289 h 1637195"/>
                <a:gd name="connsiteX16" fmla="*/ 472169 w 1134450"/>
                <a:gd name="connsiteY16" fmla="*/ 155648 h 1637195"/>
                <a:gd name="connsiteX17" fmla="*/ 407247 w 1134450"/>
                <a:gd name="connsiteY17" fmla="*/ 68109 h 1637195"/>
                <a:gd name="connsiteX18" fmla="*/ 363732 w 1134450"/>
                <a:gd name="connsiteY18" fmla="*/ 91276 h 1637195"/>
                <a:gd name="connsiteX19" fmla="*/ 342275 w 1134450"/>
                <a:gd name="connsiteY19" fmla="*/ 155648 h 1637195"/>
                <a:gd name="connsiteX20" fmla="*/ 342345 w 1134450"/>
                <a:gd name="connsiteY20" fmla="*/ 842179 h 1637195"/>
                <a:gd name="connsiteX21" fmla="*/ 319687 w 1134450"/>
                <a:gd name="connsiteY21" fmla="*/ 874284 h 1637195"/>
                <a:gd name="connsiteX22" fmla="*/ 281901 w 1134450"/>
                <a:gd name="connsiteY22" fmla="*/ 863705 h 1637195"/>
                <a:gd name="connsiteX23" fmla="*/ 180621 w 1134450"/>
                <a:gd name="connsiteY23" fmla="*/ 739283 h 1637195"/>
                <a:gd name="connsiteX24" fmla="*/ 134958 w 1134450"/>
                <a:gd name="connsiteY24" fmla="*/ 715378 h 1637195"/>
                <a:gd name="connsiteX25" fmla="*/ 89365 w 1134450"/>
                <a:gd name="connsiteY25" fmla="*/ 739306 h 1637195"/>
                <a:gd name="connsiteX26" fmla="*/ 90844 w 1134450"/>
                <a:gd name="connsiteY26" fmla="*/ 875069 h 1637195"/>
                <a:gd name="connsiteX27" fmla="*/ 144313 w 1134450"/>
                <a:gd name="connsiteY27" fmla="*/ 947684 h 1637195"/>
                <a:gd name="connsiteX28" fmla="*/ 347032 w 1134450"/>
                <a:gd name="connsiteY28" fmla="*/ 1316517 h 1637195"/>
                <a:gd name="connsiteX29" fmla="*/ 590727 w 1134450"/>
                <a:gd name="connsiteY29" fmla="*/ 1569081 h 1637195"/>
                <a:gd name="connsiteX30" fmla="*/ 817931 w 1134450"/>
                <a:gd name="connsiteY30" fmla="*/ 1569081 h 1637195"/>
                <a:gd name="connsiteX31" fmla="*/ 1066338 w 1134450"/>
                <a:gd name="connsiteY31" fmla="*/ 1256260 h 1637195"/>
                <a:gd name="connsiteX32" fmla="*/ 1066338 w 1134450"/>
                <a:gd name="connsiteY32" fmla="*/ 909369 h 1637195"/>
                <a:gd name="connsiteX33" fmla="*/ 1100383 w 1134450"/>
                <a:gd name="connsiteY33" fmla="*/ 875302 h 1637195"/>
                <a:gd name="connsiteX34" fmla="*/ 1134451 w 1134450"/>
                <a:gd name="connsiteY34" fmla="*/ 909369 h 1637195"/>
                <a:gd name="connsiteX35" fmla="*/ 1134451 w 1134450"/>
                <a:gd name="connsiteY35" fmla="*/ 1256260 h 1637195"/>
                <a:gd name="connsiteX36" fmla="*/ 817910 w 1134450"/>
                <a:gd name="connsiteY36" fmla="*/ 1637196 h 16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4450" h="1637195">
                  <a:moveTo>
                    <a:pt x="817859" y="1637184"/>
                  </a:moveTo>
                  <a:lnTo>
                    <a:pt x="590655" y="1637184"/>
                  </a:lnTo>
                  <a:cubicBezTo>
                    <a:pt x="438679" y="1637184"/>
                    <a:pt x="307930" y="1506736"/>
                    <a:pt x="279655" y="1327089"/>
                  </a:cubicBezTo>
                  <a:cubicBezTo>
                    <a:pt x="262633" y="1218974"/>
                    <a:pt x="166756" y="1091199"/>
                    <a:pt x="89778" y="988559"/>
                  </a:cubicBezTo>
                  <a:cubicBezTo>
                    <a:pt x="69984" y="962183"/>
                    <a:pt x="51276" y="937284"/>
                    <a:pt x="35085" y="914283"/>
                  </a:cubicBezTo>
                  <a:cubicBezTo>
                    <a:pt x="-12217" y="847120"/>
                    <a:pt x="-11639" y="755424"/>
                    <a:pt x="36517" y="696297"/>
                  </a:cubicBezTo>
                  <a:cubicBezTo>
                    <a:pt x="61900" y="665139"/>
                    <a:pt x="97767" y="647262"/>
                    <a:pt x="134911" y="647262"/>
                  </a:cubicBezTo>
                  <a:cubicBezTo>
                    <a:pt x="172121" y="647262"/>
                    <a:pt x="208011" y="665139"/>
                    <a:pt x="233371" y="696297"/>
                  </a:cubicBezTo>
                  <a:lnTo>
                    <a:pt x="274183" y="746417"/>
                  </a:lnTo>
                  <a:lnTo>
                    <a:pt x="274183" y="155672"/>
                  </a:lnTo>
                  <a:cubicBezTo>
                    <a:pt x="274136" y="115507"/>
                    <a:pt x="287186" y="77375"/>
                    <a:pt x="310906" y="48272"/>
                  </a:cubicBezTo>
                  <a:cubicBezTo>
                    <a:pt x="335874" y="17600"/>
                    <a:pt x="370980" y="0"/>
                    <a:pt x="407243" y="0"/>
                  </a:cubicBezTo>
                  <a:cubicBezTo>
                    <a:pt x="480644" y="0"/>
                    <a:pt x="540304" y="69824"/>
                    <a:pt x="540304" y="155648"/>
                  </a:cubicBezTo>
                  <a:lnTo>
                    <a:pt x="540304" y="909289"/>
                  </a:lnTo>
                  <a:cubicBezTo>
                    <a:pt x="540304" y="928113"/>
                    <a:pt x="525037" y="943357"/>
                    <a:pt x="506236" y="943357"/>
                  </a:cubicBezTo>
                  <a:cubicBezTo>
                    <a:pt x="487435" y="943357"/>
                    <a:pt x="472169" y="928113"/>
                    <a:pt x="472169" y="909289"/>
                  </a:cubicBezTo>
                  <a:lnTo>
                    <a:pt x="472169" y="155648"/>
                  </a:lnTo>
                  <a:cubicBezTo>
                    <a:pt x="472169" y="108207"/>
                    <a:pt x="442420" y="68109"/>
                    <a:pt x="407247" y="68109"/>
                  </a:cubicBezTo>
                  <a:cubicBezTo>
                    <a:pt x="391356" y="68109"/>
                    <a:pt x="375904" y="76332"/>
                    <a:pt x="363732" y="91276"/>
                  </a:cubicBezTo>
                  <a:cubicBezTo>
                    <a:pt x="350128" y="107997"/>
                    <a:pt x="342275" y="131464"/>
                    <a:pt x="342275" y="155648"/>
                  </a:cubicBezTo>
                  <a:lnTo>
                    <a:pt x="342345" y="842179"/>
                  </a:lnTo>
                  <a:cubicBezTo>
                    <a:pt x="342345" y="856592"/>
                    <a:pt x="333291" y="869457"/>
                    <a:pt x="319687" y="874284"/>
                  </a:cubicBezTo>
                  <a:cubicBezTo>
                    <a:pt x="306152" y="879111"/>
                    <a:pt x="290954" y="874885"/>
                    <a:pt x="281901" y="863705"/>
                  </a:cubicBezTo>
                  <a:lnTo>
                    <a:pt x="180621" y="739283"/>
                  </a:lnTo>
                  <a:cubicBezTo>
                    <a:pt x="168010" y="723854"/>
                    <a:pt x="151819" y="715378"/>
                    <a:pt x="134958" y="715378"/>
                  </a:cubicBezTo>
                  <a:cubicBezTo>
                    <a:pt x="118190" y="715378"/>
                    <a:pt x="101953" y="723877"/>
                    <a:pt x="89365" y="739306"/>
                  </a:cubicBezTo>
                  <a:cubicBezTo>
                    <a:pt x="61118" y="774090"/>
                    <a:pt x="61695" y="833727"/>
                    <a:pt x="90844" y="875069"/>
                  </a:cubicBezTo>
                  <a:cubicBezTo>
                    <a:pt x="106480" y="897242"/>
                    <a:pt x="124842" y="921748"/>
                    <a:pt x="144313" y="947684"/>
                  </a:cubicBezTo>
                  <a:cubicBezTo>
                    <a:pt x="225868" y="1056378"/>
                    <a:pt x="327402" y="1191680"/>
                    <a:pt x="347032" y="1316517"/>
                  </a:cubicBezTo>
                  <a:cubicBezTo>
                    <a:pt x="370036" y="1462881"/>
                    <a:pt x="472519" y="1569081"/>
                    <a:pt x="590727" y="1569081"/>
                  </a:cubicBezTo>
                  <a:lnTo>
                    <a:pt x="817931" y="1569081"/>
                  </a:lnTo>
                  <a:cubicBezTo>
                    <a:pt x="954871" y="1569081"/>
                    <a:pt x="1066338" y="1428771"/>
                    <a:pt x="1066338" y="1256260"/>
                  </a:cubicBezTo>
                  <a:lnTo>
                    <a:pt x="1066338" y="909369"/>
                  </a:lnTo>
                  <a:cubicBezTo>
                    <a:pt x="1066338" y="890545"/>
                    <a:pt x="1081536" y="875302"/>
                    <a:pt x="1100383" y="875302"/>
                  </a:cubicBezTo>
                  <a:cubicBezTo>
                    <a:pt x="1119184" y="875302"/>
                    <a:pt x="1134451" y="890545"/>
                    <a:pt x="1134451" y="909369"/>
                  </a:cubicBezTo>
                  <a:lnTo>
                    <a:pt x="1134451" y="1256260"/>
                  </a:lnTo>
                  <a:cubicBezTo>
                    <a:pt x="1134451" y="1466299"/>
                    <a:pt x="992450" y="1637219"/>
                    <a:pt x="817910" y="1637196"/>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1" name="Freeform: Shape 1050">
              <a:extLst>
                <a:ext uri="{FF2B5EF4-FFF2-40B4-BE49-F238E27FC236}">
                  <a16:creationId xmlns:a16="http://schemas.microsoft.com/office/drawing/2014/main" id="{9A1B6A91-3E21-7404-580F-113AD160B4FA}"/>
                </a:ext>
              </a:extLst>
            </p:cNvPr>
            <p:cNvSpPr/>
            <p:nvPr/>
          </p:nvSpPr>
          <p:spPr>
            <a:xfrm>
              <a:off x="14737752" y="579210"/>
              <a:ext cx="778382" cy="764338"/>
            </a:xfrm>
            <a:custGeom>
              <a:avLst/>
              <a:gdLst>
                <a:gd name="connsiteX0" fmla="*/ 290237 w 778380"/>
                <a:gd name="connsiteY0" fmla="*/ 764318 h 764336"/>
                <a:gd name="connsiteX1" fmla="*/ 280721 w 778380"/>
                <a:gd name="connsiteY1" fmla="*/ 762978 h 764336"/>
                <a:gd name="connsiteX2" fmla="*/ 0 w 778380"/>
                <a:gd name="connsiteY2" fmla="*/ 389202 h 764336"/>
                <a:gd name="connsiteX3" fmla="*/ 389226 w 778380"/>
                <a:gd name="connsiteY3" fmla="*/ 0 h 764336"/>
                <a:gd name="connsiteX4" fmla="*/ 778381 w 778380"/>
                <a:gd name="connsiteY4" fmla="*/ 389202 h 764336"/>
                <a:gd name="connsiteX5" fmla="*/ 497731 w 778380"/>
                <a:gd name="connsiteY5" fmla="*/ 762978 h 764336"/>
                <a:gd name="connsiteX6" fmla="*/ 455510 w 778380"/>
                <a:gd name="connsiteY6" fmla="*/ 739743 h 764336"/>
                <a:gd name="connsiteX7" fmla="*/ 478746 w 778380"/>
                <a:gd name="connsiteY7" fmla="*/ 697545 h 764336"/>
                <a:gd name="connsiteX8" fmla="*/ 710313 w 778380"/>
                <a:gd name="connsiteY8" fmla="*/ 389206 h 764336"/>
                <a:gd name="connsiteX9" fmla="*/ 389220 w 778380"/>
                <a:gd name="connsiteY9" fmla="*/ 68113 h 764336"/>
                <a:gd name="connsiteX10" fmla="*/ 68104 w 778380"/>
                <a:gd name="connsiteY10" fmla="*/ 389206 h 764336"/>
                <a:gd name="connsiteX11" fmla="*/ 299672 w 778380"/>
                <a:gd name="connsiteY11" fmla="*/ 697545 h 764336"/>
                <a:gd name="connsiteX12" fmla="*/ 322907 w 778380"/>
                <a:gd name="connsiteY12" fmla="*/ 739743 h 764336"/>
                <a:gd name="connsiteX13" fmla="*/ 290202 w 778380"/>
                <a:gd name="connsiteY13" fmla="*/ 764317 h 7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8380" h="764336">
                  <a:moveTo>
                    <a:pt x="290237" y="764318"/>
                  </a:moveTo>
                  <a:cubicBezTo>
                    <a:pt x="287119" y="764318"/>
                    <a:pt x="283908" y="763879"/>
                    <a:pt x="280721" y="762978"/>
                  </a:cubicBezTo>
                  <a:cubicBezTo>
                    <a:pt x="115441" y="715029"/>
                    <a:pt x="0" y="561341"/>
                    <a:pt x="0" y="389202"/>
                  </a:cubicBezTo>
                  <a:cubicBezTo>
                    <a:pt x="0" y="174586"/>
                    <a:pt x="174634" y="0"/>
                    <a:pt x="389226" y="0"/>
                  </a:cubicBezTo>
                  <a:cubicBezTo>
                    <a:pt x="603818" y="0"/>
                    <a:pt x="778381" y="174586"/>
                    <a:pt x="778381" y="389202"/>
                  </a:cubicBezTo>
                  <a:cubicBezTo>
                    <a:pt x="778381" y="561341"/>
                    <a:pt x="663011" y="715025"/>
                    <a:pt x="497731" y="762978"/>
                  </a:cubicBezTo>
                  <a:cubicBezTo>
                    <a:pt x="479646" y="768221"/>
                    <a:pt x="460776" y="757827"/>
                    <a:pt x="455510" y="739743"/>
                  </a:cubicBezTo>
                  <a:cubicBezTo>
                    <a:pt x="450244" y="721681"/>
                    <a:pt x="460661" y="702788"/>
                    <a:pt x="478746" y="697545"/>
                  </a:cubicBezTo>
                  <a:cubicBezTo>
                    <a:pt x="615065" y="657980"/>
                    <a:pt x="710313" y="531201"/>
                    <a:pt x="710313" y="389206"/>
                  </a:cubicBezTo>
                  <a:cubicBezTo>
                    <a:pt x="710313" y="212148"/>
                    <a:pt x="566261" y="68113"/>
                    <a:pt x="389220" y="68113"/>
                  </a:cubicBezTo>
                  <a:cubicBezTo>
                    <a:pt x="212180" y="68113"/>
                    <a:pt x="68104" y="212142"/>
                    <a:pt x="68104" y="389206"/>
                  </a:cubicBezTo>
                  <a:cubicBezTo>
                    <a:pt x="68104" y="531207"/>
                    <a:pt x="163376" y="658006"/>
                    <a:pt x="299672" y="697545"/>
                  </a:cubicBezTo>
                  <a:cubicBezTo>
                    <a:pt x="317756" y="702788"/>
                    <a:pt x="328173" y="721681"/>
                    <a:pt x="322907" y="739743"/>
                  </a:cubicBezTo>
                  <a:cubicBezTo>
                    <a:pt x="318611" y="754640"/>
                    <a:pt x="304984" y="764317"/>
                    <a:pt x="290202" y="764317"/>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2" name="Freeform: Shape 1051">
              <a:extLst>
                <a:ext uri="{FF2B5EF4-FFF2-40B4-BE49-F238E27FC236}">
                  <a16:creationId xmlns:a16="http://schemas.microsoft.com/office/drawing/2014/main" id="{D284EFDC-4527-21A0-B25C-469206C0178E}"/>
                </a:ext>
              </a:extLst>
            </p:cNvPr>
            <p:cNvSpPr/>
            <p:nvPr/>
          </p:nvSpPr>
          <p:spPr>
            <a:xfrm>
              <a:off x="15092902" y="-17764"/>
              <a:ext cx="68133" cy="665087"/>
            </a:xfrm>
            <a:custGeom>
              <a:avLst/>
              <a:gdLst>
                <a:gd name="connsiteX0" fmla="*/ 34068 w 68135"/>
                <a:gd name="connsiteY0" fmla="*/ 665065 h 665088"/>
                <a:gd name="connsiteX1" fmla="*/ 0 w 68135"/>
                <a:gd name="connsiteY1" fmla="*/ 630998 h 665088"/>
                <a:gd name="connsiteX2" fmla="*/ 0 w 68135"/>
                <a:gd name="connsiteY2" fmla="*/ 34045 h 665088"/>
                <a:gd name="connsiteX3" fmla="*/ 34068 w 68135"/>
                <a:gd name="connsiteY3" fmla="*/ 0 h 665088"/>
                <a:gd name="connsiteX4" fmla="*/ 68135 w 68135"/>
                <a:gd name="connsiteY4" fmla="*/ 34068 h 665088"/>
                <a:gd name="connsiteX5" fmla="*/ 68135 w 68135"/>
                <a:gd name="connsiteY5" fmla="*/ 631021 h 665088"/>
                <a:gd name="connsiteX6" fmla="*/ 34068 w 68135"/>
                <a:gd name="connsiteY6" fmla="*/ 665088 h 66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35" h="665088">
                  <a:moveTo>
                    <a:pt x="34068" y="665065"/>
                  </a:moveTo>
                  <a:cubicBezTo>
                    <a:pt x="15267" y="665065"/>
                    <a:pt x="0" y="649822"/>
                    <a:pt x="0" y="630998"/>
                  </a:cubicBezTo>
                  <a:lnTo>
                    <a:pt x="0" y="34045"/>
                  </a:lnTo>
                  <a:cubicBezTo>
                    <a:pt x="0" y="15221"/>
                    <a:pt x="15267" y="0"/>
                    <a:pt x="34068" y="0"/>
                  </a:cubicBezTo>
                  <a:cubicBezTo>
                    <a:pt x="52891" y="0"/>
                    <a:pt x="68135" y="15244"/>
                    <a:pt x="68135" y="34068"/>
                  </a:cubicBezTo>
                  <a:lnTo>
                    <a:pt x="68135" y="631021"/>
                  </a:lnTo>
                  <a:cubicBezTo>
                    <a:pt x="68135" y="649822"/>
                    <a:pt x="52868" y="665088"/>
                    <a:pt x="34068" y="66508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3" name="Freeform: Shape 1052">
              <a:extLst>
                <a:ext uri="{FF2B5EF4-FFF2-40B4-BE49-F238E27FC236}">
                  <a16:creationId xmlns:a16="http://schemas.microsoft.com/office/drawing/2014/main" id="{FCBF4BEF-B7BC-3DAA-FB84-A3A19638B72D}"/>
                </a:ext>
              </a:extLst>
            </p:cNvPr>
            <p:cNvSpPr/>
            <p:nvPr/>
          </p:nvSpPr>
          <p:spPr>
            <a:xfrm>
              <a:off x="14900138" y="-403376"/>
              <a:ext cx="453665" cy="453709"/>
            </a:xfrm>
            <a:custGeom>
              <a:avLst/>
              <a:gdLst>
                <a:gd name="connsiteX0" fmla="*/ 226832 w 453663"/>
                <a:gd name="connsiteY0" fmla="*/ 68133 h 453710"/>
                <a:gd name="connsiteX1" fmla="*/ 68109 w 453663"/>
                <a:gd name="connsiteY1" fmla="*/ 226855 h 453710"/>
                <a:gd name="connsiteX2" fmla="*/ 226832 w 453663"/>
                <a:gd name="connsiteY2" fmla="*/ 385601 h 453710"/>
                <a:gd name="connsiteX3" fmla="*/ 385554 w 453663"/>
                <a:gd name="connsiteY3" fmla="*/ 226855 h 453710"/>
                <a:gd name="connsiteX4" fmla="*/ 226832 w 453663"/>
                <a:gd name="connsiteY4" fmla="*/ 68133 h 453710"/>
                <a:gd name="connsiteX5" fmla="*/ 226832 w 453663"/>
                <a:gd name="connsiteY5" fmla="*/ 453711 h 453710"/>
                <a:gd name="connsiteX6" fmla="*/ 0 w 453663"/>
                <a:gd name="connsiteY6" fmla="*/ 226855 h 453710"/>
                <a:gd name="connsiteX7" fmla="*/ 226832 w 453663"/>
                <a:gd name="connsiteY7" fmla="*/ 0 h 453710"/>
                <a:gd name="connsiteX8" fmla="*/ 453663 w 453663"/>
                <a:gd name="connsiteY8" fmla="*/ 226855 h 453710"/>
                <a:gd name="connsiteX9" fmla="*/ 226832 w 453663"/>
                <a:gd name="connsiteY9" fmla="*/ 453711 h 4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63" h="453710">
                  <a:moveTo>
                    <a:pt x="226832" y="68133"/>
                  </a:moveTo>
                  <a:cubicBezTo>
                    <a:pt x="139317" y="68133"/>
                    <a:pt x="68109" y="139340"/>
                    <a:pt x="68109" y="226855"/>
                  </a:cubicBezTo>
                  <a:cubicBezTo>
                    <a:pt x="68109" y="314394"/>
                    <a:pt x="139317" y="385601"/>
                    <a:pt x="226832" y="385601"/>
                  </a:cubicBezTo>
                  <a:cubicBezTo>
                    <a:pt x="314347" y="385601"/>
                    <a:pt x="385554" y="314394"/>
                    <a:pt x="385554" y="226855"/>
                  </a:cubicBezTo>
                  <a:cubicBezTo>
                    <a:pt x="385554" y="139340"/>
                    <a:pt x="314347" y="68133"/>
                    <a:pt x="226832" y="68133"/>
                  </a:cubicBezTo>
                  <a:close/>
                  <a:moveTo>
                    <a:pt x="226832" y="453711"/>
                  </a:moveTo>
                  <a:cubicBezTo>
                    <a:pt x="101765" y="453711"/>
                    <a:pt x="0" y="351946"/>
                    <a:pt x="0" y="226855"/>
                  </a:cubicBezTo>
                  <a:cubicBezTo>
                    <a:pt x="0" y="101765"/>
                    <a:pt x="101765" y="0"/>
                    <a:pt x="226832" y="0"/>
                  </a:cubicBezTo>
                  <a:cubicBezTo>
                    <a:pt x="351899" y="0"/>
                    <a:pt x="453663" y="101765"/>
                    <a:pt x="453663" y="226855"/>
                  </a:cubicBezTo>
                  <a:cubicBezTo>
                    <a:pt x="453663" y="351946"/>
                    <a:pt x="351899" y="453711"/>
                    <a:pt x="226832" y="453711"/>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4" name="Freeform: Shape 1053">
              <a:extLst>
                <a:ext uri="{FF2B5EF4-FFF2-40B4-BE49-F238E27FC236}">
                  <a16:creationId xmlns:a16="http://schemas.microsoft.com/office/drawing/2014/main" id="{1DBD8C3B-425C-D3A0-2FFC-82F7CFD0C172}"/>
                </a:ext>
              </a:extLst>
            </p:cNvPr>
            <p:cNvSpPr/>
            <p:nvPr/>
          </p:nvSpPr>
          <p:spPr>
            <a:xfrm>
              <a:off x="15400465" y="458245"/>
              <a:ext cx="585116" cy="366615"/>
            </a:xfrm>
            <a:custGeom>
              <a:avLst/>
              <a:gdLst>
                <a:gd name="connsiteX0" fmla="*/ 34086 w 585116"/>
                <a:gd name="connsiteY0" fmla="*/ 366614 h 366613"/>
                <a:gd name="connsiteX1" fmla="*/ 4569 w 585116"/>
                <a:gd name="connsiteY1" fmla="*/ 349591 h 366613"/>
                <a:gd name="connsiteX2" fmla="*/ 17041 w 585116"/>
                <a:gd name="connsiteY2" fmla="*/ 303074 h 366613"/>
                <a:gd name="connsiteX3" fmla="*/ 534059 w 585116"/>
                <a:gd name="connsiteY3" fmla="*/ 4574 h 366613"/>
                <a:gd name="connsiteX4" fmla="*/ 580530 w 585116"/>
                <a:gd name="connsiteY4" fmla="*/ 17046 h 366613"/>
                <a:gd name="connsiteX5" fmla="*/ 568104 w 585116"/>
                <a:gd name="connsiteY5" fmla="*/ 63563 h 366613"/>
                <a:gd name="connsiteX6" fmla="*/ 51085 w 585116"/>
                <a:gd name="connsiteY6" fmla="*/ 362040 h 366613"/>
                <a:gd name="connsiteX7" fmla="*/ 34063 w 585116"/>
                <a:gd name="connsiteY7" fmla="*/ 366613 h 3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16" h="366613">
                  <a:moveTo>
                    <a:pt x="34086" y="366614"/>
                  </a:moveTo>
                  <a:cubicBezTo>
                    <a:pt x="22307" y="366614"/>
                    <a:pt x="10897" y="360516"/>
                    <a:pt x="4569" y="349591"/>
                  </a:cubicBezTo>
                  <a:cubicBezTo>
                    <a:pt x="-4832" y="333308"/>
                    <a:pt x="735" y="312475"/>
                    <a:pt x="17041" y="303074"/>
                  </a:cubicBezTo>
                  <a:lnTo>
                    <a:pt x="534059" y="4574"/>
                  </a:lnTo>
                  <a:cubicBezTo>
                    <a:pt x="550320" y="-4850"/>
                    <a:pt x="571130" y="763"/>
                    <a:pt x="580530" y="17046"/>
                  </a:cubicBezTo>
                  <a:cubicBezTo>
                    <a:pt x="589954" y="33330"/>
                    <a:pt x="584387" y="54163"/>
                    <a:pt x="568104" y="63563"/>
                  </a:cubicBezTo>
                  <a:lnTo>
                    <a:pt x="51085" y="362040"/>
                  </a:lnTo>
                  <a:cubicBezTo>
                    <a:pt x="45704" y="365135"/>
                    <a:pt x="39838" y="366613"/>
                    <a:pt x="34063" y="366613"/>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055" name="Freeform: Shape 1054">
              <a:extLst>
                <a:ext uri="{FF2B5EF4-FFF2-40B4-BE49-F238E27FC236}">
                  <a16:creationId xmlns:a16="http://schemas.microsoft.com/office/drawing/2014/main" id="{75C8BB43-410F-DC17-ACA1-3096FCD44C49}"/>
                </a:ext>
              </a:extLst>
            </p:cNvPr>
            <p:cNvSpPr/>
            <p:nvPr/>
          </p:nvSpPr>
          <p:spPr>
            <a:xfrm>
              <a:off x="15891676" y="169137"/>
              <a:ext cx="453615" cy="453620"/>
            </a:xfrm>
            <a:custGeom>
              <a:avLst/>
              <a:gdLst>
                <a:gd name="connsiteX0" fmla="*/ 226513 w 453614"/>
                <a:gd name="connsiteY0" fmla="*/ 68113 h 453619"/>
                <a:gd name="connsiteX1" fmla="*/ 147453 w 453614"/>
                <a:gd name="connsiteY1" fmla="*/ 89362 h 453619"/>
                <a:gd name="connsiteX2" fmla="*/ 89319 w 453614"/>
                <a:gd name="connsiteY2" fmla="*/ 306195 h 453619"/>
                <a:gd name="connsiteX3" fmla="*/ 306175 w 453614"/>
                <a:gd name="connsiteY3" fmla="*/ 364284 h 453619"/>
                <a:gd name="connsiteX4" fmla="*/ 364310 w 453614"/>
                <a:gd name="connsiteY4" fmla="*/ 147450 h 453619"/>
                <a:gd name="connsiteX5" fmla="*/ 226513 w 453614"/>
                <a:gd name="connsiteY5" fmla="*/ 68113 h 453619"/>
                <a:gd name="connsiteX6" fmla="*/ 227160 w 453614"/>
                <a:gd name="connsiteY6" fmla="*/ 453620 h 453619"/>
                <a:gd name="connsiteX7" fmla="*/ 30353 w 453614"/>
                <a:gd name="connsiteY7" fmla="*/ 340236 h 453619"/>
                <a:gd name="connsiteX8" fmla="*/ 113386 w 453614"/>
                <a:gd name="connsiteY8" fmla="*/ 30348 h 453619"/>
                <a:gd name="connsiteX9" fmla="*/ 423251 w 453614"/>
                <a:gd name="connsiteY9" fmla="*/ 113381 h 453619"/>
                <a:gd name="connsiteX10" fmla="*/ 340218 w 453614"/>
                <a:gd name="connsiteY10" fmla="*/ 423269 h 453619"/>
                <a:gd name="connsiteX11" fmla="*/ 227160 w 453614"/>
                <a:gd name="connsiteY11" fmla="*/ 453618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614" h="453619">
                  <a:moveTo>
                    <a:pt x="226513" y="68113"/>
                  </a:moveTo>
                  <a:cubicBezTo>
                    <a:pt x="199605" y="68113"/>
                    <a:pt x="172397" y="74949"/>
                    <a:pt x="147453" y="89362"/>
                  </a:cubicBezTo>
                  <a:cubicBezTo>
                    <a:pt x="71652" y="133130"/>
                    <a:pt x="45576" y="230394"/>
                    <a:pt x="89319" y="306195"/>
                  </a:cubicBezTo>
                  <a:cubicBezTo>
                    <a:pt x="133087" y="381973"/>
                    <a:pt x="230350" y="408055"/>
                    <a:pt x="306175" y="364284"/>
                  </a:cubicBezTo>
                  <a:cubicBezTo>
                    <a:pt x="382001" y="320512"/>
                    <a:pt x="408053" y="223252"/>
                    <a:pt x="364310" y="147450"/>
                  </a:cubicBezTo>
                  <a:cubicBezTo>
                    <a:pt x="334931" y="96591"/>
                    <a:pt x="281460" y="68113"/>
                    <a:pt x="226513" y="68113"/>
                  </a:cubicBezTo>
                  <a:close/>
                  <a:moveTo>
                    <a:pt x="227160" y="453620"/>
                  </a:moveTo>
                  <a:cubicBezTo>
                    <a:pt x="148744" y="453620"/>
                    <a:pt x="72275" y="412946"/>
                    <a:pt x="30353" y="340236"/>
                  </a:cubicBezTo>
                  <a:cubicBezTo>
                    <a:pt x="-32192" y="231891"/>
                    <a:pt x="5039" y="92893"/>
                    <a:pt x="113386" y="30348"/>
                  </a:cubicBezTo>
                  <a:cubicBezTo>
                    <a:pt x="221732" y="-32197"/>
                    <a:pt x="360682" y="5057"/>
                    <a:pt x="423251" y="113381"/>
                  </a:cubicBezTo>
                  <a:cubicBezTo>
                    <a:pt x="485820" y="221703"/>
                    <a:pt x="448564" y="360724"/>
                    <a:pt x="340218" y="423269"/>
                  </a:cubicBezTo>
                  <a:cubicBezTo>
                    <a:pt x="304626" y="443849"/>
                    <a:pt x="265640" y="453618"/>
                    <a:pt x="227160" y="45361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228" name="Freeform: Shape 1227">
              <a:extLst>
                <a:ext uri="{FF2B5EF4-FFF2-40B4-BE49-F238E27FC236}">
                  <a16:creationId xmlns:a16="http://schemas.microsoft.com/office/drawing/2014/main" id="{0C63C93B-A115-C14B-F208-9A8492810D7C}"/>
                </a:ext>
              </a:extLst>
            </p:cNvPr>
            <p:cNvSpPr/>
            <p:nvPr/>
          </p:nvSpPr>
          <p:spPr>
            <a:xfrm>
              <a:off x="15400455" y="1111911"/>
              <a:ext cx="585121" cy="366605"/>
            </a:xfrm>
            <a:custGeom>
              <a:avLst/>
              <a:gdLst>
                <a:gd name="connsiteX0" fmla="*/ 551051 w 585121"/>
                <a:gd name="connsiteY0" fmla="*/ 366603 h 366603"/>
                <a:gd name="connsiteX1" fmla="*/ 534075 w 585121"/>
                <a:gd name="connsiteY1" fmla="*/ 362053 h 366603"/>
                <a:gd name="connsiteX2" fmla="*/ 17056 w 585121"/>
                <a:gd name="connsiteY2" fmla="*/ 63553 h 366603"/>
                <a:gd name="connsiteX3" fmla="*/ 4584 w 585121"/>
                <a:gd name="connsiteY3" fmla="*/ 17036 h 366603"/>
                <a:gd name="connsiteX4" fmla="*/ 51124 w 585121"/>
                <a:gd name="connsiteY4" fmla="*/ 4563 h 366603"/>
                <a:gd name="connsiteX5" fmla="*/ 568142 w 585121"/>
                <a:gd name="connsiteY5" fmla="*/ 303040 h 366603"/>
                <a:gd name="connsiteX6" fmla="*/ 580545 w 585121"/>
                <a:gd name="connsiteY6" fmla="*/ 349580 h 366603"/>
                <a:gd name="connsiteX7" fmla="*/ 551051 w 585121"/>
                <a:gd name="connsiteY7" fmla="*/ 366602 h 3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21" h="366603">
                  <a:moveTo>
                    <a:pt x="551051" y="366603"/>
                  </a:moveTo>
                  <a:cubicBezTo>
                    <a:pt x="545254" y="366603"/>
                    <a:pt x="539410" y="365148"/>
                    <a:pt x="534075" y="362053"/>
                  </a:cubicBezTo>
                  <a:lnTo>
                    <a:pt x="17056" y="63553"/>
                  </a:lnTo>
                  <a:cubicBezTo>
                    <a:pt x="727" y="54153"/>
                    <a:pt x="-4839" y="33319"/>
                    <a:pt x="4584" y="17036"/>
                  </a:cubicBezTo>
                  <a:cubicBezTo>
                    <a:pt x="13984" y="753"/>
                    <a:pt x="34795" y="-4837"/>
                    <a:pt x="51124" y="4563"/>
                  </a:cubicBezTo>
                  <a:lnTo>
                    <a:pt x="568142" y="303040"/>
                  </a:lnTo>
                  <a:cubicBezTo>
                    <a:pt x="584402" y="312464"/>
                    <a:pt x="589946" y="333297"/>
                    <a:pt x="580545" y="349580"/>
                  </a:cubicBezTo>
                  <a:cubicBezTo>
                    <a:pt x="574286" y="360505"/>
                    <a:pt x="562807" y="366626"/>
                    <a:pt x="551051" y="366602"/>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229" name="Freeform: Shape 1228">
              <a:extLst>
                <a:ext uri="{FF2B5EF4-FFF2-40B4-BE49-F238E27FC236}">
                  <a16:creationId xmlns:a16="http://schemas.microsoft.com/office/drawing/2014/main" id="{19B2E09C-295E-9313-A79B-2B3771B265F0}"/>
                </a:ext>
              </a:extLst>
            </p:cNvPr>
            <p:cNvSpPr/>
            <p:nvPr/>
          </p:nvSpPr>
          <p:spPr>
            <a:xfrm>
              <a:off x="15891706" y="1314059"/>
              <a:ext cx="453600" cy="453620"/>
            </a:xfrm>
            <a:custGeom>
              <a:avLst/>
              <a:gdLst>
                <a:gd name="connsiteX0" fmla="*/ 393753 w 453598"/>
                <a:gd name="connsiteY0" fmla="*/ 323218 h 453619"/>
                <a:gd name="connsiteX1" fmla="*/ 393822 w 453598"/>
                <a:gd name="connsiteY1" fmla="*/ 323218 h 453619"/>
                <a:gd name="connsiteX2" fmla="*/ 227107 w 453598"/>
                <a:gd name="connsiteY2" fmla="*/ 68111 h 453619"/>
                <a:gd name="connsiteX3" fmla="*/ 89310 w 453598"/>
                <a:gd name="connsiteY3" fmla="*/ 147449 h 453619"/>
                <a:gd name="connsiteX4" fmla="*/ 147445 w 453598"/>
                <a:gd name="connsiteY4" fmla="*/ 364282 h 453619"/>
                <a:gd name="connsiteX5" fmla="*/ 364301 w 453598"/>
                <a:gd name="connsiteY5" fmla="*/ 306171 h 453619"/>
                <a:gd name="connsiteX6" fmla="*/ 306167 w 453598"/>
                <a:gd name="connsiteY6" fmla="*/ 89338 h 453619"/>
                <a:gd name="connsiteX7" fmla="*/ 227107 w 453598"/>
                <a:gd name="connsiteY7" fmla="*/ 68112 h 453619"/>
                <a:gd name="connsiteX8" fmla="*/ 226392 w 453598"/>
                <a:gd name="connsiteY8" fmla="*/ 453618 h 453619"/>
                <a:gd name="connsiteX9" fmla="*/ 113381 w 453598"/>
                <a:gd name="connsiteY9" fmla="*/ 423269 h 453619"/>
                <a:gd name="connsiteX10" fmla="*/ 30348 w 453598"/>
                <a:gd name="connsiteY10" fmla="*/ 113381 h 453619"/>
                <a:gd name="connsiteX11" fmla="*/ 340212 w 453598"/>
                <a:gd name="connsiteY11" fmla="*/ 30348 h 453619"/>
                <a:gd name="connsiteX12" fmla="*/ 423245 w 453598"/>
                <a:gd name="connsiteY12" fmla="*/ 340236 h 453619"/>
                <a:gd name="connsiteX13" fmla="*/ 226392 w 453598"/>
                <a:gd name="connsiteY13" fmla="*/ 453619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598" h="453619">
                  <a:moveTo>
                    <a:pt x="393753" y="323218"/>
                  </a:moveTo>
                  <a:lnTo>
                    <a:pt x="393822" y="323218"/>
                  </a:lnTo>
                  <a:close/>
                  <a:moveTo>
                    <a:pt x="227107" y="68111"/>
                  </a:moveTo>
                  <a:cubicBezTo>
                    <a:pt x="172160" y="68111"/>
                    <a:pt x="118691" y="96590"/>
                    <a:pt x="89310" y="147449"/>
                  </a:cubicBezTo>
                  <a:cubicBezTo>
                    <a:pt x="45565" y="223251"/>
                    <a:pt x="71618" y="320516"/>
                    <a:pt x="147445" y="364282"/>
                  </a:cubicBezTo>
                  <a:cubicBezTo>
                    <a:pt x="223271" y="408048"/>
                    <a:pt x="320529" y="381974"/>
                    <a:pt x="364301" y="306171"/>
                  </a:cubicBezTo>
                  <a:cubicBezTo>
                    <a:pt x="408070" y="230369"/>
                    <a:pt x="381994" y="133104"/>
                    <a:pt x="306167" y="89338"/>
                  </a:cubicBezTo>
                  <a:cubicBezTo>
                    <a:pt x="281222" y="74948"/>
                    <a:pt x="254015" y="68112"/>
                    <a:pt x="227107" y="68112"/>
                  </a:cubicBezTo>
                  <a:close/>
                  <a:moveTo>
                    <a:pt x="226392" y="453618"/>
                  </a:moveTo>
                  <a:cubicBezTo>
                    <a:pt x="187958" y="453618"/>
                    <a:pt x="149041" y="443848"/>
                    <a:pt x="113381" y="423269"/>
                  </a:cubicBezTo>
                  <a:cubicBezTo>
                    <a:pt x="5059" y="360724"/>
                    <a:pt x="-32198" y="221703"/>
                    <a:pt x="30348" y="113381"/>
                  </a:cubicBezTo>
                  <a:cubicBezTo>
                    <a:pt x="92869" y="5059"/>
                    <a:pt x="231890" y="-32198"/>
                    <a:pt x="340212" y="30348"/>
                  </a:cubicBezTo>
                  <a:cubicBezTo>
                    <a:pt x="448558" y="92893"/>
                    <a:pt x="485791" y="231914"/>
                    <a:pt x="423245" y="340236"/>
                  </a:cubicBezTo>
                  <a:cubicBezTo>
                    <a:pt x="381325" y="412922"/>
                    <a:pt x="304854" y="453619"/>
                    <a:pt x="226392" y="453619"/>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248" name="Freeform: Shape 1247">
              <a:extLst>
                <a:ext uri="{FF2B5EF4-FFF2-40B4-BE49-F238E27FC236}">
                  <a16:creationId xmlns:a16="http://schemas.microsoft.com/office/drawing/2014/main" id="{B61FD6DA-A410-3434-D96E-26D7B3748A0E}"/>
                </a:ext>
              </a:extLst>
            </p:cNvPr>
            <p:cNvSpPr/>
            <p:nvPr/>
          </p:nvSpPr>
          <p:spPr>
            <a:xfrm>
              <a:off x="14268310" y="1111897"/>
              <a:ext cx="585146" cy="366620"/>
            </a:xfrm>
            <a:custGeom>
              <a:avLst/>
              <a:gdLst>
                <a:gd name="connsiteX0" fmla="*/ 34122 w 585147"/>
                <a:gd name="connsiteY0" fmla="*/ 366618 h 366618"/>
                <a:gd name="connsiteX1" fmla="*/ 4558 w 585147"/>
                <a:gd name="connsiteY1" fmla="*/ 349596 h 366618"/>
                <a:gd name="connsiteX2" fmla="*/ 17031 w 585147"/>
                <a:gd name="connsiteY2" fmla="*/ 303056 h 366618"/>
                <a:gd name="connsiteX3" fmla="*/ 534049 w 585147"/>
                <a:gd name="connsiteY3" fmla="*/ 4579 h 366618"/>
                <a:gd name="connsiteX4" fmla="*/ 580589 w 585147"/>
                <a:gd name="connsiteY4" fmla="*/ 17051 h 366618"/>
                <a:gd name="connsiteX5" fmla="*/ 568117 w 585147"/>
                <a:gd name="connsiteY5" fmla="*/ 63568 h 366618"/>
                <a:gd name="connsiteX6" fmla="*/ 51098 w 585147"/>
                <a:gd name="connsiteY6" fmla="*/ 362045 h 366618"/>
                <a:gd name="connsiteX7" fmla="*/ 34122 w 585147"/>
                <a:gd name="connsiteY7" fmla="*/ 366618 h 3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47" h="366618">
                  <a:moveTo>
                    <a:pt x="34122" y="366618"/>
                  </a:moveTo>
                  <a:cubicBezTo>
                    <a:pt x="22366" y="366618"/>
                    <a:pt x="10887" y="360521"/>
                    <a:pt x="4558" y="349596"/>
                  </a:cubicBezTo>
                  <a:cubicBezTo>
                    <a:pt x="-4842" y="333313"/>
                    <a:pt x="771" y="312479"/>
                    <a:pt x="17031" y="303056"/>
                  </a:cubicBezTo>
                  <a:lnTo>
                    <a:pt x="534049" y="4579"/>
                  </a:lnTo>
                  <a:cubicBezTo>
                    <a:pt x="550310" y="-4845"/>
                    <a:pt x="571166" y="745"/>
                    <a:pt x="580589" y="17051"/>
                  </a:cubicBezTo>
                  <a:cubicBezTo>
                    <a:pt x="589990" y="33335"/>
                    <a:pt x="584377" y="54168"/>
                    <a:pt x="568117" y="63568"/>
                  </a:cubicBezTo>
                  <a:lnTo>
                    <a:pt x="51098" y="362045"/>
                  </a:lnTo>
                  <a:cubicBezTo>
                    <a:pt x="45717" y="365140"/>
                    <a:pt x="39851" y="366618"/>
                    <a:pt x="34122" y="36661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251" name="Freeform: Shape 1250">
              <a:extLst>
                <a:ext uri="{FF2B5EF4-FFF2-40B4-BE49-F238E27FC236}">
                  <a16:creationId xmlns:a16="http://schemas.microsoft.com/office/drawing/2014/main" id="{125A7DF3-FDBF-59E3-3C30-6D44FB27897C}"/>
                </a:ext>
              </a:extLst>
            </p:cNvPr>
            <p:cNvSpPr/>
            <p:nvPr/>
          </p:nvSpPr>
          <p:spPr>
            <a:xfrm>
              <a:off x="13908655" y="1314079"/>
              <a:ext cx="453625" cy="453620"/>
            </a:xfrm>
            <a:custGeom>
              <a:avLst/>
              <a:gdLst>
                <a:gd name="connsiteX0" fmla="*/ 89331 w 453623"/>
                <a:gd name="connsiteY0" fmla="*/ 306167 h 453619"/>
                <a:gd name="connsiteX1" fmla="*/ 306187 w 453623"/>
                <a:gd name="connsiteY1" fmla="*/ 364278 h 453619"/>
                <a:gd name="connsiteX2" fmla="*/ 364253 w 453623"/>
                <a:gd name="connsiteY2" fmla="*/ 147445 h 453619"/>
                <a:gd name="connsiteX3" fmla="*/ 147467 w 453623"/>
                <a:gd name="connsiteY3" fmla="*/ 89357 h 453619"/>
                <a:gd name="connsiteX4" fmla="*/ 89332 w 453623"/>
                <a:gd name="connsiteY4" fmla="*/ 306190 h 453619"/>
                <a:gd name="connsiteX5" fmla="*/ 227169 w 453623"/>
                <a:gd name="connsiteY5" fmla="*/ 453620 h 453619"/>
                <a:gd name="connsiteX6" fmla="*/ 30315 w 453623"/>
                <a:gd name="connsiteY6" fmla="*/ 340236 h 453619"/>
                <a:gd name="connsiteX7" fmla="*/ 113396 w 453623"/>
                <a:gd name="connsiteY7" fmla="*/ 30348 h 453619"/>
                <a:gd name="connsiteX8" fmla="*/ 423260 w 453623"/>
                <a:gd name="connsiteY8" fmla="*/ 113381 h 453619"/>
                <a:gd name="connsiteX9" fmla="*/ 340227 w 453623"/>
                <a:gd name="connsiteY9" fmla="*/ 423269 h 453619"/>
                <a:gd name="connsiteX10" fmla="*/ 227169 w 453623"/>
                <a:gd name="connsiteY10" fmla="*/ 453618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623" h="453619">
                  <a:moveTo>
                    <a:pt x="89331" y="306167"/>
                  </a:moveTo>
                  <a:cubicBezTo>
                    <a:pt x="133099" y="381969"/>
                    <a:pt x="230362" y="408026"/>
                    <a:pt x="306187" y="364278"/>
                  </a:cubicBezTo>
                  <a:cubicBezTo>
                    <a:pt x="382013" y="320510"/>
                    <a:pt x="408023" y="223247"/>
                    <a:pt x="364253" y="147445"/>
                  </a:cubicBezTo>
                  <a:cubicBezTo>
                    <a:pt x="320485" y="71643"/>
                    <a:pt x="223221" y="45586"/>
                    <a:pt x="147467" y="89357"/>
                  </a:cubicBezTo>
                  <a:cubicBezTo>
                    <a:pt x="71665" y="133102"/>
                    <a:pt x="45590" y="230388"/>
                    <a:pt x="89332" y="306190"/>
                  </a:cubicBezTo>
                  <a:close/>
                  <a:moveTo>
                    <a:pt x="227169" y="453620"/>
                  </a:moveTo>
                  <a:cubicBezTo>
                    <a:pt x="148689" y="453620"/>
                    <a:pt x="72284" y="412946"/>
                    <a:pt x="30315" y="340236"/>
                  </a:cubicBezTo>
                  <a:cubicBezTo>
                    <a:pt x="-32183" y="231914"/>
                    <a:pt x="5071" y="92893"/>
                    <a:pt x="113396" y="30348"/>
                  </a:cubicBezTo>
                  <a:cubicBezTo>
                    <a:pt x="221741" y="-32197"/>
                    <a:pt x="360691" y="5057"/>
                    <a:pt x="423260" y="113381"/>
                  </a:cubicBezTo>
                  <a:cubicBezTo>
                    <a:pt x="485829" y="221703"/>
                    <a:pt x="448574" y="360724"/>
                    <a:pt x="340227" y="423269"/>
                  </a:cubicBezTo>
                  <a:cubicBezTo>
                    <a:pt x="304566" y="443849"/>
                    <a:pt x="265649" y="453618"/>
                    <a:pt x="227169" y="453618"/>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253" name="Freeform: Shape 1252">
              <a:extLst>
                <a:ext uri="{FF2B5EF4-FFF2-40B4-BE49-F238E27FC236}">
                  <a16:creationId xmlns:a16="http://schemas.microsoft.com/office/drawing/2014/main" id="{ED999637-3EDD-1865-959A-E8E76AF14ECA}"/>
                </a:ext>
              </a:extLst>
            </p:cNvPr>
            <p:cNvSpPr/>
            <p:nvPr/>
          </p:nvSpPr>
          <p:spPr>
            <a:xfrm>
              <a:off x="14268355" y="458265"/>
              <a:ext cx="585146" cy="366595"/>
            </a:xfrm>
            <a:custGeom>
              <a:avLst/>
              <a:gdLst>
                <a:gd name="connsiteX0" fmla="*/ 551026 w 585147"/>
                <a:gd name="connsiteY0" fmla="*/ 366595 h 366594"/>
                <a:gd name="connsiteX1" fmla="*/ 534049 w 585147"/>
                <a:gd name="connsiteY1" fmla="*/ 362045 h 366594"/>
                <a:gd name="connsiteX2" fmla="*/ 17031 w 585147"/>
                <a:gd name="connsiteY2" fmla="*/ 63568 h 366594"/>
                <a:gd name="connsiteX3" fmla="*/ 4558 w 585147"/>
                <a:gd name="connsiteY3" fmla="*/ 17051 h 366594"/>
                <a:gd name="connsiteX4" fmla="*/ 51098 w 585147"/>
                <a:gd name="connsiteY4" fmla="*/ 4579 h 366594"/>
                <a:gd name="connsiteX5" fmla="*/ 568117 w 585147"/>
                <a:gd name="connsiteY5" fmla="*/ 303055 h 366594"/>
                <a:gd name="connsiteX6" fmla="*/ 580589 w 585147"/>
                <a:gd name="connsiteY6" fmla="*/ 349572 h 366594"/>
                <a:gd name="connsiteX7" fmla="*/ 551026 w 585147"/>
                <a:gd name="connsiteY7" fmla="*/ 366595 h 36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47" h="366594">
                  <a:moveTo>
                    <a:pt x="551026" y="366595"/>
                  </a:moveTo>
                  <a:cubicBezTo>
                    <a:pt x="545298" y="366595"/>
                    <a:pt x="539431" y="365140"/>
                    <a:pt x="534049" y="362045"/>
                  </a:cubicBezTo>
                  <a:lnTo>
                    <a:pt x="17031" y="63568"/>
                  </a:lnTo>
                  <a:cubicBezTo>
                    <a:pt x="771" y="54168"/>
                    <a:pt x="-4842" y="33334"/>
                    <a:pt x="4558" y="17051"/>
                  </a:cubicBezTo>
                  <a:cubicBezTo>
                    <a:pt x="13959" y="745"/>
                    <a:pt x="34838" y="-4844"/>
                    <a:pt x="51098" y="4579"/>
                  </a:cubicBezTo>
                  <a:lnTo>
                    <a:pt x="568117" y="303055"/>
                  </a:lnTo>
                  <a:cubicBezTo>
                    <a:pt x="584377" y="312456"/>
                    <a:pt x="589989" y="333289"/>
                    <a:pt x="580589" y="349572"/>
                  </a:cubicBezTo>
                  <a:cubicBezTo>
                    <a:pt x="574261" y="360497"/>
                    <a:pt x="562782" y="366618"/>
                    <a:pt x="551026" y="366595"/>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sp>
          <p:nvSpPr>
            <p:cNvPr id="1254" name="Freeform: Shape 1253">
              <a:extLst>
                <a:ext uri="{FF2B5EF4-FFF2-40B4-BE49-F238E27FC236}">
                  <a16:creationId xmlns:a16="http://schemas.microsoft.com/office/drawing/2014/main" id="{3A2D3B8D-10F8-D98D-B981-3F53B337B504}"/>
                </a:ext>
              </a:extLst>
            </p:cNvPr>
            <p:cNvSpPr/>
            <p:nvPr/>
          </p:nvSpPr>
          <p:spPr>
            <a:xfrm>
              <a:off x="13908645" y="169147"/>
              <a:ext cx="453739" cy="453620"/>
            </a:xfrm>
            <a:custGeom>
              <a:avLst/>
              <a:gdLst>
                <a:gd name="connsiteX0" fmla="*/ 89324 w 453741"/>
                <a:gd name="connsiteY0" fmla="*/ 147449 h 453619"/>
                <a:gd name="connsiteX1" fmla="*/ 147458 w 453741"/>
                <a:gd name="connsiteY1" fmla="*/ 364282 h 453619"/>
                <a:gd name="connsiteX2" fmla="*/ 364244 w 453741"/>
                <a:gd name="connsiteY2" fmla="*/ 306194 h 453619"/>
                <a:gd name="connsiteX3" fmla="*/ 380089 w 453741"/>
                <a:gd name="connsiteY3" fmla="*/ 185745 h 453619"/>
                <a:gd name="connsiteX4" fmla="*/ 306179 w 453741"/>
                <a:gd name="connsiteY4" fmla="*/ 89361 h 453619"/>
                <a:gd name="connsiteX5" fmla="*/ 89322 w 453741"/>
                <a:gd name="connsiteY5" fmla="*/ 147449 h 453619"/>
                <a:gd name="connsiteX6" fmla="*/ 226406 w 453741"/>
                <a:gd name="connsiteY6" fmla="*/ 453618 h 453619"/>
                <a:gd name="connsiteX7" fmla="*/ 113395 w 453741"/>
                <a:gd name="connsiteY7" fmla="*/ 423269 h 453619"/>
                <a:gd name="connsiteX8" fmla="*/ 30315 w 453741"/>
                <a:gd name="connsiteY8" fmla="*/ 113381 h 453619"/>
                <a:gd name="connsiteX9" fmla="*/ 340250 w 453741"/>
                <a:gd name="connsiteY9" fmla="*/ 30348 h 453619"/>
                <a:gd name="connsiteX10" fmla="*/ 445917 w 453741"/>
                <a:gd name="connsiteY10" fmla="*/ 168097 h 453619"/>
                <a:gd name="connsiteX11" fmla="*/ 423260 w 453741"/>
                <a:gd name="connsiteY11" fmla="*/ 340236 h 453619"/>
                <a:gd name="connsiteX12" fmla="*/ 226406 w 453741"/>
                <a:gd name="connsiteY12" fmla="*/ 453619 h 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741" h="453619">
                  <a:moveTo>
                    <a:pt x="89324" y="147449"/>
                  </a:moveTo>
                  <a:cubicBezTo>
                    <a:pt x="45556" y="223251"/>
                    <a:pt x="71632" y="320516"/>
                    <a:pt x="147458" y="364282"/>
                  </a:cubicBezTo>
                  <a:cubicBezTo>
                    <a:pt x="223213" y="408027"/>
                    <a:pt x="320478" y="381974"/>
                    <a:pt x="364244" y="306194"/>
                  </a:cubicBezTo>
                  <a:cubicBezTo>
                    <a:pt x="385470" y="269470"/>
                    <a:pt x="391083" y="226697"/>
                    <a:pt x="380089" y="185745"/>
                  </a:cubicBezTo>
                  <a:cubicBezTo>
                    <a:pt x="369164" y="144794"/>
                    <a:pt x="342903" y="110564"/>
                    <a:pt x="306179" y="89361"/>
                  </a:cubicBezTo>
                  <a:cubicBezTo>
                    <a:pt x="230377" y="45592"/>
                    <a:pt x="133095" y="71668"/>
                    <a:pt x="89322" y="147449"/>
                  </a:cubicBezTo>
                  <a:close/>
                  <a:moveTo>
                    <a:pt x="226406" y="453618"/>
                  </a:moveTo>
                  <a:cubicBezTo>
                    <a:pt x="187973" y="453618"/>
                    <a:pt x="149008" y="443848"/>
                    <a:pt x="113395" y="423269"/>
                  </a:cubicBezTo>
                  <a:cubicBezTo>
                    <a:pt x="5073" y="360724"/>
                    <a:pt x="-32183" y="221726"/>
                    <a:pt x="30315" y="113381"/>
                  </a:cubicBezTo>
                  <a:cubicBezTo>
                    <a:pt x="92884" y="5059"/>
                    <a:pt x="231905" y="-32198"/>
                    <a:pt x="340250" y="30348"/>
                  </a:cubicBezTo>
                  <a:cubicBezTo>
                    <a:pt x="392703" y="60627"/>
                    <a:pt x="430260" y="109567"/>
                    <a:pt x="445917" y="168097"/>
                  </a:cubicBezTo>
                  <a:cubicBezTo>
                    <a:pt x="461600" y="226624"/>
                    <a:pt x="453539" y="287760"/>
                    <a:pt x="423260" y="340236"/>
                  </a:cubicBezTo>
                  <a:cubicBezTo>
                    <a:pt x="381269" y="412922"/>
                    <a:pt x="304868" y="453619"/>
                    <a:pt x="226406" y="453619"/>
                  </a:cubicBezTo>
                  <a:close/>
                </a:path>
              </a:pathLst>
            </a:custGeom>
            <a:grpFill/>
            <a:ln w="5906" cap="flat">
              <a:noFill/>
              <a:prstDash val="solid"/>
              <a:miter/>
            </a:ln>
          </p:spPr>
          <p:txBody>
            <a:bodyPr rtlCol="0" anchor="ctr"/>
            <a:lstStyle/>
            <a:p>
              <a:pPr defTabSz="914377">
                <a:defRPr/>
              </a:pPr>
              <a:endParaRPr lang="en-US" sz="1200">
                <a:solidFill>
                  <a:srgbClr val="451284"/>
                </a:solidFill>
                <a:latin typeface="Montserrat"/>
              </a:endParaRPr>
            </a:p>
          </p:txBody>
        </p:sp>
      </p:grpSp>
      <p:cxnSp>
        <p:nvCxnSpPr>
          <p:cNvPr id="1255" name="Straight Connector 1254">
            <a:extLst>
              <a:ext uri="{FF2B5EF4-FFF2-40B4-BE49-F238E27FC236}">
                <a16:creationId xmlns:a16="http://schemas.microsoft.com/office/drawing/2014/main" id="{9A03B8F9-BB1A-5684-16F6-006A4B1ED3EE}"/>
              </a:ext>
            </a:extLst>
          </p:cNvPr>
          <p:cNvCxnSpPr>
            <a:cxnSpLocks/>
          </p:cNvCxnSpPr>
          <p:nvPr/>
        </p:nvCxnSpPr>
        <p:spPr>
          <a:xfrm>
            <a:off x="5200543" y="2461047"/>
            <a:ext cx="1845947" cy="0"/>
          </a:xfrm>
          <a:prstGeom prst="line">
            <a:avLst/>
          </a:prstGeom>
          <a:ln w="38100">
            <a:solidFill>
              <a:srgbClr val="FAD3A4"/>
            </a:solidFill>
          </a:ln>
        </p:spPr>
        <p:style>
          <a:lnRef idx="1">
            <a:schemeClr val="accent1"/>
          </a:lnRef>
          <a:fillRef idx="0">
            <a:schemeClr val="accent1"/>
          </a:fillRef>
          <a:effectRef idx="0">
            <a:schemeClr val="accent1"/>
          </a:effectRef>
          <a:fontRef idx="minor">
            <a:schemeClr val="tx1"/>
          </a:fontRef>
        </p:style>
      </p:cxnSp>
      <p:sp>
        <p:nvSpPr>
          <p:cNvPr id="1256" name="Rectangle: Rounded Corners 1255">
            <a:extLst>
              <a:ext uri="{FF2B5EF4-FFF2-40B4-BE49-F238E27FC236}">
                <a16:creationId xmlns:a16="http://schemas.microsoft.com/office/drawing/2014/main" id="{E07EFE22-C0D4-3616-F119-AA2363AA8768}"/>
              </a:ext>
            </a:extLst>
          </p:cNvPr>
          <p:cNvSpPr/>
          <p:nvPr/>
        </p:nvSpPr>
        <p:spPr>
          <a:xfrm>
            <a:off x="1271694" y="2193129"/>
            <a:ext cx="4195089" cy="535839"/>
          </a:xfrm>
          <a:prstGeom prst="roundRect">
            <a:avLst>
              <a:gd name="adj" fmla="val 50000"/>
            </a:avLst>
          </a:prstGeom>
          <a:solidFill>
            <a:srgbClr val="FAD3A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600" b="1">
                <a:solidFill>
                  <a:srgbClr val="FFFFFF"/>
                </a:solidFill>
              </a:rPr>
              <a:t>WITHOUT AUGMENTED INTELLIGENCE</a:t>
            </a:r>
          </a:p>
        </p:txBody>
      </p:sp>
      <p:sp>
        <p:nvSpPr>
          <p:cNvPr id="1257" name="Rectangle: Rounded Corners 1256">
            <a:extLst>
              <a:ext uri="{FF2B5EF4-FFF2-40B4-BE49-F238E27FC236}">
                <a16:creationId xmlns:a16="http://schemas.microsoft.com/office/drawing/2014/main" id="{2CC0B069-D313-546F-6B40-3BCE5FC1500A}"/>
              </a:ext>
            </a:extLst>
          </p:cNvPr>
          <p:cNvSpPr/>
          <p:nvPr/>
        </p:nvSpPr>
        <p:spPr>
          <a:xfrm>
            <a:off x="6908946" y="2193129"/>
            <a:ext cx="4195089" cy="535839"/>
          </a:xfrm>
          <a:prstGeom prst="roundRect">
            <a:avLst>
              <a:gd name="adj" fmla="val 50000"/>
            </a:avLst>
          </a:prstGeom>
          <a:solidFill>
            <a:srgbClr val="F28C11"/>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600" b="1">
                <a:solidFill>
                  <a:srgbClr val="FFFFFF"/>
                </a:solidFill>
              </a:rPr>
              <a:t>WITH AUGMENTED INTELLIGENCE</a:t>
            </a:r>
          </a:p>
        </p:txBody>
      </p:sp>
    </p:spTree>
    <p:custDataLst>
      <p:tags r:id="rId1"/>
    </p:custDataLst>
    <p:extLst>
      <p:ext uri="{BB962C8B-B14F-4D97-AF65-F5344CB8AC3E}">
        <p14:creationId xmlns:p14="http://schemas.microsoft.com/office/powerpoint/2010/main" val="1747909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8041C3-DF22-BD61-EE91-701E5099B137}"/>
              </a:ext>
            </a:extLst>
          </p:cNvPr>
          <p:cNvSpPr/>
          <p:nvPr/>
        </p:nvSpPr>
        <p:spPr>
          <a:xfrm>
            <a:off x="0" y="1612054"/>
            <a:ext cx="12192000" cy="4233333"/>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D506F450-6866-BCFC-5D95-CE7046D691B9}"/>
              </a:ext>
            </a:extLst>
          </p:cNvPr>
          <p:cNvSpPr>
            <a:spLocks noGrp="1"/>
          </p:cNvSpPr>
          <p:nvPr>
            <p:ph type="title"/>
          </p:nvPr>
        </p:nvSpPr>
        <p:spPr/>
        <p:txBody>
          <a:bodyPr/>
          <a:lstStyle/>
          <a:p>
            <a:r>
              <a:rPr lang="en-US"/>
              <a:t> </a:t>
            </a:r>
          </a:p>
        </p:txBody>
      </p:sp>
      <p:sp>
        <p:nvSpPr>
          <p:cNvPr id="9" name="Text Placeholder 2">
            <a:extLst>
              <a:ext uri="{FF2B5EF4-FFF2-40B4-BE49-F238E27FC236}">
                <a16:creationId xmlns:a16="http://schemas.microsoft.com/office/drawing/2014/main" id="{5D28DD24-9FE1-00D1-F588-3926099D05C8}"/>
              </a:ext>
            </a:extLst>
          </p:cNvPr>
          <p:cNvSpPr txBox="1">
            <a:spLocks/>
          </p:cNvSpPr>
          <p:nvPr/>
        </p:nvSpPr>
        <p:spPr>
          <a:xfrm>
            <a:off x="1195071" y="4655867"/>
            <a:ext cx="9812867" cy="1121787"/>
          </a:xfrm>
          <a:prstGeom prst="rect">
            <a:avLst/>
          </a:prstGeom>
        </p:spPr>
        <p:txBody>
          <a:bodyPr/>
          <a:lstStyle>
            <a:lvl1pPr marL="0" indent="0" algn="l" defTabSz="914400" rtl="0" eaLnBrk="1" latinLnBrk="0" hangingPunct="1">
              <a:lnSpc>
                <a:spcPct val="90000"/>
              </a:lnSpc>
              <a:spcBef>
                <a:spcPts val="1000"/>
              </a:spcBef>
              <a:buFontTx/>
              <a:buNone/>
              <a:defRPr sz="1600" b="0" i="0" kern="1200">
                <a:solidFill>
                  <a:schemeClr val="bg1"/>
                </a:solidFill>
                <a:latin typeface="+mj-lt"/>
                <a:ea typeface="+mn-ea"/>
                <a:cs typeface="Poppins ExtraLight" pitchFamily="2" charset="77"/>
              </a:defRPr>
            </a:lvl1pPr>
            <a:lvl2pPr marL="6858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Tx/>
              <a:buNone/>
              <a:defRPr sz="6000" b="0" i="0" kern="1200">
                <a:solidFill>
                  <a:schemeClr val="bg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77">
              <a:defRPr/>
            </a:pPr>
            <a:r>
              <a:rPr lang="en-US" sz="2133" i="1">
                <a:solidFill>
                  <a:schemeClr val="tx1"/>
                </a:solidFill>
                <a:latin typeface="+mn-lt"/>
              </a:rPr>
              <a:t>Tomas Chamorro-</a:t>
            </a:r>
            <a:r>
              <a:rPr lang="en-US" sz="2133" i="1" err="1">
                <a:solidFill>
                  <a:schemeClr val="tx1"/>
                </a:solidFill>
                <a:latin typeface="+mn-lt"/>
              </a:rPr>
              <a:t>Premuzic</a:t>
            </a:r>
            <a:r>
              <a:rPr lang="en-US" sz="2133" i="1">
                <a:solidFill>
                  <a:schemeClr val="tx1"/>
                </a:solidFill>
                <a:latin typeface="+mn-lt"/>
              </a:rPr>
              <a:t> </a:t>
            </a:r>
          </a:p>
          <a:p>
            <a:pPr algn="ctr" defTabSz="914377">
              <a:defRPr/>
            </a:pPr>
            <a:r>
              <a:rPr lang="en-US">
                <a:solidFill>
                  <a:schemeClr val="tx1"/>
                </a:solidFill>
                <a:latin typeface="+mn-lt"/>
              </a:rPr>
              <a:t>Author: “</a:t>
            </a:r>
            <a:r>
              <a:rPr lang="en-US" i="1">
                <a:solidFill>
                  <a:schemeClr val="tx1"/>
                </a:solidFill>
                <a:latin typeface="+mn-lt"/>
              </a:rPr>
              <a:t>Human: AI, Automation, and the Quest </a:t>
            </a:r>
            <a:br>
              <a:rPr lang="en-US" i="1">
                <a:solidFill>
                  <a:schemeClr val="tx1"/>
                </a:solidFill>
                <a:latin typeface="+mn-lt"/>
              </a:rPr>
            </a:br>
            <a:r>
              <a:rPr lang="en-US" i="1">
                <a:solidFill>
                  <a:schemeClr val="tx1"/>
                </a:solidFill>
                <a:latin typeface="+mn-lt"/>
              </a:rPr>
              <a:t>to Reclaim What Makes Us Unique”</a:t>
            </a:r>
            <a:endParaRPr lang="en-US">
              <a:solidFill>
                <a:schemeClr val="tx1"/>
              </a:solidFill>
              <a:latin typeface="+mn-lt"/>
            </a:endParaRPr>
          </a:p>
        </p:txBody>
      </p:sp>
      <p:sp>
        <p:nvSpPr>
          <p:cNvPr id="10" name="Rectangle 1">
            <a:extLst>
              <a:ext uri="{FF2B5EF4-FFF2-40B4-BE49-F238E27FC236}">
                <a16:creationId xmlns:a16="http://schemas.microsoft.com/office/drawing/2014/main" id="{7F482390-253E-CE34-6408-EC0C17431B87}"/>
              </a:ext>
            </a:extLst>
          </p:cNvPr>
          <p:cNvSpPr txBox="1">
            <a:spLocks noChangeArrowheads="1"/>
          </p:cNvSpPr>
          <p:nvPr/>
        </p:nvSpPr>
        <p:spPr bwMode="auto">
          <a:xfrm>
            <a:off x="2306342" y="1821760"/>
            <a:ext cx="757931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None/>
            </a:pPr>
            <a:r>
              <a:rPr lang="en-US" altLang="en-US" sz="3200" b="1">
                <a:solidFill>
                  <a:schemeClr val="accent1"/>
                </a:solidFill>
              </a:rPr>
              <a:t>Access</a:t>
            </a:r>
            <a:r>
              <a:rPr lang="en-US" altLang="en-US" sz="3200">
                <a:solidFill>
                  <a:schemeClr val="accent1"/>
                </a:solidFill>
              </a:rPr>
              <a:t> </a:t>
            </a:r>
            <a:r>
              <a:rPr lang="en-US" altLang="en-US" sz="3200"/>
              <a:t>to knowledge and information </a:t>
            </a:r>
            <a:br>
              <a:rPr lang="en-US" altLang="en-US" sz="3200">
                <a:solidFill>
                  <a:srgbClr val="F28C11"/>
                </a:solidFill>
              </a:rPr>
            </a:br>
            <a:r>
              <a:rPr lang="en-US" altLang="en-US" sz="3200" b="1">
                <a:solidFill>
                  <a:schemeClr val="accent1"/>
                </a:solidFill>
              </a:rPr>
              <a:t>has been democratized</a:t>
            </a:r>
            <a:r>
              <a:rPr lang="en-US" altLang="en-US" sz="3200">
                <a:solidFill>
                  <a:schemeClr val="accent1"/>
                </a:solidFill>
              </a:rPr>
              <a:t>, </a:t>
            </a:r>
            <a:r>
              <a:rPr lang="en-US" altLang="en-US" sz="3200"/>
              <a:t>but the </a:t>
            </a:r>
            <a:br>
              <a:rPr lang="en-US" altLang="en-US" sz="3200">
                <a:solidFill>
                  <a:srgbClr val="F28C11"/>
                </a:solidFill>
              </a:rPr>
            </a:br>
            <a:r>
              <a:rPr lang="en-US" altLang="en-US" sz="3200" b="1">
                <a:solidFill>
                  <a:schemeClr val="accent1"/>
                </a:solidFill>
              </a:rPr>
              <a:t>ability to utilize </a:t>
            </a:r>
            <a:r>
              <a:rPr lang="en-US" altLang="en-US" sz="3200"/>
              <a:t>it in a </a:t>
            </a:r>
            <a:r>
              <a:rPr lang="en-US" altLang="en-US" sz="3200" b="1">
                <a:solidFill>
                  <a:schemeClr val="accent1"/>
                </a:solidFill>
              </a:rPr>
              <a:t>smart</a:t>
            </a:r>
            <a:r>
              <a:rPr lang="en-US" altLang="en-US" sz="3200">
                <a:solidFill>
                  <a:schemeClr val="accent1"/>
                </a:solidFill>
              </a:rPr>
              <a:t> </a:t>
            </a:r>
            <a:r>
              <a:rPr lang="en-US" altLang="en-US" sz="3200"/>
              <a:t>way</a:t>
            </a:r>
            <a:r>
              <a:rPr lang="en-US" altLang="en-US" sz="3200">
                <a:solidFill>
                  <a:srgbClr val="F28C11"/>
                </a:solidFill>
              </a:rPr>
              <a:t> </a:t>
            </a:r>
            <a:r>
              <a:rPr lang="en-US" altLang="en-US" sz="3200" b="1">
                <a:solidFill>
                  <a:schemeClr val="accent1"/>
                </a:solidFill>
              </a:rPr>
              <a:t>has</a:t>
            </a:r>
            <a:r>
              <a:rPr lang="en-US" altLang="en-US" sz="3200">
                <a:solidFill>
                  <a:schemeClr val="accent1"/>
                </a:solidFill>
              </a:rPr>
              <a:t> </a:t>
            </a:r>
            <a:br>
              <a:rPr lang="en-US" altLang="en-US" sz="3200">
                <a:solidFill>
                  <a:schemeClr val="accent1"/>
                </a:solidFill>
              </a:rPr>
            </a:br>
            <a:r>
              <a:rPr lang="en-US" altLang="en-US" sz="3200" b="1">
                <a:solidFill>
                  <a:schemeClr val="accent1"/>
                </a:solidFill>
              </a:rPr>
              <a:t>become the essence of expertise </a:t>
            </a:r>
            <a:r>
              <a:rPr lang="en-US" altLang="en-US" sz="3200"/>
              <a:t>and intellectual competence</a:t>
            </a:r>
            <a:endParaRPr lang="en-US" altLang="en-US" sz="4400"/>
          </a:p>
        </p:txBody>
      </p:sp>
      <p:sp>
        <p:nvSpPr>
          <p:cNvPr id="7" name="TextBox 6">
            <a:extLst>
              <a:ext uri="{FF2B5EF4-FFF2-40B4-BE49-F238E27FC236}">
                <a16:creationId xmlns:a16="http://schemas.microsoft.com/office/drawing/2014/main" id="{D6D8DB15-CA69-237C-B8BE-9C0335C33C5C}"/>
              </a:ext>
            </a:extLst>
          </p:cNvPr>
          <p:cNvSpPr txBox="1"/>
          <p:nvPr/>
        </p:nvSpPr>
        <p:spPr>
          <a:xfrm>
            <a:off x="8043124" y="3651819"/>
            <a:ext cx="258137" cy="1569660"/>
          </a:xfrm>
          <a:prstGeom prst="rect">
            <a:avLst/>
          </a:prstGeom>
          <a:noFill/>
        </p:spPr>
        <p:txBody>
          <a:bodyPr wrap="square">
            <a:spAutoFit/>
          </a:bodyPr>
          <a:lstStyle/>
          <a:p>
            <a:pPr algn="r" defTabSz="914377">
              <a:defRPr/>
            </a:pPr>
            <a:r>
              <a:rPr lang="en-US" sz="9600" b="1">
                <a:solidFill>
                  <a:schemeClr val="accent2"/>
                </a:solidFill>
              </a:rPr>
              <a:t>”</a:t>
            </a:r>
            <a:endParaRPr lang="en-US" sz="9600">
              <a:solidFill>
                <a:schemeClr val="accent2"/>
              </a:solidFill>
            </a:endParaRPr>
          </a:p>
        </p:txBody>
      </p:sp>
      <p:sp>
        <p:nvSpPr>
          <p:cNvPr id="8" name="TextBox 7">
            <a:extLst>
              <a:ext uri="{FF2B5EF4-FFF2-40B4-BE49-F238E27FC236}">
                <a16:creationId xmlns:a16="http://schemas.microsoft.com/office/drawing/2014/main" id="{59F8F6CE-1AE7-F86F-78AE-691044CBFD7B}"/>
              </a:ext>
            </a:extLst>
          </p:cNvPr>
          <p:cNvSpPr txBox="1"/>
          <p:nvPr/>
        </p:nvSpPr>
        <p:spPr>
          <a:xfrm>
            <a:off x="2317383" y="1426387"/>
            <a:ext cx="177469" cy="1569660"/>
          </a:xfrm>
          <a:prstGeom prst="rect">
            <a:avLst/>
          </a:prstGeom>
          <a:noFill/>
        </p:spPr>
        <p:txBody>
          <a:bodyPr wrap="square">
            <a:spAutoFit/>
          </a:bodyPr>
          <a:lstStyle/>
          <a:p>
            <a:pPr defTabSz="914377">
              <a:defRPr/>
            </a:pPr>
            <a:r>
              <a:rPr lang="en-US" sz="9600" b="1">
                <a:solidFill>
                  <a:schemeClr val="accent2"/>
                </a:solidFill>
              </a:rPr>
              <a:t>“</a:t>
            </a:r>
            <a:endParaRPr lang="en-US" sz="9600">
              <a:solidFill>
                <a:schemeClr val="accent2"/>
              </a:solidFill>
            </a:endParaRPr>
          </a:p>
        </p:txBody>
      </p:sp>
    </p:spTree>
    <p:custDataLst>
      <p:tags r:id="rId1"/>
    </p:custDataLst>
    <p:extLst>
      <p:ext uri="{BB962C8B-B14F-4D97-AF65-F5344CB8AC3E}">
        <p14:creationId xmlns:p14="http://schemas.microsoft.com/office/powerpoint/2010/main" val="295366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6EC1-4B9A-68A3-0B81-6B4076E2DC60}"/>
              </a:ext>
            </a:extLst>
          </p:cNvPr>
          <p:cNvSpPr>
            <a:spLocks noGrp="1"/>
          </p:cNvSpPr>
          <p:nvPr>
            <p:ph type="title"/>
          </p:nvPr>
        </p:nvSpPr>
        <p:spPr/>
        <p:txBody>
          <a:bodyPr/>
          <a:lstStyle/>
          <a:p>
            <a:r>
              <a:rPr lang="en-US"/>
              <a:t>2023: FOMO</a:t>
            </a:r>
          </a:p>
        </p:txBody>
      </p:sp>
      <p:pic>
        <p:nvPicPr>
          <p:cNvPr id="34" name="Picture 33" descr="A person looking at a robot&#10;&#10;Description automatically generated">
            <a:extLst>
              <a:ext uri="{FF2B5EF4-FFF2-40B4-BE49-F238E27FC236}">
                <a16:creationId xmlns:a16="http://schemas.microsoft.com/office/drawing/2014/main" id="{15850B6A-8D92-A52E-8AC5-F37D4D6B1B51}"/>
              </a:ext>
            </a:extLst>
          </p:cNvPr>
          <p:cNvPicPr>
            <a:picLocks noChangeAspect="1"/>
          </p:cNvPicPr>
          <p:nvPr/>
        </p:nvPicPr>
        <p:blipFill rotWithShape="1">
          <a:blip r:embed="rId3">
            <a:alphaModFix amt="36000"/>
          </a:blip>
          <a:srcRect l="47504" r="8884" b="38597"/>
          <a:stretch/>
        </p:blipFill>
        <p:spPr>
          <a:xfrm>
            <a:off x="5345831" y="2396609"/>
            <a:ext cx="3077271" cy="2475744"/>
          </a:xfrm>
          <a:prstGeom prst="rect">
            <a:avLst/>
          </a:prstGeom>
          <a:effectLst>
            <a:softEdge rad="698500"/>
          </a:effectLst>
        </p:spPr>
      </p:pic>
      <p:graphicFrame>
        <p:nvGraphicFramePr>
          <p:cNvPr id="40" name="Chart 39">
            <a:extLst>
              <a:ext uri="{FF2B5EF4-FFF2-40B4-BE49-F238E27FC236}">
                <a16:creationId xmlns:a16="http://schemas.microsoft.com/office/drawing/2014/main" id="{64461D43-F862-905E-4595-D5B54DA7D662}"/>
              </a:ext>
            </a:extLst>
          </p:cNvPr>
          <p:cNvGraphicFramePr/>
          <p:nvPr/>
        </p:nvGraphicFramePr>
        <p:xfrm>
          <a:off x="2908673" y="1378440"/>
          <a:ext cx="7951587" cy="5026529"/>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F3BC2F90-AD26-5AF5-6E0D-E28B97828316}"/>
              </a:ext>
            </a:extLst>
          </p:cNvPr>
          <p:cNvGrpSpPr/>
          <p:nvPr/>
        </p:nvGrpSpPr>
        <p:grpSpPr>
          <a:xfrm>
            <a:off x="5313291" y="1675099"/>
            <a:ext cx="3441391" cy="1014734"/>
            <a:chOff x="-144759" y="3649759"/>
            <a:chExt cx="2443492" cy="1014730"/>
          </a:xfrm>
        </p:grpSpPr>
        <p:sp>
          <p:nvSpPr>
            <p:cNvPr id="26" name="TextBox 25">
              <a:extLst>
                <a:ext uri="{FF2B5EF4-FFF2-40B4-BE49-F238E27FC236}">
                  <a16:creationId xmlns:a16="http://schemas.microsoft.com/office/drawing/2014/main" id="{0CAD79F5-449A-EC5A-5F71-E1CA48B97D0D}"/>
                </a:ext>
              </a:extLst>
            </p:cNvPr>
            <p:cNvSpPr txBox="1"/>
            <p:nvPr/>
          </p:nvSpPr>
          <p:spPr>
            <a:xfrm>
              <a:off x="-144759" y="3649759"/>
              <a:ext cx="2443492" cy="420562"/>
            </a:xfrm>
            <a:prstGeom prst="rect">
              <a:avLst/>
            </a:prstGeom>
            <a:noFill/>
          </p:spPr>
          <p:txBody>
            <a:bodyPr wrap="none" rtlCol="0">
              <a:spAutoFit/>
            </a:bodyPr>
            <a:lstStyle/>
            <a:p>
              <a:pPr algn="ctr"/>
              <a:r>
                <a:rPr lang="en-US" sz="2133" b="1">
                  <a:solidFill>
                    <a:srgbClr val="F28C11"/>
                  </a:solidFill>
                </a:rPr>
                <a:t>Huge excitement within tech</a:t>
              </a:r>
            </a:p>
          </p:txBody>
        </p:sp>
        <p:sp>
          <p:nvSpPr>
            <p:cNvPr id="29" name="TextBox 28">
              <a:extLst>
                <a:ext uri="{FF2B5EF4-FFF2-40B4-BE49-F238E27FC236}">
                  <a16:creationId xmlns:a16="http://schemas.microsoft.com/office/drawing/2014/main" id="{B934403F-93C8-F6F5-4F99-EF39F06B88A0}"/>
                </a:ext>
              </a:extLst>
            </p:cNvPr>
            <p:cNvSpPr txBox="1"/>
            <p:nvPr/>
          </p:nvSpPr>
          <p:spPr>
            <a:xfrm>
              <a:off x="129843" y="4079716"/>
              <a:ext cx="1894286" cy="584773"/>
            </a:xfrm>
            <a:prstGeom prst="rect">
              <a:avLst/>
            </a:prstGeom>
            <a:noFill/>
          </p:spPr>
          <p:txBody>
            <a:bodyPr wrap="square" rtlCol="0">
              <a:spAutoFit/>
            </a:bodyPr>
            <a:lstStyle/>
            <a:p>
              <a:pPr algn="ctr"/>
              <a:r>
                <a:rPr lang="en-US" sz="1600" b="1">
                  <a:solidFill>
                    <a:srgbClr val="F28C11"/>
                  </a:solidFill>
                </a:rPr>
                <a:t>AI took over the tech industry hype cycle</a:t>
              </a:r>
            </a:p>
          </p:txBody>
        </p:sp>
      </p:grpSp>
      <p:sp>
        <p:nvSpPr>
          <p:cNvPr id="7" name="TextBox 6">
            <a:extLst>
              <a:ext uri="{FF2B5EF4-FFF2-40B4-BE49-F238E27FC236}">
                <a16:creationId xmlns:a16="http://schemas.microsoft.com/office/drawing/2014/main" id="{A5AF079D-00EE-2C26-8951-EF27FCB82BF9}"/>
              </a:ext>
            </a:extLst>
          </p:cNvPr>
          <p:cNvSpPr txBox="1"/>
          <p:nvPr/>
        </p:nvSpPr>
        <p:spPr>
          <a:xfrm>
            <a:off x="3306829" y="5655315"/>
            <a:ext cx="654025" cy="338554"/>
          </a:xfrm>
          <a:prstGeom prst="rect">
            <a:avLst/>
          </a:prstGeom>
          <a:noFill/>
        </p:spPr>
        <p:txBody>
          <a:bodyPr wrap="none" rtlCol="0">
            <a:spAutoFit/>
          </a:bodyPr>
          <a:lstStyle/>
          <a:p>
            <a:r>
              <a:rPr lang="en-GB" sz="1600"/>
              <a:t>2007</a:t>
            </a:r>
          </a:p>
        </p:txBody>
      </p:sp>
      <p:sp>
        <p:nvSpPr>
          <p:cNvPr id="9" name="TextBox 8">
            <a:extLst>
              <a:ext uri="{FF2B5EF4-FFF2-40B4-BE49-F238E27FC236}">
                <a16:creationId xmlns:a16="http://schemas.microsoft.com/office/drawing/2014/main" id="{0B2A6732-A275-8E5B-FEB1-C455940B5E14}"/>
              </a:ext>
            </a:extLst>
          </p:cNvPr>
          <p:cNvSpPr txBox="1"/>
          <p:nvPr/>
        </p:nvSpPr>
        <p:spPr>
          <a:xfrm>
            <a:off x="4626065" y="5653331"/>
            <a:ext cx="651140" cy="338554"/>
          </a:xfrm>
          <a:prstGeom prst="rect">
            <a:avLst/>
          </a:prstGeom>
          <a:noFill/>
        </p:spPr>
        <p:txBody>
          <a:bodyPr wrap="none" rtlCol="0">
            <a:spAutoFit/>
          </a:bodyPr>
          <a:lstStyle/>
          <a:p>
            <a:r>
              <a:rPr lang="en-GB" sz="1600"/>
              <a:t>2010</a:t>
            </a:r>
          </a:p>
        </p:txBody>
      </p:sp>
      <p:sp>
        <p:nvSpPr>
          <p:cNvPr id="10" name="TextBox 9">
            <a:extLst>
              <a:ext uri="{FF2B5EF4-FFF2-40B4-BE49-F238E27FC236}">
                <a16:creationId xmlns:a16="http://schemas.microsoft.com/office/drawing/2014/main" id="{3BC1877B-BC92-EAC6-29B8-150F966B6AB3}"/>
              </a:ext>
            </a:extLst>
          </p:cNvPr>
          <p:cNvSpPr txBox="1"/>
          <p:nvPr/>
        </p:nvSpPr>
        <p:spPr>
          <a:xfrm>
            <a:off x="8963605" y="5664838"/>
            <a:ext cx="665567" cy="338554"/>
          </a:xfrm>
          <a:prstGeom prst="rect">
            <a:avLst/>
          </a:prstGeom>
          <a:noFill/>
        </p:spPr>
        <p:txBody>
          <a:bodyPr wrap="none" rtlCol="0">
            <a:spAutoFit/>
          </a:bodyPr>
          <a:lstStyle/>
          <a:p>
            <a:r>
              <a:rPr lang="en-GB" sz="1600"/>
              <a:t>2020</a:t>
            </a:r>
          </a:p>
        </p:txBody>
      </p:sp>
      <p:sp>
        <p:nvSpPr>
          <p:cNvPr id="11" name="TextBox 10">
            <a:extLst>
              <a:ext uri="{FF2B5EF4-FFF2-40B4-BE49-F238E27FC236}">
                <a16:creationId xmlns:a16="http://schemas.microsoft.com/office/drawing/2014/main" id="{166CA800-F232-C557-0865-8C9439C50C9A}"/>
              </a:ext>
            </a:extLst>
          </p:cNvPr>
          <p:cNvSpPr txBox="1"/>
          <p:nvPr/>
        </p:nvSpPr>
        <p:spPr>
          <a:xfrm>
            <a:off x="10274114" y="5653331"/>
            <a:ext cx="665567" cy="338554"/>
          </a:xfrm>
          <a:prstGeom prst="rect">
            <a:avLst/>
          </a:prstGeom>
          <a:noFill/>
        </p:spPr>
        <p:txBody>
          <a:bodyPr wrap="none" rtlCol="0">
            <a:spAutoFit/>
          </a:bodyPr>
          <a:lstStyle/>
          <a:p>
            <a:r>
              <a:rPr lang="en-GB" sz="1600"/>
              <a:t>2023</a:t>
            </a:r>
          </a:p>
        </p:txBody>
      </p:sp>
      <p:sp>
        <p:nvSpPr>
          <p:cNvPr id="14" name="TextBox 13">
            <a:extLst>
              <a:ext uri="{FF2B5EF4-FFF2-40B4-BE49-F238E27FC236}">
                <a16:creationId xmlns:a16="http://schemas.microsoft.com/office/drawing/2014/main" id="{F4EFC4B9-936E-4EB1-6216-954E901A12CB}"/>
              </a:ext>
            </a:extLst>
          </p:cNvPr>
          <p:cNvSpPr txBox="1"/>
          <p:nvPr/>
        </p:nvSpPr>
        <p:spPr>
          <a:xfrm>
            <a:off x="6788913" y="5664836"/>
            <a:ext cx="654859" cy="338554"/>
          </a:xfrm>
          <a:prstGeom prst="rect">
            <a:avLst/>
          </a:prstGeom>
          <a:noFill/>
        </p:spPr>
        <p:txBody>
          <a:bodyPr wrap="none" rtlCol="0">
            <a:spAutoFit/>
          </a:bodyPr>
          <a:lstStyle/>
          <a:p>
            <a:r>
              <a:rPr lang="en-GB" sz="1600"/>
              <a:t>2015</a:t>
            </a:r>
          </a:p>
        </p:txBody>
      </p:sp>
      <p:sp>
        <p:nvSpPr>
          <p:cNvPr id="15" name="TextBox 14">
            <a:extLst>
              <a:ext uri="{FF2B5EF4-FFF2-40B4-BE49-F238E27FC236}">
                <a16:creationId xmlns:a16="http://schemas.microsoft.com/office/drawing/2014/main" id="{2F956155-7553-1F2D-BE84-3220628AFC5D}"/>
              </a:ext>
            </a:extLst>
          </p:cNvPr>
          <p:cNvSpPr txBox="1"/>
          <p:nvPr/>
        </p:nvSpPr>
        <p:spPr>
          <a:xfrm>
            <a:off x="1146047" y="1977773"/>
            <a:ext cx="1720519" cy="892360"/>
          </a:xfrm>
          <a:prstGeom prst="rect">
            <a:avLst/>
          </a:prstGeom>
          <a:noFill/>
        </p:spPr>
        <p:txBody>
          <a:bodyPr wrap="square" rtlCol="0">
            <a:spAutoFit/>
          </a:bodyPr>
          <a:lstStyle/>
          <a:p>
            <a:r>
              <a:rPr lang="en-GB" sz="1733"/>
              <a:t>Hacker News Trends (% front page articles)</a:t>
            </a:r>
          </a:p>
        </p:txBody>
      </p:sp>
    </p:spTree>
    <p:custDataLst>
      <p:tags r:id="rId1"/>
    </p:custDataLst>
    <p:extLst>
      <p:ext uri="{BB962C8B-B14F-4D97-AF65-F5344CB8AC3E}">
        <p14:creationId xmlns:p14="http://schemas.microsoft.com/office/powerpoint/2010/main" val="2666584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4F3A-C3EC-CB4A-96FA-784A930F510A}"/>
              </a:ext>
            </a:extLst>
          </p:cNvPr>
          <p:cNvSpPr>
            <a:spLocks noGrp="1"/>
          </p:cNvSpPr>
          <p:nvPr>
            <p:ph type="title"/>
          </p:nvPr>
        </p:nvSpPr>
        <p:spPr/>
        <p:txBody>
          <a:bodyPr/>
          <a:lstStyle/>
          <a:p>
            <a:r>
              <a:rPr lang="en-US"/>
              <a:t>What Does the Public Think About AI?</a:t>
            </a:r>
          </a:p>
        </p:txBody>
      </p:sp>
      <p:pic>
        <p:nvPicPr>
          <p:cNvPr id="4" name="Picture 3" descr="A person holding an object&#10;&#10;Description automatically generated">
            <a:extLst>
              <a:ext uri="{FF2B5EF4-FFF2-40B4-BE49-F238E27FC236}">
                <a16:creationId xmlns:a16="http://schemas.microsoft.com/office/drawing/2014/main" id="{7F0222AF-2512-A199-C305-CF6E61AFB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519" y="3881120"/>
            <a:ext cx="1680140" cy="2524800"/>
          </a:xfrm>
          <a:prstGeom prst="rect">
            <a:avLst/>
          </a:prstGeom>
        </p:spPr>
      </p:pic>
      <p:pic>
        <p:nvPicPr>
          <p:cNvPr id="5" name="Picture 4" descr="A person with long hair wearing a bow tie&#10;&#10;Description automatically generated">
            <a:extLst>
              <a:ext uri="{FF2B5EF4-FFF2-40B4-BE49-F238E27FC236}">
                <a16:creationId xmlns:a16="http://schemas.microsoft.com/office/drawing/2014/main" id="{86013BCE-84C4-E1A4-23AA-F15341500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041" y="3881120"/>
            <a:ext cx="1787217" cy="2524800"/>
          </a:xfrm>
          <a:prstGeom prst="rect">
            <a:avLst/>
          </a:prstGeom>
        </p:spPr>
      </p:pic>
      <p:pic>
        <p:nvPicPr>
          <p:cNvPr id="6" name="Picture 5" descr="A robot in a desert&#10;&#10;Description automatically generated">
            <a:extLst>
              <a:ext uri="{FF2B5EF4-FFF2-40B4-BE49-F238E27FC236}">
                <a16:creationId xmlns:a16="http://schemas.microsoft.com/office/drawing/2014/main" id="{BCB227A7-1BAB-4059-3733-1B774D55E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772" y="3881120"/>
            <a:ext cx="1704240" cy="2524800"/>
          </a:xfrm>
          <a:prstGeom prst="rect">
            <a:avLst/>
          </a:prstGeom>
        </p:spPr>
      </p:pic>
      <p:pic>
        <p:nvPicPr>
          <p:cNvPr id="8" name="Picture 7" descr="A person in a black coat and a group of people&#10;&#10;Description automatically generated">
            <a:extLst>
              <a:ext uri="{FF2B5EF4-FFF2-40B4-BE49-F238E27FC236}">
                <a16:creationId xmlns:a16="http://schemas.microsoft.com/office/drawing/2014/main" id="{0EB12DFD-0C7F-B5A5-5714-5AEEBFDF8D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7977" y="3881120"/>
            <a:ext cx="1747161" cy="2524800"/>
          </a:xfrm>
          <a:prstGeom prst="rect">
            <a:avLst/>
          </a:prstGeom>
        </p:spPr>
      </p:pic>
      <p:pic>
        <p:nvPicPr>
          <p:cNvPr id="10" name="Picture 9" descr="A group of children looking through a broken glass&#10;&#10;Description automatically generated">
            <a:extLst>
              <a:ext uri="{FF2B5EF4-FFF2-40B4-BE49-F238E27FC236}">
                <a16:creationId xmlns:a16="http://schemas.microsoft.com/office/drawing/2014/main" id="{3B3597AB-B87D-A6B2-8FF8-88F8A3638C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395" y="3881120"/>
            <a:ext cx="1683199" cy="2524800"/>
          </a:xfrm>
          <a:prstGeom prst="rect">
            <a:avLst/>
          </a:prstGeom>
        </p:spPr>
      </p:pic>
      <p:pic>
        <p:nvPicPr>
          <p:cNvPr id="14" name="Picture 13" descr="A group of robots walking&#10;&#10;Description automatically generated">
            <a:extLst>
              <a:ext uri="{FF2B5EF4-FFF2-40B4-BE49-F238E27FC236}">
                <a16:creationId xmlns:a16="http://schemas.microsoft.com/office/drawing/2014/main" id="{D6606591-68BD-D018-7D42-A90514AB2CA7}"/>
              </a:ext>
            </a:extLst>
          </p:cNvPr>
          <p:cNvPicPr>
            <a:picLocks noChangeAspect="1"/>
          </p:cNvPicPr>
          <p:nvPr/>
        </p:nvPicPr>
        <p:blipFill rotWithShape="1">
          <a:blip r:embed="rId8">
            <a:extLst>
              <a:ext uri="{28A0092B-C50C-407E-A947-70E740481C1C}">
                <a14:useLocalDpi xmlns:a14="http://schemas.microsoft.com/office/drawing/2010/main" val="0"/>
              </a:ext>
            </a:extLst>
          </a:blip>
          <a:srcRect r="45885" b="22003"/>
          <a:stretch/>
        </p:blipFill>
        <p:spPr>
          <a:xfrm>
            <a:off x="1937165" y="1694180"/>
            <a:ext cx="2565400" cy="2044680"/>
          </a:xfrm>
          <a:prstGeom prst="rect">
            <a:avLst/>
          </a:prstGeom>
        </p:spPr>
      </p:pic>
      <p:pic>
        <p:nvPicPr>
          <p:cNvPr id="16" name="Picture 15" descr="A close-up of a speaker&#10;&#10;Description automatically generated">
            <a:extLst>
              <a:ext uri="{FF2B5EF4-FFF2-40B4-BE49-F238E27FC236}">
                <a16:creationId xmlns:a16="http://schemas.microsoft.com/office/drawing/2014/main" id="{C05B90F1-4056-0390-92F9-987D33C66B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0746" y="1694180"/>
            <a:ext cx="2316012" cy="2044680"/>
          </a:xfrm>
          <a:prstGeom prst="rect">
            <a:avLst/>
          </a:prstGeom>
        </p:spPr>
      </p:pic>
      <p:pic>
        <p:nvPicPr>
          <p:cNvPr id="17" name="Picture 16" descr="A person in a garment next to a robot&#10;&#10;Description automatically generated">
            <a:extLst>
              <a:ext uri="{FF2B5EF4-FFF2-40B4-BE49-F238E27FC236}">
                <a16:creationId xmlns:a16="http://schemas.microsoft.com/office/drawing/2014/main" id="{D94BE7B4-1CBC-C1F2-2849-47D3F830D086}"/>
              </a:ext>
            </a:extLst>
          </p:cNvPr>
          <p:cNvPicPr>
            <a:picLocks noChangeAspect="1"/>
          </p:cNvPicPr>
          <p:nvPr/>
        </p:nvPicPr>
        <p:blipFill rotWithShape="1">
          <a:blip r:embed="rId10">
            <a:extLst>
              <a:ext uri="{28A0092B-C50C-407E-A947-70E740481C1C}">
                <a14:useLocalDpi xmlns:a14="http://schemas.microsoft.com/office/drawing/2010/main" val="0"/>
              </a:ext>
            </a:extLst>
          </a:blip>
          <a:srcRect l="17113"/>
          <a:stretch/>
        </p:blipFill>
        <p:spPr>
          <a:xfrm>
            <a:off x="7789124" y="1694181"/>
            <a:ext cx="2545155" cy="2044680"/>
          </a:xfrm>
          <a:prstGeom prst="rect">
            <a:avLst/>
          </a:prstGeom>
        </p:spPr>
      </p:pic>
    </p:spTree>
    <p:custDataLst>
      <p:tags r:id="rId1"/>
    </p:custDataLst>
    <p:extLst>
      <p:ext uri="{BB962C8B-B14F-4D97-AF65-F5344CB8AC3E}">
        <p14:creationId xmlns:p14="http://schemas.microsoft.com/office/powerpoint/2010/main" val="673391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4F3A-C3EC-CB4A-96FA-784A930F510A}"/>
              </a:ext>
            </a:extLst>
          </p:cNvPr>
          <p:cNvSpPr>
            <a:spLocks noGrp="1"/>
          </p:cNvSpPr>
          <p:nvPr>
            <p:ph type="title"/>
          </p:nvPr>
        </p:nvSpPr>
        <p:spPr/>
        <p:txBody>
          <a:bodyPr>
            <a:normAutofit/>
          </a:bodyPr>
          <a:lstStyle/>
          <a:p>
            <a:r>
              <a:rPr lang="en-US"/>
              <a:t>As a result,</a:t>
            </a:r>
            <a:br>
              <a:rPr lang="en-US"/>
            </a:br>
            <a:r>
              <a:rPr lang="en-US"/>
              <a:t>we’ve quickly gone from FOMO TO FOBO</a:t>
            </a:r>
          </a:p>
        </p:txBody>
      </p:sp>
      <p:pic>
        <p:nvPicPr>
          <p:cNvPr id="11" name="Picture 10">
            <a:extLst>
              <a:ext uri="{FF2B5EF4-FFF2-40B4-BE49-F238E27FC236}">
                <a16:creationId xmlns:a16="http://schemas.microsoft.com/office/drawing/2014/main" id="{EEB6DAFA-1F71-D9D6-F195-7D1FEBCE0978}"/>
              </a:ext>
            </a:extLst>
          </p:cNvPr>
          <p:cNvPicPr>
            <a:picLocks noChangeAspect="1"/>
          </p:cNvPicPr>
          <p:nvPr/>
        </p:nvPicPr>
        <p:blipFill>
          <a:blip r:embed="rId3"/>
          <a:stretch>
            <a:fillRect/>
          </a:stretch>
        </p:blipFill>
        <p:spPr>
          <a:xfrm>
            <a:off x="2096965" y="1445069"/>
            <a:ext cx="7798201" cy="4953255"/>
          </a:xfrm>
          <a:prstGeom prst="rect">
            <a:avLst/>
          </a:prstGeom>
        </p:spPr>
      </p:pic>
    </p:spTree>
    <p:custDataLst>
      <p:tags r:id="rId1"/>
    </p:custDataLst>
    <p:extLst>
      <p:ext uri="{BB962C8B-B14F-4D97-AF65-F5344CB8AC3E}">
        <p14:creationId xmlns:p14="http://schemas.microsoft.com/office/powerpoint/2010/main" val="1662495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8BA58-A820-A971-20D7-BC51F91916FC}"/>
              </a:ext>
            </a:extLst>
          </p:cNvPr>
          <p:cNvSpPr/>
          <p:nvPr/>
        </p:nvSpPr>
        <p:spPr>
          <a:xfrm>
            <a:off x="0" y="1612054"/>
            <a:ext cx="12192000" cy="4233333"/>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4FD4690-5797-E9B8-CA0C-770D866AFE8D}"/>
              </a:ext>
            </a:extLst>
          </p:cNvPr>
          <p:cNvSpPr>
            <a:spLocks noGrp="1"/>
          </p:cNvSpPr>
          <p:nvPr>
            <p:ph type="title"/>
          </p:nvPr>
        </p:nvSpPr>
        <p:spPr>
          <a:xfrm>
            <a:off x="1143001" y="79927"/>
            <a:ext cx="9950215" cy="1255388"/>
          </a:xfrm>
        </p:spPr>
        <p:txBody>
          <a:bodyPr>
            <a:normAutofit/>
          </a:bodyPr>
          <a:lstStyle/>
          <a:p>
            <a:r>
              <a:rPr lang="en-US"/>
              <a:t>How does Generative AI work?</a:t>
            </a:r>
            <a:br>
              <a:rPr lang="en-US"/>
            </a:br>
            <a:r>
              <a:rPr lang="en-US"/>
              <a:t>Through Large Language Models…</a:t>
            </a:r>
          </a:p>
        </p:txBody>
      </p:sp>
      <p:sp>
        <p:nvSpPr>
          <p:cNvPr id="9" name="Content Placeholder 2">
            <a:extLst>
              <a:ext uri="{FF2B5EF4-FFF2-40B4-BE49-F238E27FC236}">
                <a16:creationId xmlns:a16="http://schemas.microsoft.com/office/drawing/2014/main" id="{FE2E6DBD-A91A-55F3-DEEF-62858ADCF82B}"/>
              </a:ext>
            </a:extLst>
          </p:cNvPr>
          <p:cNvSpPr txBox="1">
            <a:spLocks/>
          </p:cNvSpPr>
          <p:nvPr/>
        </p:nvSpPr>
        <p:spPr>
          <a:xfrm>
            <a:off x="2607920" y="2029182"/>
            <a:ext cx="6966187" cy="3507877"/>
          </a:xfrm>
          <a:prstGeom prst="rect">
            <a:avLst/>
          </a:prstGeom>
          <a:noFill/>
          <a:ln>
            <a:noFill/>
          </a:ln>
        </p:spPr>
        <p:txBody>
          <a:bodyPr spcFirstLastPara="1" wrap="square" lIns="91433" tIns="45700" rIns="91433" bIns="45700" anchor="ctr" anchorCtr="0">
            <a:normAutofit fontScale="92500" lnSpcReduction="1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lt2"/>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lt2"/>
              </a:buClr>
              <a:buSzPts val="1400"/>
              <a:buFont typeface="Arial"/>
              <a:buChar char="•"/>
              <a:defRPr sz="15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lt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lt2"/>
              </a:buClr>
              <a:buSzPts val="1400"/>
              <a:buFont typeface="Arial"/>
              <a:buChar char="•"/>
              <a:defRPr sz="12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lt2"/>
              </a:buClr>
              <a:buSzPts val="1400"/>
              <a:buFont typeface="Arial"/>
              <a:buChar char="•"/>
              <a:defRPr sz="12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0" indent="0" algn="ctr">
              <a:lnSpc>
                <a:spcPct val="100000"/>
              </a:lnSpc>
              <a:buNone/>
            </a:pPr>
            <a:r>
              <a:rPr lang="en-US" sz="3200">
                <a:solidFill>
                  <a:schemeClr val="tx1"/>
                </a:solidFill>
                <a:latin typeface="+mn-lt"/>
                <a:ea typeface="+mn-ea"/>
                <a:cs typeface="+mn-cs"/>
              </a:rPr>
              <a:t>Knowledge is the antidote to fear</a:t>
            </a:r>
            <a:endParaRPr lang="en-US" sz="3200" b="1">
              <a:solidFill>
                <a:schemeClr val="tx1"/>
              </a:solidFill>
              <a:latin typeface="+mn-lt"/>
              <a:ea typeface="+mn-ea"/>
              <a:cs typeface="+mn-cs"/>
            </a:endParaRPr>
          </a:p>
          <a:p>
            <a:pPr marL="0" indent="0" algn="ctr">
              <a:lnSpc>
                <a:spcPct val="100000"/>
              </a:lnSpc>
              <a:buNone/>
            </a:pPr>
            <a:r>
              <a:rPr lang="en-US" sz="2933" b="1">
                <a:solidFill>
                  <a:schemeClr val="accent1"/>
                </a:solidFill>
                <a:latin typeface="+mn-lt"/>
                <a:ea typeface="+mn-ea"/>
                <a:cs typeface="+mn-cs"/>
              </a:rPr>
              <a:t>Ralph Waldo Emerson</a:t>
            </a:r>
          </a:p>
          <a:p>
            <a:pPr marL="0" indent="0" algn="ctr">
              <a:lnSpc>
                <a:spcPct val="100000"/>
              </a:lnSpc>
              <a:buNone/>
            </a:pPr>
            <a:endParaRPr lang="en-US" sz="3733" b="1">
              <a:solidFill>
                <a:schemeClr val="tx1"/>
              </a:solidFill>
              <a:latin typeface="+mn-lt"/>
              <a:ea typeface="+mn-ea"/>
              <a:cs typeface="+mn-cs"/>
            </a:endParaRPr>
          </a:p>
          <a:p>
            <a:pPr marL="0" indent="0" algn="ctr">
              <a:lnSpc>
                <a:spcPct val="100000"/>
              </a:lnSpc>
              <a:buNone/>
            </a:pPr>
            <a:r>
              <a:rPr lang="en-US" sz="3200">
                <a:solidFill>
                  <a:schemeClr val="tx1"/>
                </a:solidFill>
                <a:latin typeface="+mn-lt"/>
              </a:rPr>
              <a:t>Information is not knowledge. The only source of knowledge is experience. You need experience to gain wisdom.</a:t>
            </a:r>
            <a:endParaRPr lang="en-US" sz="3200">
              <a:solidFill>
                <a:schemeClr val="tx1"/>
              </a:solidFill>
              <a:highlight>
                <a:srgbClr val="FFFFFF"/>
              </a:highlight>
              <a:latin typeface="+mn-lt"/>
            </a:endParaRPr>
          </a:p>
          <a:p>
            <a:pPr marL="0" indent="0" algn="ctr">
              <a:lnSpc>
                <a:spcPct val="100000"/>
              </a:lnSpc>
              <a:buNone/>
            </a:pPr>
            <a:r>
              <a:rPr lang="en-US" sz="2933" b="1">
                <a:solidFill>
                  <a:schemeClr val="accent1"/>
                </a:solidFill>
                <a:latin typeface="+mn-lt"/>
                <a:ea typeface="+mn-ea"/>
                <a:cs typeface="+mn-cs"/>
              </a:rPr>
              <a:t>Albert Einstein</a:t>
            </a:r>
          </a:p>
        </p:txBody>
      </p:sp>
      <p:sp>
        <p:nvSpPr>
          <p:cNvPr id="5" name="TextBox 4">
            <a:extLst>
              <a:ext uri="{FF2B5EF4-FFF2-40B4-BE49-F238E27FC236}">
                <a16:creationId xmlns:a16="http://schemas.microsoft.com/office/drawing/2014/main" id="{DE0429CB-C5EA-AC41-4293-2D6EBF1D2ED4}"/>
              </a:ext>
            </a:extLst>
          </p:cNvPr>
          <p:cNvSpPr txBox="1"/>
          <p:nvPr/>
        </p:nvSpPr>
        <p:spPr>
          <a:xfrm>
            <a:off x="8557897" y="2100726"/>
            <a:ext cx="258137" cy="1446550"/>
          </a:xfrm>
          <a:prstGeom prst="rect">
            <a:avLst/>
          </a:prstGeom>
          <a:noFill/>
        </p:spPr>
        <p:txBody>
          <a:bodyPr wrap="square">
            <a:spAutoFit/>
          </a:bodyPr>
          <a:lstStyle/>
          <a:p>
            <a:pPr algn="r" defTabSz="914377">
              <a:defRPr/>
            </a:pPr>
            <a:r>
              <a:rPr lang="en-US" sz="8800" b="1">
                <a:solidFill>
                  <a:schemeClr val="accent2"/>
                </a:solidFill>
              </a:rPr>
              <a:t>”</a:t>
            </a:r>
            <a:endParaRPr lang="en-US" sz="8800">
              <a:solidFill>
                <a:schemeClr val="accent2"/>
              </a:solidFill>
            </a:endParaRPr>
          </a:p>
        </p:txBody>
      </p:sp>
      <p:sp>
        <p:nvSpPr>
          <p:cNvPr id="6" name="TextBox 5">
            <a:extLst>
              <a:ext uri="{FF2B5EF4-FFF2-40B4-BE49-F238E27FC236}">
                <a16:creationId xmlns:a16="http://schemas.microsoft.com/office/drawing/2014/main" id="{0EF592AC-3821-0CE9-2107-B3CA07907ED6}"/>
              </a:ext>
            </a:extLst>
          </p:cNvPr>
          <p:cNvSpPr txBox="1"/>
          <p:nvPr/>
        </p:nvSpPr>
        <p:spPr>
          <a:xfrm>
            <a:off x="2960850" y="1826014"/>
            <a:ext cx="177469" cy="1446550"/>
          </a:xfrm>
          <a:prstGeom prst="rect">
            <a:avLst/>
          </a:prstGeom>
          <a:noFill/>
        </p:spPr>
        <p:txBody>
          <a:bodyPr wrap="square">
            <a:spAutoFit/>
          </a:bodyPr>
          <a:lstStyle/>
          <a:p>
            <a:pPr defTabSz="914377">
              <a:defRPr/>
            </a:pPr>
            <a:r>
              <a:rPr lang="en-US" sz="8800" b="1">
                <a:solidFill>
                  <a:schemeClr val="accent2"/>
                </a:solidFill>
              </a:rPr>
              <a:t>“</a:t>
            </a:r>
            <a:endParaRPr lang="en-US" sz="8800">
              <a:solidFill>
                <a:schemeClr val="accent2"/>
              </a:solidFill>
            </a:endParaRPr>
          </a:p>
        </p:txBody>
      </p:sp>
      <p:sp>
        <p:nvSpPr>
          <p:cNvPr id="7" name="TextBox 6">
            <a:extLst>
              <a:ext uri="{FF2B5EF4-FFF2-40B4-BE49-F238E27FC236}">
                <a16:creationId xmlns:a16="http://schemas.microsoft.com/office/drawing/2014/main" id="{7352FF0F-8455-E584-1D02-E61340E5786A}"/>
              </a:ext>
            </a:extLst>
          </p:cNvPr>
          <p:cNvSpPr txBox="1"/>
          <p:nvPr/>
        </p:nvSpPr>
        <p:spPr>
          <a:xfrm>
            <a:off x="8517257" y="4308832"/>
            <a:ext cx="258137" cy="1446550"/>
          </a:xfrm>
          <a:prstGeom prst="rect">
            <a:avLst/>
          </a:prstGeom>
          <a:noFill/>
        </p:spPr>
        <p:txBody>
          <a:bodyPr wrap="square">
            <a:spAutoFit/>
          </a:bodyPr>
          <a:lstStyle/>
          <a:p>
            <a:pPr algn="r" defTabSz="914377">
              <a:defRPr/>
            </a:pPr>
            <a:r>
              <a:rPr lang="en-US" sz="8800" b="1">
                <a:solidFill>
                  <a:schemeClr val="accent2"/>
                </a:solidFill>
              </a:rPr>
              <a:t>”</a:t>
            </a:r>
            <a:endParaRPr lang="en-US" sz="8800">
              <a:solidFill>
                <a:schemeClr val="accent2"/>
              </a:solidFill>
            </a:endParaRPr>
          </a:p>
        </p:txBody>
      </p:sp>
      <p:sp>
        <p:nvSpPr>
          <p:cNvPr id="8" name="TextBox 7">
            <a:extLst>
              <a:ext uri="{FF2B5EF4-FFF2-40B4-BE49-F238E27FC236}">
                <a16:creationId xmlns:a16="http://schemas.microsoft.com/office/drawing/2014/main" id="{B4AAF68E-2219-633E-041F-2902F4613F7A}"/>
              </a:ext>
            </a:extLst>
          </p:cNvPr>
          <p:cNvSpPr txBox="1"/>
          <p:nvPr/>
        </p:nvSpPr>
        <p:spPr>
          <a:xfrm>
            <a:off x="2546960" y="3350755"/>
            <a:ext cx="177469" cy="1446550"/>
          </a:xfrm>
          <a:prstGeom prst="rect">
            <a:avLst/>
          </a:prstGeom>
          <a:noFill/>
        </p:spPr>
        <p:txBody>
          <a:bodyPr wrap="square">
            <a:spAutoFit/>
          </a:bodyPr>
          <a:lstStyle/>
          <a:p>
            <a:pPr defTabSz="914377">
              <a:defRPr/>
            </a:pPr>
            <a:r>
              <a:rPr lang="en-US" sz="8800" b="1">
                <a:solidFill>
                  <a:schemeClr val="accent2"/>
                </a:solidFill>
              </a:rPr>
              <a:t>“</a:t>
            </a:r>
            <a:endParaRPr lang="en-US" sz="8800">
              <a:solidFill>
                <a:schemeClr val="accent2"/>
              </a:solidFill>
            </a:endParaRPr>
          </a:p>
        </p:txBody>
      </p:sp>
    </p:spTree>
    <p:custDataLst>
      <p:tags r:id="rId1"/>
    </p:custDataLst>
    <p:extLst>
      <p:ext uri="{BB962C8B-B14F-4D97-AF65-F5344CB8AC3E}">
        <p14:creationId xmlns:p14="http://schemas.microsoft.com/office/powerpoint/2010/main" val="358493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25CA5-061E-B398-440F-505DC9D7E54F}"/>
              </a:ext>
            </a:extLst>
          </p:cNvPr>
          <p:cNvSpPr/>
          <p:nvPr/>
        </p:nvSpPr>
        <p:spPr>
          <a:xfrm>
            <a:off x="0" y="1612054"/>
            <a:ext cx="12192000" cy="4233333"/>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69848E9-9766-2F31-4FDC-EF3F061A8962}"/>
              </a:ext>
            </a:extLst>
          </p:cNvPr>
          <p:cNvSpPr>
            <a:spLocks noGrp="1"/>
          </p:cNvSpPr>
          <p:nvPr>
            <p:ph type="title"/>
          </p:nvPr>
        </p:nvSpPr>
        <p:spPr/>
        <p:txBody>
          <a:bodyPr>
            <a:normAutofit/>
          </a:bodyPr>
          <a:lstStyle/>
          <a:p>
            <a:r>
              <a:rPr lang="en-US"/>
              <a:t>What does “knowledge” in augmented intelligence look like in 2024?</a:t>
            </a:r>
          </a:p>
        </p:txBody>
      </p:sp>
      <p:graphicFrame>
        <p:nvGraphicFramePr>
          <p:cNvPr id="5" name="Content Placeholder 4">
            <a:extLst>
              <a:ext uri="{FF2B5EF4-FFF2-40B4-BE49-F238E27FC236}">
                <a16:creationId xmlns:a16="http://schemas.microsoft.com/office/drawing/2014/main" id="{BC6EA1C7-B15A-230A-F348-D725B63A7123}"/>
              </a:ext>
            </a:extLst>
          </p:cNvPr>
          <p:cNvGraphicFramePr>
            <a:graphicFrameLocks/>
          </p:cNvGraphicFramePr>
          <p:nvPr/>
        </p:nvGraphicFramePr>
        <p:xfrm>
          <a:off x="1126067" y="949235"/>
          <a:ext cx="9977967" cy="5217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679000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0A2B-C2D4-4DAC-D9F0-391774C14928}"/>
              </a:ext>
            </a:extLst>
          </p:cNvPr>
          <p:cNvSpPr>
            <a:spLocks noGrp="1"/>
          </p:cNvSpPr>
          <p:nvPr>
            <p:ph type="title"/>
          </p:nvPr>
        </p:nvSpPr>
        <p:spPr/>
        <p:txBody>
          <a:bodyPr/>
          <a:lstStyle/>
          <a:p>
            <a:r>
              <a:rPr lang="en-US"/>
              <a:t>ISMPP AI Task Force Priorities</a:t>
            </a:r>
          </a:p>
        </p:txBody>
      </p:sp>
      <p:graphicFrame>
        <p:nvGraphicFramePr>
          <p:cNvPr id="4" name="Table 3">
            <a:extLst>
              <a:ext uri="{FF2B5EF4-FFF2-40B4-BE49-F238E27FC236}">
                <a16:creationId xmlns:a16="http://schemas.microsoft.com/office/drawing/2014/main" id="{EE7DE9CD-AD37-622B-519D-A92AFE3B7CB9}"/>
              </a:ext>
            </a:extLst>
          </p:cNvPr>
          <p:cNvGraphicFramePr>
            <a:graphicFrameLocks noGrp="1"/>
          </p:cNvGraphicFramePr>
          <p:nvPr/>
        </p:nvGraphicFramePr>
        <p:xfrm>
          <a:off x="1276352" y="1612899"/>
          <a:ext cx="9827682" cy="4814837"/>
        </p:xfrm>
        <a:graphic>
          <a:graphicData uri="http://schemas.openxmlformats.org/drawingml/2006/table">
            <a:tbl>
              <a:tblPr firstRow="1" bandRow="1">
                <a:tableStyleId>{5C22544A-7EE6-4342-B048-85BDC9FD1C3A}</a:tableStyleId>
              </a:tblPr>
              <a:tblGrid>
                <a:gridCol w="3871383">
                  <a:extLst>
                    <a:ext uri="{9D8B030D-6E8A-4147-A177-3AD203B41FA5}">
                      <a16:colId xmlns:a16="http://schemas.microsoft.com/office/drawing/2014/main" val="2771018342"/>
                    </a:ext>
                  </a:extLst>
                </a:gridCol>
                <a:gridCol w="5956299">
                  <a:extLst>
                    <a:ext uri="{9D8B030D-6E8A-4147-A177-3AD203B41FA5}">
                      <a16:colId xmlns:a16="http://schemas.microsoft.com/office/drawing/2014/main" val="408050375"/>
                    </a:ext>
                  </a:extLst>
                </a:gridCol>
              </a:tblGrid>
              <a:tr h="522371">
                <a:tc>
                  <a:txBody>
                    <a:bodyPr/>
                    <a:lstStyle/>
                    <a:p>
                      <a:r>
                        <a:rPr lang="en-US" sz="1500"/>
                        <a:t>Initiative</a:t>
                      </a:r>
                    </a:p>
                  </a:txBody>
                  <a:tcPr marL="60960" marR="60960" marT="60960" marB="6096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28C11"/>
                    </a:solidFill>
                  </a:tcPr>
                </a:tc>
                <a:tc>
                  <a:txBody>
                    <a:bodyPr/>
                    <a:lstStyle/>
                    <a:p>
                      <a:r>
                        <a:rPr lang="en-US" sz="1500"/>
                        <a:t>Objective</a:t>
                      </a:r>
                    </a:p>
                  </a:txBody>
                  <a:tcPr marL="60960" marR="60960" marT="60960" marB="6096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28C11"/>
                    </a:solidFill>
                  </a:tcPr>
                </a:tc>
                <a:extLst>
                  <a:ext uri="{0D108BD9-81ED-4DB2-BD59-A6C34878D82A}">
                    <a16:rowId xmlns:a16="http://schemas.microsoft.com/office/drawing/2014/main" val="856474416"/>
                  </a:ext>
                </a:extLst>
              </a:tr>
              <a:tr h="522371">
                <a:tc>
                  <a:txBody>
                    <a:bodyPr/>
                    <a:lstStyle/>
                    <a:p>
                      <a:r>
                        <a:rPr lang="en-US" sz="1500" b="1">
                          <a:solidFill>
                            <a:schemeClr val="tx1"/>
                          </a:solidFill>
                        </a:rPr>
                        <a:t>Education – Skill Development/Impact of AI</a:t>
                      </a:r>
                    </a:p>
                  </a:txBody>
                  <a:tcPr marL="60960" marR="60960" marT="60960" marB="60960" anchor="ctr">
                    <a:lnL w="12700" cmpd="sng">
                      <a:noFill/>
                    </a:lnL>
                    <a:lnR w="12700" cap="flat" cmpd="sng" algn="ctr">
                      <a:noFill/>
                      <a:prstDash val="solid"/>
                      <a:round/>
                      <a:headEnd type="none" w="med" len="med"/>
                      <a:tailEnd type="none" w="med" len="med"/>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solidFill>
                            <a:schemeClr val="tx1"/>
                          </a:solidFill>
                        </a:rPr>
                        <a:t>Develop training/courses for med pub/comm professionals</a:t>
                      </a:r>
                    </a:p>
                  </a:txBody>
                  <a:tcPr marL="60960" marR="60960" marT="60960" marB="60960" anchor="ctr">
                    <a:lnL w="12700" cap="flat" cmpd="sng" algn="ctr">
                      <a:noFill/>
                      <a:prstDash val="solid"/>
                      <a:round/>
                      <a:headEnd type="none" w="med" len="med"/>
                      <a:tailEnd type="none" w="med" len="med"/>
                    </a:lnL>
                    <a:lnR w="12700" cmpd="sng">
                      <a:noFill/>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687670"/>
                  </a:ext>
                </a:extLst>
              </a:tr>
              <a:tr h="522371">
                <a:tc>
                  <a:txBody>
                    <a:bodyPr/>
                    <a:lstStyle/>
                    <a:p>
                      <a:r>
                        <a:rPr lang="en-US" sz="1500" b="1">
                          <a:solidFill>
                            <a:schemeClr val="tx1"/>
                          </a:solidFill>
                        </a:rPr>
                        <a:t>AI-generated Video Summary </a:t>
                      </a:r>
                    </a:p>
                  </a:txBody>
                  <a:tcPr marL="60960" marR="60960" marT="60960" marB="60960"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500">
                          <a:solidFill>
                            <a:schemeClr val="tx1"/>
                          </a:solidFill>
                        </a:rPr>
                        <a:t>Education on creation of AI video summary</a:t>
                      </a:r>
                    </a:p>
                  </a:txBody>
                  <a:tcPr marL="60960" marR="60960" marT="60960" marB="60960"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673643"/>
                  </a:ext>
                </a:extLst>
              </a:tr>
              <a:tr h="522371">
                <a:tc>
                  <a:txBody>
                    <a:bodyPr/>
                    <a:lstStyle/>
                    <a:p>
                      <a:r>
                        <a:rPr lang="en-US" sz="1500" b="1">
                          <a:solidFill>
                            <a:schemeClr val="tx1"/>
                          </a:solidFill>
                        </a:rPr>
                        <a:t>Library of AI Tools</a:t>
                      </a:r>
                    </a:p>
                  </a:txBody>
                  <a:tcPr marL="60960" marR="60960" marT="60960" marB="60960"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solidFill>
                            <a:schemeClr val="tx1"/>
                          </a:solidFill>
                        </a:rPr>
                        <a:t>Provide summary of applicable AI resources and relevant information, etc.</a:t>
                      </a:r>
                    </a:p>
                  </a:txBody>
                  <a:tcPr marL="60960" marR="60960" marT="60960" marB="60960"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5063833"/>
                  </a:ext>
                </a:extLst>
              </a:tr>
              <a:tr h="522371">
                <a:tc>
                  <a:txBody>
                    <a:bodyPr/>
                    <a:lstStyle/>
                    <a:p>
                      <a:r>
                        <a:rPr lang="en-US" sz="1500" b="1">
                          <a:solidFill>
                            <a:schemeClr val="tx1"/>
                          </a:solidFill>
                        </a:rPr>
                        <a:t>AI Lexicon</a:t>
                      </a:r>
                    </a:p>
                  </a:txBody>
                  <a:tcPr marL="60960" marR="60960" marT="60960" marB="60960"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solidFill>
                            <a:schemeClr val="tx1"/>
                          </a:solidFill>
                        </a:rPr>
                        <a:t>Develop lexicon of terms in the AI space</a:t>
                      </a:r>
                    </a:p>
                  </a:txBody>
                  <a:tcPr marL="60960" marR="60960" marT="60960" marB="60960"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5316384"/>
                  </a:ext>
                </a:extLst>
              </a:tr>
              <a:tr h="522371">
                <a:tc>
                  <a:txBody>
                    <a:bodyPr/>
                    <a:lstStyle/>
                    <a:p>
                      <a:r>
                        <a:rPr lang="en-US" sz="1500" b="1">
                          <a:solidFill>
                            <a:schemeClr val="tx1"/>
                          </a:solidFill>
                        </a:rPr>
                        <a:t>Questions &amp; Answers</a:t>
                      </a:r>
                    </a:p>
                  </a:txBody>
                  <a:tcPr marL="60960" marR="60960" marT="60960" marB="60960"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solidFill>
                            <a:schemeClr val="tx1"/>
                          </a:solidFill>
                        </a:rPr>
                        <a:t>Respond to queries from AI Position Statement ISMPP U</a:t>
                      </a:r>
                    </a:p>
                  </a:txBody>
                  <a:tcPr marL="60960" marR="60960" marT="60960" marB="60960"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0521851"/>
                  </a:ext>
                </a:extLst>
              </a:tr>
              <a:tr h="522371">
                <a:tc>
                  <a:txBody>
                    <a:bodyPr/>
                    <a:lstStyle/>
                    <a:p>
                      <a:r>
                        <a:rPr lang="en-US" sz="1500" b="1">
                          <a:solidFill>
                            <a:schemeClr val="tx1"/>
                          </a:solidFill>
                        </a:rPr>
                        <a:t>AI Research &amp; Standards</a:t>
                      </a:r>
                    </a:p>
                  </a:txBody>
                  <a:tcPr marL="60960" marR="60960" marT="60960" marB="60960"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solidFill>
                            <a:schemeClr val="tx1"/>
                          </a:solidFill>
                        </a:rPr>
                        <a:t>Approach to developing research questions and conducting research </a:t>
                      </a:r>
                    </a:p>
                  </a:txBody>
                  <a:tcPr marL="60960" marR="60960" marT="60960" marB="60960"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9398977"/>
                  </a:ext>
                </a:extLst>
              </a:tr>
              <a:tr h="568960">
                <a:tc>
                  <a:txBody>
                    <a:bodyPr/>
                    <a:lstStyle/>
                    <a:p>
                      <a:r>
                        <a:rPr lang="en-US" sz="1500" b="1">
                          <a:solidFill>
                            <a:schemeClr val="tx1"/>
                          </a:solidFill>
                        </a:rPr>
                        <a:t>Journal/Org AI Guidances </a:t>
                      </a:r>
                      <a:br>
                        <a:rPr lang="en-US" sz="1500" b="1">
                          <a:solidFill>
                            <a:schemeClr val="tx1"/>
                          </a:solidFill>
                        </a:rPr>
                      </a:br>
                      <a:r>
                        <a:rPr lang="en-US" sz="1500" b="1">
                          <a:solidFill>
                            <a:schemeClr val="tx1"/>
                          </a:solidFill>
                        </a:rPr>
                        <a:t>(with Pubs E&amp;S Committee)</a:t>
                      </a:r>
                    </a:p>
                  </a:txBody>
                  <a:tcPr marL="60960" marR="60960" marT="60960" marB="60960">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kern="1200">
                          <a:solidFill>
                            <a:schemeClr val="tx1"/>
                          </a:solidFill>
                        </a:rPr>
                        <a:t>Compile/review AI guidances of key journals/organizations </a:t>
                      </a:r>
                      <a:endParaRPr lang="en-US" sz="1500">
                        <a:solidFill>
                          <a:schemeClr val="tx1"/>
                        </a:solidFill>
                      </a:endParaRPr>
                    </a:p>
                  </a:txBody>
                  <a:tcPr marL="60960" marR="60960" marT="60960" marB="60960">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085637"/>
                  </a:ext>
                </a:extLst>
              </a:tr>
              <a:tr h="522371">
                <a:tc>
                  <a:txBody>
                    <a:bodyPr/>
                    <a:lstStyle/>
                    <a:p>
                      <a:r>
                        <a:rPr lang="en-US" sz="1500" b="1">
                          <a:solidFill>
                            <a:schemeClr val="tx1"/>
                          </a:solidFill>
                        </a:rPr>
                        <a:t>AI Position Statement – Enhanced Guidance</a:t>
                      </a:r>
                    </a:p>
                  </a:txBody>
                  <a:tcPr marL="60960" marR="60960" marT="60960" marB="60960"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solidFill>
                            <a:schemeClr val="tx1"/>
                          </a:solidFill>
                        </a:rPr>
                        <a:t>Develop enhanced guidance based on AI Position Statement</a:t>
                      </a:r>
                    </a:p>
                  </a:txBody>
                  <a:tcPr marL="60960" marR="60960" marT="60960" marB="60960"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913868"/>
                  </a:ext>
                </a:extLst>
              </a:tr>
            </a:tbl>
          </a:graphicData>
        </a:graphic>
      </p:graphicFrame>
    </p:spTree>
    <p:custDataLst>
      <p:tags r:id="rId1"/>
    </p:custDataLst>
    <p:extLst>
      <p:ext uri="{BB962C8B-B14F-4D97-AF65-F5344CB8AC3E}">
        <p14:creationId xmlns:p14="http://schemas.microsoft.com/office/powerpoint/2010/main" val="2006499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CECC79-99C9-314C-E1E0-AB4C01AF4B64}"/>
              </a:ext>
            </a:extLst>
          </p:cNvPr>
          <p:cNvSpPr/>
          <p:nvPr/>
        </p:nvSpPr>
        <p:spPr>
          <a:xfrm>
            <a:off x="0" y="1612054"/>
            <a:ext cx="12192000" cy="4233333"/>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9AAE9C0-D12A-1B11-B797-9EAC03166461}"/>
              </a:ext>
            </a:extLst>
          </p:cNvPr>
          <p:cNvSpPr>
            <a:spLocks noGrp="1"/>
          </p:cNvSpPr>
          <p:nvPr>
            <p:ph type="title"/>
          </p:nvPr>
        </p:nvSpPr>
        <p:spPr/>
        <p:txBody>
          <a:bodyPr>
            <a:normAutofit/>
          </a:bodyPr>
          <a:lstStyle/>
          <a:p>
            <a:r>
              <a:rPr lang="en-US"/>
              <a:t>Medical Communications Experimentation Pathway</a:t>
            </a:r>
          </a:p>
        </p:txBody>
      </p:sp>
      <p:graphicFrame>
        <p:nvGraphicFramePr>
          <p:cNvPr id="8" name="Table 7">
            <a:extLst>
              <a:ext uri="{FF2B5EF4-FFF2-40B4-BE49-F238E27FC236}">
                <a16:creationId xmlns:a16="http://schemas.microsoft.com/office/drawing/2014/main" id="{D97DB180-2F33-5457-27A4-B64C069CE0EB}"/>
              </a:ext>
            </a:extLst>
          </p:cNvPr>
          <p:cNvGraphicFramePr>
            <a:graphicFrameLocks/>
          </p:cNvGraphicFramePr>
          <p:nvPr>
            <p:extLst>
              <p:ext uri="{D42A27DB-BD31-4B8C-83A1-F6EECF244321}">
                <p14:modId xmlns:p14="http://schemas.microsoft.com/office/powerpoint/2010/main" val="3481148691"/>
              </p:ext>
            </p:extLst>
          </p:nvPr>
        </p:nvGraphicFramePr>
        <p:xfrm>
          <a:off x="1276350" y="2147994"/>
          <a:ext cx="9827681" cy="3355340"/>
        </p:xfrm>
        <a:graphic>
          <a:graphicData uri="http://schemas.openxmlformats.org/drawingml/2006/table">
            <a:tbl>
              <a:tblPr firstRow="1" lastRow="1" bandRow="1"/>
              <a:tblGrid>
                <a:gridCol w="1965536">
                  <a:extLst>
                    <a:ext uri="{9D8B030D-6E8A-4147-A177-3AD203B41FA5}">
                      <a16:colId xmlns:a16="http://schemas.microsoft.com/office/drawing/2014/main" val="4174621638"/>
                    </a:ext>
                  </a:extLst>
                </a:gridCol>
                <a:gridCol w="2226052">
                  <a:extLst>
                    <a:ext uri="{9D8B030D-6E8A-4147-A177-3AD203B41FA5}">
                      <a16:colId xmlns:a16="http://schemas.microsoft.com/office/drawing/2014/main" val="506198274"/>
                    </a:ext>
                  </a:extLst>
                </a:gridCol>
                <a:gridCol w="5636093">
                  <a:extLst>
                    <a:ext uri="{9D8B030D-6E8A-4147-A177-3AD203B41FA5}">
                      <a16:colId xmlns:a16="http://schemas.microsoft.com/office/drawing/2014/main" val="1734979785"/>
                    </a:ext>
                  </a:extLst>
                </a:gridCol>
              </a:tblGrid>
              <a:tr h="3355340">
                <a:tc>
                  <a:txBody>
                    <a:bodyPr/>
                    <a:lstStyle>
                      <a:lvl1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9pPr>
                    </a:lstStyle>
                    <a:p>
                      <a:pPr algn="ctr"/>
                      <a:r>
                        <a:rPr lang="en-US" sz="2400">
                          <a:solidFill>
                            <a:schemeClr val="tx1"/>
                          </a:solidFill>
                          <a:latin typeface="+mn-lt"/>
                        </a:rPr>
                        <a:t>AWAKEN</a:t>
                      </a:r>
                    </a:p>
                  </a:txBody>
                  <a:tcPr marL="121920" marR="121920" marT="96000" marB="6096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CE4C8"/>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9pPr>
                    </a:lstStyle>
                    <a:p>
                      <a:pPr algn="ctr"/>
                      <a:r>
                        <a:rPr lang="en-US" sz="2400">
                          <a:solidFill>
                            <a:schemeClr val="tx1"/>
                          </a:solidFill>
                          <a:latin typeface="+mn-lt"/>
                        </a:rPr>
                        <a:t>AWARENESS</a:t>
                      </a:r>
                    </a:p>
                  </a:txBody>
                  <a:tcPr marL="121920" marR="121920" marT="96000" marB="6096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ACC94"/>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bg1"/>
                          </a:solidFill>
                          <a:latin typeface="Montserrat"/>
                          <a:sym typeface="Arial"/>
                        </a:defRPr>
                      </a:lvl9pPr>
                    </a:lstStyle>
                    <a:p>
                      <a:pPr algn="ctr"/>
                      <a:r>
                        <a:rPr lang="en-US" sz="2400">
                          <a:solidFill>
                            <a:schemeClr val="tx1"/>
                          </a:solidFill>
                          <a:latin typeface="+mn-lt"/>
                        </a:rPr>
                        <a:t>ADOPTION </a:t>
                      </a:r>
                      <a:r>
                        <a:rPr lang="en-US" sz="2400">
                          <a:solidFill>
                            <a:schemeClr val="tx1"/>
                          </a:solidFill>
                          <a:latin typeface="+mn-lt"/>
                          <a:sym typeface="Wingdings" panose="05000000000000000000" pitchFamily="2" charset="2"/>
                        </a:rPr>
                        <a:t> ACTION </a:t>
                      </a:r>
                      <a:r>
                        <a:rPr lang="en-US" sz="2400" b="1" i="0" u="none" strike="noStrike" cap="none">
                          <a:solidFill>
                            <a:schemeClr val="tx1"/>
                          </a:solidFill>
                          <a:latin typeface="+mn-lt"/>
                          <a:ea typeface="+mn-ea"/>
                          <a:cs typeface="+mn-cs"/>
                          <a:sym typeface="Wingdings" panose="05000000000000000000" pitchFamily="2" charset="2"/>
                        </a:rPr>
                        <a:t> ADJUSTMENT</a:t>
                      </a:r>
                      <a:endParaRPr lang="en-US" sz="2400">
                        <a:solidFill>
                          <a:schemeClr val="tx1"/>
                        </a:solidFill>
                        <a:latin typeface="+mn-lt"/>
                      </a:endParaRPr>
                    </a:p>
                  </a:txBody>
                  <a:tcPr marL="121920" marR="121920" marT="96000" marB="6096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6AB50"/>
                    </a:solidFill>
                  </a:tcPr>
                </a:tc>
                <a:extLst>
                  <a:ext uri="{0D108BD9-81ED-4DB2-BD59-A6C34878D82A}">
                    <a16:rowId xmlns:a16="http://schemas.microsoft.com/office/drawing/2014/main" val="16021"/>
                  </a:ext>
                </a:extLst>
              </a:tr>
            </a:tbl>
          </a:graphicData>
        </a:graphic>
      </p:graphicFrame>
      <p:grpSp>
        <p:nvGrpSpPr>
          <p:cNvPr id="14" name="Group 13">
            <a:extLst>
              <a:ext uri="{FF2B5EF4-FFF2-40B4-BE49-F238E27FC236}">
                <a16:creationId xmlns:a16="http://schemas.microsoft.com/office/drawing/2014/main" id="{877B657F-3E39-0623-5FA7-DA62D70F74CA}"/>
              </a:ext>
            </a:extLst>
          </p:cNvPr>
          <p:cNvGrpSpPr/>
          <p:nvPr/>
        </p:nvGrpSpPr>
        <p:grpSpPr>
          <a:xfrm>
            <a:off x="1354667" y="2949882"/>
            <a:ext cx="9671261" cy="2162103"/>
            <a:chOff x="0" y="2377220"/>
            <a:chExt cx="9144000" cy="1748589"/>
          </a:xfrm>
          <a:solidFill>
            <a:srgbClr val="62BB47"/>
          </a:solidFill>
        </p:grpSpPr>
        <p:sp>
          <p:nvSpPr>
            <p:cNvPr id="9" name="Freeform: Shape 8">
              <a:extLst>
                <a:ext uri="{FF2B5EF4-FFF2-40B4-BE49-F238E27FC236}">
                  <a16:creationId xmlns:a16="http://schemas.microsoft.com/office/drawing/2014/main" id="{CA63965C-A602-DAB3-A828-BD4FAC2DBE11}"/>
                </a:ext>
              </a:extLst>
            </p:cNvPr>
            <p:cNvSpPr>
              <a:spLocks noChangeAspect="1"/>
            </p:cNvSpPr>
            <p:nvPr/>
          </p:nvSpPr>
          <p:spPr>
            <a:xfrm>
              <a:off x="0" y="2377220"/>
              <a:ext cx="2194560" cy="1748589"/>
            </a:xfrm>
            <a:custGeom>
              <a:avLst/>
              <a:gdLst>
                <a:gd name="connsiteX0" fmla="*/ 0 w 2191389"/>
                <a:gd name="connsiteY0" fmla="*/ 0 h 876555"/>
                <a:gd name="connsiteX1" fmla="*/ 1753112 w 2191389"/>
                <a:gd name="connsiteY1" fmla="*/ 0 h 876555"/>
                <a:gd name="connsiteX2" fmla="*/ 2191389 w 2191389"/>
                <a:gd name="connsiteY2" fmla="*/ 438278 h 876555"/>
                <a:gd name="connsiteX3" fmla="*/ 1753112 w 2191389"/>
                <a:gd name="connsiteY3" fmla="*/ 876555 h 876555"/>
                <a:gd name="connsiteX4" fmla="*/ 0 w 2191389"/>
                <a:gd name="connsiteY4" fmla="*/ 876555 h 876555"/>
                <a:gd name="connsiteX5" fmla="*/ 438278 w 2191389"/>
                <a:gd name="connsiteY5" fmla="*/ 438278 h 876555"/>
                <a:gd name="connsiteX6" fmla="*/ 0 w 2191389"/>
                <a:gd name="connsiteY6" fmla="*/ 0 h 8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389" h="876555">
                  <a:moveTo>
                    <a:pt x="0" y="0"/>
                  </a:moveTo>
                  <a:lnTo>
                    <a:pt x="1753112" y="0"/>
                  </a:lnTo>
                  <a:lnTo>
                    <a:pt x="2191389" y="438278"/>
                  </a:lnTo>
                  <a:lnTo>
                    <a:pt x="1753112" y="876555"/>
                  </a:lnTo>
                  <a:lnTo>
                    <a:pt x="0" y="876555"/>
                  </a:lnTo>
                  <a:lnTo>
                    <a:pt x="438278" y="438278"/>
                  </a:lnTo>
                  <a:lnTo>
                    <a:pt x="0" y="0"/>
                  </a:lnTo>
                  <a:close/>
                </a:path>
              </a:pathLst>
            </a:custGeom>
            <a:grp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0" tIns="28448" rIns="432000" bIns="28448" numCol="1" spcCol="1270" anchor="ctr" anchorCtr="0">
              <a:noAutofit/>
            </a:bodyPr>
            <a:lstStyle/>
            <a:p>
              <a:pPr algn="ctr" defTabSz="948243">
                <a:lnSpc>
                  <a:spcPct val="90000"/>
                </a:lnSpc>
                <a:spcBef>
                  <a:spcPct val="0"/>
                </a:spcBef>
                <a:spcAft>
                  <a:spcPct val="35000"/>
                </a:spcAft>
                <a:defRPr/>
              </a:pPr>
              <a:r>
                <a:rPr lang="en-US" sz="1867">
                  <a:solidFill>
                    <a:srgbClr val="FFFFFF"/>
                  </a:solidFill>
                </a:rPr>
                <a:t>Inform</a:t>
              </a:r>
            </a:p>
          </p:txBody>
        </p:sp>
        <p:sp>
          <p:nvSpPr>
            <p:cNvPr id="10" name="Freeform: Shape 9">
              <a:extLst>
                <a:ext uri="{FF2B5EF4-FFF2-40B4-BE49-F238E27FC236}">
                  <a16:creationId xmlns:a16="http://schemas.microsoft.com/office/drawing/2014/main" id="{708966D8-C43E-5527-567D-18AF3B5138EE}"/>
                </a:ext>
              </a:extLst>
            </p:cNvPr>
            <p:cNvSpPr>
              <a:spLocks noChangeAspect="1"/>
            </p:cNvSpPr>
            <p:nvPr/>
          </p:nvSpPr>
          <p:spPr>
            <a:xfrm>
              <a:off x="1737360" y="2377220"/>
              <a:ext cx="2194560" cy="1743823"/>
            </a:xfrm>
            <a:custGeom>
              <a:avLst/>
              <a:gdLst>
                <a:gd name="connsiteX0" fmla="*/ 0 w 2191389"/>
                <a:gd name="connsiteY0" fmla="*/ 0 h 876555"/>
                <a:gd name="connsiteX1" fmla="*/ 1753112 w 2191389"/>
                <a:gd name="connsiteY1" fmla="*/ 0 h 876555"/>
                <a:gd name="connsiteX2" fmla="*/ 2191389 w 2191389"/>
                <a:gd name="connsiteY2" fmla="*/ 438278 h 876555"/>
                <a:gd name="connsiteX3" fmla="*/ 1753112 w 2191389"/>
                <a:gd name="connsiteY3" fmla="*/ 876555 h 876555"/>
                <a:gd name="connsiteX4" fmla="*/ 0 w 2191389"/>
                <a:gd name="connsiteY4" fmla="*/ 876555 h 876555"/>
                <a:gd name="connsiteX5" fmla="*/ 438278 w 2191389"/>
                <a:gd name="connsiteY5" fmla="*/ 438278 h 876555"/>
                <a:gd name="connsiteX6" fmla="*/ 0 w 2191389"/>
                <a:gd name="connsiteY6" fmla="*/ 0 h 8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389" h="876555">
                  <a:moveTo>
                    <a:pt x="0" y="0"/>
                  </a:moveTo>
                  <a:lnTo>
                    <a:pt x="1753112" y="0"/>
                  </a:lnTo>
                  <a:lnTo>
                    <a:pt x="2191389" y="438278"/>
                  </a:lnTo>
                  <a:lnTo>
                    <a:pt x="1753112" y="876555"/>
                  </a:lnTo>
                  <a:lnTo>
                    <a:pt x="0" y="876555"/>
                  </a:lnTo>
                  <a:lnTo>
                    <a:pt x="438278" y="438278"/>
                  </a:lnTo>
                  <a:lnTo>
                    <a:pt x="0" y="0"/>
                  </a:lnTo>
                  <a:close/>
                </a:path>
              </a:pathLst>
            </a:custGeom>
            <a:grp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0" tIns="28448" rIns="432000" bIns="28448" numCol="1" spcCol="1270" anchor="ctr" anchorCtr="0">
              <a:noAutofit/>
            </a:bodyPr>
            <a:lstStyle/>
            <a:p>
              <a:pPr algn="ctr" defTabSz="948243">
                <a:lnSpc>
                  <a:spcPct val="90000"/>
                </a:lnSpc>
                <a:spcBef>
                  <a:spcPct val="0"/>
                </a:spcBef>
                <a:spcAft>
                  <a:spcPct val="35000"/>
                </a:spcAft>
                <a:defRPr/>
              </a:pPr>
              <a:r>
                <a:rPr lang="en-US" sz="1867">
                  <a:solidFill>
                    <a:srgbClr val="FFFFFF"/>
                  </a:solidFill>
                </a:rPr>
                <a:t>Investigate</a:t>
              </a:r>
            </a:p>
          </p:txBody>
        </p:sp>
        <p:sp>
          <p:nvSpPr>
            <p:cNvPr id="11" name="Freeform: Shape 10">
              <a:extLst>
                <a:ext uri="{FF2B5EF4-FFF2-40B4-BE49-F238E27FC236}">
                  <a16:creationId xmlns:a16="http://schemas.microsoft.com/office/drawing/2014/main" id="{96305886-A621-2236-2E9F-248DD54A24E6}"/>
                </a:ext>
              </a:extLst>
            </p:cNvPr>
            <p:cNvSpPr>
              <a:spLocks noChangeAspect="1"/>
            </p:cNvSpPr>
            <p:nvPr/>
          </p:nvSpPr>
          <p:spPr>
            <a:xfrm>
              <a:off x="3474720" y="2377220"/>
              <a:ext cx="2194560" cy="1743823"/>
            </a:xfrm>
            <a:custGeom>
              <a:avLst/>
              <a:gdLst>
                <a:gd name="connsiteX0" fmla="*/ 0 w 2191389"/>
                <a:gd name="connsiteY0" fmla="*/ 0 h 876555"/>
                <a:gd name="connsiteX1" fmla="*/ 1753112 w 2191389"/>
                <a:gd name="connsiteY1" fmla="*/ 0 h 876555"/>
                <a:gd name="connsiteX2" fmla="*/ 2191389 w 2191389"/>
                <a:gd name="connsiteY2" fmla="*/ 438278 h 876555"/>
                <a:gd name="connsiteX3" fmla="*/ 1753112 w 2191389"/>
                <a:gd name="connsiteY3" fmla="*/ 876555 h 876555"/>
                <a:gd name="connsiteX4" fmla="*/ 0 w 2191389"/>
                <a:gd name="connsiteY4" fmla="*/ 876555 h 876555"/>
                <a:gd name="connsiteX5" fmla="*/ 438278 w 2191389"/>
                <a:gd name="connsiteY5" fmla="*/ 438278 h 876555"/>
                <a:gd name="connsiteX6" fmla="*/ 0 w 2191389"/>
                <a:gd name="connsiteY6" fmla="*/ 0 h 8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389" h="876555">
                  <a:moveTo>
                    <a:pt x="0" y="0"/>
                  </a:moveTo>
                  <a:lnTo>
                    <a:pt x="1753112" y="0"/>
                  </a:lnTo>
                  <a:lnTo>
                    <a:pt x="2191389" y="438278"/>
                  </a:lnTo>
                  <a:lnTo>
                    <a:pt x="1753112" y="876555"/>
                  </a:lnTo>
                  <a:lnTo>
                    <a:pt x="0" y="876555"/>
                  </a:lnTo>
                  <a:lnTo>
                    <a:pt x="438278" y="438278"/>
                  </a:lnTo>
                  <a:lnTo>
                    <a:pt x="0" y="0"/>
                  </a:lnTo>
                  <a:close/>
                </a:path>
              </a:pathLst>
            </a:custGeom>
            <a:grp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0" tIns="28448" rIns="432000" bIns="28448" numCol="1" spcCol="1270" anchor="ctr" anchorCtr="0">
              <a:noAutofit/>
            </a:bodyPr>
            <a:lstStyle/>
            <a:p>
              <a:pPr algn="ctr" defTabSz="948243">
                <a:lnSpc>
                  <a:spcPct val="90000"/>
                </a:lnSpc>
                <a:spcBef>
                  <a:spcPct val="0"/>
                </a:spcBef>
                <a:spcAft>
                  <a:spcPct val="35000"/>
                </a:spcAft>
                <a:defRPr/>
              </a:pPr>
              <a:r>
                <a:rPr lang="en-US" sz="1867">
                  <a:solidFill>
                    <a:srgbClr val="FFFFFF"/>
                  </a:solidFill>
                </a:rPr>
                <a:t>Implement, under close supervision</a:t>
              </a:r>
            </a:p>
          </p:txBody>
        </p:sp>
        <p:sp>
          <p:nvSpPr>
            <p:cNvPr id="12" name="Freeform: Shape 11">
              <a:extLst>
                <a:ext uri="{FF2B5EF4-FFF2-40B4-BE49-F238E27FC236}">
                  <a16:creationId xmlns:a16="http://schemas.microsoft.com/office/drawing/2014/main" id="{400596CF-CE2A-3726-E253-AB814D071F33}"/>
                </a:ext>
              </a:extLst>
            </p:cNvPr>
            <p:cNvSpPr>
              <a:spLocks noChangeAspect="1"/>
            </p:cNvSpPr>
            <p:nvPr/>
          </p:nvSpPr>
          <p:spPr>
            <a:xfrm>
              <a:off x="5212080" y="2377220"/>
              <a:ext cx="2194560" cy="1743823"/>
            </a:xfrm>
            <a:custGeom>
              <a:avLst/>
              <a:gdLst>
                <a:gd name="connsiteX0" fmla="*/ 0 w 2191389"/>
                <a:gd name="connsiteY0" fmla="*/ 0 h 876555"/>
                <a:gd name="connsiteX1" fmla="*/ 1753112 w 2191389"/>
                <a:gd name="connsiteY1" fmla="*/ 0 h 876555"/>
                <a:gd name="connsiteX2" fmla="*/ 2191389 w 2191389"/>
                <a:gd name="connsiteY2" fmla="*/ 438278 h 876555"/>
                <a:gd name="connsiteX3" fmla="*/ 1753112 w 2191389"/>
                <a:gd name="connsiteY3" fmla="*/ 876555 h 876555"/>
                <a:gd name="connsiteX4" fmla="*/ 0 w 2191389"/>
                <a:gd name="connsiteY4" fmla="*/ 876555 h 876555"/>
                <a:gd name="connsiteX5" fmla="*/ 438278 w 2191389"/>
                <a:gd name="connsiteY5" fmla="*/ 438278 h 876555"/>
                <a:gd name="connsiteX6" fmla="*/ 0 w 2191389"/>
                <a:gd name="connsiteY6" fmla="*/ 0 h 8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389" h="876555">
                  <a:moveTo>
                    <a:pt x="0" y="0"/>
                  </a:moveTo>
                  <a:lnTo>
                    <a:pt x="1753112" y="0"/>
                  </a:lnTo>
                  <a:lnTo>
                    <a:pt x="2191389" y="438278"/>
                  </a:lnTo>
                  <a:lnTo>
                    <a:pt x="1753112" y="876555"/>
                  </a:lnTo>
                  <a:lnTo>
                    <a:pt x="0" y="876555"/>
                  </a:lnTo>
                  <a:lnTo>
                    <a:pt x="438278" y="438278"/>
                  </a:lnTo>
                  <a:lnTo>
                    <a:pt x="0" y="0"/>
                  </a:lnTo>
                  <a:close/>
                </a:path>
              </a:pathLst>
            </a:custGeom>
            <a:grp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0" tIns="28448" rIns="432000" bIns="28448" numCol="1" spcCol="1270" anchor="ctr" anchorCtr="0">
              <a:noAutofit/>
            </a:bodyPr>
            <a:lstStyle/>
            <a:p>
              <a:pPr algn="ctr" defTabSz="948243">
                <a:lnSpc>
                  <a:spcPct val="90000"/>
                </a:lnSpc>
                <a:spcBef>
                  <a:spcPct val="0"/>
                </a:spcBef>
                <a:spcAft>
                  <a:spcPct val="35000"/>
                </a:spcAft>
                <a:defRPr/>
              </a:pPr>
              <a:r>
                <a:rPr lang="en-US" sz="1867">
                  <a:solidFill>
                    <a:srgbClr val="FFFFFF"/>
                  </a:solidFill>
                </a:rPr>
                <a:t>Implement, broadly</a:t>
              </a:r>
            </a:p>
          </p:txBody>
        </p:sp>
        <p:sp>
          <p:nvSpPr>
            <p:cNvPr id="13" name="Freeform: Shape 12">
              <a:extLst>
                <a:ext uri="{FF2B5EF4-FFF2-40B4-BE49-F238E27FC236}">
                  <a16:creationId xmlns:a16="http://schemas.microsoft.com/office/drawing/2014/main" id="{EF8FB901-6E76-0DFF-9D6E-4D393AE6260F}"/>
                </a:ext>
              </a:extLst>
            </p:cNvPr>
            <p:cNvSpPr>
              <a:spLocks noChangeAspect="1"/>
            </p:cNvSpPr>
            <p:nvPr/>
          </p:nvSpPr>
          <p:spPr>
            <a:xfrm>
              <a:off x="6949440" y="2377220"/>
              <a:ext cx="2194560" cy="1743823"/>
            </a:xfrm>
            <a:custGeom>
              <a:avLst/>
              <a:gdLst>
                <a:gd name="connsiteX0" fmla="*/ 0 w 2191389"/>
                <a:gd name="connsiteY0" fmla="*/ 0 h 876555"/>
                <a:gd name="connsiteX1" fmla="*/ 1753112 w 2191389"/>
                <a:gd name="connsiteY1" fmla="*/ 0 h 876555"/>
                <a:gd name="connsiteX2" fmla="*/ 2191389 w 2191389"/>
                <a:gd name="connsiteY2" fmla="*/ 438278 h 876555"/>
                <a:gd name="connsiteX3" fmla="*/ 1753112 w 2191389"/>
                <a:gd name="connsiteY3" fmla="*/ 876555 h 876555"/>
                <a:gd name="connsiteX4" fmla="*/ 0 w 2191389"/>
                <a:gd name="connsiteY4" fmla="*/ 876555 h 876555"/>
                <a:gd name="connsiteX5" fmla="*/ 438278 w 2191389"/>
                <a:gd name="connsiteY5" fmla="*/ 438278 h 876555"/>
                <a:gd name="connsiteX6" fmla="*/ 0 w 2191389"/>
                <a:gd name="connsiteY6" fmla="*/ 0 h 8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389" h="876555">
                  <a:moveTo>
                    <a:pt x="0" y="0"/>
                  </a:moveTo>
                  <a:lnTo>
                    <a:pt x="1753112" y="0"/>
                  </a:lnTo>
                  <a:lnTo>
                    <a:pt x="2191389" y="438278"/>
                  </a:lnTo>
                  <a:lnTo>
                    <a:pt x="1753112" y="876555"/>
                  </a:lnTo>
                  <a:lnTo>
                    <a:pt x="0" y="876555"/>
                  </a:lnTo>
                  <a:lnTo>
                    <a:pt x="438278" y="438278"/>
                  </a:lnTo>
                  <a:lnTo>
                    <a:pt x="0" y="0"/>
                  </a:lnTo>
                  <a:close/>
                </a:path>
              </a:pathLst>
            </a:custGeom>
            <a:grp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0" tIns="28448" rIns="432000" bIns="28448" numCol="1" spcCol="1270" anchor="ctr" anchorCtr="0">
              <a:noAutofit/>
            </a:bodyPr>
            <a:lstStyle/>
            <a:p>
              <a:pPr algn="ctr" defTabSz="948243">
                <a:lnSpc>
                  <a:spcPct val="90000"/>
                </a:lnSpc>
                <a:spcBef>
                  <a:spcPct val="0"/>
                </a:spcBef>
                <a:spcAft>
                  <a:spcPct val="35000"/>
                </a:spcAft>
                <a:defRPr/>
              </a:pPr>
              <a:r>
                <a:rPr lang="en-US" sz="1867">
                  <a:solidFill>
                    <a:srgbClr val="FFFFFF"/>
                  </a:solidFill>
                </a:rPr>
                <a:t>Iterate</a:t>
              </a:r>
            </a:p>
          </p:txBody>
        </p:sp>
      </p:grpSp>
    </p:spTree>
    <p:custDataLst>
      <p:tags r:id="rId1"/>
    </p:custDataLst>
    <p:extLst>
      <p:ext uri="{BB962C8B-B14F-4D97-AF65-F5344CB8AC3E}">
        <p14:creationId xmlns:p14="http://schemas.microsoft.com/office/powerpoint/2010/main" val="1364689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B2A8-E059-9ABB-2D61-D009579F54CE}"/>
              </a:ext>
            </a:extLst>
          </p:cNvPr>
          <p:cNvSpPr>
            <a:spLocks noGrp="1"/>
          </p:cNvSpPr>
          <p:nvPr>
            <p:ph type="title"/>
          </p:nvPr>
        </p:nvSpPr>
        <p:spPr/>
        <p:txBody>
          <a:bodyPr/>
          <a:lstStyle/>
          <a:p>
            <a:r>
              <a:rPr lang="en-US"/>
              <a:t>Pursuing Generative AI transformation</a:t>
            </a:r>
          </a:p>
        </p:txBody>
      </p:sp>
      <p:sp>
        <p:nvSpPr>
          <p:cNvPr id="808" name="Google Shape;808;p74"/>
          <p:cNvSpPr/>
          <p:nvPr/>
        </p:nvSpPr>
        <p:spPr>
          <a:xfrm flipH="1">
            <a:off x="1126065" y="3168866"/>
            <a:ext cx="9977967" cy="3363972"/>
          </a:xfrm>
          <a:prstGeom prst="round2SameRect">
            <a:avLst>
              <a:gd name="adj1" fmla="val 19771"/>
              <a:gd name="adj2" fmla="val 0"/>
            </a:avLst>
          </a:prstGeom>
          <a:solidFill>
            <a:schemeClr val="bg1">
              <a:lumMod val="95000"/>
            </a:schemeClr>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810" name="Google Shape;810;p74"/>
          <p:cNvSpPr/>
          <p:nvPr/>
        </p:nvSpPr>
        <p:spPr>
          <a:xfrm flipH="1">
            <a:off x="1302384" y="2174240"/>
            <a:ext cx="2264907" cy="3870960"/>
          </a:xfrm>
          <a:prstGeom prst="roundRect">
            <a:avLst>
              <a:gd name="adj" fmla="val 9131"/>
            </a:avLst>
          </a:prstGeom>
          <a:solidFill>
            <a:srgbClr val="FFFFFF"/>
          </a:solidFill>
          <a:ln>
            <a:noFill/>
          </a:ln>
          <a:effectLst>
            <a:outerShdw blurRad="157163" dist="19050" dir="5400000" algn="bl" rotWithShape="0">
              <a:srgbClr val="000000">
                <a:alpha val="9411"/>
              </a:srgbClr>
            </a:outerShdw>
          </a:effectLst>
        </p:spPr>
        <p:txBody>
          <a:bodyPr spcFirstLastPara="1" wrap="square" lIns="182867" tIns="609600" rIns="121900" bIns="121900" anchor="t" anchorCtr="0">
            <a:noAutofit/>
          </a:bodyPr>
          <a:lstStyle/>
          <a:p>
            <a:pPr>
              <a:lnSpc>
                <a:spcPct val="115000"/>
              </a:lnSpc>
            </a:pPr>
            <a:r>
              <a:rPr lang="en" sz="2000">
                <a:ea typeface="Arial"/>
                <a:cs typeface="Arial"/>
                <a:sym typeface="Arial"/>
              </a:rPr>
              <a:t>Identify &amp; prioritize use cases</a:t>
            </a:r>
            <a:endParaRPr sz="1733">
              <a:ea typeface="Arial"/>
              <a:cs typeface="Arial"/>
              <a:sym typeface="Arial"/>
            </a:endParaRPr>
          </a:p>
          <a:p>
            <a:pPr>
              <a:lnSpc>
                <a:spcPct val="130000"/>
              </a:lnSpc>
              <a:spcBef>
                <a:spcPts val="1333"/>
              </a:spcBef>
              <a:spcAft>
                <a:spcPts val="1333"/>
              </a:spcAft>
            </a:pPr>
            <a:r>
              <a:rPr lang="en" sz="1467">
                <a:ea typeface="Arial"/>
                <a:cs typeface="Arial"/>
                <a:sym typeface="Arial"/>
              </a:rPr>
              <a:t>Evaluate business needs along with Generative &amp; Traditional AI capabilities</a:t>
            </a:r>
            <a:endParaRPr sz="1333">
              <a:ea typeface="Arial"/>
              <a:cs typeface="Arial"/>
              <a:sym typeface="Arial"/>
            </a:endParaRPr>
          </a:p>
        </p:txBody>
      </p:sp>
      <p:sp>
        <p:nvSpPr>
          <p:cNvPr id="811" name="Google Shape;811;p74"/>
          <p:cNvSpPr/>
          <p:nvPr/>
        </p:nvSpPr>
        <p:spPr>
          <a:xfrm flipH="1">
            <a:off x="3755859" y="2174240"/>
            <a:ext cx="2264907" cy="3870960"/>
          </a:xfrm>
          <a:prstGeom prst="roundRect">
            <a:avLst>
              <a:gd name="adj" fmla="val 9131"/>
            </a:avLst>
          </a:prstGeom>
          <a:solidFill>
            <a:srgbClr val="FFFFFF"/>
          </a:solidFill>
          <a:ln>
            <a:noFill/>
          </a:ln>
          <a:effectLst>
            <a:outerShdw blurRad="157163" dist="19050" dir="5400000" algn="bl" rotWithShape="0">
              <a:srgbClr val="000000">
                <a:alpha val="9411"/>
              </a:srgbClr>
            </a:outerShdw>
          </a:effectLst>
        </p:spPr>
        <p:txBody>
          <a:bodyPr spcFirstLastPara="1" wrap="square" lIns="182867" tIns="609600" rIns="121900" bIns="121900" anchor="t" anchorCtr="0">
            <a:noAutofit/>
          </a:bodyPr>
          <a:lstStyle/>
          <a:p>
            <a:pPr>
              <a:lnSpc>
                <a:spcPct val="115000"/>
              </a:lnSpc>
            </a:pPr>
            <a:r>
              <a:rPr lang="en" sz="2000">
                <a:ea typeface="Arial"/>
                <a:cs typeface="Arial"/>
                <a:sym typeface="Arial"/>
              </a:rPr>
              <a:t>Data first strategy</a:t>
            </a:r>
            <a:r>
              <a:rPr lang="en" sz="1733">
                <a:ea typeface="Arial"/>
                <a:cs typeface="Arial"/>
                <a:sym typeface="Arial"/>
              </a:rPr>
              <a:t>  </a:t>
            </a:r>
            <a:endParaRPr sz="1733">
              <a:ea typeface="Arial"/>
              <a:cs typeface="Arial"/>
              <a:sym typeface="Arial"/>
            </a:endParaRPr>
          </a:p>
          <a:p>
            <a:pPr>
              <a:lnSpc>
                <a:spcPct val="130000"/>
              </a:lnSpc>
              <a:spcBef>
                <a:spcPts val="1333"/>
              </a:spcBef>
            </a:pPr>
            <a:r>
              <a:rPr lang="en" sz="1467">
                <a:ea typeface="Arial"/>
                <a:cs typeface="Arial"/>
                <a:sym typeface="Arial"/>
              </a:rPr>
              <a:t>Bring together disjointed data sets and strong governance to lay a solid AI foundation</a:t>
            </a:r>
            <a:endParaRPr sz="2000">
              <a:ea typeface="Arial"/>
              <a:cs typeface="Arial"/>
              <a:sym typeface="Arial"/>
            </a:endParaRPr>
          </a:p>
          <a:p>
            <a:pPr>
              <a:lnSpc>
                <a:spcPct val="130000"/>
              </a:lnSpc>
              <a:spcBef>
                <a:spcPts val="1333"/>
              </a:spcBef>
              <a:spcAft>
                <a:spcPts val="1067"/>
              </a:spcAft>
            </a:pPr>
            <a:endParaRPr sz="1333">
              <a:ea typeface="Arial"/>
              <a:cs typeface="Arial"/>
              <a:sym typeface="Arial"/>
            </a:endParaRPr>
          </a:p>
        </p:txBody>
      </p:sp>
      <p:sp>
        <p:nvSpPr>
          <p:cNvPr id="812" name="Google Shape;812;p74"/>
          <p:cNvSpPr/>
          <p:nvPr/>
        </p:nvSpPr>
        <p:spPr>
          <a:xfrm flipH="1">
            <a:off x="6209333" y="2174240"/>
            <a:ext cx="2264907" cy="3870960"/>
          </a:xfrm>
          <a:prstGeom prst="roundRect">
            <a:avLst>
              <a:gd name="adj" fmla="val 9131"/>
            </a:avLst>
          </a:prstGeom>
          <a:solidFill>
            <a:srgbClr val="FFFFFF"/>
          </a:solidFill>
          <a:ln>
            <a:noFill/>
          </a:ln>
          <a:effectLst>
            <a:outerShdw blurRad="157163" dist="19050" dir="5400000" algn="bl" rotWithShape="0">
              <a:srgbClr val="000000">
                <a:alpha val="9411"/>
              </a:srgbClr>
            </a:outerShdw>
          </a:effectLst>
        </p:spPr>
        <p:txBody>
          <a:bodyPr spcFirstLastPara="1" wrap="square" lIns="182867" tIns="609600" rIns="121900" bIns="121900" anchor="t" anchorCtr="0">
            <a:noAutofit/>
          </a:bodyPr>
          <a:lstStyle/>
          <a:p>
            <a:pPr>
              <a:lnSpc>
                <a:spcPct val="115000"/>
              </a:lnSpc>
            </a:pPr>
            <a:r>
              <a:rPr lang="en" sz="2000">
                <a:ea typeface="Arial"/>
                <a:cs typeface="Arial"/>
                <a:sym typeface="Arial"/>
              </a:rPr>
              <a:t>Organizational readiness</a:t>
            </a:r>
            <a:endParaRPr sz="2000">
              <a:ea typeface="Arial"/>
              <a:cs typeface="Arial"/>
              <a:sym typeface="Arial"/>
            </a:endParaRPr>
          </a:p>
          <a:p>
            <a:pPr>
              <a:lnSpc>
                <a:spcPct val="130000"/>
              </a:lnSpc>
              <a:spcBef>
                <a:spcPts val="1333"/>
              </a:spcBef>
            </a:pPr>
            <a:r>
              <a:rPr lang="en" sz="1467">
                <a:ea typeface="Arial"/>
                <a:cs typeface="Arial"/>
                <a:sym typeface="Arial"/>
              </a:rPr>
              <a:t>Assess your organization’s current status along with costs &amp; benefits of AI solutions</a:t>
            </a:r>
            <a:endParaRPr sz="1467">
              <a:ea typeface="Arial"/>
              <a:cs typeface="Arial"/>
              <a:sym typeface="Arial"/>
            </a:endParaRPr>
          </a:p>
          <a:p>
            <a:pPr>
              <a:lnSpc>
                <a:spcPct val="130000"/>
              </a:lnSpc>
              <a:spcBef>
                <a:spcPts val="1333"/>
              </a:spcBef>
              <a:spcAft>
                <a:spcPts val="1067"/>
              </a:spcAft>
            </a:pPr>
            <a:endParaRPr sz="1333">
              <a:ea typeface="Arial"/>
              <a:cs typeface="Arial"/>
              <a:sym typeface="Arial"/>
            </a:endParaRPr>
          </a:p>
        </p:txBody>
      </p:sp>
      <p:sp>
        <p:nvSpPr>
          <p:cNvPr id="813" name="Google Shape;813;p74"/>
          <p:cNvSpPr/>
          <p:nvPr/>
        </p:nvSpPr>
        <p:spPr>
          <a:xfrm flipH="1">
            <a:off x="8662807" y="2174240"/>
            <a:ext cx="2264907" cy="3870960"/>
          </a:xfrm>
          <a:prstGeom prst="roundRect">
            <a:avLst>
              <a:gd name="adj" fmla="val 9131"/>
            </a:avLst>
          </a:prstGeom>
          <a:solidFill>
            <a:srgbClr val="FFFFFF"/>
          </a:solidFill>
          <a:ln>
            <a:noFill/>
          </a:ln>
          <a:effectLst>
            <a:outerShdw blurRad="157163" dist="19050" dir="5400000" algn="bl" rotWithShape="0">
              <a:srgbClr val="000000">
                <a:alpha val="9411"/>
              </a:srgbClr>
            </a:outerShdw>
          </a:effectLst>
        </p:spPr>
        <p:txBody>
          <a:bodyPr spcFirstLastPara="1" wrap="square" lIns="182867" tIns="609600" rIns="121900" bIns="121900" anchor="t" anchorCtr="0">
            <a:noAutofit/>
          </a:bodyPr>
          <a:lstStyle/>
          <a:p>
            <a:pPr>
              <a:lnSpc>
                <a:spcPct val="115000"/>
              </a:lnSpc>
            </a:pPr>
            <a:r>
              <a:rPr lang="en" sz="2000">
                <a:ea typeface="Arial"/>
                <a:cs typeface="Arial"/>
                <a:sym typeface="Arial"/>
              </a:rPr>
              <a:t>Test and scale </a:t>
            </a:r>
            <a:endParaRPr sz="2000">
              <a:ea typeface="Arial"/>
              <a:cs typeface="Arial"/>
              <a:sym typeface="Arial"/>
            </a:endParaRPr>
          </a:p>
          <a:p>
            <a:pPr>
              <a:lnSpc>
                <a:spcPct val="130000"/>
              </a:lnSpc>
              <a:spcBef>
                <a:spcPts val="1333"/>
              </a:spcBef>
            </a:pPr>
            <a:r>
              <a:rPr lang="en" sz="1467">
                <a:ea typeface="Arial"/>
                <a:cs typeface="Arial"/>
                <a:sym typeface="Arial"/>
              </a:rPr>
              <a:t>Not all AI is built equal. POC often and fail fast to identify what works for your business. </a:t>
            </a:r>
            <a:endParaRPr sz="2000">
              <a:ea typeface="Arial"/>
              <a:cs typeface="Arial"/>
              <a:sym typeface="Arial"/>
            </a:endParaRPr>
          </a:p>
          <a:p>
            <a:pPr>
              <a:lnSpc>
                <a:spcPct val="130000"/>
              </a:lnSpc>
              <a:spcBef>
                <a:spcPts val="1333"/>
              </a:spcBef>
              <a:spcAft>
                <a:spcPts val="1067"/>
              </a:spcAft>
            </a:pPr>
            <a:endParaRPr sz="1333">
              <a:ea typeface="Arial"/>
              <a:cs typeface="Arial"/>
              <a:sym typeface="Arial"/>
            </a:endParaRPr>
          </a:p>
        </p:txBody>
      </p:sp>
      <p:sp>
        <p:nvSpPr>
          <p:cNvPr id="818" name="Google Shape;818;p74"/>
          <p:cNvSpPr/>
          <p:nvPr/>
        </p:nvSpPr>
        <p:spPr>
          <a:xfrm>
            <a:off x="3583139" y="1631483"/>
            <a:ext cx="778616" cy="778616"/>
          </a:xfrm>
          <a:prstGeom prst="ellipse">
            <a:avLst/>
          </a:prstGeom>
          <a:solidFill>
            <a:srgbClr val="C2E0F6"/>
          </a:solid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sp>
        <p:nvSpPr>
          <p:cNvPr id="819" name="Google Shape;819;p74"/>
          <p:cNvSpPr/>
          <p:nvPr/>
        </p:nvSpPr>
        <p:spPr>
          <a:xfrm>
            <a:off x="3713906" y="1762249"/>
            <a:ext cx="516892" cy="516892"/>
          </a:xfrm>
          <a:prstGeom prst="ellipse">
            <a:avLst/>
          </a:prstGeom>
          <a:solidFill>
            <a:srgbClr val="FFFFFF"/>
          </a:solidFill>
          <a:ln>
            <a:noFill/>
          </a:ln>
          <a:effectLst>
            <a:outerShdw blurRad="128588" dist="47625" dir="4980000" algn="bl" rotWithShape="0">
              <a:srgbClr val="1A75BB">
                <a:alpha val="16000"/>
              </a:srgbClr>
            </a:outerShdw>
          </a:effectLst>
        </p:spPr>
        <p:txBody>
          <a:bodyPr spcFirstLastPara="1" wrap="square" lIns="0" tIns="0" rIns="0" bIns="0" anchor="ctr" anchorCtr="0">
            <a:noAutofit/>
          </a:bodyPr>
          <a:lstStyle/>
          <a:p>
            <a:pPr algn="ctr"/>
            <a:endParaRPr sz="1600">
              <a:latin typeface="Arial"/>
              <a:ea typeface="Arial"/>
              <a:cs typeface="Arial"/>
              <a:sym typeface="Arial"/>
            </a:endParaRPr>
          </a:p>
        </p:txBody>
      </p:sp>
      <p:sp>
        <p:nvSpPr>
          <p:cNvPr id="826" name="Google Shape;826;p74"/>
          <p:cNvSpPr/>
          <p:nvPr/>
        </p:nvSpPr>
        <p:spPr>
          <a:xfrm>
            <a:off x="3813293" y="1885330"/>
            <a:ext cx="329568" cy="231233"/>
          </a:xfrm>
          <a:custGeom>
            <a:avLst/>
            <a:gdLst/>
            <a:ahLst/>
            <a:cxnLst/>
            <a:rect l="l" t="t" r="r" b="b"/>
            <a:pathLst>
              <a:path w="1048" h="735" extrusionOk="0">
                <a:moveTo>
                  <a:pt x="759" y="367"/>
                </a:moveTo>
                <a:cubicBezTo>
                  <a:pt x="833" y="367"/>
                  <a:pt x="889" y="308"/>
                  <a:pt x="889" y="237"/>
                </a:cubicBezTo>
                <a:cubicBezTo>
                  <a:pt x="889" y="167"/>
                  <a:pt x="830" y="107"/>
                  <a:pt x="759" y="107"/>
                </a:cubicBezTo>
                <a:cubicBezTo>
                  <a:pt x="686" y="107"/>
                  <a:pt x="630" y="167"/>
                  <a:pt x="630" y="237"/>
                </a:cubicBezTo>
                <a:cubicBezTo>
                  <a:pt x="630" y="308"/>
                  <a:pt x="689" y="367"/>
                  <a:pt x="759" y="367"/>
                </a:cubicBezTo>
                <a:close/>
                <a:moveTo>
                  <a:pt x="367" y="316"/>
                </a:moveTo>
                <a:cubicBezTo>
                  <a:pt x="455" y="316"/>
                  <a:pt x="522" y="246"/>
                  <a:pt x="522" y="158"/>
                </a:cubicBezTo>
                <a:cubicBezTo>
                  <a:pt x="522" y="71"/>
                  <a:pt x="452" y="0"/>
                  <a:pt x="367" y="0"/>
                </a:cubicBezTo>
                <a:cubicBezTo>
                  <a:pt x="283" y="0"/>
                  <a:pt x="209" y="71"/>
                  <a:pt x="209" y="158"/>
                </a:cubicBezTo>
                <a:cubicBezTo>
                  <a:pt x="209" y="246"/>
                  <a:pt x="283" y="316"/>
                  <a:pt x="367" y="316"/>
                </a:cubicBezTo>
                <a:close/>
                <a:moveTo>
                  <a:pt x="759" y="471"/>
                </a:moveTo>
                <a:cubicBezTo>
                  <a:pt x="664" y="471"/>
                  <a:pt x="472" y="519"/>
                  <a:pt x="472" y="615"/>
                </a:cubicBezTo>
                <a:lnTo>
                  <a:pt x="472" y="734"/>
                </a:lnTo>
                <a:lnTo>
                  <a:pt x="1047" y="734"/>
                </a:lnTo>
                <a:lnTo>
                  <a:pt x="1047" y="615"/>
                </a:lnTo>
                <a:cubicBezTo>
                  <a:pt x="1047" y="522"/>
                  <a:pt x="855" y="471"/>
                  <a:pt x="759" y="471"/>
                </a:cubicBezTo>
                <a:close/>
                <a:moveTo>
                  <a:pt x="367" y="421"/>
                </a:moveTo>
                <a:cubicBezTo>
                  <a:pt x="246" y="421"/>
                  <a:pt x="0" y="483"/>
                  <a:pt x="0" y="604"/>
                </a:cubicBezTo>
                <a:lnTo>
                  <a:pt x="0" y="734"/>
                </a:lnTo>
                <a:lnTo>
                  <a:pt x="367" y="734"/>
                </a:lnTo>
                <a:lnTo>
                  <a:pt x="367" y="615"/>
                </a:lnTo>
                <a:cubicBezTo>
                  <a:pt x="367" y="570"/>
                  <a:pt x="384" y="494"/>
                  <a:pt x="491" y="435"/>
                </a:cubicBezTo>
                <a:cubicBezTo>
                  <a:pt x="446" y="426"/>
                  <a:pt x="404" y="421"/>
                  <a:pt x="367" y="421"/>
                </a:cubicBezTo>
                <a:close/>
              </a:path>
            </a:pathLst>
          </a:custGeom>
          <a:solidFill>
            <a:srgbClr val="1A75BB"/>
          </a:solidFill>
          <a:ln>
            <a:noFill/>
          </a:ln>
        </p:spPr>
        <p:txBody>
          <a:bodyPr spcFirstLastPara="1" wrap="square" lIns="121900" tIns="60933" rIns="121900" bIns="60933" anchor="ctr" anchorCtr="0">
            <a:noAutofit/>
          </a:bodyPr>
          <a:lstStyle/>
          <a:p>
            <a:r>
              <a:rPr lang="en" sz="2400">
                <a:latin typeface="Franklin Gothic Medium" panose="020B0603020102020204" pitchFamily="34" charset="0"/>
                <a:ea typeface="Calibri"/>
                <a:cs typeface="Calibri"/>
                <a:sym typeface="Calibri"/>
              </a:rPr>
              <a:t> </a:t>
            </a:r>
            <a:endParaRPr sz="2400">
              <a:latin typeface="Franklin Gothic Medium" panose="020B0603020102020204" pitchFamily="34" charset="0"/>
              <a:ea typeface="Calibri"/>
              <a:cs typeface="Calibri"/>
              <a:sym typeface="Calibri"/>
            </a:endParaRPr>
          </a:p>
        </p:txBody>
      </p:sp>
      <p:sp>
        <p:nvSpPr>
          <p:cNvPr id="815" name="Google Shape;815;p74"/>
          <p:cNvSpPr/>
          <p:nvPr/>
        </p:nvSpPr>
        <p:spPr>
          <a:xfrm>
            <a:off x="1129664" y="1631483"/>
            <a:ext cx="778616" cy="778616"/>
          </a:xfrm>
          <a:prstGeom prst="ellipse">
            <a:avLst/>
          </a:prstGeom>
          <a:solidFill>
            <a:srgbClr val="FCE6CC"/>
          </a:solid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sp>
        <p:nvSpPr>
          <p:cNvPr id="816" name="Google Shape;816;p74"/>
          <p:cNvSpPr/>
          <p:nvPr/>
        </p:nvSpPr>
        <p:spPr>
          <a:xfrm>
            <a:off x="1260431" y="1762249"/>
            <a:ext cx="516892" cy="516892"/>
          </a:xfrm>
          <a:prstGeom prst="ellipse">
            <a:avLst/>
          </a:prstGeom>
          <a:solidFill>
            <a:srgbClr val="FFFFFF"/>
          </a:solidFill>
          <a:ln>
            <a:noFill/>
          </a:ln>
          <a:effectLst>
            <a:outerShdw blurRad="128588" dist="47625" dir="4980000" algn="bl" rotWithShape="0">
              <a:srgbClr val="F28C11">
                <a:alpha val="16000"/>
              </a:srgbClr>
            </a:outerShdw>
          </a:effectLst>
        </p:spPr>
        <p:txBody>
          <a:bodyPr spcFirstLastPara="1" wrap="square" lIns="0" tIns="0" rIns="0" bIns="0" anchor="ctr" anchorCtr="0">
            <a:noAutofit/>
          </a:bodyPr>
          <a:lstStyle/>
          <a:p>
            <a:pPr algn="ctr"/>
            <a:endParaRPr sz="1600">
              <a:latin typeface="Arial"/>
              <a:ea typeface="Arial"/>
              <a:cs typeface="Arial"/>
              <a:sym typeface="Arial"/>
            </a:endParaRPr>
          </a:p>
        </p:txBody>
      </p:sp>
      <p:sp>
        <p:nvSpPr>
          <p:cNvPr id="827" name="Google Shape;827;p74"/>
          <p:cNvSpPr/>
          <p:nvPr/>
        </p:nvSpPr>
        <p:spPr>
          <a:xfrm>
            <a:off x="1381471" y="1910329"/>
            <a:ext cx="275056" cy="220931"/>
          </a:xfrm>
          <a:custGeom>
            <a:avLst/>
            <a:gdLst/>
            <a:ahLst/>
            <a:cxnLst/>
            <a:rect l="l" t="t" r="r" b="b"/>
            <a:pathLst>
              <a:path w="11861" h="9527" extrusionOk="0">
                <a:moveTo>
                  <a:pt x="2382" y="620"/>
                </a:moveTo>
                <a:lnTo>
                  <a:pt x="2382" y="1787"/>
                </a:lnTo>
                <a:lnTo>
                  <a:pt x="1191" y="1787"/>
                </a:lnTo>
                <a:lnTo>
                  <a:pt x="1191" y="620"/>
                </a:lnTo>
                <a:close/>
                <a:moveTo>
                  <a:pt x="1" y="1"/>
                </a:moveTo>
                <a:lnTo>
                  <a:pt x="1" y="2406"/>
                </a:lnTo>
                <a:lnTo>
                  <a:pt x="11860" y="2406"/>
                </a:lnTo>
                <a:lnTo>
                  <a:pt x="11860" y="1"/>
                </a:lnTo>
                <a:close/>
                <a:moveTo>
                  <a:pt x="2335" y="4168"/>
                </a:moveTo>
                <a:lnTo>
                  <a:pt x="2335" y="5335"/>
                </a:lnTo>
                <a:lnTo>
                  <a:pt x="1144" y="5335"/>
                </a:lnTo>
                <a:lnTo>
                  <a:pt x="1144" y="4168"/>
                </a:lnTo>
                <a:close/>
                <a:moveTo>
                  <a:pt x="1" y="3549"/>
                </a:moveTo>
                <a:lnTo>
                  <a:pt x="1" y="5954"/>
                </a:lnTo>
                <a:lnTo>
                  <a:pt x="11860" y="5954"/>
                </a:lnTo>
                <a:lnTo>
                  <a:pt x="11860" y="3549"/>
                </a:lnTo>
                <a:close/>
                <a:moveTo>
                  <a:pt x="2335" y="7740"/>
                </a:moveTo>
                <a:lnTo>
                  <a:pt x="2335" y="8907"/>
                </a:lnTo>
                <a:lnTo>
                  <a:pt x="1144" y="8907"/>
                </a:lnTo>
                <a:lnTo>
                  <a:pt x="1144" y="7740"/>
                </a:lnTo>
                <a:close/>
                <a:moveTo>
                  <a:pt x="1" y="7121"/>
                </a:moveTo>
                <a:lnTo>
                  <a:pt x="1" y="9526"/>
                </a:lnTo>
                <a:lnTo>
                  <a:pt x="11860" y="9526"/>
                </a:lnTo>
                <a:lnTo>
                  <a:pt x="11860" y="7121"/>
                </a:lnTo>
                <a:close/>
              </a:path>
            </a:pathLst>
          </a:custGeom>
          <a:solidFill>
            <a:srgbClr val="F28C11"/>
          </a:solid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sp>
        <p:nvSpPr>
          <p:cNvPr id="821" name="Google Shape;821;p74"/>
          <p:cNvSpPr/>
          <p:nvPr/>
        </p:nvSpPr>
        <p:spPr>
          <a:xfrm>
            <a:off x="6036613" y="1631483"/>
            <a:ext cx="778616" cy="778616"/>
          </a:xfrm>
          <a:prstGeom prst="ellipse">
            <a:avLst/>
          </a:prstGeom>
          <a:solidFill>
            <a:srgbClr val="D4ECCC"/>
          </a:solid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sp>
        <p:nvSpPr>
          <p:cNvPr id="822" name="Google Shape;822;p74"/>
          <p:cNvSpPr/>
          <p:nvPr/>
        </p:nvSpPr>
        <p:spPr>
          <a:xfrm>
            <a:off x="6167381" y="1762249"/>
            <a:ext cx="516892" cy="516892"/>
          </a:xfrm>
          <a:prstGeom prst="ellipse">
            <a:avLst/>
          </a:prstGeom>
          <a:solidFill>
            <a:srgbClr val="FFFFFF"/>
          </a:solidFill>
          <a:ln>
            <a:noFill/>
          </a:ln>
          <a:effectLst>
            <a:outerShdw blurRad="128588" dist="47625" dir="4980000" algn="bl" rotWithShape="0">
              <a:srgbClr val="62BB47">
                <a:alpha val="16000"/>
              </a:srgbClr>
            </a:outerShdw>
          </a:effectLst>
        </p:spPr>
        <p:txBody>
          <a:bodyPr spcFirstLastPara="1" wrap="square" lIns="0" tIns="0" rIns="0" bIns="0" anchor="ctr" anchorCtr="0">
            <a:noAutofit/>
          </a:bodyPr>
          <a:lstStyle/>
          <a:p>
            <a:pPr algn="ctr"/>
            <a:endParaRPr sz="1600">
              <a:latin typeface="Arial"/>
              <a:ea typeface="Arial"/>
              <a:cs typeface="Arial"/>
              <a:sym typeface="Arial"/>
            </a:endParaRPr>
          </a:p>
        </p:txBody>
      </p:sp>
      <p:sp>
        <p:nvSpPr>
          <p:cNvPr id="828" name="Google Shape;828;p74"/>
          <p:cNvSpPr/>
          <p:nvPr/>
        </p:nvSpPr>
        <p:spPr>
          <a:xfrm>
            <a:off x="6287151" y="1840804"/>
            <a:ext cx="285215" cy="300437"/>
          </a:xfrm>
          <a:custGeom>
            <a:avLst/>
            <a:gdLst/>
            <a:ahLst/>
            <a:cxnLst/>
            <a:rect l="l" t="t" r="r" b="b"/>
            <a:pathLst>
              <a:path w="10717" h="11289" extrusionOk="0">
                <a:moveTo>
                  <a:pt x="5906" y="1786"/>
                </a:moveTo>
                <a:lnTo>
                  <a:pt x="5906" y="2953"/>
                </a:lnTo>
                <a:lnTo>
                  <a:pt x="4763" y="2953"/>
                </a:lnTo>
                <a:lnTo>
                  <a:pt x="4763" y="1786"/>
                </a:lnTo>
                <a:close/>
                <a:moveTo>
                  <a:pt x="2334" y="4144"/>
                </a:moveTo>
                <a:lnTo>
                  <a:pt x="2334" y="5334"/>
                </a:lnTo>
                <a:lnTo>
                  <a:pt x="1191" y="5334"/>
                </a:lnTo>
                <a:lnTo>
                  <a:pt x="1191" y="4144"/>
                </a:lnTo>
                <a:close/>
                <a:moveTo>
                  <a:pt x="5906" y="4144"/>
                </a:moveTo>
                <a:lnTo>
                  <a:pt x="5906" y="5334"/>
                </a:lnTo>
                <a:lnTo>
                  <a:pt x="4763" y="5334"/>
                </a:lnTo>
                <a:lnTo>
                  <a:pt x="4763" y="4144"/>
                </a:lnTo>
                <a:close/>
                <a:moveTo>
                  <a:pt x="2334" y="6525"/>
                </a:moveTo>
                <a:lnTo>
                  <a:pt x="2334" y="7716"/>
                </a:lnTo>
                <a:lnTo>
                  <a:pt x="1191" y="7716"/>
                </a:lnTo>
                <a:lnTo>
                  <a:pt x="1191" y="6525"/>
                </a:lnTo>
                <a:close/>
                <a:moveTo>
                  <a:pt x="5906" y="6525"/>
                </a:moveTo>
                <a:lnTo>
                  <a:pt x="5906" y="7716"/>
                </a:lnTo>
                <a:lnTo>
                  <a:pt x="4763" y="7716"/>
                </a:lnTo>
                <a:lnTo>
                  <a:pt x="4763" y="6525"/>
                </a:lnTo>
                <a:close/>
                <a:moveTo>
                  <a:pt x="9479" y="6525"/>
                </a:moveTo>
                <a:lnTo>
                  <a:pt x="9479" y="7716"/>
                </a:lnTo>
                <a:lnTo>
                  <a:pt x="8335" y="7716"/>
                </a:lnTo>
                <a:lnTo>
                  <a:pt x="8335" y="6525"/>
                </a:lnTo>
                <a:close/>
                <a:moveTo>
                  <a:pt x="2334" y="8930"/>
                </a:moveTo>
                <a:lnTo>
                  <a:pt x="2334" y="10097"/>
                </a:lnTo>
                <a:lnTo>
                  <a:pt x="1191" y="10097"/>
                </a:lnTo>
                <a:lnTo>
                  <a:pt x="1191" y="8930"/>
                </a:lnTo>
                <a:close/>
                <a:moveTo>
                  <a:pt x="5906" y="8930"/>
                </a:moveTo>
                <a:lnTo>
                  <a:pt x="5906" y="10097"/>
                </a:lnTo>
                <a:lnTo>
                  <a:pt x="4763" y="10097"/>
                </a:lnTo>
                <a:lnTo>
                  <a:pt x="4763" y="8930"/>
                </a:lnTo>
                <a:close/>
                <a:moveTo>
                  <a:pt x="9479" y="8930"/>
                </a:moveTo>
                <a:lnTo>
                  <a:pt x="9479" y="10097"/>
                </a:lnTo>
                <a:lnTo>
                  <a:pt x="8335" y="10097"/>
                </a:lnTo>
                <a:lnTo>
                  <a:pt x="8335" y="8930"/>
                </a:lnTo>
                <a:close/>
                <a:moveTo>
                  <a:pt x="5359" y="0"/>
                </a:moveTo>
                <a:lnTo>
                  <a:pt x="3573" y="1786"/>
                </a:lnTo>
                <a:lnTo>
                  <a:pt x="3573" y="2953"/>
                </a:lnTo>
                <a:lnTo>
                  <a:pt x="0" y="2953"/>
                </a:lnTo>
                <a:lnTo>
                  <a:pt x="0" y="11288"/>
                </a:lnTo>
                <a:lnTo>
                  <a:pt x="10717" y="11288"/>
                </a:lnTo>
                <a:lnTo>
                  <a:pt x="10717" y="5334"/>
                </a:lnTo>
                <a:lnTo>
                  <a:pt x="7145" y="5334"/>
                </a:lnTo>
                <a:lnTo>
                  <a:pt x="7145" y="1786"/>
                </a:lnTo>
                <a:lnTo>
                  <a:pt x="5359" y="0"/>
                </a:lnTo>
                <a:close/>
              </a:path>
            </a:pathLst>
          </a:custGeom>
          <a:solidFill>
            <a:srgbClr val="62BB47"/>
          </a:solidFill>
          <a:ln>
            <a:noFill/>
          </a:ln>
        </p:spPr>
        <p:txBody>
          <a:bodyPr spcFirstLastPara="1" wrap="square" lIns="121900" tIns="121900" rIns="121900" bIns="121900" anchor="ctr" anchorCtr="0">
            <a:noAutofit/>
          </a:bodyPr>
          <a:lstStyle/>
          <a:p>
            <a:endParaRPr sz="2400">
              <a:latin typeface="Franklin Gothic Medium" panose="020B0603020102020204" pitchFamily="34" charset="0"/>
              <a:ea typeface="Calibri"/>
              <a:cs typeface="Calibri"/>
              <a:sym typeface="Calibri"/>
            </a:endParaRPr>
          </a:p>
        </p:txBody>
      </p:sp>
      <p:sp>
        <p:nvSpPr>
          <p:cNvPr id="824" name="Google Shape;824;p74"/>
          <p:cNvSpPr/>
          <p:nvPr/>
        </p:nvSpPr>
        <p:spPr>
          <a:xfrm>
            <a:off x="8490087" y="1631483"/>
            <a:ext cx="778616" cy="778616"/>
          </a:xfrm>
          <a:prstGeom prst="ellipse">
            <a:avLst/>
          </a:prstGeom>
          <a:solidFill>
            <a:schemeClr val="bg1">
              <a:lumMod val="95000"/>
            </a:schemeClr>
          </a:solid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sp>
        <p:nvSpPr>
          <p:cNvPr id="825" name="Google Shape;825;p74"/>
          <p:cNvSpPr/>
          <p:nvPr/>
        </p:nvSpPr>
        <p:spPr>
          <a:xfrm>
            <a:off x="8620854" y="1762249"/>
            <a:ext cx="516892" cy="516892"/>
          </a:xfrm>
          <a:prstGeom prst="ellipse">
            <a:avLst/>
          </a:prstGeom>
          <a:solidFill>
            <a:srgbClr val="FFFFFF"/>
          </a:solidFill>
          <a:ln>
            <a:noFill/>
          </a:ln>
          <a:effectLst>
            <a:outerShdw blurRad="128588" dist="47625" dir="4980000" algn="bl" rotWithShape="0">
              <a:schemeClr val="bg1">
                <a:lumMod val="50000"/>
                <a:alpha val="16000"/>
              </a:schemeClr>
            </a:outerShdw>
          </a:effectLst>
        </p:spPr>
        <p:txBody>
          <a:bodyPr spcFirstLastPara="1" wrap="square" lIns="0" tIns="0" rIns="0" bIns="0" anchor="ctr" anchorCtr="0">
            <a:noAutofit/>
          </a:bodyPr>
          <a:lstStyle/>
          <a:p>
            <a:pPr algn="ctr"/>
            <a:endParaRPr sz="1600">
              <a:latin typeface="Arial"/>
              <a:ea typeface="Arial"/>
              <a:cs typeface="Arial"/>
              <a:sym typeface="Arial"/>
            </a:endParaRPr>
          </a:p>
        </p:txBody>
      </p:sp>
      <p:grpSp>
        <p:nvGrpSpPr>
          <p:cNvPr id="829" name="Google Shape;829;p74"/>
          <p:cNvGrpSpPr/>
          <p:nvPr/>
        </p:nvGrpSpPr>
        <p:grpSpPr>
          <a:xfrm>
            <a:off x="8735766" y="1877438"/>
            <a:ext cx="286745" cy="286399"/>
            <a:chOff x="1392550" y="442975"/>
            <a:chExt cx="4843675" cy="4837825"/>
          </a:xfrm>
          <a:solidFill>
            <a:schemeClr val="bg1">
              <a:lumMod val="50000"/>
            </a:schemeClr>
          </a:solidFill>
        </p:grpSpPr>
        <p:sp>
          <p:nvSpPr>
            <p:cNvPr id="830" name="Google Shape;830;p74"/>
            <p:cNvSpPr/>
            <p:nvPr/>
          </p:nvSpPr>
          <p:spPr>
            <a:xfrm>
              <a:off x="2446150" y="870275"/>
              <a:ext cx="3787150" cy="3102300"/>
            </a:xfrm>
            <a:custGeom>
              <a:avLst/>
              <a:gdLst/>
              <a:ahLst/>
              <a:cxnLst/>
              <a:rect l="l" t="t" r="r" b="b"/>
              <a:pathLst>
                <a:path w="151486" h="124092" extrusionOk="0">
                  <a:moveTo>
                    <a:pt x="137789" y="0"/>
                  </a:moveTo>
                  <a:lnTo>
                    <a:pt x="40974" y="96815"/>
                  </a:lnTo>
                  <a:lnTo>
                    <a:pt x="13581" y="69421"/>
                  </a:lnTo>
                  <a:lnTo>
                    <a:pt x="1" y="83001"/>
                  </a:lnTo>
                  <a:lnTo>
                    <a:pt x="40974" y="124092"/>
                  </a:lnTo>
                  <a:lnTo>
                    <a:pt x="151486" y="13463"/>
                  </a:lnTo>
                  <a:lnTo>
                    <a:pt x="137789" y="0"/>
                  </a:lnTo>
                  <a:close/>
                </a:path>
              </a:pathLst>
            </a:custGeom>
            <a:grp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sp>
          <p:nvSpPr>
            <p:cNvPr id="831" name="Google Shape;831;p74"/>
            <p:cNvSpPr/>
            <p:nvPr/>
          </p:nvSpPr>
          <p:spPr>
            <a:xfrm>
              <a:off x="1392550" y="442975"/>
              <a:ext cx="4843675" cy="4837825"/>
            </a:xfrm>
            <a:custGeom>
              <a:avLst/>
              <a:gdLst/>
              <a:ahLst/>
              <a:cxnLst/>
              <a:rect l="l" t="t" r="r" b="b"/>
              <a:pathLst>
                <a:path w="193747" h="193513" extrusionOk="0">
                  <a:moveTo>
                    <a:pt x="96815" y="1"/>
                  </a:moveTo>
                  <a:lnTo>
                    <a:pt x="91898" y="118"/>
                  </a:lnTo>
                  <a:lnTo>
                    <a:pt x="82065" y="1054"/>
                  </a:lnTo>
                  <a:lnTo>
                    <a:pt x="72582" y="2927"/>
                  </a:lnTo>
                  <a:lnTo>
                    <a:pt x="63451" y="5737"/>
                  </a:lnTo>
                  <a:lnTo>
                    <a:pt x="54788" y="9366"/>
                  </a:lnTo>
                  <a:lnTo>
                    <a:pt x="46593" y="13815"/>
                  </a:lnTo>
                  <a:lnTo>
                    <a:pt x="38867" y="19083"/>
                  </a:lnTo>
                  <a:lnTo>
                    <a:pt x="31609" y="24936"/>
                  </a:lnTo>
                  <a:lnTo>
                    <a:pt x="25053" y="31492"/>
                  </a:lnTo>
                  <a:lnTo>
                    <a:pt x="19200" y="38750"/>
                  </a:lnTo>
                  <a:lnTo>
                    <a:pt x="13932" y="46359"/>
                  </a:lnTo>
                  <a:lnTo>
                    <a:pt x="9483" y="54671"/>
                  </a:lnTo>
                  <a:lnTo>
                    <a:pt x="5854" y="63334"/>
                  </a:lnTo>
                  <a:lnTo>
                    <a:pt x="2927" y="72348"/>
                  </a:lnTo>
                  <a:lnTo>
                    <a:pt x="1054" y="81831"/>
                  </a:lnTo>
                  <a:lnTo>
                    <a:pt x="1" y="91547"/>
                  </a:lnTo>
                  <a:lnTo>
                    <a:pt x="1" y="96581"/>
                  </a:lnTo>
                  <a:lnTo>
                    <a:pt x="1" y="101615"/>
                  </a:lnTo>
                  <a:lnTo>
                    <a:pt x="1054" y="111331"/>
                  </a:lnTo>
                  <a:lnTo>
                    <a:pt x="2927" y="120814"/>
                  </a:lnTo>
                  <a:lnTo>
                    <a:pt x="5854" y="129828"/>
                  </a:lnTo>
                  <a:lnTo>
                    <a:pt x="9483" y="138608"/>
                  </a:lnTo>
                  <a:lnTo>
                    <a:pt x="13932" y="146803"/>
                  </a:lnTo>
                  <a:lnTo>
                    <a:pt x="19200" y="154529"/>
                  </a:lnTo>
                  <a:lnTo>
                    <a:pt x="25053" y="161670"/>
                  </a:lnTo>
                  <a:lnTo>
                    <a:pt x="31609" y="168226"/>
                  </a:lnTo>
                  <a:lnTo>
                    <a:pt x="38867" y="174196"/>
                  </a:lnTo>
                  <a:lnTo>
                    <a:pt x="46593" y="179464"/>
                  </a:lnTo>
                  <a:lnTo>
                    <a:pt x="54788" y="183913"/>
                  </a:lnTo>
                  <a:lnTo>
                    <a:pt x="63451" y="187659"/>
                  </a:lnTo>
                  <a:lnTo>
                    <a:pt x="72582" y="190469"/>
                  </a:lnTo>
                  <a:lnTo>
                    <a:pt x="82065" y="192342"/>
                  </a:lnTo>
                  <a:lnTo>
                    <a:pt x="91898" y="193395"/>
                  </a:lnTo>
                  <a:lnTo>
                    <a:pt x="96815" y="193513"/>
                  </a:lnTo>
                  <a:lnTo>
                    <a:pt x="101849" y="193395"/>
                  </a:lnTo>
                  <a:lnTo>
                    <a:pt x="111566" y="192342"/>
                  </a:lnTo>
                  <a:lnTo>
                    <a:pt x="121048" y="190469"/>
                  </a:lnTo>
                  <a:lnTo>
                    <a:pt x="130179" y="187659"/>
                  </a:lnTo>
                  <a:lnTo>
                    <a:pt x="138842" y="183913"/>
                  </a:lnTo>
                  <a:lnTo>
                    <a:pt x="147154" y="179464"/>
                  </a:lnTo>
                  <a:lnTo>
                    <a:pt x="154880" y="174196"/>
                  </a:lnTo>
                  <a:lnTo>
                    <a:pt x="162021" y="168343"/>
                  </a:lnTo>
                  <a:lnTo>
                    <a:pt x="168577" y="161787"/>
                  </a:lnTo>
                  <a:lnTo>
                    <a:pt x="174548" y="154646"/>
                  </a:lnTo>
                  <a:lnTo>
                    <a:pt x="179699" y="146803"/>
                  </a:lnTo>
                  <a:lnTo>
                    <a:pt x="184264" y="138608"/>
                  </a:lnTo>
                  <a:lnTo>
                    <a:pt x="187893" y="129945"/>
                  </a:lnTo>
                  <a:lnTo>
                    <a:pt x="190703" y="120814"/>
                  </a:lnTo>
                  <a:lnTo>
                    <a:pt x="192693" y="111331"/>
                  </a:lnTo>
                  <a:lnTo>
                    <a:pt x="193630" y="101615"/>
                  </a:lnTo>
                  <a:lnTo>
                    <a:pt x="193747" y="96581"/>
                  </a:lnTo>
                  <a:lnTo>
                    <a:pt x="193630" y="92250"/>
                  </a:lnTo>
                  <a:lnTo>
                    <a:pt x="192810" y="83821"/>
                  </a:lnTo>
                  <a:lnTo>
                    <a:pt x="191405" y="75626"/>
                  </a:lnTo>
                  <a:lnTo>
                    <a:pt x="189181" y="67665"/>
                  </a:lnTo>
                  <a:lnTo>
                    <a:pt x="187893" y="63802"/>
                  </a:lnTo>
                  <a:lnTo>
                    <a:pt x="172206" y="79489"/>
                  </a:lnTo>
                  <a:lnTo>
                    <a:pt x="173143" y="83704"/>
                  </a:lnTo>
                  <a:lnTo>
                    <a:pt x="174196" y="92250"/>
                  </a:lnTo>
                  <a:lnTo>
                    <a:pt x="174313" y="96698"/>
                  </a:lnTo>
                  <a:lnTo>
                    <a:pt x="174196" y="100678"/>
                  </a:lnTo>
                  <a:lnTo>
                    <a:pt x="173377" y="108522"/>
                  </a:lnTo>
                  <a:lnTo>
                    <a:pt x="171855" y="116131"/>
                  </a:lnTo>
                  <a:lnTo>
                    <a:pt x="169631" y="123389"/>
                  </a:lnTo>
                  <a:lnTo>
                    <a:pt x="166587" y="130296"/>
                  </a:lnTo>
                  <a:lnTo>
                    <a:pt x="163075" y="136852"/>
                  </a:lnTo>
                  <a:lnTo>
                    <a:pt x="158861" y="143057"/>
                  </a:lnTo>
                  <a:lnTo>
                    <a:pt x="154178" y="148793"/>
                  </a:lnTo>
                  <a:lnTo>
                    <a:pt x="148910" y="154061"/>
                  </a:lnTo>
                  <a:lnTo>
                    <a:pt x="143174" y="158744"/>
                  </a:lnTo>
                  <a:lnTo>
                    <a:pt x="136969" y="162958"/>
                  </a:lnTo>
                  <a:lnTo>
                    <a:pt x="130413" y="166470"/>
                  </a:lnTo>
                  <a:lnTo>
                    <a:pt x="123506" y="169514"/>
                  </a:lnTo>
                  <a:lnTo>
                    <a:pt x="116248" y="171738"/>
                  </a:lnTo>
                  <a:lnTo>
                    <a:pt x="108639" y="173260"/>
                  </a:lnTo>
                  <a:lnTo>
                    <a:pt x="100795" y="174079"/>
                  </a:lnTo>
                  <a:lnTo>
                    <a:pt x="96815" y="174196"/>
                  </a:lnTo>
                  <a:lnTo>
                    <a:pt x="92835" y="174079"/>
                  </a:lnTo>
                  <a:lnTo>
                    <a:pt x="85108" y="173260"/>
                  </a:lnTo>
                  <a:lnTo>
                    <a:pt x="77499" y="171738"/>
                  </a:lnTo>
                  <a:lnTo>
                    <a:pt x="70241" y="169514"/>
                  </a:lnTo>
                  <a:lnTo>
                    <a:pt x="63334" y="166470"/>
                  </a:lnTo>
                  <a:lnTo>
                    <a:pt x="56661" y="162958"/>
                  </a:lnTo>
                  <a:lnTo>
                    <a:pt x="50574" y="158744"/>
                  </a:lnTo>
                  <a:lnTo>
                    <a:pt x="44837" y="154061"/>
                  </a:lnTo>
                  <a:lnTo>
                    <a:pt x="39569" y="148793"/>
                  </a:lnTo>
                  <a:lnTo>
                    <a:pt x="34770" y="143057"/>
                  </a:lnTo>
                  <a:lnTo>
                    <a:pt x="30672" y="136852"/>
                  </a:lnTo>
                  <a:lnTo>
                    <a:pt x="27043" y="130296"/>
                  </a:lnTo>
                  <a:lnTo>
                    <a:pt x="24116" y="123389"/>
                  </a:lnTo>
                  <a:lnTo>
                    <a:pt x="21892" y="116131"/>
                  </a:lnTo>
                  <a:lnTo>
                    <a:pt x="20253" y="108522"/>
                  </a:lnTo>
                  <a:lnTo>
                    <a:pt x="19551" y="100678"/>
                  </a:lnTo>
                  <a:lnTo>
                    <a:pt x="19434" y="96698"/>
                  </a:lnTo>
                  <a:lnTo>
                    <a:pt x="19551" y="92718"/>
                  </a:lnTo>
                  <a:lnTo>
                    <a:pt x="20253" y="84991"/>
                  </a:lnTo>
                  <a:lnTo>
                    <a:pt x="21892" y="77382"/>
                  </a:lnTo>
                  <a:lnTo>
                    <a:pt x="24116" y="70124"/>
                  </a:lnTo>
                  <a:lnTo>
                    <a:pt x="27043" y="63217"/>
                  </a:lnTo>
                  <a:lnTo>
                    <a:pt x="30672" y="56544"/>
                  </a:lnTo>
                  <a:lnTo>
                    <a:pt x="34770" y="50457"/>
                  </a:lnTo>
                  <a:lnTo>
                    <a:pt x="39569" y="44720"/>
                  </a:lnTo>
                  <a:lnTo>
                    <a:pt x="44837" y="39452"/>
                  </a:lnTo>
                  <a:lnTo>
                    <a:pt x="50574" y="34653"/>
                  </a:lnTo>
                  <a:lnTo>
                    <a:pt x="56661" y="30555"/>
                  </a:lnTo>
                  <a:lnTo>
                    <a:pt x="63334" y="26926"/>
                  </a:lnTo>
                  <a:lnTo>
                    <a:pt x="70241" y="23999"/>
                  </a:lnTo>
                  <a:lnTo>
                    <a:pt x="77499" y="21775"/>
                  </a:lnTo>
                  <a:lnTo>
                    <a:pt x="85108" y="20136"/>
                  </a:lnTo>
                  <a:lnTo>
                    <a:pt x="92835" y="19434"/>
                  </a:lnTo>
                  <a:lnTo>
                    <a:pt x="96815" y="19317"/>
                  </a:lnTo>
                  <a:lnTo>
                    <a:pt x="102551" y="19434"/>
                  </a:lnTo>
                  <a:lnTo>
                    <a:pt x="113556" y="21073"/>
                  </a:lnTo>
                  <a:lnTo>
                    <a:pt x="123975" y="24117"/>
                  </a:lnTo>
                  <a:lnTo>
                    <a:pt x="133691" y="28682"/>
                  </a:lnTo>
                  <a:lnTo>
                    <a:pt x="138257" y="31492"/>
                  </a:lnTo>
                  <a:lnTo>
                    <a:pt x="152188" y="17561"/>
                  </a:lnTo>
                  <a:lnTo>
                    <a:pt x="146217" y="13580"/>
                  </a:lnTo>
                  <a:lnTo>
                    <a:pt x="133223" y="7142"/>
                  </a:lnTo>
                  <a:lnTo>
                    <a:pt x="122804" y="3630"/>
                  </a:lnTo>
                  <a:lnTo>
                    <a:pt x="115663" y="1874"/>
                  </a:lnTo>
                  <a:lnTo>
                    <a:pt x="108171" y="703"/>
                  </a:lnTo>
                  <a:lnTo>
                    <a:pt x="100678" y="1"/>
                  </a:lnTo>
                  <a:close/>
                </a:path>
              </a:pathLst>
            </a:custGeom>
            <a:grpFill/>
            <a:ln>
              <a:noFill/>
            </a:ln>
          </p:spPr>
          <p:txBody>
            <a:bodyPr spcFirstLastPara="1" wrap="square" lIns="121900" tIns="121900" rIns="121900" bIns="121900" anchor="ctr" anchorCtr="0">
              <a:noAutofit/>
            </a:bodyPr>
            <a:lstStyle/>
            <a:p>
              <a:endParaRPr sz="1867">
                <a:latin typeface="Arial"/>
                <a:ea typeface="Arial"/>
                <a:cs typeface="Arial"/>
                <a:sym typeface="Arial"/>
              </a:endParaRPr>
            </a:p>
          </p:txBody>
        </p:sp>
      </p:grpSp>
    </p:spTree>
    <p:custDataLst>
      <p:tags r:id="rId1"/>
    </p:custDataLst>
    <p:extLst>
      <p:ext uri="{BB962C8B-B14F-4D97-AF65-F5344CB8AC3E}">
        <p14:creationId xmlns:p14="http://schemas.microsoft.com/office/powerpoint/2010/main" val="131675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FA32B4-CBDA-E937-892B-A98B97E4D299}"/>
              </a:ext>
            </a:extLst>
          </p:cNvPr>
          <p:cNvGraphicFramePr>
            <a:graphicFrameLocks noChangeAspect="1"/>
          </p:cNvGraphicFramePr>
          <p:nvPr/>
        </p:nvGraphicFramePr>
        <p:xfrm>
          <a:off x="1314450" y="1175904"/>
          <a:ext cx="9144000" cy="5143500"/>
        </p:xfrm>
        <a:graphic>
          <a:graphicData uri="http://schemas.openxmlformats.org/presentationml/2006/ole">
            <mc:AlternateContent xmlns:mc="http://schemas.openxmlformats.org/markup-compatibility/2006">
              <mc:Choice xmlns:v="urn:schemas-microsoft-com:vml" Requires="v">
                <p:oleObj name="Acrobat Document" r:id="rId4" imgW="9144000" imgH="5143500" progId="Acrobat.Document.DC">
                  <p:embed/>
                </p:oleObj>
              </mc:Choice>
              <mc:Fallback>
                <p:oleObj name="Acrobat Document" r:id="rId4" imgW="9144000" imgH="5143500" progId="Acrobat.Document.DC">
                  <p:embed/>
                  <p:pic>
                    <p:nvPicPr>
                      <p:cNvPr id="4" name="Object 3" hidden="1">
                        <a:extLst>
                          <a:ext uri="{FF2B5EF4-FFF2-40B4-BE49-F238E27FC236}">
                            <a16:creationId xmlns:a16="http://schemas.microsoft.com/office/drawing/2014/main" id="{45FA32B4-CBDA-E937-892B-A98B97E4D299}"/>
                          </a:ext>
                        </a:extLst>
                      </p:cNvPr>
                      <p:cNvPicPr/>
                      <p:nvPr/>
                    </p:nvPicPr>
                    <p:blipFill>
                      <a:blip r:embed="rId5"/>
                      <a:stretch>
                        <a:fillRect/>
                      </a:stretch>
                    </p:blipFill>
                    <p:spPr>
                      <a:xfrm>
                        <a:off x="1314450" y="1175904"/>
                        <a:ext cx="9144000" cy="514350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E2694CE-5BAE-D5F9-BC69-9FD413743B62}"/>
              </a:ext>
            </a:extLst>
          </p:cNvPr>
          <p:cNvSpPr/>
          <p:nvPr/>
        </p:nvSpPr>
        <p:spPr>
          <a:xfrm>
            <a:off x="368300" y="889000"/>
            <a:ext cx="10375900" cy="16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2" name="Group 61">
            <a:extLst>
              <a:ext uri="{FF2B5EF4-FFF2-40B4-BE49-F238E27FC236}">
                <a16:creationId xmlns:a16="http://schemas.microsoft.com/office/drawing/2014/main" id="{AA648C60-8E99-433F-5E27-081640B0DD7E}"/>
              </a:ext>
            </a:extLst>
          </p:cNvPr>
          <p:cNvGrpSpPr/>
          <p:nvPr/>
        </p:nvGrpSpPr>
        <p:grpSpPr>
          <a:xfrm>
            <a:off x="5697976" y="2933987"/>
            <a:ext cx="6257945" cy="1125949"/>
            <a:chOff x="5240776" y="2933987"/>
            <a:chExt cx="6257945" cy="1125949"/>
          </a:xfrm>
        </p:grpSpPr>
        <p:sp>
          <p:nvSpPr>
            <p:cNvPr id="6" name="TextBox 5">
              <a:extLst>
                <a:ext uri="{FF2B5EF4-FFF2-40B4-BE49-F238E27FC236}">
                  <a16:creationId xmlns:a16="http://schemas.microsoft.com/office/drawing/2014/main" id="{EA1A5274-B141-C9C9-A222-53C58BD38012}"/>
                </a:ext>
              </a:extLst>
            </p:cNvPr>
            <p:cNvSpPr txBox="1"/>
            <p:nvPr/>
          </p:nvSpPr>
          <p:spPr>
            <a:xfrm>
              <a:off x="5240776" y="2933987"/>
              <a:ext cx="6257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B75BB"/>
                  </a:solidFill>
                  <a:effectLst/>
                  <a:uLnTx/>
                  <a:uFillTx/>
                  <a:latin typeface="+mj-lt"/>
                  <a:ea typeface="+mn-ea"/>
                  <a:cs typeface="+mn-cs"/>
                </a:rPr>
                <a:t>CONGRATULATIONS, CMPP™!</a:t>
              </a:r>
            </a:p>
          </p:txBody>
        </p:sp>
        <p:sp>
          <p:nvSpPr>
            <p:cNvPr id="12" name="TextBox 11">
              <a:extLst>
                <a:ext uri="{FF2B5EF4-FFF2-40B4-BE49-F238E27FC236}">
                  <a16:creationId xmlns:a16="http://schemas.microsoft.com/office/drawing/2014/main" id="{33D7CA82-B587-1630-5FBA-84793B6937F4}"/>
                </a:ext>
              </a:extLst>
            </p:cNvPr>
            <p:cNvSpPr txBox="1"/>
            <p:nvPr/>
          </p:nvSpPr>
          <p:spPr>
            <a:xfrm>
              <a:off x="5335874" y="3697403"/>
              <a:ext cx="52899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ea typeface="+mn-ea"/>
                  <a:cs typeface="+mn-cs"/>
                </a:rPr>
                <a:t>15 Years of Professional Excellence in Medical Publications</a:t>
              </a:r>
            </a:p>
          </p:txBody>
        </p:sp>
        <p:grpSp>
          <p:nvGrpSpPr>
            <p:cNvPr id="61" name="Group 60">
              <a:extLst>
                <a:ext uri="{FF2B5EF4-FFF2-40B4-BE49-F238E27FC236}">
                  <a16:creationId xmlns:a16="http://schemas.microsoft.com/office/drawing/2014/main" id="{A4F98E53-4D90-7BE8-0DAA-4227067C2578}"/>
                </a:ext>
              </a:extLst>
            </p:cNvPr>
            <p:cNvGrpSpPr/>
            <p:nvPr/>
          </p:nvGrpSpPr>
          <p:grpSpPr>
            <a:xfrm>
              <a:off x="5335874" y="3648456"/>
              <a:ext cx="5488353" cy="411480"/>
              <a:chOff x="5335875" y="3648456"/>
              <a:chExt cx="4892040" cy="411480"/>
            </a:xfrm>
          </p:grpSpPr>
          <p:cxnSp>
            <p:nvCxnSpPr>
              <p:cNvPr id="8" name="Straight Connector 7">
                <a:extLst>
                  <a:ext uri="{FF2B5EF4-FFF2-40B4-BE49-F238E27FC236}">
                    <a16:creationId xmlns:a16="http://schemas.microsoft.com/office/drawing/2014/main" id="{63B9B205-2138-B24D-2EEA-C8198B213FAC}"/>
                  </a:ext>
                </a:extLst>
              </p:cNvPr>
              <p:cNvCxnSpPr>
                <a:cxnSpLocks/>
              </p:cNvCxnSpPr>
              <p:nvPr/>
            </p:nvCxnSpPr>
            <p:spPr>
              <a:xfrm>
                <a:off x="5335875" y="3648456"/>
                <a:ext cx="48920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661636-5928-FDD1-6C78-BBB446AFCCCC}"/>
                  </a:ext>
                </a:extLst>
              </p:cNvPr>
              <p:cNvCxnSpPr>
                <a:cxnSpLocks/>
              </p:cNvCxnSpPr>
              <p:nvPr/>
            </p:nvCxnSpPr>
            <p:spPr>
              <a:xfrm>
                <a:off x="5335875" y="4059936"/>
                <a:ext cx="48920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B9594624-2F83-531B-169B-45750A0702F9}"/>
              </a:ext>
            </a:extLst>
          </p:cNvPr>
          <p:cNvGrpSpPr/>
          <p:nvPr/>
        </p:nvGrpSpPr>
        <p:grpSpPr>
          <a:xfrm>
            <a:off x="815474" y="447422"/>
            <a:ext cx="4524270" cy="8066760"/>
            <a:chOff x="974447" y="625222"/>
            <a:chExt cx="4524270" cy="8066760"/>
          </a:xfrm>
        </p:grpSpPr>
        <p:pic>
          <p:nvPicPr>
            <p:cNvPr id="10" name="Picture 9" descr="A yellow balloon on a black background&#10;&#10;Description automatically generated">
              <a:extLst>
                <a:ext uri="{FF2B5EF4-FFF2-40B4-BE49-F238E27FC236}">
                  <a16:creationId xmlns:a16="http://schemas.microsoft.com/office/drawing/2014/main" id="{DDF4F28E-C390-A263-99E9-E966400384FE}"/>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2373775" y="1730005"/>
              <a:ext cx="1910114" cy="2474342"/>
            </a:xfrm>
            <a:prstGeom prst="rect">
              <a:avLst/>
            </a:prstGeom>
          </p:spPr>
        </p:pic>
        <p:sp>
          <p:nvSpPr>
            <p:cNvPr id="52" name="Graphic 27">
              <a:extLst>
                <a:ext uri="{FF2B5EF4-FFF2-40B4-BE49-F238E27FC236}">
                  <a16:creationId xmlns:a16="http://schemas.microsoft.com/office/drawing/2014/main" id="{C845FABD-073D-3447-8D81-DE40497E909E}"/>
                </a:ext>
              </a:extLst>
            </p:cNvPr>
            <p:cNvSpPr/>
            <p:nvPr/>
          </p:nvSpPr>
          <p:spPr>
            <a:xfrm flipH="1">
              <a:off x="2895683" y="4027278"/>
              <a:ext cx="734844" cy="2529483"/>
            </a:xfrm>
            <a:custGeom>
              <a:avLst/>
              <a:gdLst>
                <a:gd name="connsiteX0" fmla="*/ 568448 w 609787"/>
                <a:gd name="connsiteY0" fmla="*/ 22292 h 2099012"/>
                <a:gd name="connsiteX1" fmla="*/ 459196 w 609787"/>
                <a:gd name="connsiteY1" fmla="*/ 2385 h 2099012"/>
                <a:gd name="connsiteX2" fmla="*/ 328037 w 609787"/>
                <a:gd name="connsiteY2" fmla="*/ 6290 h 2099012"/>
                <a:gd name="connsiteX3" fmla="*/ 253837 w 609787"/>
                <a:gd name="connsiteY3" fmla="*/ 20578 h 2099012"/>
                <a:gd name="connsiteX4" fmla="*/ 250885 w 609787"/>
                <a:gd name="connsiteY4" fmla="*/ 18387 h 2099012"/>
                <a:gd name="connsiteX5" fmla="*/ 115439 w 609787"/>
                <a:gd name="connsiteY5" fmla="*/ 385 h 2099012"/>
                <a:gd name="connsiteX6" fmla="*/ 21427 w 609787"/>
                <a:gd name="connsiteY6" fmla="*/ 30008 h 2099012"/>
                <a:gd name="connsiteX7" fmla="*/ 39144 w 609787"/>
                <a:gd name="connsiteY7" fmla="*/ 101921 h 2099012"/>
                <a:gd name="connsiteX8" fmla="*/ 135823 w 609787"/>
                <a:gd name="connsiteY8" fmla="*/ 85157 h 2099012"/>
                <a:gd name="connsiteX9" fmla="*/ 244217 w 609787"/>
                <a:gd name="connsiteY9" fmla="*/ 35246 h 2099012"/>
                <a:gd name="connsiteX10" fmla="*/ 268506 w 609787"/>
                <a:gd name="connsiteY10" fmla="*/ 243844 h 2099012"/>
                <a:gd name="connsiteX11" fmla="*/ 337467 w 609787"/>
                <a:gd name="connsiteY11" fmla="*/ 485207 h 2099012"/>
                <a:gd name="connsiteX12" fmla="*/ 221167 w 609787"/>
                <a:gd name="connsiteY12" fmla="*/ 905355 h 2099012"/>
                <a:gd name="connsiteX13" fmla="*/ 34381 w 609787"/>
                <a:gd name="connsiteY13" fmla="*/ 1248446 h 2099012"/>
                <a:gd name="connsiteX14" fmla="*/ 91 w 609787"/>
                <a:gd name="connsiteY14" fmla="*/ 1438755 h 2099012"/>
                <a:gd name="connsiteX15" fmla="*/ 56098 w 609787"/>
                <a:gd name="connsiteY15" fmla="*/ 1679547 h 2099012"/>
                <a:gd name="connsiteX16" fmla="*/ 313940 w 609787"/>
                <a:gd name="connsiteY16" fmla="*/ 2097599 h 2099012"/>
                <a:gd name="connsiteX17" fmla="*/ 321941 w 609787"/>
                <a:gd name="connsiteY17" fmla="*/ 2089598 h 2099012"/>
                <a:gd name="connsiteX18" fmla="*/ 82864 w 609787"/>
                <a:gd name="connsiteY18" fmla="*/ 1717171 h 2099012"/>
                <a:gd name="connsiteX19" fmla="*/ 13522 w 609787"/>
                <a:gd name="connsiteY19" fmla="*/ 1473807 h 2099012"/>
                <a:gd name="connsiteX20" fmla="*/ 37620 w 609787"/>
                <a:gd name="connsiteY20" fmla="*/ 1273877 h 2099012"/>
                <a:gd name="connsiteX21" fmla="*/ 351469 w 609787"/>
                <a:gd name="connsiteY21" fmla="*/ 547882 h 2099012"/>
                <a:gd name="connsiteX22" fmla="*/ 296509 w 609787"/>
                <a:gd name="connsiteY22" fmla="*/ 287849 h 2099012"/>
                <a:gd name="connsiteX23" fmla="*/ 254409 w 609787"/>
                <a:gd name="connsiteY23" fmla="*/ 41914 h 2099012"/>
                <a:gd name="connsiteX24" fmla="*/ 335657 w 609787"/>
                <a:gd name="connsiteY24" fmla="*/ 67250 h 2099012"/>
                <a:gd name="connsiteX25" fmla="*/ 442623 w 609787"/>
                <a:gd name="connsiteY25" fmla="*/ 141450 h 2099012"/>
                <a:gd name="connsiteX26" fmla="*/ 453386 w 609787"/>
                <a:gd name="connsiteY26" fmla="*/ 279848 h 2099012"/>
                <a:gd name="connsiteX27" fmla="*/ 463006 w 609787"/>
                <a:gd name="connsiteY27" fmla="*/ 370717 h 2099012"/>
                <a:gd name="connsiteX28" fmla="*/ 471007 w 609787"/>
                <a:gd name="connsiteY28" fmla="*/ 362716 h 2099012"/>
                <a:gd name="connsiteX29" fmla="*/ 459673 w 609787"/>
                <a:gd name="connsiteY29" fmla="*/ 299946 h 2099012"/>
                <a:gd name="connsiteX30" fmla="*/ 471007 w 609787"/>
                <a:gd name="connsiteY30" fmla="*/ 239272 h 2099012"/>
                <a:gd name="connsiteX31" fmla="*/ 448814 w 609787"/>
                <a:gd name="connsiteY31" fmla="*/ 130877 h 2099012"/>
                <a:gd name="connsiteX32" fmla="*/ 368233 w 609787"/>
                <a:gd name="connsiteY32" fmla="*/ 67060 h 2099012"/>
                <a:gd name="connsiteX33" fmla="*/ 320798 w 609787"/>
                <a:gd name="connsiteY33" fmla="*/ 53439 h 2099012"/>
                <a:gd name="connsiteX34" fmla="*/ 264029 w 609787"/>
                <a:gd name="connsiteY34" fmla="*/ 35437 h 2099012"/>
                <a:gd name="connsiteX35" fmla="*/ 398617 w 609787"/>
                <a:gd name="connsiteY35" fmla="*/ 69060 h 2099012"/>
                <a:gd name="connsiteX36" fmla="*/ 519299 w 609787"/>
                <a:gd name="connsiteY36" fmla="*/ 115161 h 2099012"/>
                <a:gd name="connsiteX37" fmla="*/ 608548 w 609787"/>
                <a:gd name="connsiteY37" fmla="*/ 95730 h 2099012"/>
                <a:gd name="connsiteX38" fmla="*/ 568448 w 609787"/>
                <a:gd name="connsiteY38" fmla="*/ 22292 h 2099012"/>
                <a:gd name="connsiteX39" fmla="*/ 91055 w 609787"/>
                <a:gd name="connsiteY39" fmla="*/ 90587 h 2099012"/>
                <a:gd name="connsiteX40" fmla="*/ 24475 w 609787"/>
                <a:gd name="connsiteY40" fmla="*/ 60773 h 2099012"/>
                <a:gd name="connsiteX41" fmla="*/ 85150 w 609787"/>
                <a:gd name="connsiteY41" fmla="*/ 11243 h 2099012"/>
                <a:gd name="connsiteX42" fmla="*/ 236502 w 609787"/>
                <a:gd name="connsiteY42" fmla="*/ 25912 h 2099012"/>
                <a:gd name="connsiteX43" fmla="*/ 209356 w 609787"/>
                <a:gd name="connsiteY43" fmla="*/ 36104 h 2099012"/>
                <a:gd name="connsiteX44" fmla="*/ 91150 w 609787"/>
                <a:gd name="connsiteY44" fmla="*/ 90587 h 2099012"/>
                <a:gd name="connsiteX45" fmla="*/ 597881 w 609787"/>
                <a:gd name="connsiteY45" fmla="*/ 88872 h 2099012"/>
                <a:gd name="connsiteX46" fmla="*/ 554161 w 609787"/>
                <a:gd name="connsiteY46" fmla="*/ 106589 h 2099012"/>
                <a:gd name="connsiteX47" fmla="*/ 398046 w 609787"/>
                <a:gd name="connsiteY47" fmla="*/ 56678 h 2099012"/>
                <a:gd name="connsiteX48" fmla="*/ 280222 w 609787"/>
                <a:gd name="connsiteY48" fmla="*/ 25721 h 2099012"/>
                <a:gd name="connsiteX49" fmla="*/ 394998 w 609787"/>
                <a:gd name="connsiteY49" fmla="*/ 13339 h 2099012"/>
                <a:gd name="connsiteX50" fmla="*/ 530158 w 609787"/>
                <a:gd name="connsiteY50" fmla="*/ 19816 h 2099012"/>
                <a:gd name="connsiteX51" fmla="*/ 588260 w 609787"/>
                <a:gd name="connsiteY51" fmla="*/ 56487 h 2099012"/>
                <a:gd name="connsiteX52" fmla="*/ 597785 w 609787"/>
                <a:gd name="connsiteY52" fmla="*/ 88967 h 20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787" h="2099012">
                  <a:moveTo>
                    <a:pt x="568448" y="22292"/>
                  </a:moveTo>
                  <a:cubicBezTo>
                    <a:pt x="536159" y="3052"/>
                    <a:pt x="495487" y="3433"/>
                    <a:pt x="459196" y="2385"/>
                  </a:cubicBezTo>
                  <a:cubicBezTo>
                    <a:pt x="415477" y="1147"/>
                    <a:pt x="371566" y="1242"/>
                    <a:pt x="328037" y="6290"/>
                  </a:cubicBezTo>
                  <a:cubicBezTo>
                    <a:pt x="302986" y="9243"/>
                    <a:pt x="278126" y="13720"/>
                    <a:pt x="253837" y="20578"/>
                  </a:cubicBezTo>
                  <a:cubicBezTo>
                    <a:pt x="253171" y="19625"/>
                    <a:pt x="252218" y="18863"/>
                    <a:pt x="250885" y="18387"/>
                  </a:cubicBezTo>
                  <a:cubicBezTo>
                    <a:pt x="206974" y="4385"/>
                    <a:pt x="161254" y="1433"/>
                    <a:pt x="115439" y="385"/>
                  </a:cubicBezTo>
                  <a:cubicBezTo>
                    <a:pt x="81340" y="-377"/>
                    <a:pt x="42001" y="-3044"/>
                    <a:pt x="21427" y="30008"/>
                  </a:cubicBezTo>
                  <a:cubicBezTo>
                    <a:pt x="6378" y="54201"/>
                    <a:pt x="12950" y="88205"/>
                    <a:pt x="39144" y="101921"/>
                  </a:cubicBezTo>
                  <a:cubicBezTo>
                    <a:pt x="68290" y="117257"/>
                    <a:pt x="109153" y="97826"/>
                    <a:pt x="135823" y="85157"/>
                  </a:cubicBezTo>
                  <a:cubicBezTo>
                    <a:pt x="172113" y="67917"/>
                    <a:pt x="206212" y="47915"/>
                    <a:pt x="244217" y="35246"/>
                  </a:cubicBezTo>
                  <a:cubicBezTo>
                    <a:pt x="228120" y="105731"/>
                    <a:pt x="245265" y="176502"/>
                    <a:pt x="268506" y="243844"/>
                  </a:cubicBezTo>
                  <a:cubicBezTo>
                    <a:pt x="296033" y="323473"/>
                    <a:pt x="329275" y="400435"/>
                    <a:pt x="337467" y="485207"/>
                  </a:cubicBezTo>
                  <a:cubicBezTo>
                    <a:pt x="352421" y="637893"/>
                    <a:pt x="295938" y="775815"/>
                    <a:pt x="221167" y="905355"/>
                  </a:cubicBezTo>
                  <a:cubicBezTo>
                    <a:pt x="156206" y="1017941"/>
                    <a:pt x="79530" y="1125668"/>
                    <a:pt x="34381" y="1248446"/>
                  </a:cubicBezTo>
                  <a:cubicBezTo>
                    <a:pt x="12093" y="1309215"/>
                    <a:pt x="-1242" y="1373699"/>
                    <a:pt x="91" y="1438755"/>
                  </a:cubicBezTo>
                  <a:cubicBezTo>
                    <a:pt x="1806" y="1521908"/>
                    <a:pt x="26857" y="1602395"/>
                    <a:pt x="56098" y="1679547"/>
                  </a:cubicBezTo>
                  <a:cubicBezTo>
                    <a:pt x="114201" y="1832900"/>
                    <a:pt x="185638" y="1989967"/>
                    <a:pt x="313940" y="2097599"/>
                  </a:cubicBezTo>
                  <a:cubicBezTo>
                    <a:pt x="319465" y="2102267"/>
                    <a:pt x="327466" y="2094266"/>
                    <a:pt x="321941" y="2089598"/>
                  </a:cubicBezTo>
                  <a:cubicBezTo>
                    <a:pt x="206403" y="1992539"/>
                    <a:pt x="137823" y="1854902"/>
                    <a:pt x="82864" y="1717171"/>
                  </a:cubicBezTo>
                  <a:cubicBezTo>
                    <a:pt x="51717" y="1638971"/>
                    <a:pt x="21808" y="1558199"/>
                    <a:pt x="13522" y="1473807"/>
                  </a:cubicBezTo>
                  <a:cubicBezTo>
                    <a:pt x="6949" y="1405989"/>
                    <a:pt x="16474" y="1338457"/>
                    <a:pt x="37620" y="1273877"/>
                  </a:cubicBezTo>
                  <a:cubicBezTo>
                    <a:pt x="120297" y="1021084"/>
                    <a:pt x="346706" y="827155"/>
                    <a:pt x="351469" y="547882"/>
                  </a:cubicBezTo>
                  <a:cubicBezTo>
                    <a:pt x="352993" y="456537"/>
                    <a:pt x="327751" y="372717"/>
                    <a:pt x="296509" y="287849"/>
                  </a:cubicBezTo>
                  <a:cubicBezTo>
                    <a:pt x="267553" y="209363"/>
                    <a:pt x="236788" y="126020"/>
                    <a:pt x="254409" y="41914"/>
                  </a:cubicBezTo>
                  <a:cubicBezTo>
                    <a:pt x="274221" y="63155"/>
                    <a:pt x="308035" y="60869"/>
                    <a:pt x="335657" y="67250"/>
                  </a:cubicBezTo>
                  <a:cubicBezTo>
                    <a:pt x="375376" y="76394"/>
                    <a:pt x="419668" y="107541"/>
                    <a:pt x="442623" y="141450"/>
                  </a:cubicBezTo>
                  <a:cubicBezTo>
                    <a:pt x="467769" y="178407"/>
                    <a:pt x="463768" y="238605"/>
                    <a:pt x="453386" y="279848"/>
                  </a:cubicBezTo>
                  <a:cubicBezTo>
                    <a:pt x="445766" y="310328"/>
                    <a:pt x="434431" y="347381"/>
                    <a:pt x="463006" y="370717"/>
                  </a:cubicBezTo>
                  <a:cubicBezTo>
                    <a:pt x="468626" y="375289"/>
                    <a:pt x="476627" y="367288"/>
                    <a:pt x="471007" y="362716"/>
                  </a:cubicBezTo>
                  <a:cubicBezTo>
                    <a:pt x="451481" y="346714"/>
                    <a:pt x="454053" y="321949"/>
                    <a:pt x="459673" y="299946"/>
                  </a:cubicBezTo>
                  <a:cubicBezTo>
                    <a:pt x="464816" y="279658"/>
                    <a:pt x="469769" y="260227"/>
                    <a:pt x="471007" y="239272"/>
                  </a:cubicBezTo>
                  <a:cubicBezTo>
                    <a:pt x="473103" y="202696"/>
                    <a:pt x="471865" y="161167"/>
                    <a:pt x="448814" y="130877"/>
                  </a:cubicBezTo>
                  <a:cubicBezTo>
                    <a:pt x="428907" y="104588"/>
                    <a:pt x="397951" y="81157"/>
                    <a:pt x="368233" y="67060"/>
                  </a:cubicBezTo>
                  <a:cubicBezTo>
                    <a:pt x="353088" y="59821"/>
                    <a:pt x="337467" y="55630"/>
                    <a:pt x="320798" y="53439"/>
                  </a:cubicBezTo>
                  <a:cubicBezTo>
                    <a:pt x="300891" y="50867"/>
                    <a:pt x="278412" y="49439"/>
                    <a:pt x="264029" y="35437"/>
                  </a:cubicBezTo>
                  <a:cubicBezTo>
                    <a:pt x="310892" y="38390"/>
                    <a:pt x="355564" y="49915"/>
                    <a:pt x="398617" y="69060"/>
                  </a:cubicBezTo>
                  <a:cubicBezTo>
                    <a:pt x="437956" y="86491"/>
                    <a:pt x="476341" y="107922"/>
                    <a:pt x="519299" y="115161"/>
                  </a:cubicBezTo>
                  <a:cubicBezTo>
                    <a:pt x="540540" y="118781"/>
                    <a:pt x="601595" y="125258"/>
                    <a:pt x="608548" y="95730"/>
                  </a:cubicBezTo>
                  <a:cubicBezTo>
                    <a:pt x="615502" y="66488"/>
                    <a:pt x="591975" y="36294"/>
                    <a:pt x="568448" y="22292"/>
                  </a:cubicBezTo>
                  <a:close/>
                  <a:moveTo>
                    <a:pt x="91055" y="90587"/>
                  </a:moveTo>
                  <a:cubicBezTo>
                    <a:pt x="63623" y="98302"/>
                    <a:pt x="27238" y="97159"/>
                    <a:pt x="24475" y="60773"/>
                  </a:cubicBezTo>
                  <a:cubicBezTo>
                    <a:pt x="21808" y="26198"/>
                    <a:pt x="56860" y="12005"/>
                    <a:pt x="85150" y="11243"/>
                  </a:cubicBezTo>
                  <a:cubicBezTo>
                    <a:pt x="135156" y="9815"/>
                    <a:pt x="187924" y="12386"/>
                    <a:pt x="236502" y="25912"/>
                  </a:cubicBezTo>
                  <a:cubicBezTo>
                    <a:pt x="227358" y="28960"/>
                    <a:pt x="218309" y="32294"/>
                    <a:pt x="209356" y="36104"/>
                  </a:cubicBezTo>
                  <a:cubicBezTo>
                    <a:pt x="169446" y="53058"/>
                    <a:pt x="133156" y="78776"/>
                    <a:pt x="91150" y="90587"/>
                  </a:cubicBezTo>
                  <a:close/>
                  <a:moveTo>
                    <a:pt x="597881" y="88872"/>
                  </a:moveTo>
                  <a:cubicBezTo>
                    <a:pt x="590832" y="104874"/>
                    <a:pt x="568924" y="106017"/>
                    <a:pt x="554161" y="106589"/>
                  </a:cubicBezTo>
                  <a:cubicBezTo>
                    <a:pt x="497868" y="108589"/>
                    <a:pt x="447862" y="78299"/>
                    <a:pt x="398046" y="56678"/>
                  </a:cubicBezTo>
                  <a:cubicBezTo>
                    <a:pt x="360232" y="40295"/>
                    <a:pt x="320893" y="29912"/>
                    <a:pt x="280222" y="25721"/>
                  </a:cubicBezTo>
                  <a:cubicBezTo>
                    <a:pt x="317845" y="17530"/>
                    <a:pt x="356517" y="14196"/>
                    <a:pt x="394998" y="13339"/>
                  </a:cubicBezTo>
                  <a:cubicBezTo>
                    <a:pt x="438813" y="12386"/>
                    <a:pt x="487200" y="10005"/>
                    <a:pt x="530158" y="19816"/>
                  </a:cubicBezTo>
                  <a:cubicBezTo>
                    <a:pt x="553018" y="25055"/>
                    <a:pt x="575401" y="36104"/>
                    <a:pt x="588260" y="56487"/>
                  </a:cubicBezTo>
                  <a:cubicBezTo>
                    <a:pt x="592927" y="63821"/>
                    <a:pt x="601690" y="80300"/>
                    <a:pt x="597785" y="88967"/>
                  </a:cubicBezTo>
                  <a:close/>
                </a:path>
              </a:pathLst>
            </a:custGeom>
            <a:solidFill>
              <a:schemeClr val="bg1">
                <a:lumMod val="75000"/>
              </a:schemeClr>
            </a:solidFill>
            <a:ln w="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 name="Picture 8" descr="A yellow balloon on a black background&#10;&#10;Description automatically generated">
              <a:extLst>
                <a:ext uri="{FF2B5EF4-FFF2-40B4-BE49-F238E27FC236}">
                  <a16:creationId xmlns:a16="http://schemas.microsoft.com/office/drawing/2014/main" id="{3F335941-2735-0BDD-745A-53AD058269F5}"/>
                </a:ext>
              </a:extLst>
            </p:cNvPr>
            <p:cNvPicPr>
              <a:picLocks noChangeAspect="1"/>
            </p:cNvPicPr>
            <p:nvPr/>
          </p:nvPicPr>
          <p:blipFill>
            <a:blip r:embed="rId8">
              <a:grayscl/>
              <a:extLst>
                <a:ext uri="{BEBA8EAE-BF5A-486C-A8C5-ECC9F3942E4B}">
                  <a14:imgProps xmlns:a14="http://schemas.microsoft.com/office/drawing/2010/main">
                    <a14:imgLayer r:embed="rId7">
                      <a14:imgEffect>
                        <a14:sharpenSoften amount="-50000"/>
                      </a14:imgEffect>
                      <a14:imgEffect>
                        <a14:colorTemperature colorTemp="4700"/>
                      </a14:imgEffect>
                      <a14:imgEffect>
                        <a14:brightnessContrast contrast="40000"/>
                      </a14:imgEffect>
                    </a14:imgLayer>
                  </a14:imgProps>
                </a:ext>
              </a:extLst>
            </a:blip>
            <a:stretch>
              <a:fillRect/>
            </a:stretch>
          </p:blipFill>
          <p:spPr>
            <a:xfrm>
              <a:off x="1309021" y="625222"/>
              <a:ext cx="2052024" cy="2658170"/>
            </a:xfrm>
            <a:prstGeom prst="rect">
              <a:avLst/>
            </a:prstGeom>
          </p:spPr>
        </p:pic>
        <p:sp>
          <p:nvSpPr>
            <p:cNvPr id="29" name="Graphic 27">
              <a:extLst>
                <a:ext uri="{FF2B5EF4-FFF2-40B4-BE49-F238E27FC236}">
                  <a16:creationId xmlns:a16="http://schemas.microsoft.com/office/drawing/2014/main" id="{614985F9-53F5-DFF6-C53C-EE866C7F7F28}"/>
                </a:ext>
              </a:extLst>
            </p:cNvPr>
            <p:cNvSpPr/>
            <p:nvPr/>
          </p:nvSpPr>
          <p:spPr>
            <a:xfrm>
              <a:off x="2000459" y="3087335"/>
              <a:ext cx="792509" cy="2727977"/>
            </a:xfrm>
            <a:custGeom>
              <a:avLst/>
              <a:gdLst>
                <a:gd name="connsiteX0" fmla="*/ 568448 w 609787"/>
                <a:gd name="connsiteY0" fmla="*/ 22292 h 2099012"/>
                <a:gd name="connsiteX1" fmla="*/ 459196 w 609787"/>
                <a:gd name="connsiteY1" fmla="*/ 2385 h 2099012"/>
                <a:gd name="connsiteX2" fmla="*/ 328037 w 609787"/>
                <a:gd name="connsiteY2" fmla="*/ 6290 h 2099012"/>
                <a:gd name="connsiteX3" fmla="*/ 253837 w 609787"/>
                <a:gd name="connsiteY3" fmla="*/ 20578 h 2099012"/>
                <a:gd name="connsiteX4" fmla="*/ 250885 w 609787"/>
                <a:gd name="connsiteY4" fmla="*/ 18387 h 2099012"/>
                <a:gd name="connsiteX5" fmla="*/ 115439 w 609787"/>
                <a:gd name="connsiteY5" fmla="*/ 385 h 2099012"/>
                <a:gd name="connsiteX6" fmla="*/ 21427 w 609787"/>
                <a:gd name="connsiteY6" fmla="*/ 30008 h 2099012"/>
                <a:gd name="connsiteX7" fmla="*/ 39144 w 609787"/>
                <a:gd name="connsiteY7" fmla="*/ 101921 h 2099012"/>
                <a:gd name="connsiteX8" fmla="*/ 135823 w 609787"/>
                <a:gd name="connsiteY8" fmla="*/ 85157 h 2099012"/>
                <a:gd name="connsiteX9" fmla="*/ 244217 w 609787"/>
                <a:gd name="connsiteY9" fmla="*/ 35246 h 2099012"/>
                <a:gd name="connsiteX10" fmla="*/ 268506 w 609787"/>
                <a:gd name="connsiteY10" fmla="*/ 243844 h 2099012"/>
                <a:gd name="connsiteX11" fmla="*/ 337467 w 609787"/>
                <a:gd name="connsiteY11" fmla="*/ 485207 h 2099012"/>
                <a:gd name="connsiteX12" fmla="*/ 221167 w 609787"/>
                <a:gd name="connsiteY12" fmla="*/ 905355 h 2099012"/>
                <a:gd name="connsiteX13" fmla="*/ 34381 w 609787"/>
                <a:gd name="connsiteY13" fmla="*/ 1248446 h 2099012"/>
                <a:gd name="connsiteX14" fmla="*/ 91 w 609787"/>
                <a:gd name="connsiteY14" fmla="*/ 1438755 h 2099012"/>
                <a:gd name="connsiteX15" fmla="*/ 56098 w 609787"/>
                <a:gd name="connsiteY15" fmla="*/ 1679547 h 2099012"/>
                <a:gd name="connsiteX16" fmla="*/ 313940 w 609787"/>
                <a:gd name="connsiteY16" fmla="*/ 2097599 h 2099012"/>
                <a:gd name="connsiteX17" fmla="*/ 321941 w 609787"/>
                <a:gd name="connsiteY17" fmla="*/ 2089598 h 2099012"/>
                <a:gd name="connsiteX18" fmla="*/ 82864 w 609787"/>
                <a:gd name="connsiteY18" fmla="*/ 1717171 h 2099012"/>
                <a:gd name="connsiteX19" fmla="*/ 13522 w 609787"/>
                <a:gd name="connsiteY19" fmla="*/ 1473807 h 2099012"/>
                <a:gd name="connsiteX20" fmla="*/ 37620 w 609787"/>
                <a:gd name="connsiteY20" fmla="*/ 1273877 h 2099012"/>
                <a:gd name="connsiteX21" fmla="*/ 351469 w 609787"/>
                <a:gd name="connsiteY21" fmla="*/ 547882 h 2099012"/>
                <a:gd name="connsiteX22" fmla="*/ 296509 w 609787"/>
                <a:gd name="connsiteY22" fmla="*/ 287849 h 2099012"/>
                <a:gd name="connsiteX23" fmla="*/ 254409 w 609787"/>
                <a:gd name="connsiteY23" fmla="*/ 41914 h 2099012"/>
                <a:gd name="connsiteX24" fmla="*/ 335657 w 609787"/>
                <a:gd name="connsiteY24" fmla="*/ 67250 h 2099012"/>
                <a:gd name="connsiteX25" fmla="*/ 442623 w 609787"/>
                <a:gd name="connsiteY25" fmla="*/ 141450 h 2099012"/>
                <a:gd name="connsiteX26" fmla="*/ 453386 w 609787"/>
                <a:gd name="connsiteY26" fmla="*/ 279848 h 2099012"/>
                <a:gd name="connsiteX27" fmla="*/ 463006 w 609787"/>
                <a:gd name="connsiteY27" fmla="*/ 370717 h 2099012"/>
                <a:gd name="connsiteX28" fmla="*/ 471007 w 609787"/>
                <a:gd name="connsiteY28" fmla="*/ 362716 h 2099012"/>
                <a:gd name="connsiteX29" fmla="*/ 459673 w 609787"/>
                <a:gd name="connsiteY29" fmla="*/ 299946 h 2099012"/>
                <a:gd name="connsiteX30" fmla="*/ 471007 w 609787"/>
                <a:gd name="connsiteY30" fmla="*/ 239272 h 2099012"/>
                <a:gd name="connsiteX31" fmla="*/ 448814 w 609787"/>
                <a:gd name="connsiteY31" fmla="*/ 130877 h 2099012"/>
                <a:gd name="connsiteX32" fmla="*/ 368233 w 609787"/>
                <a:gd name="connsiteY32" fmla="*/ 67060 h 2099012"/>
                <a:gd name="connsiteX33" fmla="*/ 320798 w 609787"/>
                <a:gd name="connsiteY33" fmla="*/ 53439 h 2099012"/>
                <a:gd name="connsiteX34" fmla="*/ 264029 w 609787"/>
                <a:gd name="connsiteY34" fmla="*/ 35437 h 2099012"/>
                <a:gd name="connsiteX35" fmla="*/ 398617 w 609787"/>
                <a:gd name="connsiteY35" fmla="*/ 69060 h 2099012"/>
                <a:gd name="connsiteX36" fmla="*/ 519299 w 609787"/>
                <a:gd name="connsiteY36" fmla="*/ 115161 h 2099012"/>
                <a:gd name="connsiteX37" fmla="*/ 608548 w 609787"/>
                <a:gd name="connsiteY37" fmla="*/ 95730 h 2099012"/>
                <a:gd name="connsiteX38" fmla="*/ 568448 w 609787"/>
                <a:gd name="connsiteY38" fmla="*/ 22292 h 2099012"/>
                <a:gd name="connsiteX39" fmla="*/ 91055 w 609787"/>
                <a:gd name="connsiteY39" fmla="*/ 90587 h 2099012"/>
                <a:gd name="connsiteX40" fmla="*/ 24475 w 609787"/>
                <a:gd name="connsiteY40" fmla="*/ 60773 h 2099012"/>
                <a:gd name="connsiteX41" fmla="*/ 85150 w 609787"/>
                <a:gd name="connsiteY41" fmla="*/ 11243 h 2099012"/>
                <a:gd name="connsiteX42" fmla="*/ 236502 w 609787"/>
                <a:gd name="connsiteY42" fmla="*/ 25912 h 2099012"/>
                <a:gd name="connsiteX43" fmla="*/ 209356 w 609787"/>
                <a:gd name="connsiteY43" fmla="*/ 36104 h 2099012"/>
                <a:gd name="connsiteX44" fmla="*/ 91150 w 609787"/>
                <a:gd name="connsiteY44" fmla="*/ 90587 h 2099012"/>
                <a:gd name="connsiteX45" fmla="*/ 597881 w 609787"/>
                <a:gd name="connsiteY45" fmla="*/ 88872 h 2099012"/>
                <a:gd name="connsiteX46" fmla="*/ 554161 w 609787"/>
                <a:gd name="connsiteY46" fmla="*/ 106589 h 2099012"/>
                <a:gd name="connsiteX47" fmla="*/ 398046 w 609787"/>
                <a:gd name="connsiteY47" fmla="*/ 56678 h 2099012"/>
                <a:gd name="connsiteX48" fmla="*/ 280222 w 609787"/>
                <a:gd name="connsiteY48" fmla="*/ 25721 h 2099012"/>
                <a:gd name="connsiteX49" fmla="*/ 394998 w 609787"/>
                <a:gd name="connsiteY49" fmla="*/ 13339 h 2099012"/>
                <a:gd name="connsiteX50" fmla="*/ 530158 w 609787"/>
                <a:gd name="connsiteY50" fmla="*/ 19816 h 2099012"/>
                <a:gd name="connsiteX51" fmla="*/ 588260 w 609787"/>
                <a:gd name="connsiteY51" fmla="*/ 56487 h 2099012"/>
                <a:gd name="connsiteX52" fmla="*/ 597785 w 609787"/>
                <a:gd name="connsiteY52" fmla="*/ 88967 h 20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787" h="2099012">
                  <a:moveTo>
                    <a:pt x="568448" y="22292"/>
                  </a:moveTo>
                  <a:cubicBezTo>
                    <a:pt x="536159" y="3052"/>
                    <a:pt x="495487" y="3433"/>
                    <a:pt x="459196" y="2385"/>
                  </a:cubicBezTo>
                  <a:cubicBezTo>
                    <a:pt x="415477" y="1147"/>
                    <a:pt x="371566" y="1242"/>
                    <a:pt x="328037" y="6290"/>
                  </a:cubicBezTo>
                  <a:cubicBezTo>
                    <a:pt x="302986" y="9243"/>
                    <a:pt x="278126" y="13720"/>
                    <a:pt x="253837" y="20578"/>
                  </a:cubicBezTo>
                  <a:cubicBezTo>
                    <a:pt x="253171" y="19625"/>
                    <a:pt x="252218" y="18863"/>
                    <a:pt x="250885" y="18387"/>
                  </a:cubicBezTo>
                  <a:cubicBezTo>
                    <a:pt x="206974" y="4385"/>
                    <a:pt x="161254" y="1433"/>
                    <a:pt x="115439" y="385"/>
                  </a:cubicBezTo>
                  <a:cubicBezTo>
                    <a:pt x="81340" y="-377"/>
                    <a:pt x="42001" y="-3044"/>
                    <a:pt x="21427" y="30008"/>
                  </a:cubicBezTo>
                  <a:cubicBezTo>
                    <a:pt x="6378" y="54201"/>
                    <a:pt x="12950" y="88205"/>
                    <a:pt x="39144" y="101921"/>
                  </a:cubicBezTo>
                  <a:cubicBezTo>
                    <a:pt x="68290" y="117257"/>
                    <a:pt x="109153" y="97826"/>
                    <a:pt x="135823" y="85157"/>
                  </a:cubicBezTo>
                  <a:cubicBezTo>
                    <a:pt x="172113" y="67917"/>
                    <a:pt x="206212" y="47915"/>
                    <a:pt x="244217" y="35246"/>
                  </a:cubicBezTo>
                  <a:cubicBezTo>
                    <a:pt x="228120" y="105731"/>
                    <a:pt x="245265" y="176502"/>
                    <a:pt x="268506" y="243844"/>
                  </a:cubicBezTo>
                  <a:cubicBezTo>
                    <a:pt x="296033" y="323473"/>
                    <a:pt x="329275" y="400435"/>
                    <a:pt x="337467" y="485207"/>
                  </a:cubicBezTo>
                  <a:cubicBezTo>
                    <a:pt x="352421" y="637893"/>
                    <a:pt x="295938" y="775815"/>
                    <a:pt x="221167" y="905355"/>
                  </a:cubicBezTo>
                  <a:cubicBezTo>
                    <a:pt x="156206" y="1017941"/>
                    <a:pt x="79530" y="1125668"/>
                    <a:pt x="34381" y="1248446"/>
                  </a:cubicBezTo>
                  <a:cubicBezTo>
                    <a:pt x="12093" y="1309215"/>
                    <a:pt x="-1242" y="1373699"/>
                    <a:pt x="91" y="1438755"/>
                  </a:cubicBezTo>
                  <a:cubicBezTo>
                    <a:pt x="1806" y="1521908"/>
                    <a:pt x="26857" y="1602395"/>
                    <a:pt x="56098" y="1679547"/>
                  </a:cubicBezTo>
                  <a:cubicBezTo>
                    <a:pt x="114201" y="1832900"/>
                    <a:pt x="185638" y="1989967"/>
                    <a:pt x="313940" y="2097599"/>
                  </a:cubicBezTo>
                  <a:cubicBezTo>
                    <a:pt x="319465" y="2102267"/>
                    <a:pt x="327466" y="2094266"/>
                    <a:pt x="321941" y="2089598"/>
                  </a:cubicBezTo>
                  <a:cubicBezTo>
                    <a:pt x="206403" y="1992539"/>
                    <a:pt x="137823" y="1854902"/>
                    <a:pt x="82864" y="1717171"/>
                  </a:cubicBezTo>
                  <a:cubicBezTo>
                    <a:pt x="51717" y="1638971"/>
                    <a:pt x="21808" y="1558199"/>
                    <a:pt x="13522" y="1473807"/>
                  </a:cubicBezTo>
                  <a:cubicBezTo>
                    <a:pt x="6949" y="1405989"/>
                    <a:pt x="16474" y="1338457"/>
                    <a:pt x="37620" y="1273877"/>
                  </a:cubicBezTo>
                  <a:cubicBezTo>
                    <a:pt x="120297" y="1021084"/>
                    <a:pt x="346706" y="827155"/>
                    <a:pt x="351469" y="547882"/>
                  </a:cubicBezTo>
                  <a:cubicBezTo>
                    <a:pt x="352993" y="456537"/>
                    <a:pt x="327751" y="372717"/>
                    <a:pt x="296509" y="287849"/>
                  </a:cubicBezTo>
                  <a:cubicBezTo>
                    <a:pt x="267553" y="209363"/>
                    <a:pt x="236788" y="126020"/>
                    <a:pt x="254409" y="41914"/>
                  </a:cubicBezTo>
                  <a:cubicBezTo>
                    <a:pt x="274221" y="63155"/>
                    <a:pt x="308035" y="60869"/>
                    <a:pt x="335657" y="67250"/>
                  </a:cubicBezTo>
                  <a:cubicBezTo>
                    <a:pt x="375376" y="76394"/>
                    <a:pt x="419668" y="107541"/>
                    <a:pt x="442623" y="141450"/>
                  </a:cubicBezTo>
                  <a:cubicBezTo>
                    <a:pt x="467769" y="178407"/>
                    <a:pt x="463768" y="238605"/>
                    <a:pt x="453386" y="279848"/>
                  </a:cubicBezTo>
                  <a:cubicBezTo>
                    <a:pt x="445766" y="310328"/>
                    <a:pt x="434431" y="347381"/>
                    <a:pt x="463006" y="370717"/>
                  </a:cubicBezTo>
                  <a:cubicBezTo>
                    <a:pt x="468626" y="375289"/>
                    <a:pt x="476627" y="367288"/>
                    <a:pt x="471007" y="362716"/>
                  </a:cubicBezTo>
                  <a:cubicBezTo>
                    <a:pt x="451481" y="346714"/>
                    <a:pt x="454053" y="321949"/>
                    <a:pt x="459673" y="299946"/>
                  </a:cubicBezTo>
                  <a:cubicBezTo>
                    <a:pt x="464816" y="279658"/>
                    <a:pt x="469769" y="260227"/>
                    <a:pt x="471007" y="239272"/>
                  </a:cubicBezTo>
                  <a:cubicBezTo>
                    <a:pt x="473103" y="202696"/>
                    <a:pt x="471865" y="161167"/>
                    <a:pt x="448814" y="130877"/>
                  </a:cubicBezTo>
                  <a:cubicBezTo>
                    <a:pt x="428907" y="104588"/>
                    <a:pt x="397951" y="81157"/>
                    <a:pt x="368233" y="67060"/>
                  </a:cubicBezTo>
                  <a:cubicBezTo>
                    <a:pt x="353088" y="59821"/>
                    <a:pt x="337467" y="55630"/>
                    <a:pt x="320798" y="53439"/>
                  </a:cubicBezTo>
                  <a:cubicBezTo>
                    <a:pt x="300891" y="50867"/>
                    <a:pt x="278412" y="49439"/>
                    <a:pt x="264029" y="35437"/>
                  </a:cubicBezTo>
                  <a:cubicBezTo>
                    <a:pt x="310892" y="38390"/>
                    <a:pt x="355564" y="49915"/>
                    <a:pt x="398617" y="69060"/>
                  </a:cubicBezTo>
                  <a:cubicBezTo>
                    <a:pt x="437956" y="86491"/>
                    <a:pt x="476341" y="107922"/>
                    <a:pt x="519299" y="115161"/>
                  </a:cubicBezTo>
                  <a:cubicBezTo>
                    <a:pt x="540540" y="118781"/>
                    <a:pt x="601595" y="125258"/>
                    <a:pt x="608548" y="95730"/>
                  </a:cubicBezTo>
                  <a:cubicBezTo>
                    <a:pt x="615502" y="66488"/>
                    <a:pt x="591975" y="36294"/>
                    <a:pt x="568448" y="22292"/>
                  </a:cubicBezTo>
                  <a:close/>
                  <a:moveTo>
                    <a:pt x="91055" y="90587"/>
                  </a:moveTo>
                  <a:cubicBezTo>
                    <a:pt x="63623" y="98302"/>
                    <a:pt x="27238" y="97159"/>
                    <a:pt x="24475" y="60773"/>
                  </a:cubicBezTo>
                  <a:cubicBezTo>
                    <a:pt x="21808" y="26198"/>
                    <a:pt x="56860" y="12005"/>
                    <a:pt x="85150" y="11243"/>
                  </a:cubicBezTo>
                  <a:cubicBezTo>
                    <a:pt x="135156" y="9815"/>
                    <a:pt x="187924" y="12386"/>
                    <a:pt x="236502" y="25912"/>
                  </a:cubicBezTo>
                  <a:cubicBezTo>
                    <a:pt x="227358" y="28960"/>
                    <a:pt x="218309" y="32294"/>
                    <a:pt x="209356" y="36104"/>
                  </a:cubicBezTo>
                  <a:cubicBezTo>
                    <a:pt x="169446" y="53058"/>
                    <a:pt x="133156" y="78776"/>
                    <a:pt x="91150" y="90587"/>
                  </a:cubicBezTo>
                  <a:close/>
                  <a:moveTo>
                    <a:pt x="597881" y="88872"/>
                  </a:moveTo>
                  <a:cubicBezTo>
                    <a:pt x="590832" y="104874"/>
                    <a:pt x="568924" y="106017"/>
                    <a:pt x="554161" y="106589"/>
                  </a:cubicBezTo>
                  <a:cubicBezTo>
                    <a:pt x="497868" y="108589"/>
                    <a:pt x="447862" y="78299"/>
                    <a:pt x="398046" y="56678"/>
                  </a:cubicBezTo>
                  <a:cubicBezTo>
                    <a:pt x="360232" y="40295"/>
                    <a:pt x="320893" y="29912"/>
                    <a:pt x="280222" y="25721"/>
                  </a:cubicBezTo>
                  <a:cubicBezTo>
                    <a:pt x="317845" y="17530"/>
                    <a:pt x="356517" y="14196"/>
                    <a:pt x="394998" y="13339"/>
                  </a:cubicBezTo>
                  <a:cubicBezTo>
                    <a:pt x="438813" y="12386"/>
                    <a:pt x="487200" y="10005"/>
                    <a:pt x="530158" y="19816"/>
                  </a:cubicBezTo>
                  <a:cubicBezTo>
                    <a:pt x="553018" y="25055"/>
                    <a:pt x="575401" y="36104"/>
                    <a:pt x="588260" y="56487"/>
                  </a:cubicBezTo>
                  <a:cubicBezTo>
                    <a:pt x="592927" y="63821"/>
                    <a:pt x="601690" y="80300"/>
                    <a:pt x="597785" y="88967"/>
                  </a:cubicBezTo>
                  <a:close/>
                </a:path>
              </a:pathLst>
            </a:custGeom>
            <a:solidFill>
              <a:schemeClr val="bg1">
                <a:lumMod val="75000"/>
              </a:schemeClr>
            </a:solidFill>
            <a:ln w="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1" name="Picture 10" descr="A yellow balloon on a black background&#10;&#10;Description automatically generated">
              <a:extLst>
                <a:ext uri="{FF2B5EF4-FFF2-40B4-BE49-F238E27FC236}">
                  <a16:creationId xmlns:a16="http://schemas.microsoft.com/office/drawing/2014/main" id="{46047742-B7EF-3954-16D4-04171F6F7846}"/>
                </a:ext>
              </a:extLst>
            </p:cNvPr>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7">
                      <a14:imgEffect>
                        <a14:colorTemperature colorTemp="5300"/>
                      </a14:imgEffect>
                      <a14:imgEffect>
                        <a14:saturation sat="0"/>
                      </a14:imgEffect>
                      <a14:imgEffect>
                        <a14:brightnessContrast contrast="20000"/>
                      </a14:imgEffect>
                    </a14:imgLayer>
                  </a14:imgProps>
                </a:ext>
              </a:extLst>
            </a:blip>
            <a:stretch>
              <a:fillRect/>
            </a:stretch>
          </p:blipFill>
          <p:spPr>
            <a:xfrm>
              <a:off x="3713407" y="2287127"/>
              <a:ext cx="1591922" cy="2062160"/>
            </a:xfrm>
            <a:prstGeom prst="rect">
              <a:avLst/>
            </a:prstGeom>
          </p:spPr>
        </p:pic>
        <p:sp>
          <p:nvSpPr>
            <p:cNvPr id="56" name="Graphic 27">
              <a:extLst>
                <a:ext uri="{FF2B5EF4-FFF2-40B4-BE49-F238E27FC236}">
                  <a16:creationId xmlns:a16="http://schemas.microsoft.com/office/drawing/2014/main" id="{BA779D4B-577A-3BA6-0C31-E0883EF08A76}"/>
                </a:ext>
              </a:extLst>
            </p:cNvPr>
            <p:cNvSpPr/>
            <p:nvPr/>
          </p:nvSpPr>
          <p:spPr>
            <a:xfrm flipH="1">
              <a:off x="4169338" y="4211440"/>
              <a:ext cx="570078" cy="1962327"/>
            </a:xfrm>
            <a:custGeom>
              <a:avLst/>
              <a:gdLst>
                <a:gd name="connsiteX0" fmla="*/ 568448 w 609787"/>
                <a:gd name="connsiteY0" fmla="*/ 22292 h 2099012"/>
                <a:gd name="connsiteX1" fmla="*/ 459196 w 609787"/>
                <a:gd name="connsiteY1" fmla="*/ 2385 h 2099012"/>
                <a:gd name="connsiteX2" fmla="*/ 328037 w 609787"/>
                <a:gd name="connsiteY2" fmla="*/ 6290 h 2099012"/>
                <a:gd name="connsiteX3" fmla="*/ 253837 w 609787"/>
                <a:gd name="connsiteY3" fmla="*/ 20578 h 2099012"/>
                <a:gd name="connsiteX4" fmla="*/ 250885 w 609787"/>
                <a:gd name="connsiteY4" fmla="*/ 18387 h 2099012"/>
                <a:gd name="connsiteX5" fmla="*/ 115439 w 609787"/>
                <a:gd name="connsiteY5" fmla="*/ 385 h 2099012"/>
                <a:gd name="connsiteX6" fmla="*/ 21427 w 609787"/>
                <a:gd name="connsiteY6" fmla="*/ 30008 h 2099012"/>
                <a:gd name="connsiteX7" fmla="*/ 39144 w 609787"/>
                <a:gd name="connsiteY7" fmla="*/ 101921 h 2099012"/>
                <a:gd name="connsiteX8" fmla="*/ 135823 w 609787"/>
                <a:gd name="connsiteY8" fmla="*/ 85157 h 2099012"/>
                <a:gd name="connsiteX9" fmla="*/ 244217 w 609787"/>
                <a:gd name="connsiteY9" fmla="*/ 35246 h 2099012"/>
                <a:gd name="connsiteX10" fmla="*/ 268506 w 609787"/>
                <a:gd name="connsiteY10" fmla="*/ 243844 h 2099012"/>
                <a:gd name="connsiteX11" fmla="*/ 337467 w 609787"/>
                <a:gd name="connsiteY11" fmla="*/ 485207 h 2099012"/>
                <a:gd name="connsiteX12" fmla="*/ 221167 w 609787"/>
                <a:gd name="connsiteY12" fmla="*/ 905355 h 2099012"/>
                <a:gd name="connsiteX13" fmla="*/ 34381 w 609787"/>
                <a:gd name="connsiteY13" fmla="*/ 1248446 h 2099012"/>
                <a:gd name="connsiteX14" fmla="*/ 91 w 609787"/>
                <a:gd name="connsiteY14" fmla="*/ 1438755 h 2099012"/>
                <a:gd name="connsiteX15" fmla="*/ 56098 w 609787"/>
                <a:gd name="connsiteY15" fmla="*/ 1679547 h 2099012"/>
                <a:gd name="connsiteX16" fmla="*/ 313940 w 609787"/>
                <a:gd name="connsiteY16" fmla="*/ 2097599 h 2099012"/>
                <a:gd name="connsiteX17" fmla="*/ 321941 w 609787"/>
                <a:gd name="connsiteY17" fmla="*/ 2089598 h 2099012"/>
                <a:gd name="connsiteX18" fmla="*/ 82864 w 609787"/>
                <a:gd name="connsiteY18" fmla="*/ 1717171 h 2099012"/>
                <a:gd name="connsiteX19" fmla="*/ 13522 w 609787"/>
                <a:gd name="connsiteY19" fmla="*/ 1473807 h 2099012"/>
                <a:gd name="connsiteX20" fmla="*/ 37620 w 609787"/>
                <a:gd name="connsiteY20" fmla="*/ 1273877 h 2099012"/>
                <a:gd name="connsiteX21" fmla="*/ 351469 w 609787"/>
                <a:gd name="connsiteY21" fmla="*/ 547882 h 2099012"/>
                <a:gd name="connsiteX22" fmla="*/ 296509 w 609787"/>
                <a:gd name="connsiteY22" fmla="*/ 287849 h 2099012"/>
                <a:gd name="connsiteX23" fmla="*/ 254409 w 609787"/>
                <a:gd name="connsiteY23" fmla="*/ 41914 h 2099012"/>
                <a:gd name="connsiteX24" fmla="*/ 335657 w 609787"/>
                <a:gd name="connsiteY24" fmla="*/ 67250 h 2099012"/>
                <a:gd name="connsiteX25" fmla="*/ 442623 w 609787"/>
                <a:gd name="connsiteY25" fmla="*/ 141450 h 2099012"/>
                <a:gd name="connsiteX26" fmla="*/ 453386 w 609787"/>
                <a:gd name="connsiteY26" fmla="*/ 279848 h 2099012"/>
                <a:gd name="connsiteX27" fmla="*/ 463006 w 609787"/>
                <a:gd name="connsiteY27" fmla="*/ 370717 h 2099012"/>
                <a:gd name="connsiteX28" fmla="*/ 471007 w 609787"/>
                <a:gd name="connsiteY28" fmla="*/ 362716 h 2099012"/>
                <a:gd name="connsiteX29" fmla="*/ 459673 w 609787"/>
                <a:gd name="connsiteY29" fmla="*/ 299946 h 2099012"/>
                <a:gd name="connsiteX30" fmla="*/ 471007 w 609787"/>
                <a:gd name="connsiteY30" fmla="*/ 239272 h 2099012"/>
                <a:gd name="connsiteX31" fmla="*/ 448814 w 609787"/>
                <a:gd name="connsiteY31" fmla="*/ 130877 h 2099012"/>
                <a:gd name="connsiteX32" fmla="*/ 368233 w 609787"/>
                <a:gd name="connsiteY32" fmla="*/ 67060 h 2099012"/>
                <a:gd name="connsiteX33" fmla="*/ 320798 w 609787"/>
                <a:gd name="connsiteY33" fmla="*/ 53439 h 2099012"/>
                <a:gd name="connsiteX34" fmla="*/ 264029 w 609787"/>
                <a:gd name="connsiteY34" fmla="*/ 35437 h 2099012"/>
                <a:gd name="connsiteX35" fmla="*/ 398617 w 609787"/>
                <a:gd name="connsiteY35" fmla="*/ 69060 h 2099012"/>
                <a:gd name="connsiteX36" fmla="*/ 519299 w 609787"/>
                <a:gd name="connsiteY36" fmla="*/ 115161 h 2099012"/>
                <a:gd name="connsiteX37" fmla="*/ 608548 w 609787"/>
                <a:gd name="connsiteY37" fmla="*/ 95730 h 2099012"/>
                <a:gd name="connsiteX38" fmla="*/ 568448 w 609787"/>
                <a:gd name="connsiteY38" fmla="*/ 22292 h 2099012"/>
                <a:gd name="connsiteX39" fmla="*/ 91055 w 609787"/>
                <a:gd name="connsiteY39" fmla="*/ 90587 h 2099012"/>
                <a:gd name="connsiteX40" fmla="*/ 24475 w 609787"/>
                <a:gd name="connsiteY40" fmla="*/ 60773 h 2099012"/>
                <a:gd name="connsiteX41" fmla="*/ 85150 w 609787"/>
                <a:gd name="connsiteY41" fmla="*/ 11243 h 2099012"/>
                <a:gd name="connsiteX42" fmla="*/ 236502 w 609787"/>
                <a:gd name="connsiteY42" fmla="*/ 25912 h 2099012"/>
                <a:gd name="connsiteX43" fmla="*/ 209356 w 609787"/>
                <a:gd name="connsiteY43" fmla="*/ 36104 h 2099012"/>
                <a:gd name="connsiteX44" fmla="*/ 91150 w 609787"/>
                <a:gd name="connsiteY44" fmla="*/ 90587 h 2099012"/>
                <a:gd name="connsiteX45" fmla="*/ 597881 w 609787"/>
                <a:gd name="connsiteY45" fmla="*/ 88872 h 2099012"/>
                <a:gd name="connsiteX46" fmla="*/ 554161 w 609787"/>
                <a:gd name="connsiteY46" fmla="*/ 106589 h 2099012"/>
                <a:gd name="connsiteX47" fmla="*/ 398046 w 609787"/>
                <a:gd name="connsiteY47" fmla="*/ 56678 h 2099012"/>
                <a:gd name="connsiteX48" fmla="*/ 280222 w 609787"/>
                <a:gd name="connsiteY48" fmla="*/ 25721 h 2099012"/>
                <a:gd name="connsiteX49" fmla="*/ 394998 w 609787"/>
                <a:gd name="connsiteY49" fmla="*/ 13339 h 2099012"/>
                <a:gd name="connsiteX50" fmla="*/ 530158 w 609787"/>
                <a:gd name="connsiteY50" fmla="*/ 19816 h 2099012"/>
                <a:gd name="connsiteX51" fmla="*/ 588260 w 609787"/>
                <a:gd name="connsiteY51" fmla="*/ 56487 h 2099012"/>
                <a:gd name="connsiteX52" fmla="*/ 597785 w 609787"/>
                <a:gd name="connsiteY52" fmla="*/ 88967 h 20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787" h="2099012">
                  <a:moveTo>
                    <a:pt x="568448" y="22292"/>
                  </a:moveTo>
                  <a:cubicBezTo>
                    <a:pt x="536159" y="3052"/>
                    <a:pt x="495487" y="3433"/>
                    <a:pt x="459196" y="2385"/>
                  </a:cubicBezTo>
                  <a:cubicBezTo>
                    <a:pt x="415477" y="1147"/>
                    <a:pt x="371566" y="1242"/>
                    <a:pt x="328037" y="6290"/>
                  </a:cubicBezTo>
                  <a:cubicBezTo>
                    <a:pt x="302986" y="9243"/>
                    <a:pt x="278126" y="13720"/>
                    <a:pt x="253837" y="20578"/>
                  </a:cubicBezTo>
                  <a:cubicBezTo>
                    <a:pt x="253171" y="19625"/>
                    <a:pt x="252218" y="18863"/>
                    <a:pt x="250885" y="18387"/>
                  </a:cubicBezTo>
                  <a:cubicBezTo>
                    <a:pt x="206974" y="4385"/>
                    <a:pt x="161254" y="1433"/>
                    <a:pt x="115439" y="385"/>
                  </a:cubicBezTo>
                  <a:cubicBezTo>
                    <a:pt x="81340" y="-377"/>
                    <a:pt x="42001" y="-3044"/>
                    <a:pt x="21427" y="30008"/>
                  </a:cubicBezTo>
                  <a:cubicBezTo>
                    <a:pt x="6378" y="54201"/>
                    <a:pt x="12950" y="88205"/>
                    <a:pt x="39144" y="101921"/>
                  </a:cubicBezTo>
                  <a:cubicBezTo>
                    <a:pt x="68290" y="117257"/>
                    <a:pt x="109153" y="97826"/>
                    <a:pt x="135823" y="85157"/>
                  </a:cubicBezTo>
                  <a:cubicBezTo>
                    <a:pt x="172113" y="67917"/>
                    <a:pt x="206212" y="47915"/>
                    <a:pt x="244217" y="35246"/>
                  </a:cubicBezTo>
                  <a:cubicBezTo>
                    <a:pt x="228120" y="105731"/>
                    <a:pt x="245265" y="176502"/>
                    <a:pt x="268506" y="243844"/>
                  </a:cubicBezTo>
                  <a:cubicBezTo>
                    <a:pt x="296033" y="323473"/>
                    <a:pt x="329275" y="400435"/>
                    <a:pt x="337467" y="485207"/>
                  </a:cubicBezTo>
                  <a:cubicBezTo>
                    <a:pt x="352421" y="637893"/>
                    <a:pt x="295938" y="775815"/>
                    <a:pt x="221167" y="905355"/>
                  </a:cubicBezTo>
                  <a:cubicBezTo>
                    <a:pt x="156206" y="1017941"/>
                    <a:pt x="79530" y="1125668"/>
                    <a:pt x="34381" y="1248446"/>
                  </a:cubicBezTo>
                  <a:cubicBezTo>
                    <a:pt x="12093" y="1309215"/>
                    <a:pt x="-1242" y="1373699"/>
                    <a:pt x="91" y="1438755"/>
                  </a:cubicBezTo>
                  <a:cubicBezTo>
                    <a:pt x="1806" y="1521908"/>
                    <a:pt x="26857" y="1602395"/>
                    <a:pt x="56098" y="1679547"/>
                  </a:cubicBezTo>
                  <a:cubicBezTo>
                    <a:pt x="114201" y="1832900"/>
                    <a:pt x="185638" y="1989967"/>
                    <a:pt x="313940" y="2097599"/>
                  </a:cubicBezTo>
                  <a:cubicBezTo>
                    <a:pt x="319465" y="2102267"/>
                    <a:pt x="327466" y="2094266"/>
                    <a:pt x="321941" y="2089598"/>
                  </a:cubicBezTo>
                  <a:cubicBezTo>
                    <a:pt x="206403" y="1992539"/>
                    <a:pt x="137823" y="1854902"/>
                    <a:pt x="82864" y="1717171"/>
                  </a:cubicBezTo>
                  <a:cubicBezTo>
                    <a:pt x="51717" y="1638971"/>
                    <a:pt x="21808" y="1558199"/>
                    <a:pt x="13522" y="1473807"/>
                  </a:cubicBezTo>
                  <a:cubicBezTo>
                    <a:pt x="6949" y="1405989"/>
                    <a:pt x="16474" y="1338457"/>
                    <a:pt x="37620" y="1273877"/>
                  </a:cubicBezTo>
                  <a:cubicBezTo>
                    <a:pt x="120297" y="1021084"/>
                    <a:pt x="346706" y="827155"/>
                    <a:pt x="351469" y="547882"/>
                  </a:cubicBezTo>
                  <a:cubicBezTo>
                    <a:pt x="352993" y="456537"/>
                    <a:pt x="327751" y="372717"/>
                    <a:pt x="296509" y="287849"/>
                  </a:cubicBezTo>
                  <a:cubicBezTo>
                    <a:pt x="267553" y="209363"/>
                    <a:pt x="236788" y="126020"/>
                    <a:pt x="254409" y="41914"/>
                  </a:cubicBezTo>
                  <a:cubicBezTo>
                    <a:pt x="274221" y="63155"/>
                    <a:pt x="308035" y="60869"/>
                    <a:pt x="335657" y="67250"/>
                  </a:cubicBezTo>
                  <a:cubicBezTo>
                    <a:pt x="375376" y="76394"/>
                    <a:pt x="419668" y="107541"/>
                    <a:pt x="442623" y="141450"/>
                  </a:cubicBezTo>
                  <a:cubicBezTo>
                    <a:pt x="467769" y="178407"/>
                    <a:pt x="463768" y="238605"/>
                    <a:pt x="453386" y="279848"/>
                  </a:cubicBezTo>
                  <a:cubicBezTo>
                    <a:pt x="445766" y="310328"/>
                    <a:pt x="434431" y="347381"/>
                    <a:pt x="463006" y="370717"/>
                  </a:cubicBezTo>
                  <a:cubicBezTo>
                    <a:pt x="468626" y="375289"/>
                    <a:pt x="476627" y="367288"/>
                    <a:pt x="471007" y="362716"/>
                  </a:cubicBezTo>
                  <a:cubicBezTo>
                    <a:pt x="451481" y="346714"/>
                    <a:pt x="454053" y="321949"/>
                    <a:pt x="459673" y="299946"/>
                  </a:cubicBezTo>
                  <a:cubicBezTo>
                    <a:pt x="464816" y="279658"/>
                    <a:pt x="469769" y="260227"/>
                    <a:pt x="471007" y="239272"/>
                  </a:cubicBezTo>
                  <a:cubicBezTo>
                    <a:pt x="473103" y="202696"/>
                    <a:pt x="471865" y="161167"/>
                    <a:pt x="448814" y="130877"/>
                  </a:cubicBezTo>
                  <a:cubicBezTo>
                    <a:pt x="428907" y="104588"/>
                    <a:pt x="397951" y="81157"/>
                    <a:pt x="368233" y="67060"/>
                  </a:cubicBezTo>
                  <a:cubicBezTo>
                    <a:pt x="353088" y="59821"/>
                    <a:pt x="337467" y="55630"/>
                    <a:pt x="320798" y="53439"/>
                  </a:cubicBezTo>
                  <a:cubicBezTo>
                    <a:pt x="300891" y="50867"/>
                    <a:pt x="278412" y="49439"/>
                    <a:pt x="264029" y="35437"/>
                  </a:cubicBezTo>
                  <a:cubicBezTo>
                    <a:pt x="310892" y="38390"/>
                    <a:pt x="355564" y="49915"/>
                    <a:pt x="398617" y="69060"/>
                  </a:cubicBezTo>
                  <a:cubicBezTo>
                    <a:pt x="437956" y="86491"/>
                    <a:pt x="476341" y="107922"/>
                    <a:pt x="519299" y="115161"/>
                  </a:cubicBezTo>
                  <a:cubicBezTo>
                    <a:pt x="540540" y="118781"/>
                    <a:pt x="601595" y="125258"/>
                    <a:pt x="608548" y="95730"/>
                  </a:cubicBezTo>
                  <a:cubicBezTo>
                    <a:pt x="615502" y="66488"/>
                    <a:pt x="591975" y="36294"/>
                    <a:pt x="568448" y="22292"/>
                  </a:cubicBezTo>
                  <a:close/>
                  <a:moveTo>
                    <a:pt x="91055" y="90587"/>
                  </a:moveTo>
                  <a:cubicBezTo>
                    <a:pt x="63623" y="98302"/>
                    <a:pt x="27238" y="97159"/>
                    <a:pt x="24475" y="60773"/>
                  </a:cubicBezTo>
                  <a:cubicBezTo>
                    <a:pt x="21808" y="26198"/>
                    <a:pt x="56860" y="12005"/>
                    <a:pt x="85150" y="11243"/>
                  </a:cubicBezTo>
                  <a:cubicBezTo>
                    <a:pt x="135156" y="9815"/>
                    <a:pt x="187924" y="12386"/>
                    <a:pt x="236502" y="25912"/>
                  </a:cubicBezTo>
                  <a:cubicBezTo>
                    <a:pt x="227358" y="28960"/>
                    <a:pt x="218309" y="32294"/>
                    <a:pt x="209356" y="36104"/>
                  </a:cubicBezTo>
                  <a:cubicBezTo>
                    <a:pt x="169446" y="53058"/>
                    <a:pt x="133156" y="78776"/>
                    <a:pt x="91150" y="90587"/>
                  </a:cubicBezTo>
                  <a:close/>
                  <a:moveTo>
                    <a:pt x="597881" y="88872"/>
                  </a:moveTo>
                  <a:cubicBezTo>
                    <a:pt x="590832" y="104874"/>
                    <a:pt x="568924" y="106017"/>
                    <a:pt x="554161" y="106589"/>
                  </a:cubicBezTo>
                  <a:cubicBezTo>
                    <a:pt x="497868" y="108589"/>
                    <a:pt x="447862" y="78299"/>
                    <a:pt x="398046" y="56678"/>
                  </a:cubicBezTo>
                  <a:cubicBezTo>
                    <a:pt x="360232" y="40295"/>
                    <a:pt x="320893" y="29912"/>
                    <a:pt x="280222" y="25721"/>
                  </a:cubicBezTo>
                  <a:cubicBezTo>
                    <a:pt x="317845" y="17530"/>
                    <a:pt x="356517" y="14196"/>
                    <a:pt x="394998" y="13339"/>
                  </a:cubicBezTo>
                  <a:cubicBezTo>
                    <a:pt x="438813" y="12386"/>
                    <a:pt x="487200" y="10005"/>
                    <a:pt x="530158" y="19816"/>
                  </a:cubicBezTo>
                  <a:cubicBezTo>
                    <a:pt x="553018" y="25055"/>
                    <a:pt x="575401" y="36104"/>
                    <a:pt x="588260" y="56487"/>
                  </a:cubicBezTo>
                  <a:cubicBezTo>
                    <a:pt x="592927" y="63821"/>
                    <a:pt x="601690" y="80300"/>
                    <a:pt x="597785" y="88967"/>
                  </a:cubicBezTo>
                  <a:close/>
                </a:path>
              </a:pathLst>
            </a:custGeom>
            <a:solidFill>
              <a:schemeClr val="bg1">
                <a:lumMod val="75000"/>
              </a:schemeClr>
            </a:solidFill>
            <a:ln w="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Star: 4 Points 18">
              <a:extLst>
                <a:ext uri="{FF2B5EF4-FFF2-40B4-BE49-F238E27FC236}">
                  <a16:creationId xmlns:a16="http://schemas.microsoft.com/office/drawing/2014/main" id="{8AF5474A-A40F-6668-AE71-95AA5921F519}"/>
                </a:ext>
              </a:extLst>
            </p:cNvPr>
            <p:cNvSpPr/>
            <p:nvPr/>
          </p:nvSpPr>
          <p:spPr>
            <a:xfrm>
              <a:off x="4199376" y="1746140"/>
              <a:ext cx="409082" cy="409082"/>
            </a:xfrm>
            <a:prstGeom prst="star4">
              <a:avLst>
                <a:gd name="adj" fmla="val 1493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tar: 4 Points 19">
              <a:extLst>
                <a:ext uri="{FF2B5EF4-FFF2-40B4-BE49-F238E27FC236}">
                  <a16:creationId xmlns:a16="http://schemas.microsoft.com/office/drawing/2014/main" id="{D301B44C-0665-1378-0359-8C4950BFBC69}"/>
                </a:ext>
              </a:extLst>
            </p:cNvPr>
            <p:cNvSpPr/>
            <p:nvPr/>
          </p:nvSpPr>
          <p:spPr>
            <a:xfrm>
              <a:off x="4660126" y="1588620"/>
              <a:ext cx="245892" cy="245892"/>
            </a:xfrm>
            <a:prstGeom prst="star4">
              <a:avLst>
                <a:gd name="adj" fmla="val 14931"/>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tar: 4 Points 20">
              <a:extLst>
                <a:ext uri="{FF2B5EF4-FFF2-40B4-BE49-F238E27FC236}">
                  <a16:creationId xmlns:a16="http://schemas.microsoft.com/office/drawing/2014/main" id="{B3AFA907-061B-1A80-40CF-D686695A2419}"/>
                </a:ext>
              </a:extLst>
            </p:cNvPr>
            <p:cNvSpPr/>
            <p:nvPr/>
          </p:nvSpPr>
          <p:spPr>
            <a:xfrm>
              <a:off x="1194661" y="651369"/>
              <a:ext cx="245892" cy="245892"/>
            </a:xfrm>
            <a:prstGeom prst="star4">
              <a:avLst>
                <a:gd name="adj" fmla="val 1493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Star: 4 Points 21">
              <a:extLst>
                <a:ext uri="{FF2B5EF4-FFF2-40B4-BE49-F238E27FC236}">
                  <a16:creationId xmlns:a16="http://schemas.microsoft.com/office/drawing/2014/main" id="{6C83B28B-0BB7-2987-CA99-C5955C29434C}"/>
                </a:ext>
              </a:extLst>
            </p:cNvPr>
            <p:cNvSpPr/>
            <p:nvPr/>
          </p:nvSpPr>
          <p:spPr>
            <a:xfrm>
              <a:off x="4800912" y="2668469"/>
              <a:ext cx="210211" cy="210211"/>
            </a:xfrm>
            <a:prstGeom prst="star4">
              <a:avLst>
                <a:gd name="adj" fmla="val 149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Star: 4 Points 23">
              <a:extLst>
                <a:ext uri="{FF2B5EF4-FFF2-40B4-BE49-F238E27FC236}">
                  <a16:creationId xmlns:a16="http://schemas.microsoft.com/office/drawing/2014/main" id="{A13FE686-C75A-6161-129A-C0F77753172B}"/>
                </a:ext>
              </a:extLst>
            </p:cNvPr>
            <p:cNvSpPr/>
            <p:nvPr/>
          </p:nvSpPr>
          <p:spPr>
            <a:xfrm>
              <a:off x="3650532" y="4599003"/>
              <a:ext cx="239240" cy="239240"/>
            </a:xfrm>
            <a:prstGeom prst="star4">
              <a:avLst>
                <a:gd name="adj" fmla="val 1493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Star: 4 Points 24">
              <a:extLst>
                <a:ext uri="{FF2B5EF4-FFF2-40B4-BE49-F238E27FC236}">
                  <a16:creationId xmlns:a16="http://schemas.microsoft.com/office/drawing/2014/main" id="{B8430A88-B7FB-5301-36CC-4405095C193E}"/>
                </a:ext>
              </a:extLst>
            </p:cNvPr>
            <p:cNvSpPr/>
            <p:nvPr/>
          </p:nvSpPr>
          <p:spPr>
            <a:xfrm>
              <a:off x="5114756" y="4646262"/>
              <a:ext cx="383961" cy="383961"/>
            </a:xfrm>
            <a:prstGeom prst="star4">
              <a:avLst>
                <a:gd name="adj" fmla="val 1493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yellow balloon on a black background&#10;&#10;Description automatically generated">
              <a:extLst>
                <a:ext uri="{FF2B5EF4-FFF2-40B4-BE49-F238E27FC236}">
                  <a16:creationId xmlns:a16="http://schemas.microsoft.com/office/drawing/2014/main" id="{F9702A05-15F7-498F-F6CD-C4AAF5228E67}"/>
                </a:ext>
              </a:extLst>
            </p:cNvPr>
            <p:cNvPicPr>
              <a:picLocks noChangeAspect="1"/>
            </p:cNvPicPr>
            <p:nvPr/>
          </p:nvPicPr>
          <p:blipFill>
            <a:blip r:embed="rId10"/>
            <a:stretch>
              <a:fillRect/>
            </a:stretch>
          </p:blipFill>
          <p:spPr>
            <a:xfrm>
              <a:off x="974447" y="3490595"/>
              <a:ext cx="2052024" cy="2658170"/>
            </a:xfrm>
            <a:prstGeom prst="rect">
              <a:avLst/>
            </a:prstGeom>
          </p:spPr>
        </p:pic>
        <p:sp>
          <p:nvSpPr>
            <p:cNvPr id="58" name="Graphic 27">
              <a:extLst>
                <a:ext uri="{FF2B5EF4-FFF2-40B4-BE49-F238E27FC236}">
                  <a16:creationId xmlns:a16="http://schemas.microsoft.com/office/drawing/2014/main" id="{A4C2270F-3085-947A-0378-82E9D85F2351}"/>
                </a:ext>
              </a:extLst>
            </p:cNvPr>
            <p:cNvSpPr/>
            <p:nvPr/>
          </p:nvSpPr>
          <p:spPr>
            <a:xfrm>
              <a:off x="1680957" y="5964005"/>
              <a:ext cx="792509" cy="2727977"/>
            </a:xfrm>
            <a:custGeom>
              <a:avLst/>
              <a:gdLst>
                <a:gd name="connsiteX0" fmla="*/ 568448 w 609787"/>
                <a:gd name="connsiteY0" fmla="*/ 22292 h 2099012"/>
                <a:gd name="connsiteX1" fmla="*/ 459196 w 609787"/>
                <a:gd name="connsiteY1" fmla="*/ 2385 h 2099012"/>
                <a:gd name="connsiteX2" fmla="*/ 328037 w 609787"/>
                <a:gd name="connsiteY2" fmla="*/ 6290 h 2099012"/>
                <a:gd name="connsiteX3" fmla="*/ 253837 w 609787"/>
                <a:gd name="connsiteY3" fmla="*/ 20578 h 2099012"/>
                <a:gd name="connsiteX4" fmla="*/ 250885 w 609787"/>
                <a:gd name="connsiteY4" fmla="*/ 18387 h 2099012"/>
                <a:gd name="connsiteX5" fmla="*/ 115439 w 609787"/>
                <a:gd name="connsiteY5" fmla="*/ 385 h 2099012"/>
                <a:gd name="connsiteX6" fmla="*/ 21427 w 609787"/>
                <a:gd name="connsiteY6" fmla="*/ 30008 h 2099012"/>
                <a:gd name="connsiteX7" fmla="*/ 39144 w 609787"/>
                <a:gd name="connsiteY7" fmla="*/ 101921 h 2099012"/>
                <a:gd name="connsiteX8" fmla="*/ 135823 w 609787"/>
                <a:gd name="connsiteY8" fmla="*/ 85157 h 2099012"/>
                <a:gd name="connsiteX9" fmla="*/ 244217 w 609787"/>
                <a:gd name="connsiteY9" fmla="*/ 35246 h 2099012"/>
                <a:gd name="connsiteX10" fmla="*/ 268506 w 609787"/>
                <a:gd name="connsiteY10" fmla="*/ 243844 h 2099012"/>
                <a:gd name="connsiteX11" fmla="*/ 337467 w 609787"/>
                <a:gd name="connsiteY11" fmla="*/ 485207 h 2099012"/>
                <a:gd name="connsiteX12" fmla="*/ 221167 w 609787"/>
                <a:gd name="connsiteY12" fmla="*/ 905355 h 2099012"/>
                <a:gd name="connsiteX13" fmla="*/ 34381 w 609787"/>
                <a:gd name="connsiteY13" fmla="*/ 1248446 h 2099012"/>
                <a:gd name="connsiteX14" fmla="*/ 91 w 609787"/>
                <a:gd name="connsiteY14" fmla="*/ 1438755 h 2099012"/>
                <a:gd name="connsiteX15" fmla="*/ 56098 w 609787"/>
                <a:gd name="connsiteY15" fmla="*/ 1679547 h 2099012"/>
                <a:gd name="connsiteX16" fmla="*/ 313940 w 609787"/>
                <a:gd name="connsiteY16" fmla="*/ 2097599 h 2099012"/>
                <a:gd name="connsiteX17" fmla="*/ 321941 w 609787"/>
                <a:gd name="connsiteY17" fmla="*/ 2089598 h 2099012"/>
                <a:gd name="connsiteX18" fmla="*/ 82864 w 609787"/>
                <a:gd name="connsiteY18" fmla="*/ 1717171 h 2099012"/>
                <a:gd name="connsiteX19" fmla="*/ 13522 w 609787"/>
                <a:gd name="connsiteY19" fmla="*/ 1473807 h 2099012"/>
                <a:gd name="connsiteX20" fmla="*/ 37620 w 609787"/>
                <a:gd name="connsiteY20" fmla="*/ 1273877 h 2099012"/>
                <a:gd name="connsiteX21" fmla="*/ 351469 w 609787"/>
                <a:gd name="connsiteY21" fmla="*/ 547882 h 2099012"/>
                <a:gd name="connsiteX22" fmla="*/ 296509 w 609787"/>
                <a:gd name="connsiteY22" fmla="*/ 287849 h 2099012"/>
                <a:gd name="connsiteX23" fmla="*/ 254409 w 609787"/>
                <a:gd name="connsiteY23" fmla="*/ 41914 h 2099012"/>
                <a:gd name="connsiteX24" fmla="*/ 335657 w 609787"/>
                <a:gd name="connsiteY24" fmla="*/ 67250 h 2099012"/>
                <a:gd name="connsiteX25" fmla="*/ 442623 w 609787"/>
                <a:gd name="connsiteY25" fmla="*/ 141450 h 2099012"/>
                <a:gd name="connsiteX26" fmla="*/ 453386 w 609787"/>
                <a:gd name="connsiteY26" fmla="*/ 279848 h 2099012"/>
                <a:gd name="connsiteX27" fmla="*/ 463006 w 609787"/>
                <a:gd name="connsiteY27" fmla="*/ 370717 h 2099012"/>
                <a:gd name="connsiteX28" fmla="*/ 471007 w 609787"/>
                <a:gd name="connsiteY28" fmla="*/ 362716 h 2099012"/>
                <a:gd name="connsiteX29" fmla="*/ 459673 w 609787"/>
                <a:gd name="connsiteY29" fmla="*/ 299946 h 2099012"/>
                <a:gd name="connsiteX30" fmla="*/ 471007 w 609787"/>
                <a:gd name="connsiteY30" fmla="*/ 239272 h 2099012"/>
                <a:gd name="connsiteX31" fmla="*/ 448814 w 609787"/>
                <a:gd name="connsiteY31" fmla="*/ 130877 h 2099012"/>
                <a:gd name="connsiteX32" fmla="*/ 368233 w 609787"/>
                <a:gd name="connsiteY32" fmla="*/ 67060 h 2099012"/>
                <a:gd name="connsiteX33" fmla="*/ 320798 w 609787"/>
                <a:gd name="connsiteY33" fmla="*/ 53439 h 2099012"/>
                <a:gd name="connsiteX34" fmla="*/ 264029 w 609787"/>
                <a:gd name="connsiteY34" fmla="*/ 35437 h 2099012"/>
                <a:gd name="connsiteX35" fmla="*/ 398617 w 609787"/>
                <a:gd name="connsiteY35" fmla="*/ 69060 h 2099012"/>
                <a:gd name="connsiteX36" fmla="*/ 519299 w 609787"/>
                <a:gd name="connsiteY36" fmla="*/ 115161 h 2099012"/>
                <a:gd name="connsiteX37" fmla="*/ 608548 w 609787"/>
                <a:gd name="connsiteY37" fmla="*/ 95730 h 2099012"/>
                <a:gd name="connsiteX38" fmla="*/ 568448 w 609787"/>
                <a:gd name="connsiteY38" fmla="*/ 22292 h 2099012"/>
                <a:gd name="connsiteX39" fmla="*/ 91055 w 609787"/>
                <a:gd name="connsiteY39" fmla="*/ 90587 h 2099012"/>
                <a:gd name="connsiteX40" fmla="*/ 24475 w 609787"/>
                <a:gd name="connsiteY40" fmla="*/ 60773 h 2099012"/>
                <a:gd name="connsiteX41" fmla="*/ 85150 w 609787"/>
                <a:gd name="connsiteY41" fmla="*/ 11243 h 2099012"/>
                <a:gd name="connsiteX42" fmla="*/ 236502 w 609787"/>
                <a:gd name="connsiteY42" fmla="*/ 25912 h 2099012"/>
                <a:gd name="connsiteX43" fmla="*/ 209356 w 609787"/>
                <a:gd name="connsiteY43" fmla="*/ 36104 h 2099012"/>
                <a:gd name="connsiteX44" fmla="*/ 91150 w 609787"/>
                <a:gd name="connsiteY44" fmla="*/ 90587 h 2099012"/>
                <a:gd name="connsiteX45" fmla="*/ 597881 w 609787"/>
                <a:gd name="connsiteY45" fmla="*/ 88872 h 2099012"/>
                <a:gd name="connsiteX46" fmla="*/ 554161 w 609787"/>
                <a:gd name="connsiteY46" fmla="*/ 106589 h 2099012"/>
                <a:gd name="connsiteX47" fmla="*/ 398046 w 609787"/>
                <a:gd name="connsiteY47" fmla="*/ 56678 h 2099012"/>
                <a:gd name="connsiteX48" fmla="*/ 280222 w 609787"/>
                <a:gd name="connsiteY48" fmla="*/ 25721 h 2099012"/>
                <a:gd name="connsiteX49" fmla="*/ 394998 w 609787"/>
                <a:gd name="connsiteY49" fmla="*/ 13339 h 2099012"/>
                <a:gd name="connsiteX50" fmla="*/ 530158 w 609787"/>
                <a:gd name="connsiteY50" fmla="*/ 19816 h 2099012"/>
                <a:gd name="connsiteX51" fmla="*/ 588260 w 609787"/>
                <a:gd name="connsiteY51" fmla="*/ 56487 h 2099012"/>
                <a:gd name="connsiteX52" fmla="*/ 597785 w 609787"/>
                <a:gd name="connsiteY52" fmla="*/ 88967 h 20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787" h="2099012">
                  <a:moveTo>
                    <a:pt x="568448" y="22292"/>
                  </a:moveTo>
                  <a:cubicBezTo>
                    <a:pt x="536159" y="3052"/>
                    <a:pt x="495487" y="3433"/>
                    <a:pt x="459196" y="2385"/>
                  </a:cubicBezTo>
                  <a:cubicBezTo>
                    <a:pt x="415477" y="1147"/>
                    <a:pt x="371566" y="1242"/>
                    <a:pt x="328037" y="6290"/>
                  </a:cubicBezTo>
                  <a:cubicBezTo>
                    <a:pt x="302986" y="9243"/>
                    <a:pt x="278126" y="13720"/>
                    <a:pt x="253837" y="20578"/>
                  </a:cubicBezTo>
                  <a:cubicBezTo>
                    <a:pt x="253171" y="19625"/>
                    <a:pt x="252218" y="18863"/>
                    <a:pt x="250885" y="18387"/>
                  </a:cubicBezTo>
                  <a:cubicBezTo>
                    <a:pt x="206974" y="4385"/>
                    <a:pt x="161254" y="1433"/>
                    <a:pt x="115439" y="385"/>
                  </a:cubicBezTo>
                  <a:cubicBezTo>
                    <a:pt x="81340" y="-377"/>
                    <a:pt x="42001" y="-3044"/>
                    <a:pt x="21427" y="30008"/>
                  </a:cubicBezTo>
                  <a:cubicBezTo>
                    <a:pt x="6378" y="54201"/>
                    <a:pt x="12950" y="88205"/>
                    <a:pt x="39144" y="101921"/>
                  </a:cubicBezTo>
                  <a:cubicBezTo>
                    <a:pt x="68290" y="117257"/>
                    <a:pt x="109153" y="97826"/>
                    <a:pt x="135823" y="85157"/>
                  </a:cubicBezTo>
                  <a:cubicBezTo>
                    <a:pt x="172113" y="67917"/>
                    <a:pt x="206212" y="47915"/>
                    <a:pt x="244217" y="35246"/>
                  </a:cubicBezTo>
                  <a:cubicBezTo>
                    <a:pt x="228120" y="105731"/>
                    <a:pt x="245265" y="176502"/>
                    <a:pt x="268506" y="243844"/>
                  </a:cubicBezTo>
                  <a:cubicBezTo>
                    <a:pt x="296033" y="323473"/>
                    <a:pt x="329275" y="400435"/>
                    <a:pt x="337467" y="485207"/>
                  </a:cubicBezTo>
                  <a:cubicBezTo>
                    <a:pt x="352421" y="637893"/>
                    <a:pt x="295938" y="775815"/>
                    <a:pt x="221167" y="905355"/>
                  </a:cubicBezTo>
                  <a:cubicBezTo>
                    <a:pt x="156206" y="1017941"/>
                    <a:pt x="79530" y="1125668"/>
                    <a:pt x="34381" y="1248446"/>
                  </a:cubicBezTo>
                  <a:cubicBezTo>
                    <a:pt x="12093" y="1309215"/>
                    <a:pt x="-1242" y="1373699"/>
                    <a:pt x="91" y="1438755"/>
                  </a:cubicBezTo>
                  <a:cubicBezTo>
                    <a:pt x="1806" y="1521908"/>
                    <a:pt x="26857" y="1602395"/>
                    <a:pt x="56098" y="1679547"/>
                  </a:cubicBezTo>
                  <a:cubicBezTo>
                    <a:pt x="114201" y="1832900"/>
                    <a:pt x="185638" y="1989967"/>
                    <a:pt x="313940" y="2097599"/>
                  </a:cubicBezTo>
                  <a:cubicBezTo>
                    <a:pt x="319465" y="2102267"/>
                    <a:pt x="327466" y="2094266"/>
                    <a:pt x="321941" y="2089598"/>
                  </a:cubicBezTo>
                  <a:cubicBezTo>
                    <a:pt x="206403" y="1992539"/>
                    <a:pt x="137823" y="1854902"/>
                    <a:pt x="82864" y="1717171"/>
                  </a:cubicBezTo>
                  <a:cubicBezTo>
                    <a:pt x="51717" y="1638971"/>
                    <a:pt x="21808" y="1558199"/>
                    <a:pt x="13522" y="1473807"/>
                  </a:cubicBezTo>
                  <a:cubicBezTo>
                    <a:pt x="6949" y="1405989"/>
                    <a:pt x="16474" y="1338457"/>
                    <a:pt x="37620" y="1273877"/>
                  </a:cubicBezTo>
                  <a:cubicBezTo>
                    <a:pt x="120297" y="1021084"/>
                    <a:pt x="346706" y="827155"/>
                    <a:pt x="351469" y="547882"/>
                  </a:cubicBezTo>
                  <a:cubicBezTo>
                    <a:pt x="352993" y="456537"/>
                    <a:pt x="327751" y="372717"/>
                    <a:pt x="296509" y="287849"/>
                  </a:cubicBezTo>
                  <a:cubicBezTo>
                    <a:pt x="267553" y="209363"/>
                    <a:pt x="236788" y="126020"/>
                    <a:pt x="254409" y="41914"/>
                  </a:cubicBezTo>
                  <a:cubicBezTo>
                    <a:pt x="274221" y="63155"/>
                    <a:pt x="308035" y="60869"/>
                    <a:pt x="335657" y="67250"/>
                  </a:cubicBezTo>
                  <a:cubicBezTo>
                    <a:pt x="375376" y="76394"/>
                    <a:pt x="419668" y="107541"/>
                    <a:pt x="442623" y="141450"/>
                  </a:cubicBezTo>
                  <a:cubicBezTo>
                    <a:pt x="467769" y="178407"/>
                    <a:pt x="463768" y="238605"/>
                    <a:pt x="453386" y="279848"/>
                  </a:cubicBezTo>
                  <a:cubicBezTo>
                    <a:pt x="445766" y="310328"/>
                    <a:pt x="434431" y="347381"/>
                    <a:pt x="463006" y="370717"/>
                  </a:cubicBezTo>
                  <a:cubicBezTo>
                    <a:pt x="468626" y="375289"/>
                    <a:pt x="476627" y="367288"/>
                    <a:pt x="471007" y="362716"/>
                  </a:cubicBezTo>
                  <a:cubicBezTo>
                    <a:pt x="451481" y="346714"/>
                    <a:pt x="454053" y="321949"/>
                    <a:pt x="459673" y="299946"/>
                  </a:cubicBezTo>
                  <a:cubicBezTo>
                    <a:pt x="464816" y="279658"/>
                    <a:pt x="469769" y="260227"/>
                    <a:pt x="471007" y="239272"/>
                  </a:cubicBezTo>
                  <a:cubicBezTo>
                    <a:pt x="473103" y="202696"/>
                    <a:pt x="471865" y="161167"/>
                    <a:pt x="448814" y="130877"/>
                  </a:cubicBezTo>
                  <a:cubicBezTo>
                    <a:pt x="428907" y="104588"/>
                    <a:pt x="397951" y="81157"/>
                    <a:pt x="368233" y="67060"/>
                  </a:cubicBezTo>
                  <a:cubicBezTo>
                    <a:pt x="353088" y="59821"/>
                    <a:pt x="337467" y="55630"/>
                    <a:pt x="320798" y="53439"/>
                  </a:cubicBezTo>
                  <a:cubicBezTo>
                    <a:pt x="300891" y="50867"/>
                    <a:pt x="278412" y="49439"/>
                    <a:pt x="264029" y="35437"/>
                  </a:cubicBezTo>
                  <a:cubicBezTo>
                    <a:pt x="310892" y="38390"/>
                    <a:pt x="355564" y="49915"/>
                    <a:pt x="398617" y="69060"/>
                  </a:cubicBezTo>
                  <a:cubicBezTo>
                    <a:pt x="437956" y="86491"/>
                    <a:pt x="476341" y="107922"/>
                    <a:pt x="519299" y="115161"/>
                  </a:cubicBezTo>
                  <a:cubicBezTo>
                    <a:pt x="540540" y="118781"/>
                    <a:pt x="601595" y="125258"/>
                    <a:pt x="608548" y="95730"/>
                  </a:cubicBezTo>
                  <a:cubicBezTo>
                    <a:pt x="615502" y="66488"/>
                    <a:pt x="591975" y="36294"/>
                    <a:pt x="568448" y="22292"/>
                  </a:cubicBezTo>
                  <a:close/>
                  <a:moveTo>
                    <a:pt x="91055" y="90587"/>
                  </a:moveTo>
                  <a:cubicBezTo>
                    <a:pt x="63623" y="98302"/>
                    <a:pt x="27238" y="97159"/>
                    <a:pt x="24475" y="60773"/>
                  </a:cubicBezTo>
                  <a:cubicBezTo>
                    <a:pt x="21808" y="26198"/>
                    <a:pt x="56860" y="12005"/>
                    <a:pt x="85150" y="11243"/>
                  </a:cubicBezTo>
                  <a:cubicBezTo>
                    <a:pt x="135156" y="9815"/>
                    <a:pt x="187924" y="12386"/>
                    <a:pt x="236502" y="25912"/>
                  </a:cubicBezTo>
                  <a:cubicBezTo>
                    <a:pt x="227358" y="28960"/>
                    <a:pt x="218309" y="32294"/>
                    <a:pt x="209356" y="36104"/>
                  </a:cubicBezTo>
                  <a:cubicBezTo>
                    <a:pt x="169446" y="53058"/>
                    <a:pt x="133156" y="78776"/>
                    <a:pt x="91150" y="90587"/>
                  </a:cubicBezTo>
                  <a:close/>
                  <a:moveTo>
                    <a:pt x="597881" y="88872"/>
                  </a:moveTo>
                  <a:cubicBezTo>
                    <a:pt x="590832" y="104874"/>
                    <a:pt x="568924" y="106017"/>
                    <a:pt x="554161" y="106589"/>
                  </a:cubicBezTo>
                  <a:cubicBezTo>
                    <a:pt x="497868" y="108589"/>
                    <a:pt x="447862" y="78299"/>
                    <a:pt x="398046" y="56678"/>
                  </a:cubicBezTo>
                  <a:cubicBezTo>
                    <a:pt x="360232" y="40295"/>
                    <a:pt x="320893" y="29912"/>
                    <a:pt x="280222" y="25721"/>
                  </a:cubicBezTo>
                  <a:cubicBezTo>
                    <a:pt x="317845" y="17530"/>
                    <a:pt x="356517" y="14196"/>
                    <a:pt x="394998" y="13339"/>
                  </a:cubicBezTo>
                  <a:cubicBezTo>
                    <a:pt x="438813" y="12386"/>
                    <a:pt x="487200" y="10005"/>
                    <a:pt x="530158" y="19816"/>
                  </a:cubicBezTo>
                  <a:cubicBezTo>
                    <a:pt x="553018" y="25055"/>
                    <a:pt x="575401" y="36104"/>
                    <a:pt x="588260" y="56487"/>
                  </a:cubicBezTo>
                  <a:cubicBezTo>
                    <a:pt x="592927" y="63821"/>
                    <a:pt x="601690" y="80300"/>
                    <a:pt x="597785" y="88967"/>
                  </a:cubicBezTo>
                  <a:close/>
                </a:path>
              </a:pathLst>
            </a:custGeom>
            <a:solidFill>
              <a:schemeClr val="bg1">
                <a:lumMod val="75000"/>
              </a:schemeClr>
            </a:solidFill>
            <a:ln w="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Star: 4 Points 22">
              <a:extLst>
                <a:ext uri="{FF2B5EF4-FFF2-40B4-BE49-F238E27FC236}">
                  <a16:creationId xmlns:a16="http://schemas.microsoft.com/office/drawing/2014/main" id="{2B006EC7-AC33-D783-2AB5-42A5C85485F0}"/>
                </a:ext>
              </a:extLst>
            </p:cNvPr>
            <p:cNvSpPr/>
            <p:nvPr/>
          </p:nvSpPr>
          <p:spPr>
            <a:xfrm>
              <a:off x="2563125" y="4131835"/>
              <a:ext cx="177727" cy="177727"/>
            </a:xfrm>
            <a:prstGeom prst="star4">
              <a:avLst>
                <a:gd name="adj" fmla="val 149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0" name="Picture 59" descr="A logo with text and a green and blue ribbon&#10;&#10;Description automatically generated">
              <a:extLst>
                <a:ext uri="{FF2B5EF4-FFF2-40B4-BE49-F238E27FC236}">
                  <a16:creationId xmlns:a16="http://schemas.microsoft.com/office/drawing/2014/main" id="{8649A264-F158-B50F-9E37-8E7323B513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957" y="845063"/>
              <a:ext cx="1310027" cy="1800722"/>
            </a:xfrm>
            <a:prstGeom prst="rect">
              <a:avLst/>
            </a:prstGeom>
          </p:spPr>
        </p:pic>
      </p:grpSp>
      <p:sp>
        <p:nvSpPr>
          <p:cNvPr id="2" name="TextBox 1">
            <a:extLst>
              <a:ext uri="{FF2B5EF4-FFF2-40B4-BE49-F238E27FC236}">
                <a16:creationId xmlns:a16="http://schemas.microsoft.com/office/drawing/2014/main" id="{862A5BB0-82E7-4F27-F490-63BB34810DB6}"/>
              </a:ext>
            </a:extLst>
          </p:cNvPr>
          <p:cNvSpPr txBox="1"/>
          <p:nvPr/>
        </p:nvSpPr>
        <p:spPr>
          <a:xfrm>
            <a:off x="4124916" y="5157271"/>
            <a:ext cx="7831005" cy="830997"/>
          </a:xfrm>
          <a:prstGeom prst="rect">
            <a:avLst/>
          </a:prstGeom>
          <a:noFill/>
        </p:spPr>
        <p:txBody>
          <a:bodyPr wrap="square" rtlCol="0">
            <a:spAutoFit/>
          </a:bodyPr>
          <a:lstStyle/>
          <a:p>
            <a:pPr algn="ctr"/>
            <a:r>
              <a:rPr lang="en-US" sz="2400" b="1">
                <a:solidFill>
                  <a:schemeClr val="accent1">
                    <a:lumMod val="75000"/>
                  </a:schemeClr>
                </a:solidFill>
              </a:rPr>
              <a:t>Apply today to earn the CMPP credential! Deadline for the September exam is August 1, 2024.</a:t>
            </a:r>
          </a:p>
        </p:txBody>
      </p:sp>
    </p:spTree>
    <p:custDataLst>
      <p:tags r:id="rId1"/>
    </p:custDataLst>
    <p:extLst>
      <p:ext uri="{BB962C8B-B14F-4D97-AF65-F5344CB8AC3E}">
        <p14:creationId xmlns:p14="http://schemas.microsoft.com/office/powerpoint/2010/main" val="3097044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46D2-C8B9-0C09-A9BB-61E2FBBA24B3}"/>
              </a:ext>
            </a:extLst>
          </p:cNvPr>
          <p:cNvSpPr>
            <a:spLocks noGrp="1"/>
          </p:cNvSpPr>
          <p:nvPr>
            <p:ph type="title"/>
          </p:nvPr>
        </p:nvSpPr>
        <p:spPr/>
        <p:txBody>
          <a:bodyPr>
            <a:normAutofit/>
          </a:bodyPr>
          <a:lstStyle/>
          <a:p>
            <a:r>
              <a:rPr lang="en-US"/>
              <a:t>Key considerations of adopting Augmented Intelligence</a:t>
            </a:r>
          </a:p>
        </p:txBody>
      </p:sp>
      <p:sp>
        <p:nvSpPr>
          <p:cNvPr id="4" name="Google Shape;470;p62">
            <a:extLst>
              <a:ext uri="{FF2B5EF4-FFF2-40B4-BE49-F238E27FC236}">
                <a16:creationId xmlns:a16="http://schemas.microsoft.com/office/drawing/2014/main" id="{AA73B382-B31E-B0AA-EA59-70A8E2A7EFAA}"/>
              </a:ext>
            </a:extLst>
          </p:cNvPr>
          <p:cNvSpPr txBox="1">
            <a:spLocks/>
          </p:cNvSpPr>
          <p:nvPr/>
        </p:nvSpPr>
        <p:spPr>
          <a:xfrm>
            <a:off x="1126067" y="5647839"/>
            <a:ext cx="9977967" cy="473200"/>
          </a:xfrm>
          <a:prstGeom prst="roundRect">
            <a:avLst>
              <a:gd name="adj" fmla="val 50000"/>
            </a:avLst>
          </a:prstGeom>
          <a:solidFill>
            <a:schemeClr val="accent2"/>
          </a:solidFill>
          <a:ln>
            <a:solidFill>
              <a:schemeClr val="bg1"/>
            </a:solidFill>
          </a:ln>
        </p:spPr>
        <p:txBody>
          <a:bodyPr spcFirstLastPara="1" vert="horz" wrap="square" lIns="0" tIns="0" rIns="0" bIns="0" rtlCol="0" anchor="ctr" anchorCtr="0">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marL="118530" indent="-118530" algn="ctr">
              <a:lnSpc>
                <a:spcPct val="100000"/>
              </a:lnSpc>
              <a:spcBef>
                <a:spcPts val="0"/>
              </a:spcBef>
              <a:buClr>
                <a:schemeClr val="lt2"/>
              </a:buClr>
              <a:buSzPts val="1400"/>
            </a:pPr>
            <a:r>
              <a:rPr lang="en-US" sz="1867" i="1">
                <a:solidFill>
                  <a:schemeClr val="bg1"/>
                </a:solidFill>
                <a:latin typeface="+mn-lt"/>
                <a:ea typeface="Arial"/>
                <a:cs typeface="Arial"/>
                <a:sym typeface="Arial"/>
              </a:rPr>
              <a:t>Technology has the power to improve or worsen health outcomes</a:t>
            </a:r>
            <a:endParaRPr lang="en-US" sz="3200" i="1">
              <a:solidFill>
                <a:schemeClr val="bg1"/>
              </a:solidFill>
              <a:latin typeface="+mn-lt"/>
              <a:ea typeface="Arial"/>
              <a:cs typeface="Arial"/>
              <a:sym typeface="Arial"/>
            </a:endParaRPr>
          </a:p>
        </p:txBody>
      </p:sp>
      <p:sp>
        <p:nvSpPr>
          <p:cNvPr id="472" name="Google Shape;472;p62"/>
          <p:cNvSpPr/>
          <p:nvPr/>
        </p:nvSpPr>
        <p:spPr>
          <a:xfrm>
            <a:off x="1139825" y="1615017"/>
            <a:ext cx="1913935" cy="3891955"/>
          </a:xfrm>
          <a:prstGeom prst="roundRect">
            <a:avLst>
              <a:gd name="adj" fmla="val 4321"/>
            </a:avLst>
          </a:prstGeom>
          <a:solidFill>
            <a:srgbClr val="F28C11"/>
          </a:solidFill>
          <a:ln>
            <a:noFill/>
          </a:ln>
        </p:spPr>
        <p:txBody>
          <a:bodyPr spcFirstLastPara="1" wrap="square" lIns="60933" tIns="60933" rIns="60933" bIns="60933" anchor="t" anchorCtr="0">
            <a:noAutofit/>
          </a:bodyPr>
          <a:lstStyle/>
          <a:p>
            <a:pPr marL="609585" indent="-338658" algn="ctr">
              <a:spcAft>
                <a:spcPts val="533"/>
              </a:spcAft>
              <a:buClr>
                <a:srgbClr val="000000"/>
              </a:buClr>
              <a:buSzPts val="1300"/>
            </a:pPr>
            <a:endParaRPr sz="2267">
              <a:solidFill>
                <a:schemeClr val="dk1"/>
              </a:solidFill>
              <a:latin typeface="Arial"/>
              <a:ea typeface="Arial"/>
              <a:cs typeface="Arial"/>
              <a:sym typeface="Arial"/>
            </a:endParaRPr>
          </a:p>
        </p:txBody>
      </p:sp>
      <p:sp>
        <p:nvSpPr>
          <p:cNvPr id="473" name="Google Shape;473;p62"/>
          <p:cNvSpPr/>
          <p:nvPr/>
        </p:nvSpPr>
        <p:spPr>
          <a:xfrm>
            <a:off x="1139825" y="1735627"/>
            <a:ext cx="1913935" cy="3649387"/>
          </a:xfrm>
          <a:prstGeom prst="roundRect">
            <a:avLst>
              <a:gd name="adj" fmla="val 4321"/>
            </a:avLst>
          </a:prstGeom>
          <a:solidFill>
            <a:schemeClr val="bg1"/>
          </a:solidFill>
          <a:ln>
            <a:noFill/>
          </a:ln>
        </p:spPr>
        <p:txBody>
          <a:bodyPr spcFirstLastPara="1" wrap="square" lIns="60933" tIns="192000" rIns="60933" bIns="2160000" anchor="ctr" anchorCtr="0">
            <a:noAutofit/>
          </a:bodyPr>
          <a:lstStyle/>
          <a:p>
            <a:pPr algn="ctr"/>
            <a:endParaRPr lang="en" sz="2000">
              <a:solidFill>
                <a:schemeClr val="dk1"/>
              </a:solidFill>
              <a:ea typeface="Arial"/>
              <a:cs typeface="Arial"/>
              <a:sym typeface="Arial"/>
            </a:endParaRPr>
          </a:p>
          <a:p>
            <a:pPr algn="ctr"/>
            <a:r>
              <a:rPr lang="en" sz="2000">
                <a:solidFill>
                  <a:schemeClr val="dk1"/>
                </a:solidFill>
                <a:ea typeface="Arial"/>
                <a:cs typeface="Arial"/>
                <a:sym typeface="Arial"/>
              </a:rPr>
              <a:t>I</a:t>
            </a:r>
            <a:r>
              <a:rPr lang="en" sz="2000">
                <a:solidFill>
                  <a:schemeClr val="dk1"/>
                </a:solidFill>
              </a:rPr>
              <a:t>ntellectual Property &amp;</a:t>
            </a:r>
            <a:r>
              <a:rPr lang="en" sz="2000">
                <a:solidFill>
                  <a:schemeClr val="dk1"/>
                </a:solidFill>
                <a:ea typeface="Arial"/>
                <a:cs typeface="Arial"/>
                <a:sym typeface="Arial"/>
              </a:rPr>
              <a:t> </a:t>
            </a:r>
            <a:endParaRPr sz="2000">
              <a:solidFill>
                <a:schemeClr val="dk1"/>
              </a:solidFill>
              <a:ea typeface="Arial"/>
              <a:cs typeface="Arial"/>
              <a:sym typeface="Arial"/>
            </a:endParaRPr>
          </a:p>
          <a:p>
            <a:pPr algn="ctr"/>
            <a:r>
              <a:rPr lang="en" sz="2000">
                <a:solidFill>
                  <a:schemeClr val="dk1"/>
                </a:solidFill>
                <a:ea typeface="Arial"/>
                <a:cs typeface="Arial"/>
                <a:sym typeface="Arial"/>
              </a:rPr>
              <a:t>Security</a:t>
            </a:r>
            <a:endParaRPr sz="2000">
              <a:solidFill>
                <a:schemeClr val="dk1"/>
              </a:solidFill>
              <a:ea typeface="Arial"/>
              <a:cs typeface="Arial"/>
              <a:sym typeface="Arial"/>
            </a:endParaRPr>
          </a:p>
        </p:txBody>
      </p:sp>
      <p:sp>
        <p:nvSpPr>
          <p:cNvPr id="475" name="Google Shape;475;p62"/>
          <p:cNvSpPr/>
          <p:nvPr/>
        </p:nvSpPr>
        <p:spPr>
          <a:xfrm>
            <a:off x="3155833" y="1615017"/>
            <a:ext cx="1913935" cy="3891955"/>
          </a:xfrm>
          <a:prstGeom prst="roundRect">
            <a:avLst>
              <a:gd name="adj" fmla="val 4321"/>
            </a:avLst>
          </a:prstGeom>
          <a:solidFill>
            <a:srgbClr val="1A75BB"/>
          </a:solidFill>
          <a:ln>
            <a:noFill/>
          </a:ln>
        </p:spPr>
        <p:txBody>
          <a:bodyPr spcFirstLastPara="1" wrap="square" lIns="60933" tIns="60933" rIns="60933" bIns="60933" anchor="t" anchorCtr="0">
            <a:noAutofit/>
          </a:bodyPr>
          <a:lstStyle/>
          <a:p>
            <a:pPr marL="609585" indent="-338658" algn="ctr">
              <a:spcAft>
                <a:spcPts val="533"/>
              </a:spcAft>
              <a:buClr>
                <a:srgbClr val="000000"/>
              </a:buClr>
              <a:buSzPts val="1300"/>
            </a:pPr>
            <a:endParaRPr sz="2267">
              <a:solidFill>
                <a:schemeClr val="dk1"/>
              </a:solidFill>
              <a:latin typeface="Arial"/>
              <a:ea typeface="Arial"/>
              <a:cs typeface="Arial"/>
              <a:sym typeface="Arial"/>
            </a:endParaRPr>
          </a:p>
        </p:txBody>
      </p:sp>
      <p:sp>
        <p:nvSpPr>
          <p:cNvPr id="476" name="Google Shape;476;p62"/>
          <p:cNvSpPr/>
          <p:nvPr/>
        </p:nvSpPr>
        <p:spPr>
          <a:xfrm>
            <a:off x="3155833" y="1735627"/>
            <a:ext cx="1913935" cy="3649387"/>
          </a:xfrm>
          <a:prstGeom prst="roundRect">
            <a:avLst>
              <a:gd name="adj" fmla="val 4321"/>
            </a:avLst>
          </a:prstGeom>
          <a:solidFill>
            <a:schemeClr val="bg1"/>
          </a:solidFill>
          <a:ln>
            <a:noFill/>
          </a:ln>
        </p:spPr>
        <p:txBody>
          <a:bodyPr spcFirstLastPara="1" wrap="square" lIns="60933" tIns="192000" rIns="60933" bIns="2160000" anchor="ctr" anchorCtr="0">
            <a:noAutofit/>
          </a:bodyPr>
          <a:lstStyle/>
          <a:p>
            <a:pPr algn="ctr"/>
            <a:r>
              <a:rPr lang="en" sz="2000">
                <a:solidFill>
                  <a:schemeClr val="dk1"/>
                </a:solidFill>
                <a:ea typeface="Arial"/>
                <a:cs typeface="Arial"/>
                <a:sym typeface="Arial"/>
              </a:rPr>
              <a:t>Accuracy &amp; Citations</a:t>
            </a:r>
            <a:endParaRPr sz="2000">
              <a:solidFill>
                <a:schemeClr val="dk1"/>
              </a:solidFill>
              <a:ea typeface="Arial"/>
              <a:cs typeface="Arial"/>
              <a:sym typeface="Arial"/>
            </a:endParaRPr>
          </a:p>
        </p:txBody>
      </p:sp>
      <p:sp>
        <p:nvSpPr>
          <p:cNvPr id="478" name="Google Shape;478;p62"/>
          <p:cNvSpPr/>
          <p:nvPr/>
        </p:nvSpPr>
        <p:spPr>
          <a:xfrm>
            <a:off x="5171841" y="1615017"/>
            <a:ext cx="1913935" cy="3891955"/>
          </a:xfrm>
          <a:prstGeom prst="roundRect">
            <a:avLst>
              <a:gd name="adj" fmla="val 4321"/>
            </a:avLst>
          </a:prstGeom>
          <a:solidFill>
            <a:srgbClr val="62BB47"/>
          </a:solidFill>
          <a:ln>
            <a:noFill/>
          </a:ln>
        </p:spPr>
        <p:txBody>
          <a:bodyPr spcFirstLastPara="1" wrap="square" lIns="60933" tIns="60933" rIns="60933" bIns="60933" anchor="t" anchorCtr="0">
            <a:noAutofit/>
          </a:bodyPr>
          <a:lstStyle/>
          <a:p>
            <a:pPr marL="609585" indent="-338658" algn="ctr">
              <a:spcAft>
                <a:spcPts val="533"/>
              </a:spcAft>
              <a:buClr>
                <a:srgbClr val="000000"/>
              </a:buClr>
              <a:buSzPts val="1300"/>
            </a:pPr>
            <a:endParaRPr sz="2267">
              <a:solidFill>
                <a:schemeClr val="dk1"/>
              </a:solidFill>
              <a:latin typeface="Arial"/>
              <a:ea typeface="Arial"/>
              <a:cs typeface="Arial"/>
              <a:sym typeface="Arial"/>
            </a:endParaRPr>
          </a:p>
        </p:txBody>
      </p:sp>
      <p:sp>
        <p:nvSpPr>
          <p:cNvPr id="479" name="Google Shape;479;p62"/>
          <p:cNvSpPr/>
          <p:nvPr/>
        </p:nvSpPr>
        <p:spPr>
          <a:xfrm>
            <a:off x="5171841" y="1735627"/>
            <a:ext cx="1913935" cy="3649387"/>
          </a:xfrm>
          <a:prstGeom prst="roundRect">
            <a:avLst>
              <a:gd name="adj" fmla="val 4321"/>
            </a:avLst>
          </a:prstGeom>
          <a:solidFill>
            <a:schemeClr val="bg1"/>
          </a:solidFill>
          <a:ln>
            <a:noFill/>
          </a:ln>
        </p:spPr>
        <p:txBody>
          <a:bodyPr spcFirstLastPara="1" wrap="square" lIns="60933" tIns="192000" rIns="60933" bIns="2160000" anchor="ctr" anchorCtr="0">
            <a:noAutofit/>
          </a:bodyPr>
          <a:lstStyle/>
          <a:p>
            <a:pPr algn="ctr"/>
            <a:r>
              <a:rPr lang="en" sz="2000">
                <a:solidFill>
                  <a:schemeClr val="dk1"/>
                </a:solidFill>
                <a:ea typeface="Arial"/>
                <a:cs typeface="Arial"/>
                <a:sym typeface="Arial"/>
              </a:rPr>
              <a:t>Right model </a:t>
            </a:r>
            <a:endParaRPr sz="2000">
              <a:solidFill>
                <a:schemeClr val="dk1"/>
              </a:solidFill>
              <a:ea typeface="Arial"/>
              <a:cs typeface="Arial"/>
              <a:sym typeface="Arial"/>
            </a:endParaRPr>
          </a:p>
          <a:p>
            <a:pPr algn="ctr"/>
            <a:r>
              <a:rPr lang="en" sz="2000">
                <a:solidFill>
                  <a:schemeClr val="dk1"/>
                </a:solidFill>
                <a:ea typeface="Arial"/>
                <a:cs typeface="Arial"/>
                <a:sym typeface="Arial"/>
              </a:rPr>
              <a:t>for the purpose</a:t>
            </a:r>
            <a:endParaRPr sz="2000">
              <a:solidFill>
                <a:schemeClr val="dk1"/>
              </a:solidFill>
              <a:ea typeface="Arial"/>
              <a:cs typeface="Arial"/>
              <a:sym typeface="Arial"/>
            </a:endParaRPr>
          </a:p>
        </p:txBody>
      </p:sp>
      <p:sp>
        <p:nvSpPr>
          <p:cNvPr id="481" name="Google Shape;481;p62"/>
          <p:cNvSpPr/>
          <p:nvPr/>
        </p:nvSpPr>
        <p:spPr>
          <a:xfrm>
            <a:off x="7187849" y="1615017"/>
            <a:ext cx="1913935" cy="3891955"/>
          </a:xfrm>
          <a:prstGeom prst="roundRect">
            <a:avLst>
              <a:gd name="adj" fmla="val 4321"/>
            </a:avLst>
          </a:prstGeom>
          <a:solidFill>
            <a:srgbClr val="A6D48E"/>
          </a:solidFill>
          <a:ln>
            <a:noFill/>
          </a:ln>
        </p:spPr>
        <p:txBody>
          <a:bodyPr spcFirstLastPara="1" wrap="square" lIns="60933" tIns="60933" rIns="60933" bIns="60933" anchor="t" anchorCtr="0">
            <a:noAutofit/>
          </a:bodyPr>
          <a:lstStyle/>
          <a:p>
            <a:pPr marL="609585" indent="-338658" algn="ctr">
              <a:spcAft>
                <a:spcPts val="533"/>
              </a:spcAft>
              <a:buClr>
                <a:srgbClr val="000000"/>
              </a:buClr>
              <a:buSzPts val="1300"/>
            </a:pPr>
            <a:endParaRPr sz="2267">
              <a:solidFill>
                <a:schemeClr val="dk1"/>
              </a:solidFill>
              <a:latin typeface="Arial"/>
              <a:ea typeface="Arial"/>
              <a:cs typeface="Arial"/>
              <a:sym typeface="Arial"/>
            </a:endParaRPr>
          </a:p>
        </p:txBody>
      </p:sp>
      <p:sp>
        <p:nvSpPr>
          <p:cNvPr id="482" name="Google Shape;482;p62"/>
          <p:cNvSpPr/>
          <p:nvPr/>
        </p:nvSpPr>
        <p:spPr>
          <a:xfrm>
            <a:off x="7187849" y="1735627"/>
            <a:ext cx="1913935" cy="3649387"/>
          </a:xfrm>
          <a:prstGeom prst="roundRect">
            <a:avLst>
              <a:gd name="adj" fmla="val 4321"/>
            </a:avLst>
          </a:prstGeom>
          <a:solidFill>
            <a:schemeClr val="bg1"/>
          </a:solidFill>
          <a:ln>
            <a:noFill/>
          </a:ln>
        </p:spPr>
        <p:txBody>
          <a:bodyPr spcFirstLastPara="1" wrap="square" lIns="60933" tIns="192000" rIns="60933" bIns="2160000" anchor="ctr" anchorCtr="0">
            <a:noAutofit/>
          </a:bodyPr>
          <a:lstStyle/>
          <a:p>
            <a:pPr algn="ctr"/>
            <a:endParaRPr lang="en" sz="2000">
              <a:solidFill>
                <a:schemeClr val="dk1"/>
              </a:solidFill>
              <a:ea typeface="Arial"/>
              <a:cs typeface="Arial"/>
              <a:sym typeface="Arial"/>
            </a:endParaRPr>
          </a:p>
          <a:p>
            <a:pPr algn="ctr"/>
            <a:r>
              <a:rPr lang="en" sz="2000">
                <a:solidFill>
                  <a:schemeClr val="dk1"/>
                </a:solidFill>
                <a:ea typeface="Arial"/>
                <a:cs typeface="Arial"/>
                <a:sym typeface="Arial"/>
              </a:rPr>
              <a:t>Easy to get started and get value</a:t>
            </a:r>
            <a:endParaRPr sz="2000">
              <a:solidFill>
                <a:schemeClr val="dk1"/>
              </a:solidFill>
              <a:ea typeface="Arial"/>
              <a:cs typeface="Arial"/>
              <a:sym typeface="Arial"/>
            </a:endParaRPr>
          </a:p>
        </p:txBody>
      </p:sp>
      <p:sp>
        <p:nvSpPr>
          <p:cNvPr id="484" name="Google Shape;484;p62"/>
          <p:cNvSpPr/>
          <p:nvPr/>
        </p:nvSpPr>
        <p:spPr>
          <a:xfrm>
            <a:off x="9203857" y="1615017"/>
            <a:ext cx="1913935" cy="3891955"/>
          </a:xfrm>
          <a:prstGeom prst="roundRect">
            <a:avLst>
              <a:gd name="adj" fmla="val 4321"/>
            </a:avLst>
          </a:prstGeom>
          <a:solidFill>
            <a:srgbClr val="BFBFBF"/>
          </a:solidFill>
          <a:ln>
            <a:noFill/>
          </a:ln>
        </p:spPr>
        <p:txBody>
          <a:bodyPr spcFirstLastPara="1" wrap="square" lIns="60933" tIns="60933" rIns="60933" bIns="60933" anchor="t" anchorCtr="0">
            <a:noAutofit/>
          </a:bodyPr>
          <a:lstStyle/>
          <a:p>
            <a:pPr marL="609585" indent="-338658" algn="ctr">
              <a:spcAft>
                <a:spcPts val="533"/>
              </a:spcAft>
              <a:buClr>
                <a:srgbClr val="000000"/>
              </a:buClr>
              <a:buSzPts val="1300"/>
            </a:pPr>
            <a:endParaRPr sz="2267">
              <a:solidFill>
                <a:schemeClr val="dk1"/>
              </a:solidFill>
              <a:latin typeface="Arial"/>
              <a:ea typeface="Arial"/>
              <a:cs typeface="Arial"/>
              <a:sym typeface="Arial"/>
            </a:endParaRPr>
          </a:p>
        </p:txBody>
      </p:sp>
      <p:sp>
        <p:nvSpPr>
          <p:cNvPr id="485" name="Google Shape;485;p62"/>
          <p:cNvSpPr/>
          <p:nvPr/>
        </p:nvSpPr>
        <p:spPr>
          <a:xfrm>
            <a:off x="9203857" y="1735627"/>
            <a:ext cx="1913935" cy="3649387"/>
          </a:xfrm>
          <a:prstGeom prst="roundRect">
            <a:avLst>
              <a:gd name="adj" fmla="val 4321"/>
            </a:avLst>
          </a:prstGeom>
          <a:solidFill>
            <a:schemeClr val="bg1"/>
          </a:solidFill>
          <a:ln>
            <a:noFill/>
          </a:ln>
        </p:spPr>
        <p:txBody>
          <a:bodyPr spcFirstLastPara="1" wrap="square" lIns="60933" tIns="192000" rIns="60933" bIns="2160000" anchor="ctr" anchorCtr="0">
            <a:noAutofit/>
          </a:bodyPr>
          <a:lstStyle/>
          <a:p>
            <a:pPr algn="ctr"/>
            <a:r>
              <a:rPr lang="en" sz="2000">
                <a:solidFill>
                  <a:schemeClr val="dk1"/>
                </a:solidFill>
              </a:rPr>
              <a:t>How to m</a:t>
            </a:r>
            <a:r>
              <a:rPr lang="en" sz="2000">
                <a:solidFill>
                  <a:schemeClr val="dk1"/>
                </a:solidFill>
                <a:ea typeface="Arial"/>
                <a:cs typeface="Arial"/>
                <a:sym typeface="Arial"/>
              </a:rPr>
              <a:t>anage </a:t>
            </a:r>
            <a:br>
              <a:rPr lang="en" sz="2000">
                <a:solidFill>
                  <a:schemeClr val="dk1"/>
                </a:solidFill>
                <a:ea typeface="Arial"/>
                <a:cs typeface="Arial"/>
                <a:sym typeface="Arial"/>
              </a:rPr>
            </a:br>
            <a:r>
              <a:rPr lang="en" sz="2000">
                <a:solidFill>
                  <a:schemeClr val="dk1"/>
                </a:solidFill>
                <a:ea typeface="Arial"/>
                <a:cs typeface="Arial"/>
                <a:sym typeface="Arial"/>
              </a:rPr>
              <a:t>at scale</a:t>
            </a:r>
            <a:endParaRPr sz="2000">
              <a:solidFill>
                <a:schemeClr val="dk1"/>
              </a:solidFill>
              <a:ea typeface="Arial"/>
              <a:cs typeface="Arial"/>
              <a:sym typeface="Arial"/>
            </a:endParaRPr>
          </a:p>
        </p:txBody>
      </p:sp>
      <p:sp>
        <p:nvSpPr>
          <p:cNvPr id="486" name="Google Shape;486;p62"/>
          <p:cNvSpPr/>
          <p:nvPr/>
        </p:nvSpPr>
        <p:spPr>
          <a:xfrm>
            <a:off x="9203856" y="3507149"/>
            <a:ext cx="1915200" cy="1383200"/>
          </a:xfrm>
          <a:prstGeom prst="roundRect">
            <a:avLst>
              <a:gd name="adj" fmla="val 7918"/>
            </a:avLst>
          </a:prstGeom>
          <a:solidFill>
            <a:srgbClr val="F8F9FA"/>
          </a:solidFill>
          <a:ln w="9525" cap="flat" cmpd="sng">
            <a:solidFill>
              <a:schemeClr val="bg1">
                <a:lumMod val="50000"/>
              </a:schemeClr>
            </a:solidFill>
            <a:prstDash val="dash"/>
            <a:round/>
            <a:headEnd type="none" w="sm" len="sm"/>
            <a:tailEnd type="none" w="sm" len="sm"/>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488" name="Google Shape;488;p62"/>
          <p:cNvSpPr/>
          <p:nvPr/>
        </p:nvSpPr>
        <p:spPr>
          <a:xfrm>
            <a:off x="5171840" y="3507149"/>
            <a:ext cx="1915200" cy="1383200"/>
          </a:xfrm>
          <a:prstGeom prst="roundRect">
            <a:avLst>
              <a:gd name="adj" fmla="val 7918"/>
            </a:avLst>
          </a:prstGeom>
          <a:solidFill>
            <a:srgbClr val="F8F9FA"/>
          </a:solidFill>
          <a:ln w="9525" cap="flat" cmpd="sng">
            <a:solidFill>
              <a:schemeClr val="bg1">
                <a:lumMod val="50000"/>
              </a:schemeClr>
            </a:solidFill>
            <a:prstDash val="dash"/>
            <a:round/>
            <a:headEnd type="none" w="sm" len="sm"/>
            <a:tailEnd type="none" w="sm" len="sm"/>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04" name="Google Shape;504;p62"/>
          <p:cNvSpPr/>
          <p:nvPr/>
        </p:nvSpPr>
        <p:spPr>
          <a:xfrm>
            <a:off x="1126591" y="3507149"/>
            <a:ext cx="1915200" cy="1383200"/>
          </a:xfrm>
          <a:prstGeom prst="roundRect">
            <a:avLst>
              <a:gd name="adj" fmla="val 7918"/>
            </a:avLst>
          </a:prstGeom>
          <a:solidFill>
            <a:srgbClr val="F8F9FA"/>
          </a:solidFill>
          <a:ln w="9525" cap="flat" cmpd="sng">
            <a:solidFill>
              <a:schemeClr val="bg1">
                <a:lumMod val="50000"/>
              </a:schemeClr>
            </a:solidFill>
            <a:prstDash val="dash"/>
            <a:round/>
            <a:headEnd type="none" w="sm" len="sm"/>
            <a:tailEnd type="none" w="sm" len="sm"/>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05" name="Google Shape;505;p62"/>
          <p:cNvSpPr/>
          <p:nvPr/>
        </p:nvSpPr>
        <p:spPr>
          <a:xfrm>
            <a:off x="3155832" y="3507149"/>
            <a:ext cx="1915200" cy="1383200"/>
          </a:xfrm>
          <a:prstGeom prst="roundRect">
            <a:avLst>
              <a:gd name="adj" fmla="val 7918"/>
            </a:avLst>
          </a:prstGeom>
          <a:solidFill>
            <a:srgbClr val="F8F9FA"/>
          </a:solidFill>
          <a:ln w="9525" cap="flat" cmpd="sng">
            <a:solidFill>
              <a:schemeClr val="bg1">
                <a:lumMod val="50000"/>
              </a:schemeClr>
            </a:solidFill>
            <a:prstDash val="dash"/>
            <a:round/>
            <a:headEnd type="none" w="sm" len="sm"/>
            <a:tailEnd type="none" w="sm" len="sm"/>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06" name="Google Shape;506;p62"/>
          <p:cNvSpPr/>
          <p:nvPr/>
        </p:nvSpPr>
        <p:spPr>
          <a:xfrm>
            <a:off x="7187848" y="3507149"/>
            <a:ext cx="1915200" cy="1383200"/>
          </a:xfrm>
          <a:prstGeom prst="roundRect">
            <a:avLst>
              <a:gd name="adj" fmla="val 7918"/>
            </a:avLst>
          </a:prstGeom>
          <a:solidFill>
            <a:srgbClr val="F8F9FA"/>
          </a:solidFill>
          <a:ln w="9525" cap="flat" cmpd="sng">
            <a:solidFill>
              <a:schemeClr val="bg1">
                <a:lumMod val="50000"/>
              </a:schemeClr>
            </a:solidFill>
            <a:prstDash val="dash"/>
            <a:round/>
            <a:headEnd type="none" w="sm" len="sm"/>
            <a:tailEnd type="none" w="sm" len="sm"/>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grpSp>
        <p:nvGrpSpPr>
          <p:cNvPr id="509" name="Google Shape;509;p62"/>
          <p:cNvGrpSpPr/>
          <p:nvPr/>
        </p:nvGrpSpPr>
        <p:grpSpPr>
          <a:xfrm>
            <a:off x="5512010" y="3802695"/>
            <a:ext cx="1234861" cy="792115"/>
            <a:chOff x="4097338" y="2130700"/>
            <a:chExt cx="1000374" cy="641700"/>
          </a:xfrm>
        </p:grpSpPr>
        <p:sp>
          <p:nvSpPr>
            <p:cNvPr id="510" name="Google Shape;510;p62"/>
            <p:cNvSpPr/>
            <p:nvPr/>
          </p:nvSpPr>
          <p:spPr>
            <a:xfrm>
              <a:off x="4097338" y="2322000"/>
              <a:ext cx="149400" cy="762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11" name="Google Shape;511;p62"/>
            <p:cNvSpPr/>
            <p:nvPr/>
          </p:nvSpPr>
          <p:spPr>
            <a:xfrm>
              <a:off x="4322960" y="2130700"/>
              <a:ext cx="426000" cy="217500"/>
            </a:xfrm>
            <a:prstGeom prst="roundRect">
              <a:avLst>
                <a:gd name="adj" fmla="val 16667"/>
              </a:avLst>
            </a:prstGeom>
            <a:solidFill>
              <a:srgbClr val="62BB47"/>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12" name="Google Shape;512;p62"/>
            <p:cNvSpPr/>
            <p:nvPr/>
          </p:nvSpPr>
          <p:spPr>
            <a:xfrm>
              <a:off x="4130203" y="2471310"/>
              <a:ext cx="297600" cy="151800"/>
            </a:xfrm>
            <a:prstGeom prst="roundRect">
              <a:avLst>
                <a:gd name="adj" fmla="val 16667"/>
              </a:avLst>
            </a:prstGeom>
            <a:solidFill>
              <a:srgbClr val="62BB47"/>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13" name="Google Shape;513;p62"/>
            <p:cNvSpPr/>
            <p:nvPr/>
          </p:nvSpPr>
          <p:spPr>
            <a:xfrm>
              <a:off x="4800112" y="2321994"/>
              <a:ext cx="297600" cy="151800"/>
            </a:xfrm>
            <a:prstGeom prst="roundRect">
              <a:avLst>
                <a:gd name="adj" fmla="val 16667"/>
              </a:avLst>
            </a:prstGeom>
            <a:solidFill>
              <a:srgbClr val="62BB47"/>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14" name="Google Shape;514;p62"/>
            <p:cNvSpPr/>
            <p:nvPr/>
          </p:nvSpPr>
          <p:spPr>
            <a:xfrm>
              <a:off x="4643838" y="2551600"/>
              <a:ext cx="276900" cy="1413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15" name="Google Shape;515;p62"/>
            <p:cNvSpPr/>
            <p:nvPr/>
          </p:nvSpPr>
          <p:spPr>
            <a:xfrm>
              <a:off x="4364475" y="2696200"/>
              <a:ext cx="149400" cy="76200"/>
            </a:xfrm>
            <a:prstGeom prst="roundRect">
              <a:avLst>
                <a:gd name="adj" fmla="val 16667"/>
              </a:avLst>
            </a:prstGeom>
            <a:solidFill>
              <a:srgbClr val="62BB47"/>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cxnSp>
          <p:nvCxnSpPr>
            <p:cNvPr id="516" name="Google Shape;516;p62"/>
            <p:cNvCxnSpPr>
              <a:stCxn id="515" idx="0"/>
              <a:endCxn id="512" idx="2"/>
            </p:cNvCxnSpPr>
            <p:nvPr/>
          </p:nvCxnSpPr>
          <p:spPr>
            <a:xfrm rot="5400000" flipH="1">
              <a:off x="4322475" y="2579500"/>
              <a:ext cx="73200" cy="160200"/>
            </a:xfrm>
            <a:prstGeom prst="curvedConnector3">
              <a:avLst>
                <a:gd name="adj1" fmla="val 49925"/>
              </a:avLst>
            </a:prstGeom>
            <a:noFill/>
            <a:ln w="9525" cap="flat" cmpd="sng">
              <a:solidFill>
                <a:srgbClr val="BDC1C6"/>
              </a:solidFill>
              <a:prstDash val="solid"/>
              <a:round/>
              <a:headEnd type="none" w="sm" len="sm"/>
              <a:tailEnd type="none" w="sm" len="sm"/>
            </a:ln>
          </p:spPr>
        </p:cxnSp>
        <p:cxnSp>
          <p:nvCxnSpPr>
            <p:cNvPr id="517" name="Google Shape;517;p62"/>
            <p:cNvCxnSpPr>
              <a:stCxn id="515" idx="3"/>
              <a:endCxn id="514" idx="1"/>
            </p:cNvCxnSpPr>
            <p:nvPr/>
          </p:nvCxnSpPr>
          <p:spPr>
            <a:xfrm rot="10800000" flipH="1">
              <a:off x="4513875" y="2622400"/>
              <a:ext cx="129900" cy="111900"/>
            </a:xfrm>
            <a:prstGeom prst="curvedConnector3">
              <a:avLst>
                <a:gd name="adj1" fmla="val 50024"/>
              </a:avLst>
            </a:prstGeom>
            <a:noFill/>
            <a:ln w="9525" cap="flat" cmpd="sng">
              <a:solidFill>
                <a:srgbClr val="BDC1C6"/>
              </a:solidFill>
              <a:prstDash val="solid"/>
              <a:round/>
              <a:headEnd type="none" w="sm" len="sm"/>
              <a:tailEnd type="none" w="sm" len="sm"/>
            </a:ln>
          </p:spPr>
        </p:cxnSp>
        <p:cxnSp>
          <p:nvCxnSpPr>
            <p:cNvPr id="518" name="Google Shape;518;p62"/>
            <p:cNvCxnSpPr>
              <a:stCxn id="514" idx="0"/>
              <a:endCxn id="511" idx="2"/>
            </p:cNvCxnSpPr>
            <p:nvPr/>
          </p:nvCxnSpPr>
          <p:spPr>
            <a:xfrm rot="5400000" flipH="1">
              <a:off x="4557438" y="2326750"/>
              <a:ext cx="203400" cy="246300"/>
            </a:xfrm>
            <a:prstGeom prst="curvedConnector3">
              <a:avLst>
                <a:gd name="adj1" fmla="val 50000"/>
              </a:avLst>
            </a:prstGeom>
            <a:noFill/>
            <a:ln w="9525" cap="flat" cmpd="sng">
              <a:solidFill>
                <a:srgbClr val="BDC1C6"/>
              </a:solidFill>
              <a:prstDash val="solid"/>
              <a:round/>
              <a:headEnd type="none" w="sm" len="sm"/>
              <a:tailEnd type="none" w="sm" len="sm"/>
            </a:ln>
          </p:spPr>
        </p:cxnSp>
        <p:cxnSp>
          <p:nvCxnSpPr>
            <p:cNvPr id="519" name="Google Shape;519;p62"/>
            <p:cNvCxnSpPr>
              <a:stCxn id="512" idx="0"/>
              <a:endCxn id="510" idx="2"/>
            </p:cNvCxnSpPr>
            <p:nvPr/>
          </p:nvCxnSpPr>
          <p:spPr>
            <a:xfrm rot="5400000" flipH="1">
              <a:off x="4188853" y="2381160"/>
              <a:ext cx="73200" cy="107100"/>
            </a:xfrm>
            <a:prstGeom prst="curvedConnector3">
              <a:avLst>
                <a:gd name="adj1" fmla="val 49939"/>
              </a:avLst>
            </a:prstGeom>
            <a:noFill/>
            <a:ln w="9525" cap="flat" cmpd="sng">
              <a:solidFill>
                <a:srgbClr val="BDC1C6"/>
              </a:solidFill>
              <a:prstDash val="solid"/>
              <a:round/>
              <a:headEnd type="none" w="sm" len="sm"/>
              <a:tailEnd type="none" w="sm" len="sm"/>
            </a:ln>
          </p:spPr>
        </p:cxnSp>
        <p:cxnSp>
          <p:nvCxnSpPr>
            <p:cNvPr id="520" name="Google Shape;520;p62"/>
            <p:cNvCxnSpPr>
              <a:stCxn id="510" idx="0"/>
              <a:endCxn id="511" idx="1"/>
            </p:cNvCxnSpPr>
            <p:nvPr/>
          </p:nvCxnSpPr>
          <p:spPr>
            <a:xfrm rot="-5400000">
              <a:off x="4206238" y="2205300"/>
              <a:ext cx="82500" cy="150900"/>
            </a:xfrm>
            <a:prstGeom prst="curvedConnector2">
              <a:avLst/>
            </a:prstGeom>
            <a:noFill/>
            <a:ln w="9525" cap="flat" cmpd="sng">
              <a:solidFill>
                <a:srgbClr val="BDC1C6"/>
              </a:solidFill>
              <a:prstDash val="solid"/>
              <a:round/>
              <a:headEnd type="none" w="sm" len="sm"/>
              <a:tailEnd type="none" w="sm" len="sm"/>
            </a:ln>
          </p:spPr>
        </p:cxnSp>
        <p:cxnSp>
          <p:nvCxnSpPr>
            <p:cNvPr id="521" name="Google Shape;521;p62"/>
            <p:cNvCxnSpPr>
              <a:stCxn id="511" idx="3"/>
              <a:endCxn id="513" idx="0"/>
            </p:cNvCxnSpPr>
            <p:nvPr/>
          </p:nvCxnSpPr>
          <p:spPr>
            <a:xfrm>
              <a:off x="4748960" y="2239450"/>
              <a:ext cx="200100" cy="82500"/>
            </a:xfrm>
            <a:prstGeom prst="curvedConnector2">
              <a:avLst/>
            </a:prstGeom>
            <a:noFill/>
            <a:ln w="9525" cap="flat" cmpd="sng">
              <a:solidFill>
                <a:srgbClr val="BDC1C6"/>
              </a:solidFill>
              <a:prstDash val="solid"/>
              <a:round/>
              <a:headEnd type="none" w="sm" len="sm"/>
              <a:tailEnd type="none" w="sm" len="sm"/>
            </a:ln>
          </p:spPr>
        </p:cxnSp>
        <p:cxnSp>
          <p:nvCxnSpPr>
            <p:cNvPr id="522" name="Google Shape;522;p62"/>
            <p:cNvCxnSpPr>
              <a:stCxn id="514" idx="3"/>
            </p:cNvCxnSpPr>
            <p:nvPr/>
          </p:nvCxnSpPr>
          <p:spPr>
            <a:xfrm rot="10800000" flipH="1">
              <a:off x="4920738" y="2468050"/>
              <a:ext cx="114300" cy="154200"/>
            </a:xfrm>
            <a:prstGeom prst="curvedConnector2">
              <a:avLst/>
            </a:prstGeom>
            <a:noFill/>
            <a:ln w="9525" cap="flat" cmpd="sng">
              <a:solidFill>
                <a:srgbClr val="BDC1C6"/>
              </a:solidFill>
              <a:prstDash val="solid"/>
              <a:round/>
              <a:headEnd type="none" w="sm" len="sm"/>
              <a:tailEnd type="none" w="sm" len="sm"/>
            </a:ln>
          </p:spPr>
        </p:cxnSp>
        <p:cxnSp>
          <p:nvCxnSpPr>
            <p:cNvPr id="523" name="Google Shape;523;p62"/>
            <p:cNvCxnSpPr>
              <a:stCxn id="513" idx="1"/>
              <a:endCxn id="512" idx="3"/>
            </p:cNvCxnSpPr>
            <p:nvPr/>
          </p:nvCxnSpPr>
          <p:spPr>
            <a:xfrm flipH="1">
              <a:off x="4427812" y="2397894"/>
              <a:ext cx="372300" cy="149400"/>
            </a:xfrm>
            <a:prstGeom prst="curvedConnector3">
              <a:avLst>
                <a:gd name="adj1" fmla="val 50001"/>
              </a:avLst>
            </a:prstGeom>
            <a:noFill/>
            <a:ln w="9525" cap="flat" cmpd="sng">
              <a:solidFill>
                <a:srgbClr val="BDC1C6"/>
              </a:solidFill>
              <a:prstDash val="solid"/>
              <a:round/>
              <a:headEnd type="none" w="sm" len="sm"/>
              <a:tailEnd type="none" w="sm" len="sm"/>
            </a:ln>
          </p:spPr>
        </p:cxnSp>
      </p:grpSp>
      <p:sp>
        <p:nvSpPr>
          <p:cNvPr id="524" name="Google Shape;524;p62"/>
          <p:cNvSpPr/>
          <p:nvPr/>
        </p:nvSpPr>
        <p:spPr>
          <a:xfrm>
            <a:off x="3756519" y="3716853"/>
            <a:ext cx="771984" cy="593352"/>
          </a:xfrm>
          <a:custGeom>
            <a:avLst/>
            <a:gdLst/>
            <a:ahLst/>
            <a:cxnLst/>
            <a:rect l="l" t="t" r="r" b="b"/>
            <a:pathLst>
              <a:path w="21600" h="21600" extrusionOk="0">
                <a:moveTo>
                  <a:pt x="18275" y="0"/>
                </a:moveTo>
                <a:lnTo>
                  <a:pt x="8301" y="12976"/>
                </a:lnTo>
                <a:lnTo>
                  <a:pt x="3325" y="6475"/>
                </a:lnTo>
                <a:lnTo>
                  <a:pt x="0" y="10800"/>
                </a:lnTo>
                <a:lnTo>
                  <a:pt x="8301" y="21600"/>
                </a:lnTo>
                <a:lnTo>
                  <a:pt x="21600" y="4325"/>
                </a:lnTo>
                <a:lnTo>
                  <a:pt x="18275" y="0"/>
                </a:lnTo>
                <a:close/>
              </a:path>
            </a:pathLst>
          </a:custGeom>
          <a:solidFill>
            <a:srgbClr val="1A75BB"/>
          </a:solidFill>
          <a:ln w="28575" cap="flat" cmpd="sng">
            <a:noFill/>
            <a:prstDash val="solid"/>
            <a:round/>
            <a:headEnd type="none" w="sm" len="sm"/>
            <a:tailEnd type="none" w="sm" len="sm"/>
          </a:ln>
        </p:spPr>
        <p:txBody>
          <a:bodyPr spcFirstLastPara="1" wrap="square" lIns="0" tIns="0" rIns="0" bIns="0" anchor="ctr" anchorCtr="0">
            <a:noAutofit/>
          </a:bodyPr>
          <a:lstStyle/>
          <a:p>
            <a:pPr algn="ctr"/>
            <a:endParaRPr sz="4000">
              <a:solidFill>
                <a:srgbClr val="FFFFFF"/>
              </a:solidFill>
              <a:latin typeface="Gill Sans"/>
              <a:ea typeface="Gill Sans"/>
              <a:cs typeface="Gill Sans"/>
              <a:sym typeface="Gill Sans"/>
            </a:endParaRPr>
          </a:p>
        </p:txBody>
      </p:sp>
      <p:sp>
        <p:nvSpPr>
          <p:cNvPr id="525" name="Google Shape;525;p62"/>
          <p:cNvSpPr txBox="1"/>
          <p:nvPr/>
        </p:nvSpPr>
        <p:spPr>
          <a:xfrm>
            <a:off x="4449691" y="3551749"/>
            <a:ext cx="495200" cy="473600"/>
          </a:xfrm>
          <a:prstGeom prst="rect">
            <a:avLst/>
          </a:prstGeom>
          <a:noFill/>
          <a:ln>
            <a:noFill/>
          </a:ln>
        </p:spPr>
        <p:txBody>
          <a:bodyPr spcFirstLastPara="1" wrap="square" lIns="121900" tIns="121900" rIns="121900" bIns="121900" anchor="t" anchorCtr="0">
            <a:noAutofit/>
          </a:bodyPr>
          <a:lstStyle/>
          <a:p>
            <a:pPr>
              <a:lnSpc>
                <a:spcPct val="80000"/>
              </a:lnSpc>
            </a:pPr>
            <a:r>
              <a:rPr lang="en" sz="4267">
                <a:solidFill>
                  <a:srgbClr val="F28C11"/>
                </a:solidFill>
                <a:latin typeface="Arial"/>
                <a:ea typeface="Arial"/>
                <a:cs typeface="Arial"/>
                <a:sym typeface="Arial"/>
              </a:rPr>
              <a:t>*</a:t>
            </a:r>
            <a:endParaRPr sz="4267">
              <a:solidFill>
                <a:srgbClr val="F28C11"/>
              </a:solidFill>
              <a:latin typeface="Arial"/>
              <a:ea typeface="Arial"/>
              <a:cs typeface="Arial"/>
              <a:sym typeface="Arial"/>
            </a:endParaRPr>
          </a:p>
        </p:txBody>
      </p:sp>
      <p:cxnSp>
        <p:nvCxnSpPr>
          <p:cNvPr id="526" name="Google Shape;526;p62"/>
          <p:cNvCxnSpPr/>
          <p:nvPr/>
        </p:nvCxnSpPr>
        <p:spPr>
          <a:xfrm>
            <a:off x="3428891" y="4446216"/>
            <a:ext cx="1466800" cy="0"/>
          </a:xfrm>
          <a:prstGeom prst="straightConnector1">
            <a:avLst/>
          </a:prstGeom>
          <a:noFill/>
          <a:ln w="19050" cap="flat" cmpd="sng">
            <a:solidFill>
              <a:srgbClr val="BFBFBF"/>
            </a:solidFill>
            <a:prstDash val="solid"/>
            <a:round/>
            <a:headEnd type="none" w="sm" len="sm"/>
            <a:tailEnd type="none" w="sm" len="sm"/>
          </a:ln>
        </p:spPr>
      </p:cxnSp>
      <p:sp>
        <p:nvSpPr>
          <p:cNvPr id="527" name="Google Shape;527;p62"/>
          <p:cNvSpPr/>
          <p:nvPr/>
        </p:nvSpPr>
        <p:spPr>
          <a:xfrm>
            <a:off x="3568591" y="4602383"/>
            <a:ext cx="1416000" cy="47200"/>
          </a:xfrm>
          <a:prstGeom prst="roundRect">
            <a:avLst>
              <a:gd name="adj" fmla="val 16667"/>
            </a:avLst>
          </a:prstGeom>
          <a:solidFill>
            <a:srgbClr val="F28C11"/>
          </a:solidFill>
          <a:ln>
            <a:noFill/>
          </a:ln>
        </p:spPr>
        <p:txBody>
          <a:bodyPr spcFirstLastPara="1" wrap="square" lIns="121900" tIns="121900" rIns="121900" bIns="121900" anchor="ctr" anchorCtr="0">
            <a:noAutofit/>
          </a:bodyPr>
          <a:lstStyle/>
          <a:p>
            <a:endParaRPr sz="2400">
              <a:solidFill>
                <a:schemeClr val="dk1"/>
              </a:solidFill>
              <a:latin typeface="Arial"/>
              <a:ea typeface="Arial"/>
              <a:cs typeface="Arial"/>
              <a:sym typeface="Arial"/>
            </a:endParaRPr>
          </a:p>
        </p:txBody>
      </p:sp>
      <p:sp>
        <p:nvSpPr>
          <p:cNvPr id="528" name="Google Shape;528;p62"/>
          <p:cNvSpPr txBox="1"/>
          <p:nvPr/>
        </p:nvSpPr>
        <p:spPr>
          <a:xfrm>
            <a:off x="3242275" y="4383583"/>
            <a:ext cx="495200" cy="473600"/>
          </a:xfrm>
          <a:prstGeom prst="rect">
            <a:avLst/>
          </a:prstGeom>
          <a:noFill/>
          <a:ln>
            <a:noFill/>
          </a:ln>
        </p:spPr>
        <p:txBody>
          <a:bodyPr spcFirstLastPara="1" wrap="square" lIns="121900" tIns="121900" rIns="121900" bIns="121900" anchor="t" anchorCtr="0">
            <a:noAutofit/>
          </a:bodyPr>
          <a:lstStyle/>
          <a:p>
            <a:pPr>
              <a:lnSpc>
                <a:spcPct val="80000"/>
              </a:lnSpc>
            </a:pPr>
            <a:r>
              <a:rPr lang="en" sz="1600">
                <a:solidFill>
                  <a:srgbClr val="F28C11"/>
                </a:solidFill>
                <a:latin typeface="Arial"/>
                <a:ea typeface="Arial"/>
                <a:cs typeface="Arial"/>
                <a:sym typeface="Arial"/>
              </a:rPr>
              <a:t>*</a:t>
            </a:r>
            <a:endParaRPr sz="1600">
              <a:solidFill>
                <a:srgbClr val="F28C11"/>
              </a:solidFill>
              <a:latin typeface="Arial"/>
              <a:ea typeface="Arial"/>
              <a:cs typeface="Arial"/>
              <a:sym typeface="Arial"/>
            </a:endParaRPr>
          </a:p>
        </p:txBody>
      </p:sp>
      <p:sp>
        <p:nvSpPr>
          <p:cNvPr id="508" name="Google Shape;508;p62"/>
          <p:cNvSpPr/>
          <p:nvPr/>
        </p:nvSpPr>
        <p:spPr>
          <a:xfrm>
            <a:off x="8167297" y="4220984"/>
            <a:ext cx="427104" cy="427176"/>
          </a:xfrm>
          <a:custGeom>
            <a:avLst/>
            <a:gdLst/>
            <a:ahLst/>
            <a:cxnLst/>
            <a:rect l="l" t="t" r="r" b="b"/>
            <a:pathLst>
              <a:path w="21600" h="21600" extrusionOk="0">
                <a:moveTo>
                  <a:pt x="10792" y="0"/>
                </a:moveTo>
                <a:cubicBezTo>
                  <a:pt x="7835" y="0"/>
                  <a:pt x="5226" y="1132"/>
                  <a:pt x="3179" y="3179"/>
                </a:cubicBezTo>
                <a:cubicBezTo>
                  <a:pt x="1018" y="5340"/>
                  <a:pt x="0" y="7851"/>
                  <a:pt x="0" y="10808"/>
                </a:cubicBezTo>
                <a:cubicBezTo>
                  <a:pt x="0" y="13765"/>
                  <a:pt x="1132" y="16374"/>
                  <a:pt x="3179" y="18421"/>
                </a:cubicBezTo>
                <a:cubicBezTo>
                  <a:pt x="5340" y="20582"/>
                  <a:pt x="7835" y="21600"/>
                  <a:pt x="10792" y="21600"/>
                </a:cubicBezTo>
                <a:cubicBezTo>
                  <a:pt x="13863" y="21600"/>
                  <a:pt x="16374" y="20582"/>
                  <a:pt x="18421" y="18421"/>
                </a:cubicBezTo>
                <a:cubicBezTo>
                  <a:pt x="20582" y="16260"/>
                  <a:pt x="21600" y="13765"/>
                  <a:pt x="21600" y="10808"/>
                </a:cubicBezTo>
                <a:cubicBezTo>
                  <a:pt x="21600" y="7851"/>
                  <a:pt x="20468" y="5226"/>
                  <a:pt x="18421" y="3179"/>
                </a:cubicBezTo>
                <a:cubicBezTo>
                  <a:pt x="16260" y="1018"/>
                  <a:pt x="13749" y="0"/>
                  <a:pt x="10792" y="0"/>
                </a:cubicBezTo>
                <a:close/>
                <a:moveTo>
                  <a:pt x="9203" y="4323"/>
                </a:moveTo>
                <a:lnTo>
                  <a:pt x="11475" y="4323"/>
                </a:lnTo>
                <a:lnTo>
                  <a:pt x="11475" y="10681"/>
                </a:lnTo>
                <a:lnTo>
                  <a:pt x="15799" y="15004"/>
                </a:lnTo>
                <a:lnTo>
                  <a:pt x="14209" y="16593"/>
                </a:lnTo>
                <a:lnTo>
                  <a:pt x="9203" y="11475"/>
                </a:lnTo>
                <a:lnTo>
                  <a:pt x="9203" y="4323"/>
                </a:lnTo>
                <a:close/>
              </a:path>
            </a:pathLst>
          </a:custGeom>
          <a:solidFill>
            <a:srgbClr val="A6D48E"/>
          </a:solidFill>
          <a:ln>
            <a:noFill/>
          </a:ln>
        </p:spPr>
        <p:txBody>
          <a:bodyPr spcFirstLastPara="1" wrap="square" lIns="50800" tIns="50800" rIns="50800" bIns="50800" anchor="ctr" anchorCtr="0">
            <a:noAutofit/>
          </a:bodyPr>
          <a:lstStyle/>
          <a:p>
            <a:pPr algn="ctr"/>
            <a:endParaRPr sz="4000">
              <a:solidFill>
                <a:srgbClr val="FFFFFF"/>
              </a:solidFill>
              <a:latin typeface="Gill Sans"/>
              <a:ea typeface="Gill Sans"/>
              <a:cs typeface="Gill Sans"/>
              <a:sym typeface="Gill Sans"/>
            </a:endParaRPr>
          </a:p>
        </p:txBody>
      </p:sp>
      <p:sp>
        <p:nvSpPr>
          <p:cNvPr id="529" name="Google Shape;529;p62"/>
          <p:cNvSpPr/>
          <p:nvPr/>
        </p:nvSpPr>
        <p:spPr>
          <a:xfrm>
            <a:off x="7834595" y="4000813"/>
            <a:ext cx="385848" cy="287496"/>
          </a:xfrm>
          <a:custGeom>
            <a:avLst/>
            <a:gdLst/>
            <a:ahLst/>
            <a:cxnLst/>
            <a:rect l="l" t="t" r="r" b="b"/>
            <a:pathLst>
              <a:path w="21600" h="21600" extrusionOk="0">
                <a:moveTo>
                  <a:pt x="0" y="18786"/>
                </a:moveTo>
                <a:lnTo>
                  <a:pt x="0" y="15971"/>
                </a:lnTo>
                <a:lnTo>
                  <a:pt x="9699" y="15971"/>
                </a:lnTo>
                <a:lnTo>
                  <a:pt x="9699" y="18786"/>
                </a:lnTo>
                <a:lnTo>
                  <a:pt x="0" y="18786"/>
                </a:lnTo>
                <a:close/>
                <a:moveTo>
                  <a:pt x="0" y="7528"/>
                </a:moveTo>
                <a:lnTo>
                  <a:pt x="0" y="4714"/>
                </a:lnTo>
                <a:lnTo>
                  <a:pt x="9699" y="4714"/>
                </a:lnTo>
                <a:lnTo>
                  <a:pt x="9699" y="7528"/>
                </a:lnTo>
                <a:lnTo>
                  <a:pt x="0" y="7528"/>
                </a:lnTo>
                <a:close/>
                <a:moveTo>
                  <a:pt x="15414" y="21600"/>
                </a:moveTo>
                <a:lnTo>
                  <a:pt x="11324" y="16112"/>
                </a:lnTo>
                <a:lnTo>
                  <a:pt x="12792" y="14142"/>
                </a:lnTo>
                <a:lnTo>
                  <a:pt x="15414" y="17660"/>
                </a:lnTo>
                <a:lnTo>
                  <a:pt x="20132" y="11328"/>
                </a:lnTo>
                <a:lnTo>
                  <a:pt x="21600" y="13368"/>
                </a:lnTo>
                <a:cubicBezTo>
                  <a:pt x="21600" y="13298"/>
                  <a:pt x="15414" y="21600"/>
                  <a:pt x="15414" y="21600"/>
                </a:cubicBezTo>
                <a:close/>
                <a:moveTo>
                  <a:pt x="15414" y="10343"/>
                </a:moveTo>
                <a:lnTo>
                  <a:pt x="11324" y="4855"/>
                </a:lnTo>
                <a:lnTo>
                  <a:pt x="12792" y="2885"/>
                </a:lnTo>
                <a:lnTo>
                  <a:pt x="15414" y="6332"/>
                </a:lnTo>
                <a:lnTo>
                  <a:pt x="20132" y="0"/>
                </a:lnTo>
                <a:lnTo>
                  <a:pt x="21600" y="2040"/>
                </a:lnTo>
                <a:cubicBezTo>
                  <a:pt x="21600" y="2040"/>
                  <a:pt x="15414" y="10343"/>
                  <a:pt x="15414" y="10343"/>
                </a:cubicBezTo>
                <a:close/>
              </a:path>
            </a:pathLst>
          </a:custGeom>
          <a:solidFill>
            <a:srgbClr val="AEB3B7"/>
          </a:solidFill>
          <a:ln>
            <a:noFill/>
          </a:ln>
        </p:spPr>
        <p:txBody>
          <a:bodyPr spcFirstLastPara="1" wrap="square" lIns="0" tIns="0" rIns="0" bIns="0" anchor="ctr" anchorCtr="0">
            <a:noAutofit/>
          </a:bodyPr>
          <a:lstStyle/>
          <a:p>
            <a:pPr algn="ctr"/>
            <a:endParaRPr sz="4000">
              <a:solidFill>
                <a:srgbClr val="FFFFFF"/>
              </a:solidFill>
              <a:latin typeface="Gill Sans"/>
              <a:ea typeface="Gill Sans"/>
              <a:cs typeface="Gill Sans"/>
              <a:sym typeface="Gill Sans"/>
            </a:endParaRPr>
          </a:p>
        </p:txBody>
      </p:sp>
      <p:grpSp>
        <p:nvGrpSpPr>
          <p:cNvPr id="6" name="Group 5">
            <a:extLst>
              <a:ext uri="{FF2B5EF4-FFF2-40B4-BE49-F238E27FC236}">
                <a16:creationId xmlns:a16="http://schemas.microsoft.com/office/drawing/2014/main" id="{ED35F33F-E0DC-5541-DAE6-DE2C98A05A40}"/>
              </a:ext>
            </a:extLst>
          </p:cNvPr>
          <p:cNvGrpSpPr/>
          <p:nvPr/>
        </p:nvGrpSpPr>
        <p:grpSpPr>
          <a:xfrm>
            <a:off x="9705300" y="3742551"/>
            <a:ext cx="912312" cy="912312"/>
            <a:chOff x="7329257" y="2837393"/>
            <a:chExt cx="684234" cy="684234"/>
          </a:xfrm>
        </p:grpSpPr>
        <p:sp>
          <p:nvSpPr>
            <p:cNvPr id="487" name="Google Shape;487;p62"/>
            <p:cNvSpPr/>
            <p:nvPr/>
          </p:nvSpPr>
          <p:spPr>
            <a:xfrm>
              <a:off x="7329257" y="2837393"/>
              <a:ext cx="684234" cy="684234"/>
            </a:xfrm>
            <a:custGeom>
              <a:avLst/>
              <a:gdLst/>
              <a:ahLst/>
              <a:cxnLst/>
              <a:rect l="l" t="t" r="r" b="b"/>
              <a:pathLst>
                <a:path w="21600" h="21600" extrusionOk="0">
                  <a:moveTo>
                    <a:pt x="0" y="21600"/>
                  </a:moveTo>
                  <a:lnTo>
                    <a:pt x="0" y="14227"/>
                  </a:lnTo>
                  <a:lnTo>
                    <a:pt x="2304" y="14227"/>
                  </a:lnTo>
                  <a:lnTo>
                    <a:pt x="2304" y="17683"/>
                  </a:lnTo>
                  <a:lnTo>
                    <a:pt x="6278" y="13709"/>
                  </a:lnTo>
                  <a:lnTo>
                    <a:pt x="7891" y="15322"/>
                  </a:lnTo>
                  <a:lnTo>
                    <a:pt x="3917" y="19296"/>
                  </a:lnTo>
                  <a:lnTo>
                    <a:pt x="7373" y="19296"/>
                  </a:lnTo>
                  <a:lnTo>
                    <a:pt x="7373" y="21600"/>
                  </a:lnTo>
                  <a:cubicBezTo>
                    <a:pt x="7373" y="21600"/>
                    <a:pt x="0" y="21600"/>
                    <a:pt x="0" y="21600"/>
                  </a:cubicBezTo>
                  <a:close/>
                  <a:moveTo>
                    <a:pt x="14170" y="21600"/>
                  </a:moveTo>
                  <a:lnTo>
                    <a:pt x="14170" y="19296"/>
                  </a:lnTo>
                  <a:lnTo>
                    <a:pt x="17626" y="19296"/>
                  </a:lnTo>
                  <a:lnTo>
                    <a:pt x="13651" y="15322"/>
                  </a:lnTo>
                  <a:lnTo>
                    <a:pt x="15264" y="13709"/>
                  </a:lnTo>
                  <a:lnTo>
                    <a:pt x="19238" y="17683"/>
                  </a:lnTo>
                  <a:lnTo>
                    <a:pt x="19238" y="14227"/>
                  </a:lnTo>
                  <a:lnTo>
                    <a:pt x="21542" y="14227"/>
                  </a:lnTo>
                  <a:lnTo>
                    <a:pt x="21542" y="21600"/>
                  </a:lnTo>
                  <a:cubicBezTo>
                    <a:pt x="21600" y="21600"/>
                    <a:pt x="14170" y="21600"/>
                    <a:pt x="14170" y="21600"/>
                  </a:cubicBezTo>
                  <a:close/>
                  <a:moveTo>
                    <a:pt x="6278" y="7891"/>
                  </a:moveTo>
                  <a:lnTo>
                    <a:pt x="2304" y="3917"/>
                  </a:lnTo>
                  <a:lnTo>
                    <a:pt x="2304" y="7373"/>
                  </a:lnTo>
                  <a:lnTo>
                    <a:pt x="0" y="7373"/>
                  </a:lnTo>
                  <a:lnTo>
                    <a:pt x="0" y="0"/>
                  </a:lnTo>
                  <a:lnTo>
                    <a:pt x="7373" y="0"/>
                  </a:lnTo>
                  <a:lnTo>
                    <a:pt x="7373" y="2304"/>
                  </a:lnTo>
                  <a:lnTo>
                    <a:pt x="3917" y="2304"/>
                  </a:lnTo>
                  <a:lnTo>
                    <a:pt x="7891" y="6278"/>
                  </a:lnTo>
                  <a:cubicBezTo>
                    <a:pt x="7891" y="6278"/>
                    <a:pt x="6278" y="7891"/>
                    <a:pt x="6278" y="7891"/>
                  </a:cubicBezTo>
                  <a:close/>
                  <a:moveTo>
                    <a:pt x="15322" y="7891"/>
                  </a:moveTo>
                  <a:lnTo>
                    <a:pt x="13709" y="6278"/>
                  </a:lnTo>
                  <a:lnTo>
                    <a:pt x="17683" y="2304"/>
                  </a:lnTo>
                  <a:lnTo>
                    <a:pt x="14227" y="2304"/>
                  </a:lnTo>
                  <a:lnTo>
                    <a:pt x="14227" y="0"/>
                  </a:lnTo>
                  <a:lnTo>
                    <a:pt x="21600" y="0"/>
                  </a:lnTo>
                  <a:lnTo>
                    <a:pt x="21600" y="7373"/>
                  </a:lnTo>
                  <a:lnTo>
                    <a:pt x="19296" y="7373"/>
                  </a:lnTo>
                  <a:lnTo>
                    <a:pt x="19296" y="3917"/>
                  </a:lnTo>
                  <a:lnTo>
                    <a:pt x="15322" y="7891"/>
                  </a:lnTo>
                  <a:close/>
                </a:path>
              </a:pathLst>
            </a:custGeom>
            <a:solidFill>
              <a:srgbClr val="BFBFBF"/>
            </a:solidFill>
            <a:ln w="28575" cap="flat" cmpd="sng">
              <a:solidFill>
                <a:srgbClr val="F8F9FA"/>
              </a:solidFill>
              <a:prstDash val="solid"/>
              <a:round/>
              <a:headEnd type="none" w="sm" len="sm"/>
              <a:tailEnd type="none" w="sm" len="sm"/>
            </a:ln>
          </p:spPr>
          <p:txBody>
            <a:bodyPr spcFirstLastPara="1" wrap="square" lIns="0" tIns="0" rIns="0" bIns="0" anchor="ctr" anchorCtr="0">
              <a:noAutofit/>
            </a:bodyPr>
            <a:lstStyle/>
            <a:p>
              <a:pPr algn="ctr"/>
              <a:endParaRPr sz="4000">
                <a:solidFill>
                  <a:srgbClr val="FFFFFF"/>
                </a:solidFill>
                <a:latin typeface="Gill Sans"/>
                <a:ea typeface="Gill Sans"/>
                <a:cs typeface="Gill Sans"/>
                <a:sym typeface="Gill Sans"/>
              </a:endParaRPr>
            </a:p>
          </p:txBody>
        </p:sp>
        <p:sp>
          <p:nvSpPr>
            <p:cNvPr id="531" name="Google Shape;531;p62"/>
            <p:cNvSpPr/>
            <p:nvPr/>
          </p:nvSpPr>
          <p:spPr>
            <a:xfrm>
              <a:off x="7530771" y="3012063"/>
              <a:ext cx="281178" cy="310824"/>
            </a:xfrm>
            <a:custGeom>
              <a:avLst/>
              <a:gdLst/>
              <a:ahLst/>
              <a:cxnLst/>
              <a:rect l="l" t="t" r="r" b="b"/>
              <a:pathLst>
                <a:path w="21600" h="21600" extrusionOk="0">
                  <a:moveTo>
                    <a:pt x="9014" y="0"/>
                  </a:moveTo>
                  <a:lnTo>
                    <a:pt x="8455" y="3503"/>
                  </a:lnTo>
                  <a:cubicBezTo>
                    <a:pt x="7884" y="3710"/>
                    <a:pt x="7311" y="3913"/>
                    <a:pt x="6626" y="4223"/>
                  </a:cubicBezTo>
                  <a:cubicBezTo>
                    <a:pt x="5939" y="4533"/>
                    <a:pt x="5469" y="4861"/>
                    <a:pt x="5013" y="5274"/>
                  </a:cubicBezTo>
                  <a:lnTo>
                    <a:pt x="1700" y="4651"/>
                  </a:lnTo>
                  <a:lnTo>
                    <a:pt x="0" y="7336"/>
                  </a:lnTo>
                  <a:lnTo>
                    <a:pt x="2732" y="9710"/>
                  </a:lnTo>
                  <a:cubicBezTo>
                    <a:pt x="2618" y="9918"/>
                    <a:pt x="2625" y="10321"/>
                    <a:pt x="2625" y="10839"/>
                  </a:cubicBezTo>
                  <a:cubicBezTo>
                    <a:pt x="2625" y="11356"/>
                    <a:pt x="2618" y="11780"/>
                    <a:pt x="2732" y="11987"/>
                  </a:cubicBezTo>
                  <a:lnTo>
                    <a:pt x="0" y="14361"/>
                  </a:lnTo>
                  <a:lnTo>
                    <a:pt x="1700" y="17046"/>
                  </a:lnTo>
                  <a:lnTo>
                    <a:pt x="4905" y="16326"/>
                  </a:lnTo>
                  <a:cubicBezTo>
                    <a:pt x="5362" y="16739"/>
                    <a:pt x="5924" y="17048"/>
                    <a:pt x="6497" y="17358"/>
                  </a:cubicBezTo>
                  <a:cubicBezTo>
                    <a:pt x="7068" y="17668"/>
                    <a:pt x="7755" y="17973"/>
                    <a:pt x="8326" y="18078"/>
                  </a:cubicBezTo>
                  <a:lnTo>
                    <a:pt x="8907" y="21600"/>
                  </a:lnTo>
                  <a:lnTo>
                    <a:pt x="12672" y="21600"/>
                  </a:lnTo>
                  <a:lnTo>
                    <a:pt x="13253" y="18078"/>
                  </a:lnTo>
                  <a:cubicBezTo>
                    <a:pt x="13826" y="17871"/>
                    <a:pt x="14396" y="17668"/>
                    <a:pt x="15081" y="17358"/>
                  </a:cubicBezTo>
                  <a:cubicBezTo>
                    <a:pt x="15769" y="17048"/>
                    <a:pt x="16217" y="16739"/>
                    <a:pt x="16673" y="16326"/>
                  </a:cubicBezTo>
                  <a:lnTo>
                    <a:pt x="19879" y="17046"/>
                  </a:lnTo>
                  <a:lnTo>
                    <a:pt x="21600" y="14361"/>
                  </a:lnTo>
                  <a:lnTo>
                    <a:pt x="18739" y="11987"/>
                  </a:lnTo>
                  <a:cubicBezTo>
                    <a:pt x="18739" y="11780"/>
                    <a:pt x="18846" y="11356"/>
                    <a:pt x="18846" y="10839"/>
                  </a:cubicBezTo>
                  <a:cubicBezTo>
                    <a:pt x="18960" y="10321"/>
                    <a:pt x="18853" y="9918"/>
                    <a:pt x="18739" y="9710"/>
                  </a:cubicBezTo>
                  <a:lnTo>
                    <a:pt x="21600" y="7336"/>
                  </a:lnTo>
                  <a:lnTo>
                    <a:pt x="19879" y="4651"/>
                  </a:lnTo>
                  <a:lnTo>
                    <a:pt x="16673" y="5274"/>
                  </a:lnTo>
                  <a:cubicBezTo>
                    <a:pt x="16217" y="4861"/>
                    <a:pt x="15769" y="4636"/>
                    <a:pt x="15081" y="4223"/>
                  </a:cubicBezTo>
                  <a:cubicBezTo>
                    <a:pt x="14396" y="3808"/>
                    <a:pt x="13826" y="3607"/>
                    <a:pt x="13253" y="3503"/>
                  </a:cubicBezTo>
                  <a:lnTo>
                    <a:pt x="12672" y="0"/>
                  </a:lnTo>
                  <a:lnTo>
                    <a:pt x="9014" y="0"/>
                  </a:lnTo>
                  <a:close/>
                  <a:moveTo>
                    <a:pt x="10735" y="6714"/>
                  </a:moveTo>
                  <a:cubicBezTo>
                    <a:pt x="12108" y="6714"/>
                    <a:pt x="13140" y="7119"/>
                    <a:pt x="13941" y="7842"/>
                  </a:cubicBezTo>
                  <a:cubicBezTo>
                    <a:pt x="14740" y="8567"/>
                    <a:pt x="15189" y="9501"/>
                    <a:pt x="15189" y="10742"/>
                  </a:cubicBezTo>
                  <a:cubicBezTo>
                    <a:pt x="15189" y="11982"/>
                    <a:pt x="14740" y="12918"/>
                    <a:pt x="13941" y="13641"/>
                  </a:cubicBezTo>
                  <a:cubicBezTo>
                    <a:pt x="13140" y="14366"/>
                    <a:pt x="11994" y="14770"/>
                    <a:pt x="10735" y="14770"/>
                  </a:cubicBezTo>
                  <a:cubicBezTo>
                    <a:pt x="9479" y="14770"/>
                    <a:pt x="8443" y="14469"/>
                    <a:pt x="7530" y="13641"/>
                  </a:cubicBezTo>
                  <a:cubicBezTo>
                    <a:pt x="6731" y="12918"/>
                    <a:pt x="6282" y="11982"/>
                    <a:pt x="6282" y="10742"/>
                  </a:cubicBezTo>
                  <a:cubicBezTo>
                    <a:pt x="6282" y="9501"/>
                    <a:pt x="6731" y="8567"/>
                    <a:pt x="7530" y="7842"/>
                  </a:cubicBezTo>
                  <a:cubicBezTo>
                    <a:pt x="8329" y="7119"/>
                    <a:pt x="9479" y="6714"/>
                    <a:pt x="10735" y="6714"/>
                  </a:cubicBezTo>
                  <a:close/>
                </a:path>
              </a:pathLst>
            </a:custGeom>
            <a:solidFill>
              <a:schemeClr val="bg1">
                <a:lumMod val="85000"/>
              </a:schemeClr>
            </a:solidFill>
            <a:ln>
              <a:noFill/>
            </a:ln>
          </p:spPr>
          <p:txBody>
            <a:bodyPr spcFirstLastPara="1" wrap="square" lIns="0" tIns="0" rIns="0" bIns="0" anchor="ctr" anchorCtr="0">
              <a:noAutofit/>
            </a:bodyPr>
            <a:lstStyle/>
            <a:p>
              <a:pPr algn="ctr"/>
              <a:endParaRPr sz="4000">
                <a:solidFill>
                  <a:srgbClr val="FFFFFF"/>
                </a:solidFill>
                <a:latin typeface="Gill Sans"/>
                <a:ea typeface="Gill Sans"/>
                <a:cs typeface="Gill Sans"/>
                <a:sym typeface="Gill Sans"/>
              </a:endParaRPr>
            </a:p>
          </p:txBody>
        </p:sp>
      </p:grpSp>
      <p:sp>
        <p:nvSpPr>
          <p:cNvPr id="530" name="Google Shape;530;p62"/>
          <p:cNvSpPr/>
          <p:nvPr/>
        </p:nvSpPr>
        <p:spPr>
          <a:xfrm>
            <a:off x="1692079" y="3662587"/>
            <a:ext cx="784224" cy="1045800"/>
          </a:xfrm>
          <a:custGeom>
            <a:avLst/>
            <a:gdLst/>
            <a:ahLst/>
            <a:cxnLst/>
            <a:rect l="l" t="t" r="r" b="b"/>
            <a:pathLst>
              <a:path w="21600" h="21600" extrusionOk="0">
                <a:moveTo>
                  <a:pt x="10813" y="0"/>
                </a:moveTo>
                <a:cubicBezTo>
                  <a:pt x="8831" y="0"/>
                  <a:pt x="7208" y="541"/>
                  <a:pt x="5767" y="1621"/>
                </a:cubicBezTo>
                <a:cubicBezTo>
                  <a:pt x="4326" y="2702"/>
                  <a:pt x="3604" y="3919"/>
                  <a:pt x="3604" y="5405"/>
                </a:cubicBezTo>
                <a:lnTo>
                  <a:pt x="3604" y="8088"/>
                </a:lnTo>
                <a:lnTo>
                  <a:pt x="2703" y="8088"/>
                </a:lnTo>
                <a:cubicBezTo>
                  <a:pt x="1983" y="8088"/>
                  <a:pt x="1261" y="8223"/>
                  <a:pt x="721" y="8628"/>
                </a:cubicBezTo>
                <a:cubicBezTo>
                  <a:pt x="180" y="9034"/>
                  <a:pt x="0" y="9439"/>
                  <a:pt x="0" y="10115"/>
                </a:cubicBezTo>
                <a:lnTo>
                  <a:pt x="0" y="18898"/>
                </a:lnTo>
                <a:cubicBezTo>
                  <a:pt x="0" y="19708"/>
                  <a:pt x="361" y="20249"/>
                  <a:pt x="1081" y="20789"/>
                </a:cubicBezTo>
                <a:cubicBezTo>
                  <a:pt x="1622" y="21330"/>
                  <a:pt x="2523" y="21600"/>
                  <a:pt x="3604" y="21600"/>
                </a:cubicBezTo>
                <a:lnTo>
                  <a:pt x="17996" y="21600"/>
                </a:lnTo>
                <a:cubicBezTo>
                  <a:pt x="19077" y="21600"/>
                  <a:pt x="19798" y="21330"/>
                  <a:pt x="20519" y="20789"/>
                </a:cubicBezTo>
                <a:cubicBezTo>
                  <a:pt x="21239" y="20249"/>
                  <a:pt x="21600" y="19708"/>
                  <a:pt x="21600" y="18898"/>
                </a:cubicBezTo>
                <a:lnTo>
                  <a:pt x="21600" y="10115"/>
                </a:lnTo>
                <a:cubicBezTo>
                  <a:pt x="21600" y="9574"/>
                  <a:pt x="21420" y="9034"/>
                  <a:pt x="20879" y="8628"/>
                </a:cubicBezTo>
                <a:cubicBezTo>
                  <a:pt x="20339" y="8223"/>
                  <a:pt x="19798" y="8088"/>
                  <a:pt x="18897" y="8088"/>
                </a:cubicBezTo>
                <a:lnTo>
                  <a:pt x="17996" y="8088"/>
                </a:lnTo>
                <a:lnTo>
                  <a:pt x="17996" y="5405"/>
                </a:lnTo>
                <a:cubicBezTo>
                  <a:pt x="17996" y="3919"/>
                  <a:pt x="17274" y="2702"/>
                  <a:pt x="15833" y="1621"/>
                </a:cubicBezTo>
                <a:cubicBezTo>
                  <a:pt x="14392" y="541"/>
                  <a:pt x="12794" y="0"/>
                  <a:pt x="10813" y="0"/>
                </a:cubicBezTo>
                <a:close/>
                <a:moveTo>
                  <a:pt x="10993" y="2162"/>
                </a:moveTo>
                <a:cubicBezTo>
                  <a:pt x="12254" y="2162"/>
                  <a:pt x="13130" y="2432"/>
                  <a:pt x="14211" y="3108"/>
                </a:cubicBezTo>
                <a:cubicBezTo>
                  <a:pt x="15112" y="3783"/>
                  <a:pt x="15653" y="4459"/>
                  <a:pt x="15653" y="5405"/>
                </a:cubicBezTo>
                <a:lnTo>
                  <a:pt x="15653" y="8088"/>
                </a:lnTo>
                <a:lnTo>
                  <a:pt x="6308" y="8088"/>
                </a:lnTo>
                <a:lnTo>
                  <a:pt x="6308" y="5405"/>
                </a:lnTo>
                <a:cubicBezTo>
                  <a:pt x="6308" y="4459"/>
                  <a:pt x="6668" y="3783"/>
                  <a:pt x="7749" y="3108"/>
                </a:cubicBezTo>
                <a:cubicBezTo>
                  <a:pt x="8650" y="2568"/>
                  <a:pt x="9732" y="2162"/>
                  <a:pt x="10993" y="2162"/>
                </a:cubicBezTo>
                <a:close/>
              </a:path>
            </a:pathLst>
          </a:custGeom>
          <a:solidFill>
            <a:srgbClr val="F28C11"/>
          </a:solidFill>
          <a:ln w="19050" cap="flat" cmpd="sng">
            <a:noFill/>
            <a:prstDash val="solid"/>
            <a:round/>
            <a:headEnd type="none" w="sm" len="sm"/>
            <a:tailEnd type="none" w="sm" len="sm"/>
          </a:ln>
        </p:spPr>
        <p:txBody>
          <a:bodyPr spcFirstLastPara="1" wrap="square" lIns="50800" tIns="50800" rIns="50800" bIns="50800" anchor="ctr" anchorCtr="0">
            <a:noAutofit/>
          </a:bodyPr>
          <a:lstStyle/>
          <a:p>
            <a:pPr algn="ctr"/>
            <a:endParaRPr sz="4000">
              <a:solidFill>
                <a:srgbClr val="FFFFFF"/>
              </a:solidFill>
              <a:latin typeface="Gill Sans"/>
              <a:ea typeface="Gill Sans"/>
              <a:cs typeface="Gill Sans"/>
              <a:sym typeface="Gill Sans"/>
            </a:endParaRPr>
          </a:p>
        </p:txBody>
      </p:sp>
      <p:sp>
        <p:nvSpPr>
          <p:cNvPr id="532" name="Google Shape;532;p62"/>
          <p:cNvSpPr/>
          <p:nvPr/>
        </p:nvSpPr>
        <p:spPr>
          <a:xfrm>
            <a:off x="1557191" y="4216209"/>
            <a:ext cx="1054000" cy="316400"/>
          </a:xfrm>
          <a:prstGeom prst="roundRect">
            <a:avLst>
              <a:gd name="adj" fmla="val 16667"/>
            </a:avLst>
          </a:prstGeom>
          <a:solidFill>
            <a:srgbClr val="D2E3FC"/>
          </a:solidFill>
          <a:ln w="19050" cap="flat" cmpd="sng">
            <a:solidFill>
              <a:srgbClr val="1A75BB"/>
            </a:solidFill>
            <a:prstDash val="solid"/>
            <a:round/>
            <a:headEnd type="none" w="sm" len="sm"/>
            <a:tailEnd type="none" w="sm" len="sm"/>
          </a:ln>
        </p:spPr>
        <p:txBody>
          <a:bodyPr spcFirstLastPara="1" wrap="square" lIns="121900" tIns="121900" rIns="121900" bIns="121900" anchor="ctr" anchorCtr="0">
            <a:noAutofit/>
          </a:bodyPr>
          <a:lstStyle/>
          <a:p>
            <a:pPr>
              <a:lnSpc>
                <a:spcPct val="80000"/>
              </a:lnSpc>
            </a:pPr>
            <a:r>
              <a:rPr lang="en" sz="1867">
                <a:latin typeface="Arial"/>
                <a:ea typeface="Arial"/>
                <a:cs typeface="Arial"/>
                <a:sym typeface="Arial"/>
              </a:rPr>
              <a:t> </a:t>
            </a:r>
            <a:r>
              <a:rPr lang="en" sz="1600">
                <a:latin typeface="Arial"/>
                <a:ea typeface="Arial"/>
                <a:cs typeface="Arial"/>
                <a:sym typeface="Arial"/>
              </a:rPr>
              <a:t>8.8.8.8</a:t>
            </a:r>
            <a:endParaRPr sz="2400">
              <a:latin typeface="Arial"/>
              <a:ea typeface="Arial"/>
              <a:cs typeface="Arial"/>
              <a:sym typeface="Arial"/>
            </a:endParaRPr>
          </a:p>
        </p:txBody>
      </p:sp>
      <p:sp>
        <p:nvSpPr>
          <p:cNvPr id="10" name="Google Shape;507;p62"/>
          <p:cNvSpPr/>
          <p:nvPr/>
        </p:nvSpPr>
        <p:spPr>
          <a:xfrm>
            <a:off x="7696496" y="3678533"/>
            <a:ext cx="855432" cy="965592"/>
          </a:xfrm>
          <a:custGeom>
            <a:avLst/>
            <a:gdLst/>
            <a:ahLst/>
            <a:cxnLst/>
            <a:rect l="l" t="t" r="r" b="b"/>
            <a:pathLst>
              <a:path w="21600" h="21600" extrusionOk="0">
                <a:moveTo>
                  <a:pt x="10800" y="0"/>
                </a:moveTo>
                <a:cubicBezTo>
                  <a:pt x="10080" y="0"/>
                  <a:pt x="9420" y="218"/>
                  <a:pt x="8880" y="596"/>
                </a:cubicBezTo>
                <a:cubicBezTo>
                  <a:pt x="8340" y="1028"/>
                  <a:pt x="7977" y="1510"/>
                  <a:pt x="7857" y="2158"/>
                </a:cubicBezTo>
                <a:lnTo>
                  <a:pt x="1803" y="2158"/>
                </a:lnTo>
                <a:cubicBezTo>
                  <a:pt x="1263" y="2158"/>
                  <a:pt x="778" y="2379"/>
                  <a:pt x="478" y="2649"/>
                </a:cubicBezTo>
                <a:cubicBezTo>
                  <a:pt x="178" y="2919"/>
                  <a:pt x="0" y="3295"/>
                  <a:pt x="0" y="3781"/>
                </a:cubicBezTo>
                <a:lnTo>
                  <a:pt x="0" y="19985"/>
                </a:lnTo>
                <a:cubicBezTo>
                  <a:pt x="0" y="20417"/>
                  <a:pt x="177" y="20793"/>
                  <a:pt x="537" y="21117"/>
                </a:cubicBezTo>
                <a:cubicBezTo>
                  <a:pt x="897" y="21441"/>
                  <a:pt x="1323" y="21600"/>
                  <a:pt x="1803" y="21600"/>
                </a:cubicBezTo>
                <a:lnTo>
                  <a:pt x="11102" y="21600"/>
                </a:lnTo>
                <a:cubicBezTo>
                  <a:pt x="10862" y="21330"/>
                  <a:pt x="10677" y="21062"/>
                  <a:pt x="10557" y="20792"/>
                </a:cubicBezTo>
                <a:cubicBezTo>
                  <a:pt x="10437" y="20522"/>
                  <a:pt x="10316" y="20255"/>
                  <a:pt x="10196" y="19985"/>
                </a:cubicBezTo>
                <a:lnTo>
                  <a:pt x="1803" y="19985"/>
                </a:lnTo>
                <a:lnTo>
                  <a:pt x="1803" y="3781"/>
                </a:lnTo>
                <a:lnTo>
                  <a:pt x="3597" y="3781"/>
                </a:lnTo>
                <a:lnTo>
                  <a:pt x="3597" y="6211"/>
                </a:lnTo>
                <a:lnTo>
                  <a:pt x="18003" y="6211"/>
                </a:lnTo>
                <a:lnTo>
                  <a:pt x="18003" y="3781"/>
                </a:lnTo>
                <a:lnTo>
                  <a:pt x="19797" y="3781"/>
                </a:lnTo>
                <a:lnTo>
                  <a:pt x="19797" y="11343"/>
                </a:lnTo>
                <a:cubicBezTo>
                  <a:pt x="20097" y="11451"/>
                  <a:pt x="20403" y="11560"/>
                  <a:pt x="20703" y="11668"/>
                </a:cubicBezTo>
                <a:cubicBezTo>
                  <a:pt x="21003" y="11776"/>
                  <a:pt x="21300" y="11936"/>
                  <a:pt x="21600" y="12098"/>
                </a:cubicBezTo>
                <a:lnTo>
                  <a:pt x="21600" y="3781"/>
                </a:lnTo>
                <a:cubicBezTo>
                  <a:pt x="21600" y="3295"/>
                  <a:pt x="21482" y="2859"/>
                  <a:pt x="21122" y="2589"/>
                </a:cubicBezTo>
                <a:cubicBezTo>
                  <a:pt x="20762" y="2319"/>
                  <a:pt x="20337" y="2158"/>
                  <a:pt x="19797" y="2158"/>
                </a:cubicBezTo>
                <a:lnTo>
                  <a:pt x="13743" y="2158"/>
                </a:lnTo>
                <a:cubicBezTo>
                  <a:pt x="13623" y="1510"/>
                  <a:pt x="13260" y="1028"/>
                  <a:pt x="12720" y="596"/>
                </a:cubicBezTo>
                <a:cubicBezTo>
                  <a:pt x="12180" y="218"/>
                  <a:pt x="11520" y="0"/>
                  <a:pt x="10800" y="0"/>
                </a:cubicBezTo>
                <a:close/>
                <a:moveTo>
                  <a:pt x="10800" y="1623"/>
                </a:moveTo>
                <a:cubicBezTo>
                  <a:pt x="11160" y="1623"/>
                  <a:pt x="11399" y="1731"/>
                  <a:pt x="11639" y="1947"/>
                </a:cubicBezTo>
                <a:cubicBezTo>
                  <a:pt x="11879" y="2163"/>
                  <a:pt x="11999" y="2378"/>
                  <a:pt x="11999" y="2702"/>
                </a:cubicBezTo>
                <a:cubicBezTo>
                  <a:pt x="11999" y="3026"/>
                  <a:pt x="11879" y="3241"/>
                  <a:pt x="11639" y="3457"/>
                </a:cubicBezTo>
                <a:cubicBezTo>
                  <a:pt x="11399" y="3673"/>
                  <a:pt x="11160" y="3781"/>
                  <a:pt x="10800" y="3781"/>
                </a:cubicBezTo>
                <a:cubicBezTo>
                  <a:pt x="10440" y="3781"/>
                  <a:pt x="10201" y="3673"/>
                  <a:pt x="9961" y="3457"/>
                </a:cubicBezTo>
                <a:cubicBezTo>
                  <a:pt x="9721" y="3241"/>
                  <a:pt x="9601" y="3026"/>
                  <a:pt x="9601" y="2702"/>
                </a:cubicBezTo>
                <a:cubicBezTo>
                  <a:pt x="9601" y="2378"/>
                  <a:pt x="9721" y="2163"/>
                  <a:pt x="9961" y="1947"/>
                </a:cubicBezTo>
                <a:cubicBezTo>
                  <a:pt x="10201" y="1731"/>
                  <a:pt x="10440" y="1623"/>
                  <a:pt x="10800" y="1623"/>
                </a:cubicBezTo>
                <a:close/>
              </a:path>
            </a:pathLst>
          </a:custGeom>
          <a:solidFill>
            <a:srgbClr val="BDC1C6"/>
          </a:solidFill>
          <a:ln w="9525" cap="flat" cmpd="sng">
            <a:noFill/>
            <a:prstDash val="solid"/>
            <a:round/>
            <a:headEnd type="none" w="sm" len="sm"/>
            <a:tailEnd type="none" w="sm" len="sm"/>
          </a:ln>
        </p:spPr>
        <p:txBody>
          <a:bodyPr spcFirstLastPara="1" wrap="square" lIns="50800" tIns="50800" rIns="50800" bIns="50800" anchor="ctr" anchorCtr="0">
            <a:noAutofit/>
          </a:bodyPr>
          <a:lstStyle/>
          <a:p>
            <a:pPr algn="ctr"/>
            <a:endParaRPr sz="4000">
              <a:solidFill>
                <a:srgbClr val="FFFFFF"/>
              </a:solidFill>
              <a:latin typeface="Gill Sans"/>
              <a:ea typeface="Gill Sans"/>
              <a:cs typeface="Gill Sans"/>
              <a:sym typeface="Gill Sans"/>
            </a:endParaRPr>
          </a:p>
        </p:txBody>
      </p:sp>
    </p:spTree>
    <p:custDataLst>
      <p:tags r:id="rId1"/>
    </p:custDataLst>
    <p:extLst>
      <p:ext uri="{BB962C8B-B14F-4D97-AF65-F5344CB8AC3E}">
        <p14:creationId xmlns:p14="http://schemas.microsoft.com/office/powerpoint/2010/main" val="3177577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9C01-FCB6-E00D-A0F4-1D868610FA0C}"/>
              </a:ext>
            </a:extLst>
          </p:cNvPr>
          <p:cNvSpPr>
            <a:spLocks noGrp="1"/>
          </p:cNvSpPr>
          <p:nvPr>
            <p:ph type="title"/>
          </p:nvPr>
        </p:nvSpPr>
        <p:spPr/>
        <p:txBody>
          <a:bodyPr>
            <a:normAutofit/>
          </a:bodyPr>
          <a:lstStyle/>
          <a:p>
            <a:r>
              <a:rPr lang="en-US"/>
              <a:t>What does the ISMPP Position Statement and Call to Action say?</a:t>
            </a:r>
          </a:p>
        </p:txBody>
      </p:sp>
      <p:sp>
        <p:nvSpPr>
          <p:cNvPr id="539" name="Google Shape;539;p63"/>
          <p:cNvSpPr txBox="1"/>
          <p:nvPr/>
        </p:nvSpPr>
        <p:spPr>
          <a:xfrm>
            <a:off x="1281853" y="6088527"/>
            <a:ext cx="7170400" cy="256505"/>
          </a:xfrm>
          <a:prstGeom prst="rect">
            <a:avLst/>
          </a:prstGeom>
          <a:noFill/>
          <a:ln>
            <a:noFill/>
          </a:ln>
        </p:spPr>
        <p:txBody>
          <a:bodyPr spcFirstLastPara="1" wrap="square" lIns="0" tIns="45700" rIns="91433" bIns="45700" anchor="t" anchorCtr="0">
            <a:spAutoFit/>
          </a:bodyPr>
          <a:lstStyle/>
          <a:p>
            <a:pPr>
              <a:buClr>
                <a:srgbClr val="000000"/>
              </a:buClr>
              <a:buSzPts val="800"/>
            </a:pPr>
            <a:r>
              <a:rPr lang="en" sz="1067" i="1">
                <a:solidFill>
                  <a:srgbClr val="000000"/>
                </a:solidFill>
                <a:ea typeface="Arial"/>
                <a:cs typeface="Arial"/>
                <a:sym typeface="Arial"/>
              </a:rPr>
              <a:t>Curr Med Res Opin.</a:t>
            </a:r>
            <a:r>
              <a:rPr lang="en" sz="1067">
                <a:solidFill>
                  <a:srgbClr val="000000"/>
                </a:solidFill>
                <a:ea typeface="Arial"/>
                <a:cs typeface="Arial"/>
                <a:sym typeface="Arial"/>
              </a:rPr>
              <a:t> 2024; 40:9-10.https://doi.org/10.1080/03007995.2023.2273139 Article /2273139 </a:t>
            </a:r>
            <a:endParaRPr sz="1467"/>
          </a:p>
        </p:txBody>
      </p:sp>
      <p:pic>
        <p:nvPicPr>
          <p:cNvPr id="5" name="Picture 4">
            <a:extLst>
              <a:ext uri="{FF2B5EF4-FFF2-40B4-BE49-F238E27FC236}">
                <a16:creationId xmlns:a16="http://schemas.microsoft.com/office/drawing/2014/main" id="{BD8CA778-5D5C-A41E-6B00-660758A536D6}"/>
              </a:ext>
            </a:extLst>
          </p:cNvPr>
          <p:cNvPicPr>
            <a:picLocks noChangeAspect="1"/>
          </p:cNvPicPr>
          <p:nvPr/>
        </p:nvPicPr>
        <p:blipFill>
          <a:blip r:embed="rId3"/>
          <a:stretch>
            <a:fillRect/>
          </a:stretch>
        </p:blipFill>
        <p:spPr>
          <a:xfrm>
            <a:off x="805340" y="1373916"/>
            <a:ext cx="10200232" cy="5070291"/>
          </a:xfrm>
          <a:prstGeom prst="rect">
            <a:avLst/>
          </a:prstGeom>
        </p:spPr>
      </p:pic>
    </p:spTree>
    <p:custDataLst>
      <p:tags r:id="rId1"/>
    </p:custDataLst>
    <p:extLst>
      <p:ext uri="{BB962C8B-B14F-4D97-AF65-F5344CB8AC3E}">
        <p14:creationId xmlns:p14="http://schemas.microsoft.com/office/powerpoint/2010/main" val="4087975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744B6-A3E0-ABFB-E8DD-DCEC661E67E3}"/>
              </a:ext>
            </a:extLst>
          </p:cNvPr>
          <p:cNvPicPr>
            <a:picLocks noChangeAspect="1"/>
          </p:cNvPicPr>
          <p:nvPr/>
        </p:nvPicPr>
        <p:blipFill rotWithShape="1">
          <a:blip r:embed="rId3"/>
          <a:srcRect l="15709" r="25032"/>
          <a:stretch/>
        </p:blipFill>
        <p:spPr>
          <a:xfrm>
            <a:off x="0" y="0"/>
            <a:ext cx="6096000" cy="6858000"/>
          </a:xfrm>
          <a:prstGeom prst="rect">
            <a:avLst/>
          </a:prstGeom>
        </p:spPr>
      </p:pic>
      <p:sp>
        <p:nvSpPr>
          <p:cNvPr id="5" name="Title 4">
            <a:extLst>
              <a:ext uri="{FF2B5EF4-FFF2-40B4-BE49-F238E27FC236}">
                <a16:creationId xmlns:a16="http://schemas.microsoft.com/office/drawing/2014/main" id="{503D211F-DE1E-4F85-BC80-BB785E1226F5}"/>
              </a:ext>
            </a:extLst>
          </p:cNvPr>
          <p:cNvSpPr>
            <a:spLocks noGrp="1"/>
          </p:cNvSpPr>
          <p:nvPr>
            <p:ph type="title" idx="4294967295"/>
          </p:nvPr>
        </p:nvSpPr>
        <p:spPr>
          <a:xfrm>
            <a:off x="6635751" y="2807758"/>
            <a:ext cx="5010149" cy="1394885"/>
          </a:xfrm>
        </p:spPr>
        <p:txBody>
          <a:bodyPr>
            <a:noAutofit/>
          </a:bodyPr>
          <a:lstStyle/>
          <a:p>
            <a:r>
              <a:rPr lang="en-US" sz="5333">
                <a:ea typeface="Calibri" panose="020F0502020204030204" pitchFamily="34" charset="0"/>
                <a:cs typeface="Calibri" panose="020F0502020204030204" pitchFamily="34" charset="0"/>
              </a:rPr>
              <a:t>Ethical AI &amp; Responsible Implementation</a:t>
            </a:r>
          </a:p>
        </p:txBody>
      </p:sp>
      <p:sp>
        <p:nvSpPr>
          <p:cNvPr id="2" name="Title 4">
            <a:extLst>
              <a:ext uri="{FF2B5EF4-FFF2-40B4-BE49-F238E27FC236}">
                <a16:creationId xmlns:a16="http://schemas.microsoft.com/office/drawing/2014/main" id="{2B11EC97-45E0-B2E9-05B2-E973FBFEF774}"/>
              </a:ext>
            </a:extLst>
          </p:cNvPr>
          <p:cNvSpPr txBox="1">
            <a:spLocks/>
          </p:cNvSpPr>
          <p:nvPr/>
        </p:nvSpPr>
        <p:spPr>
          <a:xfrm>
            <a:off x="6699251" y="4242857"/>
            <a:ext cx="5010149" cy="1027543"/>
          </a:xfrm>
          <a:prstGeom prst="rect">
            <a:avLst/>
          </a:prstGeom>
        </p:spPr>
        <p:txBody>
          <a:bodyPr vert="horz" lIns="121920" tIns="60960" rIns="121920" bIns="60960" rtlCol="0" anchor="t">
            <a:normAutofit fontScale="55000" lnSpcReduction="20000"/>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120000"/>
              </a:lnSpc>
            </a:pPr>
            <a:r>
              <a:rPr lang="en-US" sz="4267">
                <a:solidFill>
                  <a:srgbClr val="1A75BB"/>
                </a:solidFill>
              </a:rPr>
              <a:t>Yahya </a:t>
            </a:r>
            <a:r>
              <a:rPr lang="en-US" sz="4267" err="1">
                <a:solidFill>
                  <a:srgbClr val="1A75BB"/>
                </a:solidFill>
              </a:rPr>
              <a:t>Anvar</a:t>
            </a:r>
            <a:r>
              <a:rPr lang="en-US" sz="4267">
                <a:solidFill>
                  <a:srgbClr val="1A75BB"/>
                </a:solidFill>
              </a:rPr>
              <a:t>, PhD</a:t>
            </a:r>
          </a:p>
          <a:p>
            <a:pPr>
              <a:lnSpc>
                <a:spcPct val="120000"/>
              </a:lnSpc>
            </a:pPr>
            <a:r>
              <a:rPr lang="en-US" sz="3200">
                <a:solidFill>
                  <a:srgbClr val="1A75BB"/>
                </a:solidFill>
              </a:rPr>
              <a:t>Chief of AI Science and Insights</a:t>
            </a:r>
          </a:p>
          <a:p>
            <a:pPr>
              <a:lnSpc>
                <a:spcPct val="120000"/>
              </a:lnSpc>
            </a:pPr>
            <a:r>
              <a:rPr lang="en-US" sz="3200">
                <a:solidFill>
                  <a:srgbClr val="1A75BB"/>
                </a:solidFill>
              </a:rPr>
              <a:t>OKRA.ai, </a:t>
            </a:r>
            <a:r>
              <a:rPr lang="en-US" sz="2667" b="0">
                <a:solidFill>
                  <a:srgbClr val="1A75BB"/>
                </a:solidFill>
              </a:rPr>
              <a:t>an Envision Pharma Company</a:t>
            </a:r>
          </a:p>
        </p:txBody>
      </p:sp>
    </p:spTree>
    <p:custDataLst>
      <p:tags r:id="rId1"/>
    </p:custDataLst>
    <p:extLst>
      <p:ext uri="{BB962C8B-B14F-4D97-AF65-F5344CB8AC3E}">
        <p14:creationId xmlns:p14="http://schemas.microsoft.com/office/powerpoint/2010/main" val="2202922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a:extLst>
              <a:ext uri="{FF2B5EF4-FFF2-40B4-BE49-F238E27FC236}">
                <a16:creationId xmlns:a16="http://schemas.microsoft.com/office/drawing/2014/main" id="{A482E974-D8C1-C090-62DE-C058CFB538CF}"/>
              </a:ext>
            </a:extLst>
          </p:cNvPr>
          <p:cNvSpPr txBox="1">
            <a:spLocks/>
          </p:cNvSpPr>
          <p:nvPr/>
        </p:nvSpPr>
        <p:spPr>
          <a:xfrm>
            <a:off x="6853075" y="3226539"/>
            <a:ext cx="5040899" cy="263892"/>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NL" sz="2133">
                <a:solidFill>
                  <a:srgbClr val="176199"/>
                </a:solidFill>
                <a:latin typeface="Franklin Gothic Medium" panose="020B0603020102020204" pitchFamily="34" charset="0"/>
                <a:ea typeface="Calibri" panose="020F0502020204030204" pitchFamily="34" charset="0"/>
                <a:cs typeface="Calibri"/>
              </a:rPr>
              <a:t>Information Silos</a:t>
            </a:r>
          </a:p>
          <a:p>
            <a:pPr algn="ctr"/>
            <a:endParaRPr lang="en-US" sz="1600">
              <a:solidFill>
                <a:srgbClr val="176199"/>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AC659D-AAA9-C066-E5DD-8D0DFD5232F3}"/>
              </a:ext>
            </a:extLst>
          </p:cNvPr>
          <p:cNvSpPr>
            <a:spLocks noGrp="1"/>
          </p:cNvSpPr>
          <p:nvPr>
            <p:ph sz="half" idx="4294967295"/>
          </p:nvPr>
        </p:nvSpPr>
        <p:spPr>
          <a:xfrm>
            <a:off x="1165892" y="2377939"/>
            <a:ext cx="4489451" cy="711200"/>
          </a:xfrm>
        </p:spPr>
        <p:txBody>
          <a:bodyPr vert="horz" lIns="121920" tIns="60960" rIns="121920" bIns="60960" rtlCol="0" anchor="t">
            <a:normAutofit/>
          </a:bodyPr>
          <a:lstStyle/>
          <a:p>
            <a:pPr marL="0" indent="0">
              <a:lnSpc>
                <a:spcPct val="100000"/>
              </a:lnSpc>
              <a:buNone/>
            </a:pPr>
            <a:r>
              <a:rPr lang="en-US" sz="1867">
                <a:solidFill>
                  <a:schemeClr val="tx1">
                    <a:lumMod val="75000"/>
                    <a:lumOff val="25000"/>
                  </a:schemeClr>
                </a:solidFill>
                <a:ea typeface="Calibri" panose="020F0502020204030204" pitchFamily="34" charset="0"/>
                <a:cs typeface="Calibri" panose="020F0502020204030204" pitchFamily="34" charset="0"/>
              </a:rPr>
              <a:t>The </a:t>
            </a:r>
            <a:r>
              <a:rPr lang="en-US" sz="1867" b="1">
                <a:solidFill>
                  <a:srgbClr val="F28C11"/>
                </a:solidFill>
                <a:ea typeface="Calibri" panose="020F0502020204030204" pitchFamily="34" charset="0"/>
                <a:cs typeface="Calibri" panose="020F0502020204030204" pitchFamily="34" charset="0"/>
              </a:rPr>
              <a:t>healthcare system </a:t>
            </a:r>
            <a:r>
              <a:rPr lang="en-US" sz="1867">
                <a:solidFill>
                  <a:schemeClr val="tx1">
                    <a:lumMod val="75000"/>
                    <a:lumOff val="25000"/>
                  </a:schemeClr>
                </a:solidFill>
                <a:ea typeface="Calibri" panose="020F0502020204030204" pitchFamily="34" charset="0"/>
                <a:cs typeface="Calibri" panose="020F0502020204030204" pitchFamily="34" charset="0"/>
              </a:rPr>
              <a:t>is </a:t>
            </a:r>
            <a:r>
              <a:rPr lang="en-US" sz="1867" b="1">
                <a:solidFill>
                  <a:srgbClr val="F28C11"/>
                </a:solidFill>
                <a:ea typeface="Calibri" panose="020F0502020204030204" pitchFamily="34" charset="0"/>
                <a:cs typeface="Calibri" panose="020F0502020204030204" pitchFamily="34" charset="0"/>
              </a:rPr>
              <a:t>evidence-based</a:t>
            </a:r>
            <a:r>
              <a:rPr lang="en-US" sz="1867">
                <a:solidFill>
                  <a:schemeClr val="tx1">
                    <a:lumMod val="75000"/>
                    <a:lumOff val="25000"/>
                  </a:schemeClr>
                </a:solidFill>
                <a:ea typeface="Calibri" panose="020F0502020204030204" pitchFamily="34" charset="0"/>
                <a:cs typeface="Calibri" panose="020F0502020204030204" pitchFamily="34" charset="0"/>
              </a:rPr>
              <a:t> and outcome-driven</a:t>
            </a:r>
            <a:endParaRPr lang="en-US" sz="1867" b="1">
              <a:solidFill>
                <a:srgbClr val="F28C11"/>
              </a:solidFill>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2D89935-964A-378F-3573-02A0F3C287E4}"/>
              </a:ext>
            </a:extLst>
          </p:cNvPr>
          <p:cNvSpPr txBox="1"/>
          <p:nvPr/>
        </p:nvSpPr>
        <p:spPr>
          <a:xfrm>
            <a:off x="742456" y="6327731"/>
            <a:ext cx="6120065" cy="41024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rPr>
              <a:t>Global Big Data Healthcare Market Report 2023, Research and Markets, 2023 Globe Newswire</a:t>
            </a:r>
          </a:p>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E94FCB32-2307-53C1-2B27-DE1C1E578E6E}"/>
              </a:ext>
            </a:extLst>
          </p:cNvPr>
          <p:cNvSpPr txBox="1">
            <a:spLocks/>
          </p:cNvSpPr>
          <p:nvPr/>
        </p:nvSpPr>
        <p:spPr>
          <a:xfrm>
            <a:off x="1165892" y="4870255"/>
            <a:ext cx="4740003" cy="976264"/>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67">
                <a:solidFill>
                  <a:schemeClr val="tx1">
                    <a:lumMod val="75000"/>
                    <a:lumOff val="25000"/>
                  </a:schemeClr>
                </a:solidFill>
                <a:ea typeface="Calibri" panose="020F0502020204030204" pitchFamily="34" charset="0"/>
                <a:cs typeface="Calibri" panose="020F0502020204030204" pitchFamily="34" charset="0"/>
              </a:rPr>
              <a:t>Actionable Insights are foundational to timely </a:t>
            </a:r>
            <a:r>
              <a:rPr lang="en-US" sz="1867" b="1">
                <a:solidFill>
                  <a:srgbClr val="F28C11"/>
                </a:solidFill>
                <a:ea typeface="Calibri" panose="020F0502020204030204" pitchFamily="34" charset="0"/>
                <a:cs typeface="Calibri" panose="020F0502020204030204" pitchFamily="34" charset="0"/>
              </a:rPr>
              <a:t>decision making </a:t>
            </a:r>
            <a:r>
              <a:rPr lang="en-US" sz="1867">
                <a:solidFill>
                  <a:schemeClr val="tx1">
                    <a:lumMod val="75000"/>
                    <a:lumOff val="25000"/>
                  </a:schemeClr>
                </a:solidFill>
                <a:ea typeface="Calibri" panose="020F0502020204030204" pitchFamily="34" charset="0"/>
                <a:cs typeface="Calibri" panose="020F0502020204030204" pitchFamily="34" charset="0"/>
              </a:rPr>
              <a:t>to ensure that patients receive the </a:t>
            </a:r>
            <a:r>
              <a:rPr lang="en-US" sz="1867" b="1">
                <a:solidFill>
                  <a:srgbClr val="F28C11"/>
                </a:solidFill>
                <a:ea typeface="Calibri" panose="020F0502020204030204" pitchFamily="34" charset="0"/>
                <a:cs typeface="Calibri" panose="020F0502020204030204" pitchFamily="34" charset="0"/>
              </a:rPr>
              <a:t>high-quality care</a:t>
            </a:r>
          </a:p>
        </p:txBody>
      </p:sp>
      <p:sp>
        <p:nvSpPr>
          <p:cNvPr id="17" name="Content Placeholder 2">
            <a:extLst>
              <a:ext uri="{FF2B5EF4-FFF2-40B4-BE49-F238E27FC236}">
                <a16:creationId xmlns:a16="http://schemas.microsoft.com/office/drawing/2014/main" id="{645264C5-15C1-00B9-AC07-3EB69383AF7F}"/>
              </a:ext>
            </a:extLst>
          </p:cNvPr>
          <p:cNvSpPr txBox="1">
            <a:spLocks/>
          </p:cNvSpPr>
          <p:nvPr/>
        </p:nvSpPr>
        <p:spPr>
          <a:xfrm>
            <a:off x="1165892" y="3493465"/>
            <a:ext cx="4740003" cy="976264"/>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67">
                <a:solidFill>
                  <a:schemeClr val="tx1">
                    <a:lumMod val="75000"/>
                    <a:lumOff val="25000"/>
                  </a:schemeClr>
                </a:solidFill>
                <a:ea typeface="Calibri"/>
                <a:cs typeface="Calibri"/>
              </a:rPr>
              <a:t>Healthcare professionals struggle with </a:t>
            </a:r>
            <a:r>
              <a:rPr lang="en-US" sz="1867" b="1">
                <a:solidFill>
                  <a:srgbClr val="F28C11"/>
                </a:solidFill>
                <a:ea typeface="Calibri"/>
                <a:cs typeface="Calibri"/>
              </a:rPr>
              <a:t>information overload </a:t>
            </a:r>
            <a:r>
              <a:rPr lang="en-US" sz="1867">
                <a:solidFill>
                  <a:schemeClr val="tx1">
                    <a:lumMod val="75000"/>
                    <a:lumOff val="25000"/>
                  </a:schemeClr>
                </a:solidFill>
                <a:ea typeface="Calibri"/>
                <a:cs typeface="Calibri"/>
              </a:rPr>
              <a:t>from patient records, medical studies and real-time health metrics</a:t>
            </a:r>
            <a:endParaRPr lang="en-US" sz="1867" b="1">
              <a:solidFill>
                <a:schemeClr val="tx1">
                  <a:lumMod val="75000"/>
                  <a:lumOff val="25000"/>
                </a:schemeClr>
              </a:solidFill>
              <a:ea typeface="Calibri"/>
              <a:cs typeface="Calibri"/>
            </a:endParaRPr>
          </a:p>
        </p:txBody>
      </p:sp>
      <p:sp>
        <p:nvSpPr>
          <p:cNvPr id="18" name="Oval 17">
            <a:extLst>
              <a:ext uri="{FF2B5EF4-FFF2-40B4-BE49-F238E27FC236}">
                <a16:creationId xmlns:a16="http://schemas.microsoft.com/office/drawing/2014/main" id="{4D9F41AE-758F-246B-C508-831D378F2CEE}"/>
              </a:ext>
            </a:extLst>
          </p:cNvPr>
          <p:cNvSpPr/>
          <p:nvPr/>
        </p:nvSpPr>
        <p:spPr>
          <a:xfrm>
            <a:off x="516843" y="4921286"/>
            <a:ext cx="537567" cy="537567"/>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C76DCEC3-26FA-318B-39F3-FBB760A8E2B8}"/>
              </a:ext>
            </a:extLst>
          </p:cNvPr>
          <p:cNvSpPr/>
          <p:nvPr/>
        </p:nvSpPr>
        <p:spPr>
          <a:xfrm>
            <a:off x="516843" y="3490445"/>
            <a:ext cx="537567" cy="537567"/>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FFEFB8D5-F4BC-EE0D-1169-A7D1DF57C4C0}"/>
              </a:ext>
            </a:extLst>
          </p:cNvPr>
          <p:cNvSpPr/>
          <p:nvPr/>
        </p:nvSpPr>
        <p:spPr>
          <a:xfrm>
            <a:off x="516843" y="2404433"/>
            <a:ext cx="537567" cy="537567"/>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7" name="Straight Connector 26">
            <a:extLst>
              <a:ext uri="{FF2B5EF4-FFF2-40B4-BE49-F238E27FC236}">
                <a16:creationId xmlns:a16="http://schemas.microsoft.com/office/drawing/2014/main" id="{856DDEAC-C844-6017-A2E0-A178993A2B89}"/>
              </a:ext>
            </a:extLst>
          </p:cNvPr>
          <p:cNvCxnSpPr>
            <a:cxnSpLocks/>
          </p:cNvCxnSpPr>
          <p:nvPr/>
        </p:nvCxnSpPr>
        <p:spPr>
          <a:xfrm flipH="1">
            <a:off x="1252377" y="3242088"/>
            <a:ext cx="4296228"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EDF1F664-AED9-C928-0FB0-5A575A1D7D4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Effect>
                      <a14:sharpenSoften amount="50000"/>
                    </a14:imgEffect>
                  </a14:imgLayer>
                </a14:imgProps>
              </a:ext>
            </a:extLst>
          </a:blip>
          <a:stretch>
            <a:fillRect/>
          </a:stretch>
        </p:blipFill>
        <p:spPr>
          <a:xfrm>
            <a:off x="660565" y="2539492"/>
            <a:ext cx="272224" cy="272224"/>
          </a:xfrm>
          <a:prstGeom prst="rect">
            <a:avLst/>
          </a:prstGeom>
        </p:spPr>
      </p:pic>
      <p:pic>
        <p:nvPicPr>
          <p:cNvPr id="34" name="Picture 33">
            <a:extLst>
              <a:ext uri="{FF2B5EF4-FFF2-40B4-BE49-F238E27FC236}">
                <a16:creationId xmlns:a16="http://schemas.microsoft.com/office/drawing/2014/main" id="{443C01C3-B059-9B76-8F83-75AAA640CB5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672077" y="3644670"/>
            <a:ext cx="249172" cy="249172"/>
          </a:xfrm>
          <a:prstGeom prst="rect">
            <a:avLst/>
          </a:prstGeom>
        </p:spPr>
      </p:pic>
      <p:pic>
        <p:nvPicPr>
          <p:cNvPr id="36" name="Picture 35">
            <a:extLst>
              <a:ext uri="{FF2B5EF4-FFF2-40B4-BE49-F238E27FC236}">
                <a16:creationId xmlns:a16="http://schemas.microsoft.com/office/drawing/2014/main" id="{F6BC4E6F-6DEB-F717-AC47-F186B49174FE}"/>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627733" y="5037533"/>
            <a:ext cx="305057" cy="305057"/>
          </a:xfrm>
          <a:prstGeom prst="rect">
            <a:avLst/>
          </a:prstGeom>
        </p:spPr>
      </p:pic>
      <p:sp>
        <p:nvSpPr>
          <p:cNvPr id="8" name="Title 1">
            <a:extLst>
              <a:ext uri="{FF2B5EF4-FFF2-40B4-BE49-F238E27FC236}">
                <a16:creationId xmlns:a16="http://schemas.microsoft.com/office/drawing/2014/main" id="{A29D1203-4DF2-577B-EF48-F6AA5A453DC1}"/>
              </a:ext>
            </a:extLst>
          </p:cNvPr>
          <p:cNvSpPr txBox="1">
            <a:spLocks/>
          </p:cNvSpPr>
          <p:nvPr/>
        </p:nvSpPr>
        <p:spPr>
          <a:xfrm>
            <a:off x="1156701" y="654947"/>
            <a:ext cx="4939299" cy="1255388"/>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US" sz="4533">
                <a:ea typeface="Calibri" panose="020F0502020204030204" pitchFamily="34" charset="0"/>
                <a:cs typeface="Calibri" panose="020F0502020204030204" pitchFamily="34" charset="0"/>
              </a:rPr>
              <a:t>A transformative era for healthcare </a:t>
            </a:r>
          </a:p>
        </p:txBody>
      </p:sp>
      <p:grpSp>
        <p:nvGrpSpPr>
          <p:cNvPr id="82" name="Group 81">
            <a:extLst>
              <a:ext uri="{FF2B5EF4-FFF2-40B4-BE49-F238E27FC236}">
                <a16:creationId xmlns:a16="http://schemas.microsoft.com/office/drawing/2014/main" id="{3A1B4B72-EC4B-5C17-1E19-C35323F4D4C6}"/>
              </a:ext>
            </a:extLst>
          </p:cNvPr>
          <p:cNvGrpSpPr/>
          <p:nvPr/>
        </p:nvGrpSpPr>
        <p:grpSpPr>
          <a:xfrm>
            <a:off x="6856461" y="215948"/>
            <a:ext cx="5040899" cy="2588938"/>
            <a:chOff x="5142346" y="20446"/>
            <a:chExt cx="3780674" cy="1941704"/>
          </a:xfrm>
        </p:grpSpPr>
        <p:sp>
          <p:nvSpPr>
            <p:cNvPr id="78" name="Rectangle: Rounded Corners 77">
              <a:extLst>
                <a:ext uri="{FF2B5EF4-FFF2-40B4-BE49-F238E27FC236}">
                  <a16:creationId xmlns:a16="http://schemas.microsoft.com/office/drawing/2014/main" id="{C3B7043C-8F1C-4936-4487-2FE39C0F7A0F}"/>
                </a:ext>
              </a:extLst>
            </p:cNvPr>
            <p:cNvSpPr/>
            <p:nvPr/>
          </p:nvSpPr>
          <p:spPr>
            <a:xfrm>
              <a:off x="5142346" y="20446"/>
              <a:ext cx="3780674" cy="1941704"/>
            </a:xfrm>
            <a:prstGeom prst="roundRect">
              <a:avLst>
                <a:gd name="adj" fmla="val 1661"/>
              </a:avLst>
            </a:prstGeom>
            <a:solidFill>
              <a:schemeClr val="bg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endParaRPr>
            </a:p>
          </p:txBody>
        </p:sp>
        <p:sp>
          <p:nvSpPr>
            <p:cNvPr id="15" name="TextBox 14">
              <a:extLst>
                <a:ext uri="{FF2B5EF4-FFF2-40B4-BE49-F238E27FC236}">
                  <a16:creationId xmlns:a16="http://schemas.microsoft.com/office/drawing/2014/main" id="{BEA66340-D169-E0C3-EA5A-98114B8CB9DA}"/>
                </a:ext>
              </a:extLst>
            </p:cNvPr>
            <p:cNvSpPr txBox="1"/>
            <p:nvPr/>
          </p:nvSpPr>
          <p:spPr>
            <a:xfrm>
              <a:off x="5649438" y="1637771"/>
              <a:ext cx="2741531" cy="20774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000">
                  <a:solidFill>
                    <a:schemeClr val="bg1">
                      <a:lumMod val="50000"/>
                    </a:schemeClr>
                  </a:solidFill>
                  <a:latin typeface="Franklin Gothic Medium" panose="020B060302010202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https://www.researchandmarkets.com/reports/5791285</a:t>
              </a:r>
              <a:endParaRPr lang="en-US" sz="1000">
                <a:solidFill>
                  <a:schemeClr val="bg1">
                    <a:lumMod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pic>
          <p:nvPicPr>
            <p:cNvPr id="10" name="Graphic 9">
              <a:extLst>
                <a:ext uri="{FF2B5EF4-FFF2-40B4-BE49-F238E27FC236}">
                  <a16:creationId xmlns:a16="http://schemas.microsoft.com/office/drawing/2014/main" id="{55E1B2F9-11F8-B9FC-2247-292176D9DA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23573" y="1511929"/>
              <a:ext cx="993260" cy="118418"/>
            </a:xfrm>
            <a:prstGeom prst="rect">
              <a:avLst/>
            </a:prstGeom>
          </p:spPr>
        </p:pic>
        <p:sp>
          <p:nvSpPr>
            <p:cNvPr id="11" name="Title 1">
              <a:extLst>
                <a:ext uri="{FF2B5EF4-FFF2-40B4-BE49-F238E27FC236}">
                  <a16:creationId xmlns:a16="http://schemas.microsoft.com/office/drawing/2014/main" id="{CC009E40-07FF-5A11-9716-09AB7CC2FB12}"/>
                </a:ext>
              </a:extLst>
            </p:cNvPr>
            <p:cNvSpPr txBox="1">
              <a:spLocks/>
            </p:cNvSpPr>
            <p:nvPr/>
          </p:nvSpPr>
          <p:spPr>
            <a:xfrm>
              <a:off x="5391830" y="104063"/>
              <a:ext cx="3256746" cy="19791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US" sz="1467">
                  <a:solidFill>
                    <a:srgbClr val="176199"/>
                  </a:solidFill>
                  <a:latin typeface="Franklin Gothic Medium" panose="020B0603020102020204" pitchFamily="34" charset="0"/>
                  <a:ea typeface="Calibri" panose="020F0502020204030204" pitchFamily="34" charset="0"/>
                  <a:cs typeface="Calibri" panose="020F0502020204030204" pitchFamily="34" charset="0"/>
                </a:rPr>
                <a:t>Global Big Data Healthcare Market</a:t>
              </a:r>
            </a:p>
          </p:txBody>
        </p:sp>
        <p:sp>
          <p:nvSpPr>
            <p:cNvPr id="13" name="Title 1">
              <a:extLst>
                <a:ext uri="{FF2B5EF4-FFF2-40B4-BE49-F238E27FC236}">
                  <a16:creationId xmlns:a16="http://schemas.microsoft.com/office/drawing/2014/main" id="{4C8B3CB6-3B0C-F311-1AAF-B9EFF23BC5E2}"/>
                </a:ext>
              </a:extLst>
            </p:cNvPr>
            <p:cNvSpPr txBox="1">
              <a:spLocks/>
            </p:cNvSpPr>
            <p:nvPr/>
          </p:nvSpPr>
          <p:spPr>
            <a:xfrm>
              <a:off x="5391830" y="289536"/>
              <a:ext cx="3256746" cy="19791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US" sz="1200">
                  <a:solidFill>
                    <a:schemeClr val="bg2">
                      <a:lumMod val="25000"/>
                    </a:schemeClr>
                  </a:solidFill>
                  <a:latin typeface="Calibri Light" panose="020F0302020204030204" pitchFamily="34" charset="0"/>
                  <a:ea typeface="Calibri Light" panose="020F0302020204030204" pitchFamily="34" charset="0"/>
                  <a:cs typeface="Calibri Light" panose="020F0302020204030204" pitchFamily="34" charset="0"/>
                </a:rPr>
                <a:t>Market forecast to grow at a CAGR of 25.3%</a:t>
              </a:r>
            </a:p>
          </p:txBody>
        </p:sp>
        <p:sp>
          <p:nvSpPr>
            <p:cNvPr id="23" name="Rectangle 22">
              <a:extLst>
                <a:ext uri="{FF2B5EF4-FFF2-40B4-BE49-F238E27FC236}">
                  <a16:creationId xmlns:a16="http://schemas.microsoft.com/office/drawing/2014/main" id="{52E095B0-4CC0-A6CF-873C-0769635F2912}"/>
                </a:ext>
              </a:extLst>
            </p:cNvPr>
            <p:cNvSpPr/>
            <p:nvPr/>
          </p:nvSpPr>
          <p:spPr>
            <a:xfrm>
              <a:off x="7183949" y="1185759"/>
              <a:ext cx="890375" cy="930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D396335D-EB7F-A489-A3B8-9B675323B6E4}"/>
                </a:ext>
              </a:extLst>
            </p:cNvPr>
            <p:cNvSpPr/>
            <p:nvPr/>
          </p:nvSpPr>
          <p:spPr>
            <a:xfrm>
              <a:off x="5966081" y="1185759"/>
              <a:ext cx="890375" cy="930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4" name="Straight Connector 23">
              <a:extLst>
                <a:ext uri="{FF2B5EF4-FFF2-40B4-BE49-F238E27FC236}">
                  <a16:creationId xmlns:a16="http://schemas.microsoft.com/office/drawing/2014/main" id="{0A8C202C-97DD-B053-8F3B-CA7F0A9E94DB}"/>
                </a:ext>
              </a:extLst>
            </p:cNvPr>
            <p:cNvCxnSpPr>
              <a:cxnSpLocks/>
            </p:cNvCxnSpPr>
            <p:nvPr/>
          </p:nvCxnSpPr>
          <p:spPr>
            <a:xfrm flipH="1">
              <a:off x="5649437" y="1278785"/>
              <a:ext cx="2741532"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4A89072-2E2D-3856-B2E8-90484D606BB8}"/>
                </a:ext>
              </a:extLst>
            </p:cNvPr>
            <p:cNvSpPr/>
            <p:nvPr/>
          </p:nvSpPr>
          <p:spPr>
            <a:xfrm>
              <a:off x="7183949" y="780569"/>
              <a:ext cx="890375" cy="411702"/>
            </a:xfrm>
            <a:prstGeom prst="rect">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itle 1">
              <a:extLst>
                <a:ext uri="{FF2B5EF4-FFF2-40B4-BE49-F238E27FC236}">
                  <a16:creationId xmlns:a16="http://schemas.microsoft.com/office/drawing/2014/main" id="{AC65E27C-57A9-AFBD-74A7-B1C4B6782F55}"/>
                </a:ext>
              </a:extLst>
            </p:cNvPr>
            <p:cNvSpPr txBox="1">
              <a:spLocks/>
            </p:cNvSpPr>
            <p:nvPr/>
          </p:nvSpPr>
          <p:spPr>
            <a:xfrm>
              <a:off x="5966081" y="1281057"/>
              <a:ext cx="890375" cy="19791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US" sz="1067">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2023</a:t>
              </a:r>
            </a:p>
          </p:txBody>
        </p:sp>
        <p:sp>
          <p:nvSpPr>
            <p:cNvPr id="31" name="Title 1">
              <a:extLst>
                <a:ext uri="{FF2B5EF4-FFF2-40B4-BE49-F238E27FC236}">
                  <a16:creationId xmlns:a16="http://schemas.microsoft.com/office/drawing/2014/main" id="{764EEF31-FAD8-4DA0-C5DE-2CEDDC673FD2}"/>
                </a:ext>
              </a:extLst>
            </p:cNvPr>
            <p:cNvSpPr txBox="1">
              <a:spLocks/>
            </p:cNvSpPr>
            <p:nvPr/>
          </p:nvSpPr>
          <p:spPr>
            <a:xfrm>
              <a:off x="7183949" y="1281057"/>
              <a:ext cx="890375" cy="19791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US" sz="1067">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2030</a:t>
              </a:r>
            </a:p>
          </p:txBody>
        </p:sp>
        <p:sp>
          <p:nvSpPr>
            <p:cNvPr id="33" name="Title 1">
              <a:extLst>
                <a:ext uri="{FF2B5EF4-FFF2-40B4-BE49-F238E27FC236}">
                  <a16:creationId xmlns:a16="http://schemas.microsoft.com/office/drawing/2014/main" id="{F2BD22D2-3CC7-1347-FFA1-73A478F1D054}"/>
                </a:ext>
              </a:extLst>
            </p:cNvPr>
            <p:cNvSpPr txBox="1">
              <a:spLocks/>
            </p:cNvSpPr>
            <p:nvPr/>
          </p:nvSpPr>
          <p:spPr>
            <a:xfrm>
              <a:off x="5869889" y="887407"/>
              <a:ext cx="1082759" cy="355503"/>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US" sz="1067">
                  <a:solidFill>
                    <a:schemeClr val="bg2">
                      <a:lumMod val="25000"/>
                    </a:schemeClr>
                  </a:solidFill>
                  <a:latin typeface="Franklin Gothic Medium" panose="020B0603020102020204" pitchFamily="34" charset="0"/>
                  <a:ea typeface="Calibri" panose="020F0502020204030204" pitchFamily="34" charset="0"/>
                  <a:cs typeface="Calibri" panose="020F0502020204030204" pitchFamily="34" charset="0"/>
                </a:rPr>
                <a:t>USD </a:t>
              </a:r>
            </a:p>
            <a:p>
              <a:pPr algn="ctr"/>
              <a:r>
                <a:rPr lang="en-US" sz="1067">
                  <a:solidFill>
                    <a:schemeClr val="bg2">
                      <a:lumMod val="25000"/>
                    </a:schemeClr>
                  </a:solidFill>
                  <a:latin typeface="Franklin Gothic Medium" panose="020B0603020102020204" pitchFamily="34" charset="0"/>
                  <a:ea typeface="Calibri" panose="020F0502020204030204" pitchFamily="34" charset="0"/>
                  <a:cs typeface="Calibri" panose="020F0502020204030204" pitchFamily="34" charset="0"/>
                </a:rPr>
                <a:t>52,629.8 Million</a:t>
              </a:r>
            </a:p>
          </p:txBody>
        </p:sp>
        <p:sp>
          <p:nvSpPr>
            <p:cNvPr id="35" name="Title 1">
              <a:extLst>
                <a:ext uri="{FF2B5EF4-FFF2-40B4-BE49-F238E27FC236}">
                  <a16:creationId xmlns:a16="http://schemas.microsoft.com/office/drawing/2014/main" id="{34FD3026-EA34-6FBC-16DA-5F2A258A4B5C}"/>
                </a:ext>
              </a:extLst>
            </p:cNvPr>
            <p:cNvSpPr txBox="1">
              <a:spLocks/>
            </p:cNvSpPr>
            <p:nvPr/>
          </p:nvSpPr>
          <p:spPr>
            <a:xfrm>
              <a:off x="7020203" y="485135"/>
              <a:ext cx="1217869" cy="355503"/>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US" sz="1067">
                  <a:solidFill>
                    <a:schemeClr val="bg2">
                      <a:lumMod val="25000"/>
                    </a:schemeClr>
                  </a:solidFill>
                  <a:latin typeface="Franklin Gothic Medium" panose="020B0603020102020204" pitchFamily="34" charset="0"/>
                  <a:ea typeface="Calibri" panose="020F0502020204030204" pitchFamily="34" charset="0"/>
                  <a:cs typeface="Calibri" panose="020F0502020204030204" pitchFamily="34" charset="0"/>
                </a:rPr>
                <a:t>USD </a:t>
              </a:r>
            </a:p>
            <a:p>
              <a:pPr algn="ctr"/>
              <a:r>
                <a:rPr lang="en-US" sz="1067">
                  <a:solidFill>
                    <a:schemeClr val="bg2">
                      <a:lumMod val="25000"/>
                    </a:schemeClr>
                  </a:solidFill>
                  <a:latin typeface="Franklin Gothic Medium" panose="020B0603020102020204" pitchFamily="34" charset="0"/>
                  <a:ea typeface="Calibri" panose="020F0502020204030204" pitchFamily="34" charset="0"/>
                  <a:cs typeface="Calibri" panose="020F0502020204030204" pitchFamily="34" charset="0"/>
                </a:rPr>
                <a:t>255,885.7 Million</a:t>
              </a:r>
            </a:p>
          </p:txBody>
        </p:sp>
      </p:grpSp>
      <p:cxnSp>
        <p:nvCxnSpPr>
          <p:cNvPr id="41" name="Straight Connector 40">
            <a:extLst>
              <a:ext uri="{FF2B5EF4-FFF2-40B4-BE49-F238E27FC236}">
                <a16:creationId xmlns:a16="http://schemas.microsoft.com/office/drawing/2014/main" id="{D145B0B0-B61B-72F5-FF7C-A3A3E385B208}"/>
              </a:ext>
            </a:extLst>
          </p:cNvPr>
          <p:cNvCxnSpPr>
            <a:cxnSpLocks/>
          </p:cNvCxnSpPr>
          <p:nvPr/>
        </p:nvCxnSpPr>
        <p:spPr>
          <a:xfrm flipH="1">
            <a:off x="1252377" y="4654328"/>
            <a:ext cx="4296228"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1616662B-8C7C-2BE3-82C1-9336E73FC035}"/>
              </a:ext>
            </a:extLst>
          </p:cNvPr>
          <p:cNvGrpSpPr/>
          <p:nvPr/>
        </p:nvGrpSpPr>
        <p:grpSpPr>
          <a:xfrm>
            <a:off x="6779570" y="3680644"/>
            <a:ext cx="4916116" cy="2908730"/>
            <a:chOff x="5084677" y="2730503"/>
            <a:chExt cx="3687087" cy="2181548"/>
          </a:xfrm>
        </p:grpSpPr>
        <p:sp>
          <p:nvSpPr>
            <p:cNvPr id="67" name="TextBox 66">
              <a:extLst>
                <a:ext uri="{FF2B5EF4-FFF2-40B4-BE49-F238E27FC236}">
                  <a16:creationId xmlns:a16="http://schemas.microsoft.com/office/drawing/2014/main" id="{764E9FA1-9B2D-1D21-73B3-0E96ED8C08A3}"/>
                </a:ext>
              </a:extLst>
            </p:cNvPr>
            <p:cNvSpPr txBox="1"/>
            <p:nvPr/>
          </p:nvSpPr>
          <p:spPr>
            <a:xfrm>
              <a:off x="6741754" y="2730503"/>
              <a:ext cx="581857" cy="207749"/>
            </a:xfrm>
            <a:prstGeom prst="rect">
              <a:avLst/>
            </a:prstGeom>
            <a:noFill/>
          </p:spPr>
          <p:txBody>
            <a:bodyPr wrap="square" rtlCol="0">
              <a:spAutoFit/>
            </a:bodyPr>
            <a:lstStyle/>
            <a:p>
              <a:pPr algn="ct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Pubs</a:t>
              </a:r>
            </a:p>
          </p:txBody>
        </p:sp>
        <p:sp>
          <p:nvSpPr>
            <p:cNvPr id="68" name="TextBox 67">
              <a:extLst>
                <a:ext uri="{FF2B5EF4-FFF2-40B4-BE49-F238E27FC236}">
                  <a16:creationId xmlns:a16="http://schemas.microsoft.com/office/drawing/2014/main" id="{4D0F8E73-E04F-8C09-102B-3438325FDA36}"/>
                </a:ext>
              </a:extLst>
            </p:cNvPr>
            <p:cNvSpPr txBox="1"/>
            <p:nvPr/>
          </p:nvSpPr>
          <p:spPr>
            <a:xfrm>
              <a:off x="6672357" y="4704302"/>
              <a:ext cx="690100" cy="207749"/>
            </a:xfrm>
            <a:prstGeom prst="rect">
              <a:avLst/>
            </a:prstGeom>
            <a:noFill/>
          </p:spPr>
          <p:txBody>
            <a:bodyPr wrap="square" rtlCol="0">
              <a:spAutoFit/>
            </a:bodyPr>
            <a:lstStyle/>
            <a:p>
              <a:pPr algn="ct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KOL / HCP</a:t>
              </a:r>
            </a:p>
          </p:txBody>
        </p:sp>
        <p:sp>
          <p:nvSpPr>
            <p:cNvPr id="69" name="TextBox 68">
              <a:extLst>
                <a:ext uri="{FF2B5EF4-FFF2-40B4-BE49-F238E27FC236}">
                  <a16:creationId xmlns:a16="http://schemas.microsoft.com/office/drawing/2014/main" id="{61E85673-1A6B-B67E-BAEE-0436576ECA4D}"/>
                </a:ext>
              </a:extLst>
            </p:cNvPr>
            <p:cNvSpPr txBox="1"/>
            <p:nvPr/>
          </p:nvSpPr>
          <p:spPr>
            <a:xfrm>
              <a:off x="5742071" y="3043521"/>
              <a:ext cx="631757" cy="207749"/>
            </a:xfrm>
            <a:prstGeom prst="rect">
              <a:avLst/>
            </a:prstGeom>
            <a:noFill/>
          </p:spPr>
          <p:txBody>
            <a:bodyPr wrap="square" rtlCol="0">
              <a:spAutoFit/>
            </a:bodyPr>
            <a:lstStyle/>
            <a:p>
              <a:pPr algn="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Congress</a:t>
              </a:r>
            </a:p>
          </p:txBody>
        </p:sp>
        <p:sp>
          <p:nvSpPr>
            <p:cNvPr id="70" name="TextBox 69">
              <a:extLst>
                <a:ext uri="{FF2B5EF4-FFF2-40B4-BE49-F238E27FC236}">
                  <a16:creationId xmlns:a16="http://schemas.microsoft.com/office/drawing/2014/main" id="{2A26FDB8-014A-4717-941F-E869A727D1E3}"/>
                </a:ext>
              </a:extLst>
            </p:cNvPr>
            <p:cNvSpPr txBox="1"/>
            <p:nvPr/>
          </p:nvSpPr>
          <p:spPr>
            <a:xfrm>
              <a:off x="7635415" y="3043521"/>
              <a:ext cx="769712" cy="207749"/>
            </a:xfrm>
            <a:prstGeom prst="rect">
              <a:avLst/>
            </a:prstGeom>
            <a:noFill/>
          </p:spPr>
          <p:txBody>
            <a:bodyPr wrap="square" rtlCol="0">
              <a:spAutoFit/>
            </a:bodyPr>
            <a:lstStyle/>
            <a:p>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Guidelines</a:t>
              </a:r>
            </a:p>
          </p:txBody>
        </p:sp>
        <p:sp>
          <p:nvSpPr>
            <p:cNvPr id="71" name="TextBox 70">
              <a:extLst>
                <a:ext uri="{FF2B5EF4-FFF2-40B4-BE49-F238E27FC236}">
                  <a16:creationId xmlns:a16="http://schemas.microsoft.com/office/drawing/2014/main" id="{9002BAF6-36CC-EA41-3BC0-CB1024F0AD96}"/>
                </a:ext>
              </a:extLst>
            </p:cNvPr>
            <p:cNvSpPr txBox="1"/>
            <p:nvPr/>
          </p:nvSpPr>
          <p:spPr>
            <a:xfrm>
              <a:off x="7940420" y="3738160"/>
              <a:ext cx="831344" cy="207749"/>
            </a:xfrm>
            <a:prstGeom prst="rect">
              <a:avLst/>
            </a:prstGeom>
            <a:noFill/>
          </p:spPr>
          <p:txBody>
            <a:bodyPr wrap="square" rtlCol="0">
              <a:spAutoFit/>
            </a:bodyPr>
            <a:lstStyle/>
            <a:p>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Regulatory</a:t>
              </a:r>
            </a:p>
          </p:txBody>
        </p:sp>
        <p:sp>
          <p:nvSpPr>
            <p:cNvPr id="72" name="TextBox 71">
              <a:extLst>
                <a:ext uri="{FF2B5EF4-FFF2-40B4-BE49-F238E27FC236}">
                  <a16:creationId xmlns:a16="http://schemas.microsoft.com/office/drawing/2014/main" id="{42288472-9BFD-A306-AF02-698AFD027296}"/>
                </a:ext>
              </a:extLst>
            </p:cNvPr>
            <p:cNvSpPr txBox="1"/>
            <p:nvPr/>
          </p:nvSpPr>
          <p:spPr>
            <a:xfrm>
              <a:off x="7621552" y="4432799"/>
              <a:ext cx="663745" cy="207749"/>
            </a:xfrm>
            <a:prstGeom prst="rect">
              <a:avLst/>
            </a:prstGeom>
            <a:noFill/>
          </p:spPr>
          <p:txBody>
            <a:bodyPr wrap="square" rtlCol="0">
              <a:spAutoFit/>
            </a:bodyPr>
            <a:lstStyle/>
            <a:p>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MedInfo</a:t>
              </a:r>
            </a:p>
          </p:txBody>
        </p:sp>
        <p:sp>
          <p:nvSpPr>
            <p:cNvPr id="73" name="TextBox 72">
              <a:extLst>
                <a:ext uri="{FF2B5EF4-FFF2-40B4-BE49-F238E27FC236}">
                  <a16:creationId xmlns:a16="http://schemas.microsoft.com/office/drawing/2014/main" id="{EF243455-9CF6-2D33-8F66-D7007951A193}"/>
                </a:ext>
              </a:extLst>
            </p:cNvPr>
            <p:cNvSpPr txBox="1"/>
            <p:nvPr/>
          </p:nvSpPr>
          <p:spPr>
            <a:xfrm>
              <a:off x="5374263" y="4432799"/>
              <a:ext cx="1007924" cy="207749"/>
            </a:xfrm>
            <a:prstGeom prst="rect">
              <a:avLst/>
            </a:prstGeom>
            <a:noFill/>
          </p:spPr>
          <p:txBody>
            <a:bodyPr wrap="square" rtlCol="0">
              <a:spAutoFit/>
            </a:bodyPr>
            <a:lstStyle/>
            <a:p>
              <a:pPr algn="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Adboards</a:t>
              </a:r>
            </a:p>
          </p:txBody>
        </p:sp>
        <p:sp>
          <p:nvSpPr>
            <p:cNvPr id="74" name="TextBox 73">
              <a:extLst>
                <a:ext uri="{FF2B5EF4-FFF2-40B4-BE49-F238E27FC236}">
                  <a16:creationId xmlns:a16="http://schemas.microsoft.com/office/drawing/2014/main" id="{571227CC-4535-E91D-1510-1B845D1492BD}"/>
                </a:ext>
              </a:extLst>
            </p:cNvPr>
            <p:cNvSpPr txBox="1"/>
            <p:nvPr/>
          </p:nvSpPr>
          <p:spPr>
            <a:xfrm>
              <a:off x="5084677" y="3738160"/>
              <a:ext cx="1023137" cy="207749"/>
            </a:xfrm>
            <a:prstGeom prst="rect">
              <a:avLst/>
            </a:prstGeom>
            <a:noFill/>
          </p:spPr>
          <p:txBody>
            <a:bodyPr wrap="square" rtlCol="0">
              <a:spAutoFit/>
            </a:bodyPr>
            <a:lstStyle/>
            <a:p>
              <a:pPr algn="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Media / Blogs</a:t>
              </a:r>
            </a:p>
          </p:txBody>
        </p:sp>
        <p:cxnSp>
          <p:nvCxnSpPr>
            <p:cNvPr id="131" name="Straight Connector 130">
              <a:extLst>
                <a:ext uri="{FF2B5EF4-FFF2-40B4-BE49-F238E27FC236}">
                  <a16:creationId xmlns:a16="http://schemas.microsoft.com/office/drawing/2014/main" id="{A4B52804-CEAF-A3E5-6B6B-56CD768847A1}"/>
                </a:ext>
              </a:extLst>
            </p:cNvPr>
            <p:cNvCxnSpPr>
              <a:cxnSpLocks/>
            </p:cNvCxnSpPr>
            <p:nvPr/>
          </p:nvCxnSpPr>
          <p:spPr>
            <a:xfrm>
              <a:off x="6250698" y="3848545"/>
              <a:ext cx="1493530" cy="0"/>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595E20E-C87F-99E1-5B01-EF1BD3D8AB43}"/>
                </a:ext>
              </a:extLst>
            </p:cNvPr>
            <p:cNvCxnSpPr>
              <a:cxnSpLocks/>
            </p:cNvCxnSpPr>
            <p:nvPr/>
          </p:nvCxnSpPr>
          <p:spPr>
            <a:xfrm>
              <a:off x="7017407" y="3123106"/>
              <a:ext cx="2" cy="1391884"/>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9804E43-F61A-E7F9-5269-E6A1D55995A1}"/>
                </a:ext>
              </a:extLst>
            </p:cNvPr>
            <p:cNvCxnSpPr>
              <a:cxnSpLocks/>
            </p:cNvCxnSpPr>
            <p:nvPr/>
          </p:nvCxnSpPr>
          <p:spPr>
            <a:xfrm flipH="1">
              <a:off x="6522302" y="3359444"/>
              <a:ext cx="968814" cy="972876"/>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7E4AA4-2DEF-6B68-EB00-49023C0C587A}"/>
                </a:ext>
              </a:extLst>
            </p:cNvPr>
            <p:cNvCxnSpPr>
              <a:cxnSpLocks/>
            </p:cNvCxnSpPr>
            <p:nvPr/>
          </p:nvCxnSpPr>
          <p:spPr>
            <a:xfrm>
              <a:off x="6531604" y="3359444"/>
              <a:ext cx="959512" cy="985908"/>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306BFD88-A8C8-407D-98EB-48395A8664A0}"/>
                </a:ext>
              </a:extLst>
            </p:cNvPr>
            <p:cNvSpPr/>
            <p:nvPr/>
          </p:nvSpPr>
          <p:spPr>
            <a:xfrm>
              <a:off x="6727823" y="3562812"/>
              <a:ext cx="579171" cy="579171"/>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5" name="Picture 84">
              <a:extLst>
                <a:ext uri="{FF2B5EF4-FFF2-40B4-BE49-F238E27FC236}">
                  <a16:creationId xmlns:a16="http://schemas.microsoft.com/office/drawing/2014/main" id="{194417D5-51D7-5922-165E-04481BBA891E}"/>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6876196" y="3707334"/>
              <a:ext cx="282423" cy="282423"/>
            </a:xfrm>
            <a:prstGeom prst="rect">
              <a:avLst/>
            </a:prstGeom>
          </p:spPr>
        </p:pic>
        <p:sp>
          <p:nvSpPr>
            <p:cNvPr id="114" name="Oval 113">
              <a:extLst>
                <a:ext uri="{FF2B5EF4-FFF2-40B4-BE49-F238E27FC236}">
                  <a16:creationId xmlns:a16="http://schemas.microsoft.com/office/drawing/2014/main" id="{DF9C66B0-243C-BDFA-6FBF-63FBCA8B133A}"/>
                </a:ext>
              </a:extLst>
            </p:cNvPr>
            <p:cNvSpPr/>
            <p:nvPr/>
          </p:nvSpPr>
          <p:spPr>
            <a:xfrm>
              <a:off x="6923755" y="2962443"/>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4" name="Oval 143">
              <a:extLst>
                <a:ext uri="{FF2B5EF4-FFF2-40B4-BE49-F238E27FC236}">
                  <a16:creationId xmlns:a16="http://schemas.microsoft.com/office/drawing/2014/main" id="{F144F744-E4C7-3F4F-6A6C-C7631A5D8349}"/>
                </a:ext>
              </a:extLst>
            </p:cNvPr>
            <p:cNvSpPr/>
            <p:nvPr/>
          </p:nvSpPr>
          <p:spPr>
            <a:xfrm>
              <a:off x="6923755" y="4540446"/>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5" name="Oval 144">
              <a:extLst>
                <a:ext uri="{FF2B5EF4-FFF2-40B4-BE49-F238E27FC236}">
                  <a16:creationId xmlns:a16="http://schemas.microsoft.com/office/drawing/2014/main" id="{4D798BFF-3656-C64A-A45C-D099DD3B6698}"/>
                </a:ext>
              </a:extLst>
            </p:cNvPr>
            <p:cNvSpPr/>
            <p:nvPr/>
          </p:nvSpPr>
          <p:spPr>
            <a:xfrm>
              <a:off x="7719700" y="3756363"/>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6" name="Oval 145">
              <a:extLst>
                <a:ext uri="{FF2B5EF4-FFF2-40B4-BE49-F238E27FC236}">
                  <a16:creationId xmlns:a16="http://schemas.microsoft.com/office/drawing/2014/main" id="{8ADDA90E-D385-9AA6-A7F0-F74BB535F0DB}"/>
                </a:ext>
              </a:extLst>
            </p:cNvPr>
            <p:cNvSpPr/>
            <p:nvPr/>
          </p:nvSpPr>
          <p:spPr>
            <a:xfrm>
              <a:off x="6124972" y="3756363"/>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7" name="Oval 146">
              <a:extLst>
                <a:ext uri="{FF2B5EF4-FFF2-40B4-BE49-F238E27FC236}">
                  <a16:creationId xmlns:a16="http://schemas.microsoft.com/office/drawing/2014/main" id="{1EC5D00F-A9FC-38DA-A940-1B30AA48E99E}"/>
                </a:ext>
              </a:extLst>
            </p:cNvPr>
            <p:cNvSpPr/>
            <p:nvPr/>
          </p:nvSpPr>
          <p:spPr>
            <a:xfrm>
              <a:off x="6343628" y="4320065"/>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8" name="Oval 147">
              <a:extLst>
                <a:ext uri="{FF2B5EF4-FFF2-40B4-BE49-F238E27FC236}">
                  <a16:creationId xmlns:a16="http://schemas.microsoft.com/office/drawing/2014/main" id="{82D649AE-41B4-5AB3-2F72-71D71BD5B270}"/>
                </a:ext>
              </a:extLst>
            </p:cNvPr>
            <p:cNvSpPr/>
            <p:nvPr/>
          </p:nvSpPr>
          <p:spPr>
            <a:xfrm>
              <a:off x="7485368" y="4320065"/>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9" name="Oval 148">
              <a:extLst>
                <a:ext uri="{FF2B5EF4-FFF2-40B4-BE49-F238E27FC236}">
                  <a16:creationId xmlns:a16="http://schemas.microsoft.com/office/drawing/2014/main" id="{899C4AC7-A0CB-D3B2-8E41-D5AB5E53A2A7}"/>
                </a:ext>
              </a:extLst>
            </p:cNvPr>
            <p:cNvSpPr/>
            <p:nvPr/>
          </p:nvSpPr>
          <p:spPr>
            <a:xfrm>
              <a:off x="6343628" y="3194051"/>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0" name="Oval 149">
              <a:extLst>
                <a:ext uri="{FF2B5EF4-FFF2-40B4-BE49-F238E27FC236}">
                  <a16:creationId xmlns:a16="http://schemas.microsoft.com/office/drawing/2014/main" id="{FBAA9C41-1B82-0EA1-EE89-0BC6A2EAD685}"/>
                </a:ext>
              </a:extLst>
            </p:cNvPr>
            <p:cNvSpPr/>
            <p:nvPr/>
          </p:nvSpPr>
          <p:spPr>
            <a:xfrm>
              <a:off x="7485368" y="3194051"/>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53" name="Slide Number Placeholder 4">
            <a:extLst>
              <a:ext uri="{FF2B5EF4-FFF2-40B4-BE49-F238E27FC236}">
                <a16:creationId xmlns:a16="http://schemas.microsoft.com/office/drawing/2014/main" id="{F48343AF-6667-480D-56C1-1EE77828D473}"/>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40116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131A91-81AB-702F-5264-E456C4614073}"/>
              </a:ext>
            </a:extLst>
          </p:cNvPr>
          <p:cNvSpPr/>
          <p:nvPr/>
        </p:nvSpPr>
        <p:spPr>
          <a:xfrm>
            <a:off x="1479030" y="1978703"/>
            <a:ext cx="9233941" cy="3527687"/>
          </a:xfrm>
          <a:prstGeom prst="roundRect">
            <a:avLst>
              <a:gd name="adj" fmla="val 2575"/>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B69B4278-BE24-3694-96BE-2486DA6CC8A2}"/>
              </a:ext>
            </a:extLst>
          </p:cNvPr>
          <p:cNvSpPr txBox="1"/>
          <p:nvPr/>
        </p:nvSpPr>
        <p:spPr>
          <a:xfrm>
            <a:off x="3048000" y="2788439"/>
            <a:ext cx="6096000" cy="1877630"/>
          </a:xfrm>
          <a:prstGeom prst="rect">
            <a:avLst/>
          </a:prstGeom>
          <a:noFill/>
        </p:spPr>
        <p:txBody>
          <a:bodyPr wrap="square">
            <a:spAutoFit/>
          </a:bodyPr>
          <a:lstStyle/>
          <a:p>
            <a:pPr algn="ctr">
              <a:spcAft>
                <a:spcPts val="2400"/>
              </a:spcAft>
            </a:pPr>
            <a:r>
              <a:rPr lang="en-NL" sz="2667" b="1">
                <a:solidFill>
                  <a:schemeClr val="bg1"/>
                </a:solidFill>
                <a:ea typeface="Calibri" panose="020F0502020204030204" pitchFamily="34" charset="0"/>
                <a:cs typeface="Calibri" panose="020F0502020204030204" pitchFamily="34" charset="0"/>
              </a:rPr>
              <a:t>“The more that you read, the more things you will know. The more that you learn, the more places you’ll go.”  </a:t>
            </a:r>
          </a:p>
          <a:p>
            <a:pPr algn="ctr"/>
            <a:r>
              <a:rPr lang="en-NL" sz="1600">
                <a:solidFill>
                  <a:schemeClr val="accent1">
                    <a:lumMod val="20000"/>
                    <a:lumOff val="80000"/>
                  </a:schemeClr>
                </a:solidFill>
                <a:ea typeface="Calibri" panose="020F0502020204030204" pitchFamily="34" charset="0"/>
                <a:cs typeface="Calibri" panose="020F0502020204030204" pitchFamily="34" charset="0"/>
              </a:rPr>
              <a:t>DR SEUSS</a:t>
            </a:r>
          </a:p>
        </p:txBody>
      </p:sp>
      <p:sp>
        <p:nvSpPr>
          <p:cNvPr id="9" name="Title 1">
            <a:extLst>
              <a:ext uri="{FF2B5EF4-FFF2-40B4-BE49-F238E27FC236}">
                <a16:creationId xmlns:a16="http://schemas.microsoft.com/office/drawing/2014/main" id="{6D64FD80-96FB-B16D-5CE5-1E0C841002CE}"/>
              </a:ext>
            </a:extLst>
          </p:cNvPr>
          <p:cNvSpPr>
            <a:spLocks noGrp="1"/>
          </p:cNvSpPr>
          <p:nvPr>
            <p:ph type="title"/>
          </p:nvPr>
        </p:nvSpPr>
        <p:spPr>
          <a:xfrm>
            <a:off x="1143001" y="79927"/>
            <a:ext cx="9950215" cy="1255388"/>
          </a:xfrm>
        </p:spPr>
        <p:txBody>
          <a:bodyPr>
            <a:noAutofit/>
          </a:bodyPr>
          <a:lstStyle/>
          <a:p>
            <a:r>
              <a:rPr lang="en-US">
                <a:ea typeface="Calibri" panose="020F0502020204030204" pitchFamily="34" charset="0"/>
                <a:cs typeface="Calibri" panose="020F0502020204030204" pitchFamily="34" charset="0"/>
              </a:rPr>
              <a:t>A transformative era for healthcare </a:t>
            </a:r>
          </a:p>
        </p:txBody>
      </p:sp>
      <p:sp>
        <p:nvSpPr>
          <p:cNvPr id="2" name="Slide Number Placeholder 4">
            <a:extLst>
              <a:ext uri="{FF2B5EF4-FFF2-40B4-BE49-F238E27FC236}">
                <a16:creationId xmlns:a16="http://schemas.microsoft.com/office/drawing/2014/main" id="{1C940BE2-6851-2FC0-E96D-5325FD5BEFF0}"/>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8745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F08DED94-132F-2177-DFEE-042A15F86275}"/>
              </a:ext>
            </a:extLst>
          </p:cNvPr>
          <p:cNvSpPr txBox="1"/>
          <p:nvPr/>
        </p:nvSpPr>
        <p:spPr>
          <a:xfrm>
            <a:off x="508000" y="5608320"/>
            <a:ext cx="5581227" cy="612435"/>
          </a:xfrm>
          <a:prstGeom prst="roundRect">
            <a:avLst>
              <a:gd name="adj" fmla="val 12054"/>
            </a:avLst>
          </a:prstGeom>
          <a:gradFill flip="none" rotWithShape="1">
            <a:gsLst>
              <a:gs pos="0">
                <a:srgbClr val="1A75BB"/>
              </a:gs>
              <a:gs pos="100000">
                <a:srgbClr val="2E9192"/>
              </a:gs>
            </a:gsLst>
            <a:lin ang="18900000" scaled="1"/>
            <a:tileRect/>
          </a:gradFill>
        </p:spPr>
        <p:txBody>
          <a:bodyPr rot="0" spcFirstLastPara="0" vert="horz" wrap="square" lIns="121920" tIns="60960" rIns="121920" bIns="6096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467">
                <a:solidFill>
                  <a:srgbClr val="FFFFFF"/>
                </a:solidFill>
                <a:latin typeface="+mn-lt"/>
                <a:ea typeface="Calibri"/>
                <a:cs typeface="Calibri"/>
              </a:rPr>
              <a:t>Consolidating and leveraging data from all key channels to </a:t>
            </a:r>
            <a:r>
              <a:rPr lang="en-US" sz="1467" b="1">
                <a:solidFill>
                  <a:srgbClr val="FFFFFF"/>
                </a:solidFill>
                <a:latin typeface="+mn-lt"/>
                <a:ea typeface="Calibri"/>
                <a:cs typeface="Calibri"/>
              </a:rPr>
              <a:t>inform internal strategy and identify actionable insights</a:t>
            </a:r>
            <a:r>
              <a:rPr lang="en-US" sz="1467">
                <a:solidFill>
                  <a:srgbClr val="FFFFFF"/>
                </a:solidFill>
                <a:latin typeface="+mn-lt"/>
                <a:ea typeface="Calibri"/>
                <a:cs typeface="Calibri"/>
              </a:rPr>
              <a:t> at a global scale!</a:t>
            </a:r>
          </a:p>
        </p:txBody>
      </p:sp>
      <p:sp>
        <p:nvSpPr>
          <p:cNvPr id="19" name="Title 1">
            <a:extLst>
              <a:ext uri="{FF2B5EF4-FFF2-40B4-BE49-F238E27FC236}">
                <a16:creationId xmlns:a16="http://schemas.microsoft.com/office/drawing/2014/main" id="{128A2562-9349-7BF4-B95D-201E5039EEAF}"/>
              </a:ext>
            </a:extLst>
          </p:cNvPr>
          <p:cNvSpPr txBox="1">
            <a:spLocks/>
          </p:cNvSpPr>
          <p:nvPr/>
        </p:nvSpPr>
        <p:spPr>
          <a:xfrm>
            <a:off x="1156702" y="654947"/>
            <a:ext cx="4444999" cy="1255388"/>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US" sz="4533">
                <a:ea typeface="Calibri" panose="020F0502020204030204" pitchFamily="34" charset="0"/>
                <a:cs typeface="Calibri" panose="020F0502020204030204" pitchFamily="34" charset="0"/>
              </a:rPr>
              <a:t>The power of AI in healthcare</a:t>
            </a:r>
          </a:p>
        </p:txBody>
      </p:sp>
      <p:sp>
        <p:nvSpPr>
          <p:cNvPr id="43" name="Google Shape;1799;p45">
            <a:extLst>
              <a:ext uri="{FF2B5EF4-FFF2-40B4-BE49-F238E27FC236}">
                <a16:creationId xmlns:a16="http://schemas.microsoft.com/office/drawing/2014/main" id="{74B46F44-C24D-2F80-EF79-8F340A6FC333}"/>
              </a:ext>
            </a:extLst>
          </p:cNvPr>
          <p:cNvSpPr/>
          <p:nvPr/>
        </p:nvSpPr>
        <p:spPr>
          <a:xfrm>
            <a:off x="834360" y="2857704"/>
            <a:ext cx="5261641" cy="665549"/>
          </a:xfrm>
          <a:prstGeom prst="roundRect">
            <a:avLst>
              <a:gd name="adj" fmla="val 3334"/>
            </a:avLst>
          </a:prstGeom>
          <a:solidFill>
            <a:schemeClr val="lt1"/>
          </a:solidFill>
          <a:ln w="9525" cap="flat" cmpd="sng">
            <a:noFill/>
            <a:prstDash val="solid"/>
            <a:miter lim="800000"/>
            <a:headEnd type="none" w="sm" len="sm"/>
            <a:tailEnd type="none" w="sm" len="sm"/>
          </a:ln>
        </p:spPr>
        <p:txBody>
          <a:bodyPr spcFirstLastPara="1" wrap="square" lIns="308600" tIns="34275" rIns="68575" bIns="34275" anchor="ctr" anchorCtr="0">
            <a:noAutofit/>
          </a:bodyPr>
          <a:lstStyle/>
          <a:p>
            <a:pPr>
              <a:buClr>
                <a:srgbClr val="000000"/>
              </a:buClr>
              <a:buSzPts val="800"/>
            </a:pPr>
            <a:r>
              <a:rPr lang="en-GB" sz="1067" b="1">
                <a:solidFill>
                  <a:srgbClr val="F28C11"/>
                </a:solidFill>
                <a:ea typeface="Calibri" panose="020F0502020204030204" pitchFamily="34" charset="0"/>
                <a:cs typeface="Calibri" panose="020F0502020204030204" pitchFamily="34" charset="0"/>
                <a:sym typeface="Open Sans"/>
              </a:rPr>
              <a:t>WORLDWIDE VIEW OF INSIGHTS </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 Covering </a:t>
            </a:r>
            <a:r>
              <a:rPr lang="en-GB" sz="1067" b="1">
                <a:solidFill>
                  <a:schemeClr val="tx1">
                    <a:lumMod val="75000"/>
                    <a:lumOff val="25000"/>
                  </a:schemeClr>
                </a:solidFill>
                <a:ea typeface="Calibri" panose="020F0502020204030204" pitchFamily="34" charset="0"/>
                <a:cs typeface="Calibri" panose="020F0502020204030204" pitchFamily="34" charset="0"/>
                <a:sym typeface="Open Sans"/>
              </a:rPr>
              <a:t>&gt;1Million</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 medical ontologies, multiple languages, we read in and understands medical text to deliver insights at TA, Product, Indication and Country level accessed and tracked via one platform – Stay attuned to evolving needs of the audience</a:t>
            </a:r>
            <a:endParaRPr lang="en-GB" sz="1067">
              <a:solidFill>
                <a:schemeClr val="tx1">
                  <a:lumMod val="75000"/>
                  <a:lumOff val="25000"/>
                </a:schemeClr>
              </a:solidFill>
              <a:ea typeface="Calibri" panose="020F0502020204030204" pitchFamily="34" charset="0"/>
              <a:cs typeface="Calibri" panose="020F0502020204030204" pitchFamily="34" charset="0"/>
              <a:sym typeface="Arial"/>
            </a:endParaRPr>
          </a:p>
        </p:txBody>
      </p:sp>
      <p:sp>
        <p:nvSpPr>
          <p:cNvPr id="45" name="Google Shape;1800;p45">
            <a:extLst>
              <a:ext uri="{FF2B5EF4-FFF2-40B4-BE49-F238E27FC236}">
                <a16:creationId xmlns:a16="http://schemas.microsoft.com/office/drawing/2014/main" id="{A1577D67-04D9-C069-68C4-B6F8584585B9}"/>
              </a:ext>
            </a:extLst>
          </p:cNvPr>
          <p:cNvSpPr/>
          <p:nvPr/>
        </p:nvSpPr>
        <p:spPr>
          <a:xfrm>
            <a:off x="834359" y="2196591"/>
            <a:ext cx="5342324" cy="459756"/>
          </a:xfrm>
          <a:prstGeom prst="roundRect">
            <a:avLst>
              <a:gd name="adj" fmla="val 3334"/>
            </a:avLst>
          </a:prstGeom>
          <a:solidFill>
            <a:schemeClr val="lt1"/>
          </a:solidFill>
          <a:ln w="9525" cap="flat" cmpd="sng">
            <a:noFill/>
            <a:prstDash val="solid"/>
            <a:miter lim="800000"/>
            <a:headEnd type="none" w="sm" len="sm"/>
            <a:tailEnd type="none" w="sm" len="sm"/>
          </a:ln>
        </p:spPr>
        <p:txBody>
          <a:bodyPr spcFirstLastPara="1" wrap="square" lIns="308600" tIns="34275" rIns="68575" bIns="34275" anchor="ctr" anchorCtr="0">
            <a:noAutofit/>
          </a:bodyPr>
          <a:lstStyle/>
          <a:p>
            <a:pPr>
              <a:buClr>
                <a:srgbClr val="000000"/>
              </a:buClr>
              <a:buSzPts val="800"/>
            </a:pPr>
            <a:r>
              <a:rPr lang="en-GB" sz="1067" b="1">
                <a:solidFill>
                  <a:srgbClr val="F28C11"/>
                </a:solidFill>
                <a:ea typeface="Calibri" panose="020F0502020204030204" pitchFamily="34" charset="0"/>
                <a:cs typeface="Calibri" panose="020F0502020204030204" pitchFamily="34" charset="0"/>
                <a:sym typeface="Open Sans"/>
              </a:rPr>
              <a:t>FU</a:t>
            </a:r>
            <a:r>
              <a:rPr lang="en-GB" sz="1067" b="1" cap="small">
                <a:solidFill>
                  <a:srgbClr val="F28C11"/>
                </a:solidFill>
                <a:ea typeface="Calibri" panose="020F0502020204030204" pitchFamily="34" charset="0"/>
                <a:cs typeface="Calibri" panose="020F0502020204030204" pitchFamily="34" charset="0"/>
                <a:sym typeface="Open Sans"/>
              </a:rPr>
              <a:t>LLY AUTOMATED INSIGHT GENERATION </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a:t>
            </a:r>
            <a:r>
              <a:rPr lang="en-GB" sz="1067" b="1">
                <a:solidFill>
                  <a:schemeClr val="tx1">
                    <a:lumMod val="75000"/>
                    <a:lumOff val="25000"/>
                  </a:schemeClr>
                </a:solidFill>
                <a:ea typeface="Calibri" panose="020F0502020204030204" pitchFamily="34" charset="0"/>
                <a:cs typeface="Calibri" panose="020F0502020204030204" pitchFamily="34" charset="0"/>
                <a:sym typeface="Open Sans"/>
              </a:rPr>
              <a:t> ZERO</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 Manual effort needed for global/local insights – Robust analysis - Emerging Trends, Themes, Evidence gaps</a:t>
            </a:r>
            <a:endParaRPr lang="en-GB" sz="1067">
              <a:solidFill>
                <a:schemeClr val="tx1">
                  <a:lumMod val="75000"/>
                  <a:lumOff val="25000"/>
                </a:schemeClr>
              </a:solidFill>
              <a:ea typeface="Calibri" panose="020F0502020204030204" pitchFamily="34" charset="0"/>
              <a:cs typeface="Calibri" panose="020F0502020204030204" pitchFamily="34" charset="0"/>
              <a:sym typeface="Arial"/>
            </a:endParaRPr>
          </a:p>
        </p:txBody>
      </p:sp>
      <p:sp>
        <p:nvSpPr>
          <p:cNvPr id="53" name="Google Shape;1804;p45">
            <a:extLst>
              <a:ext uri="{FF2B5EF4-FFF2-40B4-BE49-F238E27FC236}">
                <a16:creationId xmlns:a16="http://schemas.microsoft.com/office/drawing/2014/main" id="{BDEAC5E6-5EDD-2488-B8E0-500EDD7A0E6C}"/>
              </a:ext>
            </a:extLst>
          </p:cNvPr>
          <p:cNvSpPr/>
          <p:nvPr/>
        </p:nvSpPr>
        <p:spPr>
          <a:xfrm>
            <a:off x="834360" y="4365663"/>
            <a:ext cx="5254867" cy="384628"/>
          </a:xfrm>
          <a:prstGeom prst="roundRect">
            <a:avLst>
              <a:gd name="adj" fmla="val 3334"/>
            </a:avLst>
          </a:prstGeom>
          <a:solidFill>
            <a:schemeClr val="lt1"/>
          </a:solidFill>
          <a:ln w="9525" cap="flat" cmpd="sng">
            <a:noFill/>
            <a:prstDash val="solid"/>
            <a:miter lim="800000"/>
            <a:headEnd type="none" w="sm" len="sm"/>
            <a:tailEnd type="none" w="sm" len="sm"/>
          </a:ln>
        </p:spPr>
        <p:txBody>
          <a:bodyPr spcFirstLastPara="1" wrap="square" lIns="308600" tIns="34275" rIns="68575" bIns="34275" anchor="ctr" anchorCtr="0">
            <a:noAutofit/>
          </a:bodyPr>
          <a:lstStyle/>
          <a:p>
            <a:pPr>
              <a:buClr>
                <a:srgbClr val="000000"/>
              </a:buClr>
              <a:buSzPts val="800"/>
            </a:pPr>
            <a:r>
              <a:rPr lang="en-GB" sz="1067" b="1">
                <a:solidFill>
                  <a:srgbClr val="F28C11"/>
                </a:solidFill>
                <a:ea typeface="Calibri" panose="020F0502020204030204" pitchFamily="34" charset="0"/>
                <a:cs typeface="Calibri" panose="020F0502020204030204" pitchFamily="34" charset="0"/>
                <a:sym typeface="Open Sans"/>
              </a:rPr>
              <a:t>ZERO INTERPRETATION OR SELECTION BIAS </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 All data is read and understood, removing human bias and/or specific franchise focus</a:t>
            </a:r>
          </a:p>
        </p:txBody>
      </p:sp>
      <p:sp>
        <p:nvSpPr>
          <p:cNvPr id="55" name="Google Shape;1805;p45">
            <a:extLst>
              <a:ext uri="{FF2B5EF4-FFF2-40B4-BE49-F238E27FC236}">
                <a16:creationId xmlns:a16="http://schemas.microsoft.com/office/drawing/2014/main" id="{9281F454-7F85-7F2C-E225-A8D86E7717FC}"/>
              </a:ext>
            </a:extLst>
          </p:cNvPr>
          <p:cNvSpPr/>
          <p:nvPr/>
        </p:nvSpPr>
        <p:spPr>
          <a:xfrm>
            <a:off x="834360" y="3706586"/>
            <a:ext cx="5136136" cy="459756"/>
          </a:xfrm>
          <a:prstGeom prst="roundRect">
            <a:avLst>
              <a:gd name="adj" fmla="val 3334"/>
            </a:avLst>
          </a:prstGeom>
          <a:solidFill>
            <a:schemeClr val="lt1"/>
          </a:solidFill>
          <a:ln w="9525" cap="flat" cmpd="sng">
            <a:noFill/>
            <a:prstDash val="solid"/>
            <a:miter lim="800000"/>
            <a:headEnd type="none" w="sm" len="sm"/>
            <a:tailEnd type="none" w="sm" len="sm"/>
          </a:ln>
        </p:spPr>
        <p:txBody>
          <a:bodyPr spcFirstLastPara="1" wrap="square" lIns="308600" tIns="34275" rIns="68575" bIns="34275" anchor="ctr" anchorCtr="0">
            <a:noAutofit/>
          </a:bodyPr>
          <a:lstStyle/>
          <a:p>
            <a:pPr>
              <a:buClr>
                <a:srgbClr val="000000"/>
              </a:buClr>
              <a:buSzPts val="800"/>
            </a:pPr>
            <a:r>
              <a:rPr lang="en-GB" sz="1067" b="1">
                <a:solidFill>
                  <a:srgbClr val="F28C11"/>
                </a:solidFill>
                <a:ea typeface="Calibri" panose="020F0502020204030204" pitchFamily="34" charset="0"/>
                <a:cs typeface="Calibri" panose="020F0502020204030204" pitchFamily="34" charset="0"/>
                <a:sym typeface="Open Sans"/>
              </a:rPr>
              <a:t>FLEXIBLE - DATA: INSIGHT: ACTION </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 Share new insights and take action at intervals that suit you. 1 week intervals or 1 month depending on need - </a:t>
            </a:r>
            <a:r>
              <a:rPr lang="en-GB" sz="1067" b="1">
                <a:solidFill>
                  <a:schemeClr val="tx1">
                    <a:lumMod val="75000"/>
                    <a:lumOff val="25000"/>
                  </a:schemeClr>
                </a:solidFill>
                <a:ea typeface="Calibri" panose="020F0502020204030204" pitchFamily="34" charset="0"/>
                <a:cs typeface="Calibri" panose="020F0502020204030204" pitchFamily="34" charset="0"/>
                <a:sym typeface="Open Sans"/>
              </a:rPr>
              <a:t>reducing time to action by as much as 80%</a:t>
            </a:r>
            <a:endParaRPr lang="en-GB" sz="1067" b="1">
              <a:solidFill>
                <a:schemeClr val="tx1">
                  <a:lumMod val="75000"/>
                  <a:lumOff val="25000"/>
                </a:schemeClr>
              </a:solidFill>
              <a:ea typeface="Calibri" panose="020F0502020204030204" pitchFamily="34" charset="0"/>
              <a:cs typeface="Calibri" panose="020F0502020204030204" pitchFamily="34" charset="0"/>
              <a:sym typeface="Arial"/>
            </a:endParaRPr>
          </a:p>
        </p:txBody>
      </p:sp>
      <p:sp>
        <p:nvSpPr>
          <p:cNvPr id="63" name="Google Shape;1809;p45">
            <a:extLst>
              <a:ext uri="{FF2B5EF4-FFF2-40B4-BE49-F238E27FC236}">
                <a16:creationId xmlns:a16="http://schemas.microsoft.com/office/drawing/2014/main" id="{AEF30DC8-2F75-77B3-07B3-74262D214115}"/>
              </a:ext>
            </a:extLst>
          </p:cNvPr>
          <p:cNvSpPr/>
          <p:nvPr/>
        </p:nvSpPr>
        <p:spPr>
          <a:xfrm>
            <a:off x="834360" y="4929777"/>
            <a:ext cx="5261641" cy="472167"/>
          </a:xfrm>
          <a:prstGeom prst="roundRect">
            <a:avLst>
              <a:gd name="adj" fmla="val 3334"/>
            </a:avLst>
          </a:prstGeom>
          <a:solidFill>
            <a:schemeClr val="lt1"/>
          </a:solidFill>
          <a:ln w="9525" cap="flat" cmpd="sng">
            <a:noFill/>
            <a:prstDash val="solid"/>
            <a:miter lim="800000"/>
            <a:headEnd type="none" w="sm" len="sm"/>
            <a:tailEnd type="none" w="sm" len="sm"/>
          </a:ln>
        </p:spPr>
        <p:txBody>
          <a:bodyPr spcFirstLastPara="1" wrap="square" lIns="308600" tIns="34275" rIns="68575" bIns="34275" anchor="ctr" anchorCtr="0">
            <a:noAutofit/>
          </a:bodyPr>
          <a:lstStyle/>
          <a:p>
            <a:pPr>
              <a:buClr>
                <a:srgbClr val="000000"/>
              </a:buClr>
              <a:buSzPts val="800"/>
            </a:pPr>
            <a:r>
              <a:rPr lang="en-GB" sz="1067" b="1">
                <a:solidFill>
                  <a:srgbClr val="F28C11"/>
                </a:solidFill>
                <a:ea typeface="Calibri" panose="020F0502020204030204" pitchFamily="34" charset="0"/>
                <a:cs typeface="Calibri" panose="020F0502020204030204" pitchFamily="34" charset="0"/>
                <a:sym typeface="Open Sans"/>
              </a:rPr>
              <a:t>GLOBAL TO LOCAL FEEDBACK LOOP ENABLED </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a:t>
            </a:r>
            <a:r>
              <a:rPr lang="en-GB" sz="1067" b="1">
                <a:solidFill>
                  <a:schemeClr val="tx1">
                    <a:lumMod val="75000"/>
                    <a:lumOff val="25000"/>
                  </a:schemeClr>
                </a:solidFill>
                <a:ea typeface="Calibri" panose="020F0502020204030204" pitchFamily="34" charset="0"/>
                <a:cs typeface="Calibri" panose="020F0502020204030204" pitchFamily="34" charset="0"/>
                <a:sym typeface="Open Sans"/>
              </a:rPr>
              <a:t> </a:t>
            </a:r>
            <a:r>
              <a:rPr lang="en-GB" sz="1067">
                <a:solidFill>
                  <a:schemeClr val="tx1">
                    <a:lumMod val="75000"/>
                    <a:lumOff val="25000"/>
                  </a:schemeClr>
                </a:solidFill>
                <a:ea typeface="Calibri" panose="020F0502020204030204" pitchFamily="34" charset="0"/>
                <a:cs typeface="Calibri" panose="020F0502020204030204" pitchFamily="34" charset="0"/>
                <a:sym typeface="Open Sans"/>
              </a:rPr>
              <a:t>Live feedback - actions are flagged and recorded and monitored over time - full traceability</a:t>
            </a:r>
            <a:endParaRPr lang="en-GB" sz="1067" baseline="30000">
              <a:solidFill>
                <a:schemeClr val="tx1">
                  <a:lumMod val="75000"/>
                  <a:lumOff val="25000"/>
                </a:schemeClr>
              </a:solidFill>
              <a:ea typeface="Calibri" panose="020F0502020204030204" pitchFamily="34" charset="0"/>
              <a:cs typeface="Calibri" panose="020F0502020204030204" pitchFamily="34" charset="0"/>
              <a:sym typeface="Open Sans"/>
            </a:endParaRPr>
          </a:p>
        </p:txBody>
      </p:sp>
      <p:sp>
        <p:nvSpPr>
          <p:cNvPr id="101" name="Slide Number Placeholder 4">
            <a:extLst>
              <a:ext uri="{FF2B5EF4-FFF2-40B4-BE49-F238E27FC236}">
                <a16:creationId xmlns:a16="http://schemas.microsoft.com/office/drawing/2014/main" id="{A8F0ADA3-5545-B4BD-C895-BA3C2E64D831}"/>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03" name="Oval 102">
            <a:extLst>
              <a:ext uri="{FF2B5EF4-FFF2-40B4-BE49-F238E27FC236}">
                <a16:creationId xmlns:a16="http://schemas.microsoft.com/office/drawing/2014/main" id="{2589CBB4-366F-78D2-2E1D-BA8EDB23558B}"/>
              </a:ext>
            </a:extLst>
          </p:cNvPr>
          <p:cNvSpPr/>
          <p:nvPr/>
        </p:nvSpPr>
        <p:spPr>
          <a:xfrm>
            <a:off x="516843" y="493315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Oval 104">
            <a:extLst>
              <a:ext uri="{FF2B5EF4-FFF2-40B4-BE49-F238E27FC236}">
                <a16:creationId xmlns:a16="http://schemas.microsoft.com/office/drawing/2014/main" id="{E43E9B65-38ED-19D2-BDEB-30DFA8E683BF}"/>
              </a:ext>
            </a:extLst>
          </p:cNvPr>
          <p:cNvSpPr/>
          <p:nvPr/>
        </p:nvSpPr>
        <p:spPr>
          <a:xfrm>
            <a:off x="516843" y="4326695"/>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7" name="Oval 106">
            <a:extLst>
              <a:ext uri="{FF2B5EF4-FFF2-40B4-BE49-F238E27FC236}">
                <a16:creationId xmlns:a16="http://schemas.microsoft.com/office/drawing/2014/main" id="{00908675-5D95-705D-A3E2-58C401761C23}"/>
              </a:ext>
            </a:extLst>
          </p:cNvPr>
          <p:cNvSpPr/>
          <p:nvPr/>
        </p:nvSpPr>
        <p:spPr>
          <a:xfrm>
            <a:off x="516843" y="3639098"/>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8" name="Oval 107">
            <a:extLst>
              <a:ext uri="{FF2B5EF4-FFF2-40B4-BE49-F238E27FC236}">
                <a16:creationId xmlns:a16="http://schemas.microsoft.com/office/drawing/2014/main" id="{43DB108F-B4EA-ADB1-2F0C-B5639EF9DFE7}"/>
              </a:ext>
            </a:extLst>
          </p:cNvPr>
          <p:cNvSpPr/>
          <p:nvPr/>
        </p:nvSpPr>
        <p:spPr>
          <a:xfrm>
            <a:off x="516843" y="2821545"/>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9" name="Oval 108">
            <a:extLst>
              <a:ext uri="{FF2B5EF4-FFF2-40B4-BE49-F238E27FC236}">
                <a16:creationId xmlns:a16="http://schemas.microsoft.com/office/drawing/2014/main" id="{EA4414F0-5E4D-FAB2-FC3F-98719B9311DB}"/>
              </a:ext>
            </a:extLst>
          </p:cNvPr>
          <p:cNvSpPr/>
          <p:nvPr/>
        </p:nvSpPr>
        <p:spPr>
          <a:xfrm>
            <a:off x="516843" y="219659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2" name="Picture 111">
            <a:extLst>
              <a:ext uri="{FF2B5EF4-FFF2-40B4-BE49-F238E27FC236}">
                <a16:creationId xmlns:a16="http://schemas.microsoft.com/office/drawing/2014/main" id="{872083CB-8D86-89AE-E959-8BBB7E149647}"/>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612102" y="2921242"/>
            <a:ext cx="269237" cy="269237"/>
          </a:xfrm>
          <a:prstGeom prst="rect">
            <a:avLst/>
          </a:prstGeom>
        </p:spPr>
      </p:pic>
      <p:pic>
        <p:nvPicPr>
          <p:cNvPr id="114" name="Picture 113">
            <a:extLst>
              <a:ext uri="{FF2B5EF4-FFF2-40B4-BE49-F238E27FC236}">
                <a16:creationId xmlns:a16="http://schemas.microsoft.com/office/drawing/2014/main" id="{9E11A555-2919-6016-86A3-D198A7DC102F}"/>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603475" y="5043196"/>
            <a:ext cx="282240" cy="282240"/>
          </a:xfrm>
          <a:prstGeom prst="rect">
            <a:avLst/>
          </a:prstGeom>
        </p:spPr>
      </p:pic>
      <p:pic>
        <p:nvPicPr>
          <p:cNvPr id="116" name="Picture 115">
            <a:extLst>
              <a:ext uri="{FF2B5EF4-FFF2-40B4-BE49-F238E27FC236}">
                <a16:creationId xmlns:a16="http://schemas.microsoft.com/office/drawing/2014/main" id="{88237151-75CF-43B3-194F-F0BB2021730A}"/>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612435" y="4431914"/>
            <a:ext cx="255909" cy="255909"/>
          </a:xfrm>
          <a:prstGeom prst="rect">
            <a:avLst/>
          </a:prstGeom>
        </p:spPr>
      </p:pic>
      <p:pic>
        <p:nvPicPr>
          <p:cNvPr id="118" name="Picture 117">
            <a:extLst>
              <a:ext uri="{FF2B5EF4-FFF2-40B4-BE49-F238E27FC236}">
                <a16:creationId xmlns:a16="http://schemas.microsoft.com/office/drawing/2014/main" id="{95624D7B-343B-A4FE-DF18-9E407BA92AAC}"/>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608413" y="3731157"/>
            <a:ext cx="272927" cy="272927"/>
          </a:xfrm>
          <a:prstGeom prst="rect">
            <a:avLst/>
          </a:prstGeom>
        </p:spPr>
      </p:pic>
      <p:pic>
        <p:nvPicPr>
          <p:cNvPr id="120" name="Picture 119">
            <a:extLst>
              <a:ext uri="{FF2B5EF4-FFF2-40B4-BE49-F238E27FC236}">
                <a16:creationId xmlns:a16="http://schemas.microsoft.com/office/drawing/2014/main" id="{32B76D9F-28A7-99D8-3C7B-780388A09A68}"/>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603475" y="2278325"/>
            <a:ext cx="286492" cy="286492"/>
          </a:xfrm>
          <a:prstGeom prst="rect">
            <a:avLst/>
          </a:prstGeom>
        </p:spPr>
      </p:pic>
      <p:sp>
        <p:nvSpPr>
          <p:cNvPr id="3" name="Title 1">
            <a:extLst>
              <a:ext uri="{FF2B5EF4-FFF2-40B4-BE49-F238E27FC236}">
                <a16:creationId xmlns:a16="http://schemas.microsoft.com/office/drawing/2014/main" id="{9304B6B2-20C9-629C-AE33-8B1A38FC2F81}"/>
              </a:ext>
            </a:extLst>
          </p:cNvPr>
          <p:cNvSpPr txBox="1">
            <a:spLocks/>
          </p:cNvSpPr>
          <p:nvPr/>
        </p:nvSpPr>
        <p:spPr>
          <a:xfrm>
            <a:off x="6845727" y="1633927"/>
            <a:ext cx="5040899" cy="263892"/>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NL" sz="2133">
                <a:solidFill>
                  <a:srgbClr val="176199"/>
                </a:solidFill>
                <a:latin typeface="Franklin Gothic Medium" panose="020B0603020102020204" pitchFamily="34" charset="0"/>
                <a:ea typeface="Calibri" panose="020F0502020204030204" pitchFamily="34" charset="0"/>
                <a:cs typeface="Calibri" panose="020F0502020204030204" pitchFamily="34" charset="0"/>
              </a:rPr>
              <a:t>Bridging Silos</a:t>
            </a:r>
          </a:p>
          <a:p>
            <a:pPr algn="ctr"/>
            <a:endParaRPr lang="en-US" sz="1600">
              <a:solidFill>
                <a:srgbClr val="176199"/>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22A41DA-CACB-93CD-B90F-4C61869F4EA8}"/>
              </a:ext>
            </a:extLst>
          </p:cNvPr>
          <p:cNvSpPr txBox="1">
            <a:spLocks/>
          </p:cNvSpPr>
          <p:nvPr/>
        </p:nvSpPr>
        <p:spPr>
          <a:xfrm>
            <a:off x="7521692" y="1938330"/>
            <a:ext cx="3688968" cy="516756"/>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gn="ctr"/>
            <a:r>
              <a:rPr lang="en-NL" sz="1467">
                <a:solidFill>
                  <a:schemeClr val="bg2">
                    <a:lumMod val="25000"/>
                  </a:schemeClr>
                </a:solidFill>
                <a:latin typeface="Calibri Light" panose="020F0302020204030204" pitchFamily="34" charset="0"/>
                <a:ea typeface="Calibri Light" panose="020F0302020204030204" pitchFamily="34" charset="0"/>
                <a:cs typeface="Calibri Light" panose="020F0302020204030204" pitchFamily="34" charset="0"/>
              </a:rPr>
              <a:t>AI has the power of addressing the challenges of today’s Medical functions</a:t>
            </a:r>
          </a:p>
          <a:p>
            <a:pPr algn="ctr"/>
            <a:endParaRPr lang="en-US" sz="1467">
              <a:solidFill>
                <a:schemeClr val="bg2">
                  <a:lumMod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39" name="Group 38">
            <a:extLst>
              <a:ext uri="{FF2B5EF4-FFF2-40B4-BE49-F238E27FC236}">
                <a16:creationId xmlns:a16="http://schemas.microsoft.com/office/drawing/2014/main" id="{0AE83A58-8E3A-3443-C4B1-7FCDDDDB6043}"/>
              </a:ext>
            </a:extLst>
          </p:cNvPr>
          <p:cNvGrpSpPr/>
          <p:nvPr/>
        </p:nvGrpSpPr>
        <p:grpSpPr>
          <a:xfrm>
            <a:off x="6789155" y="2439399"/>
            <a:ext cx="4916116" cy="2908730"/>
            <a:chOff x="5084677" y="2730503"/>
            <a:chExt cx="3687087" cy="2181548"/>
          </a:xfrm>
        </p:grpSpPr>
        <p:sp>
          <p:nvSpPr>
            <p:cNvPr id="7" name="TextBox 6">
              <a:extLst>
                <a:ext uri="{FF2B5EF4-FFF2-40B4-BE49-F238E27FC236}">
                  <a16:creationId xmlns:a16="http://schemas.microsoft.com/office/drawing/2014/main" id="{E8B53BB5-C22F-5869-E45B-3BD800ED54B9}"/>
                </a:ext>
              </a:extLst>
            </p:cNvPr>
            <p:cNvSpPr txBox="1"/>
            <p:nvPr/>
          </p:nvSpPr>
          <p:spPr>
            <a:xfrm>
              <a:off x="6741754" y="2730503"/>
              <a:ext cx="581857" cy="207749"/>
            </a:xfrm>
            <a:prstGeom prst="rect">
              <a:avLst/>
            </a:prstGeom>
            <a:noFill/>
          </p:spPr>
          <p:txBody>
            <a:bodyPr wrap="square" rtlCol="0">
              <a:spAutoFit/>
            </a:bodyPr>
            <a:lstStyle/>
            <a:p>
              <a:pPr algn="ct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Pubs</a:t>
              </a:r>
            </a:p>
          </p:txBody>
        </p:sp>
        <p:sp>
          <p:nvSpPr>
            <p:cNvPr id="8" name="TextBox 7">
              <a:extLst>
                <a:ext uri="{FF2B5EF4-FFF2-40B4-BE49-F238E27FC236}">
                  <a16:creationId xmlns:a16="http://schemas.microsoft.com/office/drawing/2014/main" id="{BCFEB588-5136-8E47-CE0F-AB9E0D6B5292}"/>
                </a:ext>
              </a:extLst>
            </p:cNvPr>
            <p:cNvSpPr txBox="1"/>
            <p:nvPr/>
          </p:nvSpPr>
          <p:spPr>
            <a:xfrm>
              <a:off x="6672357" y="4704302"/>
              <a:ext cx="690100" cy="207749"/>
            </a:xfrm>
            <a:prstGeom prst="rect">
              <a:avLst/>
            </a:prstGeom>
            <a:noFill/>
          </p:spPr>
          <p:txBody>
            <a:bodyPr wrap="square" rtlCol="0">
              <a:spAutoFit/>
            </a:bodyPr>
            <a:lstStyle/>
            <a:p>
              <a:pPr algn="ct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KOL / HCP</a:t>
              </a:r>
            </a:p>
          </p:txBody>
        </p:sp>
        <p:sp>
          <p:nvSpPr>
            <p:cNvPr id="9" name="TextBox 8">
              <a:extLst>
                <a:ext uri="{FF2B5EF4-FFF2-40B4-BE49-F238E27FC236}">
                  <a16:creationId xmlns:a16="http://schemas.microsoft.com/office/drawing/2014/main" id="{F88EF459-D1D0-75E8-4349-1C81D38A905B}"/>
                </a:ext>
              </a:extLst>
            </p:cNvPr>
            <p:cNvSpPr txBox="1"/>
            <p:nvPr/>
          </p:nvSpPr>
          <p:spPr>
            <a:xfrm>
              <a:off x="5742071" y="3043521"/>
              <a:ext cx="631757" cy="207749"/>
            </a:xfrm>
            <a:prstGeom prst="rect">
              <a:avLst/>
            </a:prstGeom>
            <a:noFill/>
          </p:spPr>
          <p:txBody>
            <a:bodyPr wrap="square" rtlCol="0">
              <a:spAutoFit/>
            </a:bodyPr>
            <a:lstStyle/>
            <a:p>
              <a:pPr algn="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Congress</a:t>
              </a:r>
            </a:p>
          </p:txBody>
        </p:sp>
        <p:sp>
          <p:nvSpPr>
            <p:cNvPr id="11" name="TextBox 10">
              <a:extLst>
                <a:ext uri="{FF2B5EF4-FFF2-40B4-BE49-F238E27FC236}">
                  <a16:creationId xmlns:a16="http://schemas.microsoft.com/office/drawing/2014/main" id="{3F8DCFF6-9A12-E07F-402B-30000B80ADAD}"/>
                </a:ext>
              </a:extLst>
            </p:cNvPr>
            <p:cNvSpPr txBox="1"/>
            <p:nvPr/>
          </p:nvSpPr>
          <p:spPr>
            <a:xfrm>
              <a:off x="7635415" y="3043521"/>
              <a:ext cx="769712" cy="207749"/>
            </a:xfrm>
            <a:prstGeom prst="rect">
              <a:avLst/>
            </a:prstGeom>
            <a:noFill/>
          </p:spPr>
          <p:txBody>
            <a:bodyPr wrap="square" rtlCol="0">
              <a:spAutoFit/>
            </a:bodyPr>
            <a:lstStyle/>
            <a:p>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Guidelines</a:t>
              </a:r>
            </a:p>
          </p:txBody>
        </p:sp>
        <p:sp>
          <p:nvSpPr>
            <p:cNvPr id="12" name="TextBox 11">
              <a:extLst>
                <a:ext uri="{FF2B5EF4-FFF2-40B4-BE49-F238E27FC236}">
                  <a16:creationId xmlns:a16="http://schemas.microsoft.com/office/drawing/2014/main" id="{CC3FFD9A-7762-50E8-AEB1-9AA3C3F43053}"/>
                </a:ext>
              </a:extLst>
            </p:cNvPr>
            <p:cNvSpPr txBox="1"/>
            <p:nvPr/>
          </p:nvSpPr>
          <p:spPr>
            <a:xfrm>
              <a:off x="7940420" y="3738160"/>
              <a:ext cx="831344" cy="207749"/>
            </a:xfrm>
            <a:prstGeom prst="rect">
              <a:avLst/>
            </a:prstGeom>
            <a:noFill/>
          </p:spPr>
          <p:txBody>
            <a:bodyPr wrap="square" rtlCol="0">
              <a:spAutoFit/>
            </a:bodyPr>
            <a:lstStyle/>
            <a:p>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Regulatory</a:t>
              </a:r>
            </a:p>
          </p:txBody>
        </p:sp>
        <p:sp>
          <p:nvSpPr>
            <p:cNvPr id="13" name="TextBox 12">
              <a:extLst>
                <a:ext uri="{FF2B5EF4-FFF2-40B4-BE49-F238E27FC236}">
                  <a16:creationId xmlns:a16="http://schemas.microsoft.com/office/drawing/2014/main" id="{AE0161DD-F088-BFB4-2FEA-8D756575A3D9}"/>
                </a:ext>
              </a:extLst>
            </p:cNvPr>
            <p:cNvSpPr txBox="1"/>
            <p:nvPr/>
          </p:nvSpPr>
          <p:spPr>
            <a:xfrm>
              <a:off x="7621552" y="4432799"/>
              <a:ext cx="663745" cy="207749"/>
            </a:xfrm>
            <a:prstGeom prst="rect">
              <a:avLst/>
            </a:prstGeom>
            <a:noFill/>
          </p:spPr>
          <p:txBody>
            <a:bodyPr wrap="square" rtlCol="0">
              <a:spAutoFit/>
            </a:bodyPr>
            <a:lstStyle/>
            <a:p>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MedInfo</a:t>
              </a:r>
            </a:p>
          </p:txBody>
        </p:sp>
        <p:sp>
          <p:nvSpPr>
            <p:cNvPr id="14" name="TextBox 13">
              <a:extLst>
                <a:ext uri="{FF2B5EF4-FFF2-40B4-BE49-F238E27FC236}">
                  <a16:creationId xmlns:a16="http://schemas.microsoft.com/office/drawing/2014/main" id="{41A58CB9-D721-8DB4-4702-F26FBDCDA486}"/>
                </a:ext>
              </a:extLst>
            </p:cNvPr>
            <p:cNvSpPr txBox="1"/>
            <p:nvPr/>
          </p:nvSpPr>
          <p:spPr>
            <a:xfrm>
              <a:off x="5374263" y="4432799"/>
              <a:ext cx="1007924" cy="207749"/>
            </a:xfrm>
            <a:prstGeom prst="rect">
              <a:avLst/>
            </a:prstGeom>
            <a:noFill/>
          </p:spPr>
          <p:txBody>
            <a:bodyPr wrap="square" rtlCol="0">
              <a:spAutoFit/>
            </a:bodyPr>
            <a:lstStyle/>
            <a:p>
              <a:pPr algn="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Adboards</a:t>
              </a:r>
            </a:p>
          </p:txBody>
        </p:sp>
        <p:sp>
          <p:nvSpPr>
            <p:cNvPr id="15" name="TextBox 14">
              <a:extLst>
                <a:ext uri="{FF2B5EF4-FFF2-40B4-BE49-F238E27FC236}">
                  <a16:creationId xmlns:a16="http://schemas.microsoft.com/office/drawing/2014/main" id="{DEF27642-7F60-8B48-3E85-DBB742AF74A0}"/>
                </a:ext>
              </a:extLst>
            </p:cNvPr>
            <p:cNvSpPr txBox="1"/>
            <p:nvPr/>
          </p:nvSpPr>
          <p:spPr>
            <a:xfrm>
              <a:off x="5084677" y="3738160"/>
              <a:ext cx="1023137" cy="207749"/>
            </a:xfrm>
            <a:prstGeom prst="rect">
              <a:avLst/>
            </a:prstGeom>
            <a:noFill/>
          </p:spPr>
          <p:txBody>
            <a:bodyPr wrap="square" rtlCol="0">
              <a:spAutoFit/>
            </a:bodyPr>
            <a:lstStyle/>
            <a:p>
              <a:pPr algn="r"/>
              <a:r>
                <a:rPr lang="en-NL" sz="1200" b="1">
                  <a:solidFill>
                    <a:schemeClr val="tx1">
                      <a:lumMod val="65000"/>
                      <a:lumOff val="35000"/>
                    </a:schemeClr>
                  </a:solidFill>
                  <a:latin typeface="Franklin Gothic Medium" panose="020B0603020102020204" pitchFamily="34" charset="0"/>
                  <a:ea typeface="Calibri" panose="020F0502020204030204" pitchFamily="34" charset="0"/>
                  <a:cs typeface="Calibri" panose="020F0502020204030204" pitchFamily="34" charset="0"/>
                </a:rPr>
                <a:t>Media / Blogs</a:t>
              </a:r>
            </a:p>
          </p:txBody>
        </p:sp>
        <p:sp>
          <p:nvSpPr>
            <p:cNvPr id="16" name="Circular Arrow 11">
              <a:extLst>
                <a:ext uri="{FF2B5EF4-FFF2-40B4-BE49-F238E27FC236}">
                  <a16:creationId xmlns:a16="http://schemas.microsoft.com/office/drawing/2014/main" id="{0BD255B0-704A-38F1-56CD-8C600B2F53E1}"/>
                </a:ext>
              </a:extLst>
            </p:cNvPr>
            <p:cNvSpPr>
              <a:spLocks noChangeAspect="1"/>
            </p:cNvSpPr>
            <p:nvPr/>
          </p:nvSpPr>
          <p:spPr>
            <a:xfrm rot="841338">
              <a:off x="6136517" y="2971472"/>
              <a:ext cx="1761852" cy="1761852"/>
            </a:xfrm>
            <a:prstGeom prst="circularArrow">
              <a:avLst>
                <a:gd name="adj1" fmla="val 4716"/>
                <a:gd name="adj2" fmla="val 535689"/>
                <a:gd name="adj3" fmla="val 13876783"/>
                <a:gd name="adj4" fmla="val 15569034"/>
                <a:gd name="adj5" fmla="val 5101"/>
              </a:avLst>
            </a:prstGeom>
            <a:solidFill>
              <a:srgbClr val="BBD8E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NL" sz="2400"/>
            </a:p>
          </p:txBody>
        </p:sp>
        <p:cxnSp>
          <p:nvCxnSpPr>
            <p:cNvPr id="17" name="Straight Connector 16">
              <a:extLst>
                <a:ext uri="{FF2B5EF4-FFF2-40B4-BE49-F238E27FC236}">
                  <a16:creationId xmlns:a16="http://schemas.microsoft.com/office/drawing/2014/main" id="{5D788391-296B-4613-662A-DAB882C9F93A}"/>
                </a:ext>
              </a:extLst>
            </p:cNvPr>
            <p:cNvCxnSpPr>
              <a:cxnSpLocks/>
            </p:cNvCxnSpPr>
            <p:nvPr/>
          </p:nvCxnSpPr>
          <p:spPr>
            <a:xfrm>
              <a:off x="6250698" y="3848545"/>
              <a:ext cx="1493530" cy="0"/>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4CE7D5-B7A7-7CC1-2737-F405F2CB93E3}"/>
                </a:ext>
              </a:extLst>
            </p:cNvPr>
            <p:cNvCxnSpPr>
              <a:cxnSpLocks/>
            </p:cNvCxnSpPr>
            <p:nvPr/>
          </p:nvCxnSpPr>
          <p:spPr>
            <a:xfrm>
              <a:off x="7017407" y="3123106"/>
              <a:ext cx="2" cy="1391884"/>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125D7A-5562-C165-A1EE-3E5D437836FD}"/>
                </a:ext>
              </a:extLst>
            </p:cNvPr>
            <p:cNvCxnSpPr>
              <a:cxnSpLocks/>
            </p:cNvCxnSpPr>
            <p:nvPr/>
          </p:nvCxnSpPr>
          <p:spPr>
            <a:xfrm flipH="1">
              <a:off x="6522302" y="3359444"/>
              <a:ext cx="968814" cy="972876"/>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85FE26-8567-0DF9-48BD-C1C35D51F8FF}"/>
                </a:ext>
              </a:extLst>
            </p:cNvPr>
            <p:cNvCxnSpPr>
              <a:cxnSpLocks/>
            </p:cNvCxnSpPr>
            <p:nvPr/>
          </p:nvCxnSpPr>
          <p:spPr>
            <a:xfrm>
              <a:off x="6531604" y="3359444"/>
              <a:ext cx="959512" cy="985908"/>
            </a:xfrm>
            <a:prstGeom prst="line">
              <a:avLst/>
            </a:prstGeom>
            <a:ln w="19050">
              <a:solidFill>
                <a:srgbClr val="8DBCCF"/>
              </a:solidFill>
              <a:prstDash val="dash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1360B6A-A635-967B-84C0-C34E8749C939}"/>
                </a:ext>
              </a:extLst>
            </p:cNvPr>
            <p:cNvSpPr/>
            <p:nvPr/>
          </p:nvSpPr>
          <p:spPr>
            <a:xfrm>
              <a:off x="6727823" y="3562812"/>
              <a:ext cx="579171" cy="579171"/>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ACDCDD20-F20C-F122-10E6-F897D26F4D58}"/>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6876196" y="3707334"/>
              <a:ext cx="282423" cy="282423"/>
            </a:xfrm>
            <a:prstGeom prst="rect">
              <a:avLst/>
            </a:prstGeom>
          </p:spPr>
        </p:pic>
        <p:sp>
          <p:nvSpPr>
            <p:cNvPr id="28" name="Oval 27">
              <a:extLst>
                <a:ext uri="{FF2B5EF4-FFF2-40B4-BE49-F238E27FC236}">
                  <a16:creationId xmlns:a16="http://schemas.microsoft.com/office/drawing/2014/main" id="{7D32F5E6-1747-FF3A-D3CC-2C363145EDA3}"/>
                </a:ext>
              </a:extLst>
            </p:cNvPr>
            <p:cNvSpPr/>
            <p:nvPr/>
          </p:nvSpPr>
          <p:spPr>
            <a:xfrm>
              <a:off x="6923755" y="2962443"/>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a:extLst>
                <a:ext uri="{FF2B5EF4-FFF2-40B4-BE49-F238E27FC236}">
                  <a16:creationId xmlns:a16="http://schemas.microsoft.com/office/drawing/2014/main" id="{4362218D-A65D-7D2B-888D-76EDCEF73EBD}"/>
                </a:ext>
              </a:extLst>
            </p:cNvPr>
            <p:cNvSpPr/>
            <p:nvPr/>
          </p:nvSpPr>
          <p:spPr>
            <a:xfrm>
              <a:off x="6923755" y="4540446"/>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Oval 31">
              <a:extLst>
                <a:ext uri="{FF2B5EF4-FFF2-40B4-BE49-F238E27FC236}">
                  <a16:creationId xmlns:a16="http://schemas.microsoft.com/office/drawing/2014/main" id="{ACFCFE91-6D3A-B2B4-3042-6B8DA519B65C}"/>
                </a:ext>
              </a:extLst>
            </p:cNvPr>
            <p:cNvSpPr/>
            <p:nvPr/>
          </p:nvSpPr>
          <p:spPr>
            <a:xfrm>
              <a:off x="7719700" y="3756363"/>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C558EAD7-A0F2-3B63-5E0E-75D1DBE6D479}"/>
                </a:ext>
              </a:extLst>
            </p:cNvPr>
            <p:cNvSpPr/>
            <p:nvPr/>
          </p:nvSpPr>
          <p:spPr>
            <a:xfrm>
              <a:off x="6124972" y="3756363"/>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Oval 34">
              <a:extLst>
                <a:ext uri="{FF2B5EF4-FFF2-40B4-BE49-F238E27FC236}">
                  <a16:creationId xmlns:a16="http://schemas.microsoft.com/office/drawing/2014/main" id="{2DEA8216-9B39-4C3D-5750-A827F1247691}"/>
                </a:ext>
              </a:extLst>
            </p:cNvPr>
            <p:cNvSpPr/>
            <p:nvPr/>
          </p:nvSpPr>
          <p:spPr>
            <a:xfrm>
              <a:off x="6343628" y="4320065"/>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Oval 35">
              <a:extLst>
                <a:ext uri="{FF2B5EF4-FFF2-40B4-BE49-F238E27FC236}">
                  <a16:creationId xmlns:a16="http://schemas.microsoft.com/office/drawing/2014/main" id="{D05ED197-9EEA-8FB7-BE7D-F6242E9A7741}"/>
                </a:ext>
              </a:extLst>
            </p:cNvPr>
            <p:cNvSpPr/>
            <p:nvPr/>
          </p:nvSpPr>
          <p:spPr>
            <a:xfrm>
              <a:off x="7485368" y="4320065"/>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Oval 36">
              <a:extLst>
                <a:ext uri="{FF2B5EF4-FFF2-40B4-BE49-F238E27FC236}">
                  <a16:creationId xmlns:a16="http://schemas.microsoft.com/office/drawing/2014/main" id="{6CA82CBB-15E4-3782-A0D8-FDC8C2EF051E}"/>
                </a:ext>
              </a:extLst>
            </p:cNvPr>
            <p:cNvSpPr/>
            <p:nvPr/>
          </p:nvSpPr>
          <p:spPr>
            <a:xfrm>
              <a:off x="6343628" y="3194051"/>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Oval 37">
              <a:extLst>
                <a:ext uri="{FF2B5EF4-FFF2-40B4-BE49-F238E27FC236}">
                  <a16:creationId xmlns:a16="http://schemas.microsoft.com/office/drawing/2014/main" id="{6E471236-2BA9-D9CD-4051-E00639A91073}"/>
                </a:ext>
              </a:extLst>
            </p:cNvPr>
            <p:cNvSpPr/>
            <p:nvPr/>
          </p:nvSpPr>
          <p:spPr>
            <a:xfrm>
              <a:off x="7485368" y="3194051"/>
              <a:ext cx="192067" cy="192067"/>
            </a:xfrm>
            <a:prstGeom prst="ellipse">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ustDataLst>
      <p:tags r:id="rId1"/>
    </p:custDataLst>
    <p:extLst>
      <p:ext uri="{BB962C8B-B14F-4D97-AF65-F5344CB8AC3E}">
        <p14:creationId xmlns:p14="http://schemas.microsoft.com/office/powerpoint/2010/main" val="209104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4AD917F-DB6B-840E-283D-E8B4A377A20C}"/>
              </a:ext>
            </a:extLst>
          </p:cNvPr>
          <p:cNvSpPr>
            <a:spLocks noGrp="1"/>
          </p:cNvSpPr>
          <p:nvPr>
            <p:ph sz="half" idx="4294967295"/>
          </p:nvPr>
        </p:nvSpPr>
        <p:spPr>
          <a:xfrm>
            <a:off x="525933" y="2404671"/>
            <a:ext cx="5864707" cy="2830573"/>
          </a:xfrm>
        </p:spPr>
        <p:txBody>
          <a:bodyPr vert="horz" lIns="121920" tIns="60960" rIns="121920" bIns="60960" rtlCol="0" anchor="t">
            <a:noAutofit/>
          </a:bodyPr>
          <a:lstStyle/>
          <a:p>
            <a:pPr marL="0" indent="0" fontAlgn="base">
              <a:lnSpc>
                <a:spcPct val="100000"/>
              </a:lnSpc>
              <a:spcBef>
                <a:spcPts val="2400"/>
              </a:spcBef>
              <a:buNone/>
            </a:pPr>
            <a:r>
              <a:rPr lang="en-US" sz="1867" b="1" err="1">
                <a:solidFill>
                  <a:schemeClr val="tx1">
                    <a:lumMod val="85000"/>
                    <a:lumOff val="15000"/>
                  </a:schemeClr>
                </a:solidFill>
                <a:cs typeface="Calibri"/>
              </a:rPr>
              <a:t>GenAI</a:t>
            </a:r>
            <a:r>
              <a:rPr lang="en-US" sz="1867" b="1">
                <a:solidFill>
                  <a:schemeClr val="tx1">
                    <a:lumMod val="85000"/>
                    <a:lumOff val="15000"/>
                  </a:schemeClr>
                </a:solidFill>
                <a:cs typeface="Calibri"/>
              </a:rPr>
              <a:t> forces organizations to increase their AI Maturity: </a:t>
            </a:r>
            <a:endParaRPr lang="en-US" sz="1867" b="1">
              <a:solidFill>
                <a:schemeClr val="tx1">
                  <a:lumMod val="85000"/>
                  <a:lumOff val="15000"/>
                </a:schemeClr>
              </a:solidFill>
              <a:cs typeface="Calibri" panose="020F0502020204030204" pitchFamily="34" charset="0"/>
            </a:endParaRPr>
          </a:p>
          <a:p>
            <a:pPr marL="474121" lvl="1" indent="0" fontAlgn="base">
              <a:lnSpc>
                <a:spcPct val="100000"/>
              </a:lnSpc>
              <a:spcBef>
                <a:spcPts val="2400"/>
              </a:spcBef>
              <a:buNone/>
            </a:pPr>
            <a:r>
              <a:rPr lang="en-US" kern="0">
                <a:solidFill>
                  <a:schemeClr val="tx1">
                    <a:lumMod val="75000"/>
                    <a:lumOff val="25000"/>
                  </a:schemeClr>
                </a:solidFill>
                <a:cs typeface="Calibri"/>
              </a:rPr>
              <a:t>Only 48% of AI POCs make it into production</a:t>
            </a:r>
          </a:p>
          <a:p>
            <a:pPr marL="474121" lvl="1" indent="0" fontAlgn="base">
              <a:lnSpc>
                <a:spcPct val="100000"/>
              </a:lnSpc>
              <a:spcBef>
                <a:spcPts val="3200"/>
              </a:spcBef>
              <a:buNone/>
            </a:pPr>
            <a:r>
              <a:rPr lang="en-US" b="1" kern="0">
                <a:solidFill>
                  <a:srgbClr val="F6902F"/>
                </a:solidFill>
                <a:cs typeface="Calibri"/>
              </a:rPr>
              <a:t>Ethical and trustworthy AI </a:t>
            </a:r>
            <a:r>
              <a:rPr lang="en-US" kern="0">
                <a:solidFill>
                  <a:schemeClr val="tx1">
                    <a:lumMod val="75000"/>
                    <a:lumOff val="25000"/>
                  </a:schemeClr>
                </a:solidFill>
                <a:cs typeface="Calibri"/>
              </a:rPr>
              <a:t>remains one of the key challenges in AI implementation</a:t>
            </a:r>
          </a:p>
          <a:p>
            <a:pPr marL="474121" lvl="1" indent="0" fontAlgn="base">
              <a:lnSpc>
                <a:spcPct val="100000"/>
              </a:lnSpc>
              <a:spcBef>
                <a:spcPts val="3200"/>
              </a:spcBef>
              <a:buNone/>
            </a:pPr>
            <a:r>
              <a:rPr lang="en-US" b="1" kern="0">
                <a:solidFill>
                  <a:srgbClr val="F6902F"/>
                </a:solidFill>
                <a:cs typeface="Calibri"/>
              </a:rPr>
              <a:t>Upskilling users </a:t>
            </a:r>
            <a:r>
              <a:rPr lang="en-US" kern="0">
                <a:solidFill>
                  <a:schemeClr val="tx1">
                    <a:lumMod val="75000"/>
                    <a:lumOff val="25000"/>
                  </a:schemeClr>
                </a:solidFill>
                <a:cs typeface="Calibri"/>
              </a:rPr>
              <a:t>and </a:t>
            </a:r>
            <a:r>
              <a:rPr lang="en-US" b="1" kern="0">
                <a:solidFill>
                  <a:srgbClr val="F6902F"/>
                </a:solidFill>
                <a:cs typeface="Calibri"/>
              </a:rPr>
              <a:t>change management </a:t>
            </a:r>
            <a:r>
              <a:rPr lang="en-US" kern="0">
                <a:solidFill>
                  <a:schemeClr val="tx1">
                    <a:lumMod val="75000"/>
                    <a:lumOff val="25000"/>
                  </a:schemeClr>
                </a:solidFill>
                <a:cs typeface="Calibri"/>
              </a:rPr>
              <a:t>are critical to drive business value and ROI</a:t>
            </a:r>
          </a:p>
        </p:txBody>
      </p:sp>
      <p:sp>
        <p:nvSpPr>
          <p:cNvPr id="11" name="TextBox 10">
            <a:extLst>
              <a:ext uri="{FF2B5EF4-FFF2-40B4-BE49-F238E27FC236}">
                <a16:creationId xmlns:a16="http://schemas.microsoft.com/office/drawing/2014/main" id="{1E357BE2-5436-332A-6000-7FC0C35CE4F3}"/>
              </a:ext>
            </a:extLst>
          </p:cNvPr>
          <p:cNvSpPr txBox="1"/>
          <p:nvPr/>
        </p:nvSpPr>
        <p:spPr>
          <a:xfrm>
            <a:off x="6778837" y="459821"/>
            <a:ext cx="5177184" cy="451342"/>
          </a:xfrm>
          <a:prstGeom prst="rect">
            <a:avLst/>
          </a:prstGeom>
          <a:noFill/>
        </p:spPr>
        <p:txBody>
          <a:bodyPr wrap="square" lIns="121920" tIns="60960" rIns="121920" bIns="60960" rtlCol="0" anchor="t">
            <a:spAutoFit/>
          </a:bodyPr>
          <a:lstStyle/>
          <a:p>
            <a:pPr algn="ctr"/>
            <a:r>
              <a:rPr lang="en-NL" sz="2133" b="1">
                <a:solidFill>
                  <a:srgbClr val="176199"/>
                </a:solidFill>
                <a:latin typeface="Franklin Gothic Medium" panose="020B0603020102020204" pitchFamily="34" charset="0"/>
                <a:ea typeface="Calibri" panose="020F0502020204030204" pitchFamily="34" charset="0"/>
                <a:cs typeface="Calibri" panose="020F0502020204030204" pitchFamily="34" charset="0"/>
              </a:rPr>
              <a:t>Top Barriers to AI Implementation</a:t>
            </a:r>
          </a:p>
        </p:txBody>
      </p:sp>
      <p:sp>
        <p:nvSpPr>
          <p:cNvPr id="3" name="Slide Number Placeholder 4">
            <a:extLst>
              <a:ext uri="{FF2B5EF4-FFF2-40B4-BE49-F238E27FC236}">
                <a16:creationId xmlns:a16="http://schemas.microsoft.com/office/drawing/2014/main" id="{371A3F94-42DF-3C8B-27A8-91106A880389}"/>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E24D80F-69A6-182D-5D93-04E2CEEEE98E}"/>
              </a:ext>
            </a:extLst>
          </p:cNvPr>
          <p:cNvSpPr txBox="1">
            <a:spLocks/>
          </p:cNvSpPr>
          <p:nvPr/>
        </p:nvSpPr>
        <p:spPr>
          <a:xfrm>
            <a:off x="1156702" y="654947"/>
            <a:ext cx="4444999" cy="1255388"/>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panose="020F0502020204030204" pitchFamily="34" charset="0"/>
              </a:rPr>
              <a:t>Demonstrating Value is Key</a:t>
            </a:r>
            <a:endParaRPr lang="en-US" sz="4533">
              <a:solidFill>
                <a:srgbClr val="F68922"/>
              </a:solidFill>
              <a:ea typeface="Calibri" panose="020F0502020204030204" pitchFamily="34" charset="0"/>
              <a:cs typeface="Calibri" panose="020F0502020204030204" pitchFamily="34" charset="0"/>
            </a:endParaRPr>
          </a:p>
        </p:txBody>
      </p:sp>
      <p:sp>
        <p:nvSpPr>
          <p:cNvPr id="10" name="Arrow: Right 9">
            <a:extLst>
              <a:ext uri="{FF2B5EF4-FFF2-40B4-BE49-F238E27FC236}">
                <a16:creationId xmlns:a16="http://schemas.microsoft.com/office/drawing/2014/main" id="{D54E7CBE-E4BD-DAE9-CE0D-DF68E4F94F34}"/>
              </a:ext>
            </a:extLst>
          </p:cNvPr>
          <p:cNvSpPr/>
          <p:nvPr/>
        </p:nvSpPr>
        <p:spPr>
          <a:xfrm>
            <a:off x="758825" y="3781375"/>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sp>
        <p:nvSpPr>
          <p:cNvPr id="13" name="Arrow: Right 12">
            <a:extLst>
              <a:ext uri="{FF2B5EF4-FFF2-40B4-BE49-F238E27FC236}">
                <a16:creationId xmlns:a16="http://schemas.microsoft.com/office/drawing/2014/main" id="{E30C5075-08AA-F3DA-A37C-0430395D110E}"/>
              </a:ext>
            </a:extLst>
          </p:cNvPr>
          <p:cNvSpPr/>
          <p:nvPr/>
        </p:nvSpPr>
        <p:spPr>
          <a:xfrm>
            <a:off x="758825" y="3123093"/>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cxnSp>
        <p:nvCxnSpPr>
          <p:cNvPr id="14" name="Straight Connector 13">
            <a:extLst>
              <a:ext uri="{FF2B5EF4-FFF2-40B4-BE49-F238E27FC236}">
                <a16:creationId xmlns:a16="http://schemas.microsoft.com/office/drawing/2014/main" id="{F54E8290-8226-F3A4-B762-9D0CD146E77F}"/>
              </a:ext>
            </a:extLst>
          </p:cNvPr>
          <p:cNvCxnSpPr>
            <a:cxnSpLocks/>
          </p:cNvCxnSpPr>
          <p:nvPr/>
        </p:nvCxnSpPr>
        <p:spPr>
          <a:xfrm flipH="1">
            <a:off x="1092981" y="4378077"/>
            <a:ext cx="5003020"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05FA24-2AF0-1E0C-6627-6E51C4180324}"/>
              </a:ext>
            </a:extLst>
          </p:cNvPr>
          <p:cNvCxnSpPr>
            <a:cxnSpLocks/>
          </p:cNvCxnSpPr>
          <p:nvPr/>
        </p:nvCxnSpPr>
        <p:spPr>
          <a:xfrm flipH="1">
            <a:off x="1092981" y="3495401"/>
            <a:ext cx="5003020"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44DD07D1-DBC5-C04C-94D3-E3A2056F0A9A}"/>
              </a:ext>
            </a:extLst>
          </p:cNvPr>
          <p:cNvSpPr/>
          <p:nvPr/>
        </p:nvSpPr>
        <p:spPr>
          <a:xfrm>
            <a:off x="758825" y="4670375"/>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graphicFrame>
        <p:nvGraphicFramePr>
          <p:cNvPr id="18" name="Chart 17">
            <a:extLst>
              <a:ext uri="{FF2B5EF4-FFF2-40B4-BE49-F238E27FC236}">
                <a16:creationId xmlns:a16="http://schemas.microsoft.com/office/drawing/2014/main" id="{F33D158A-6B47-312F-78BC-E1B400CEE131}"/>
              </a:ext>
            </a:extLst>
          </p:cNvPr>
          <p:cNvGraphicFramePr/>
          <p:nvPr/>
        </p:nvGraphicFramePr>
        <p:xfrm>
          <a:off x="6860119" y="843280"/>
          <a:ext cx="5067723" cy="46228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273B5827-4693-86A6-3933-C0A176C0182B}"/>
              </a:ext>
            </a:extLst>
          </p:cNvPr>
          <p:cNvSpPr txBox="1"/>
          <p:nvPr/>
        </p:nvSpPr>
        <p:spPr>
          <a:xfrm>
            <a:off x="6735550" y="5618705"/>
            <a:ext cx="5284079" cy="256545"/>
          </a:xfrm>
          <a:prstGeom prst="rect">
            <a:avLst/>
          </a:prstGeom>
          <a:noFill/>
        </p:spPr>
        <p:txBody>
          <a:bodyPr wrap="square">
            <a:spAutoFit/>
          </a:bodyPr>
          <a:lstStyle/>
          <a:p>
            <a:pPr algn="ctr"/>
            <a:r>
              <a:rPr lang="en-US" sz="1067">
                <a:solidFill>
                  <a:schemeClr val="bg2">
                    <a:lumMod val="50000"/>
                  </a:schemeClr>
                </a:solidFill>
                <a:latin typeface="Franklin Gothic Medium" panose="020B0603020102020204" pitchFamily="34" charset="0"/>
                <a:ea typeface="Calibri" panose="020F0502020204030204" pitchFamily="34" charset="0"/>
                <a:cs typeface="Calibri" panose="020F0502020204030204" pitchFamily="34" charset="0"/>
              </a:rPr>
              <a:t>* Gartner 2024 AI in Enterprise Survey​</a:t>
            </a:r>
            <a:endParaRPr lang="en-NL" sz="1067">
              <a:solidFill>
                <a:schemeClr val="bg2">
                  <a:lumMod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11912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75;g2db8e2dbd94_0_424">
            <a:extLst>
              <a:ext uri="{FF2B5EF4-FFF2-40B4-BE49-F238E27FC236}">
                <a16:creationId xmlns:a16="http://schemas.microsoft.com/office/drawing/2014/main" id="{0B6B1E9E-EABD-132C-B9D5-B60BEF82098A}"/>
              </a:ext>
            </a:extLst>
          </p:cNvPr>
          <p:cNvSpPr txBox="1"/>
          <p:nvPr/>
        </p:nvSpPr>
        <p:spPr>
          <a:xfrm>
            <a:off x="559876" y="1458673"/>
            <a:ext cx="5628280" cy="647326"/>
          </a:xfrm>
          <a:prstGeom prst="rect">
            <a:avLst/>
          </a:prstGeom>
          <a:noFill/>
          <a:ln>
            <a:noFill/>
          </a:ln>
        </p:spPr>
        <p:txBody>
          <a:bodyPr spcFirstLastPara="1" wrap="square" lIns="91425" tIns="91425" rIns="91425" bIns="91425" anchor="t" anchorCtr="0">
            <a:spAutoFit/>
          </a:bodyPr>
          <a:lstStyle/>
          <a:p>
            <a:pPr>
              <a:lnSpc>
                <a:spcPct val="115000"/>
              </a:lnSpc>
              <a:spcBef>
                <a:spcPts val="900"/>
              </a:spcBef>
              <a:spcAft>
                <a:spcPts val="533"/>
              </a:spcAft>
            </a:pPr>
            <a:r>
              <a:rPr lang="en-US" sz="1600">
                <a:solidFill>
                  <a:schemeClr val="tx1">
                    <a:lumMod val="75000"/>
                    <a:lumOff val="25000"/>
                  </a:schemeClr>
                </a:solidFill>
                <a:ea typeface="Calibri" panose="020F0502020204030204" pitchFamily="34" charset="0"/>
                <a:cs typeface="Calibri" panose="020F0502020204030204" pitchFamily="34" charset="0"/>
                <a:sym typeface="Poppins"/>
              </a:rPr>
              <a:t>What are the key ethical principles for AI development</a:t>
            </a:r>
            <a:r>
              <a:rPr lang="en-US" sz="1600">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sym typeface="Poppins"/>
              </a:rPr>
              <a:t>:</a:t>
            </a:r>
            <a:endParaRPr sz="1600">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sym typeface="Poppins"/>
            </a:endParaRPr>
          </a:p>
        </p:txBody>
      </p:sp>
      <p:sp>
        <p:nvSpPr>
          <p:cNvPr id="4" name="Title 1">
            <a:extLst>
              <a:ext uri="{FF2B5EF4-FFF2-40B4-BE49-F238E27FC236}">
                <a16:creationId xmlns:a16="http://schemas.microsoft.com/office/drawing/2014/main" id="{9330CD69-970A-A2A1-3A67-5C25A60B7A41}"/>
              </a:ext>
            </a:extLst>
          </p:cNvPr>
          <p:cNvSpPr txBox="1">
            <a:spLocks/>
          </p:cNvSpPr>
          <p:nvPr/>
        </p:nvSpPr>
        <p:spPr>
          <a:xfrm>
            <a:off x="1143001" y="79927"/>
            <a:ext cx="9950215" cy="1255388"/>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US" sz="4533">
                <a:ea typeface="Calibri" panose="020F0502020204030204" pitchFamily="34" charset="0"/>
                <a:cs typeface="Calibri" panose="020F0502020204030204" pitchFamily="34" charset="0"/>
              </a:rPr>
              <a:t>Ethical principles</a:t>
            </a:r>
          </a:p>
        </p:txBody>
      </p:sp>
      <p:sp>
        <p:nvSpPr>
          <p:cNvPr id="9" name="Slide Number Placeholder 4">
            <a:extLst>
              <a:ext uri="{FF2B5EF4-FFF2-40B4-BE49-F238E27FC236}">
                <a16:creationId xmlns:a16="http://schemas.microsoft.com/office/drawing/2014/main" id="{49790A72-B09C-4821-2D7E-0B3F9584CA77}"/>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3" name="Google Shape;475;g2db8e2dbd94_0_424">
            <a:extLst>
              <a:ext uri="{FF2B5EF4-FFF2-40B4-BE49-F238E27FC236}">
                <a16:creationId xmlns:a16="http://schemas.microsoft.com/office/drawing/2014/main" id="{AFE23B85-9474-564F-BE07-838100096329}"/>
              </a:ext>
            </a:extLst>
          </p:cNvPr>
          <p:cNvSpPr txBox="1"/>
          <p:nvPr/>
        </p:nvSpPr>
        <p:spPr>
          <a:xfrm>
            <a:off x="686876" y="1998790"/>
            <a:ext cx="5802824" cy="4262675"/>
          </a:xfrm>
          <a:prstGeom prst="rect">
            <a:avLst/>
          </a:prstGeom>
          <a:noFill/>
          <a:ln>
            <a:noFill/>
          </a:ln>
        </p:spPr>
        <p:txBody>
          <a:bodyPr spcFirstLastPara="1" wrap="square" lIns="91425" tIns="91425" rIns="91425" bIns="91425" anchor="t" anchorCtr="0">
            <a:spAutoFit/>
          </a:bodyPr>
          <a:lstStyle/>
          <a:p>
            <a:pPr marL="389457">
              <a:lnSpc>
                <a:spcPts val="1733"/>
              </a:lnSpc>
              <a:spcBef>
                <a:spcPts val="4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Human Autonomy:</a:t>
            </a:r>
            <a:r>
              <a:rPr lang="en-US" sz="1600">
                <a:solidFill>
                  <a:srgbClr val="E2810C"/>
                </a:solidFill>
                <a:ea typeface="Calibri" panose="020F0502020204030204" pitchFamily="34" charset="0"/>
                <a:cs typeface="Calibri" panose="020F0502020204030204" pitchFamily="34" charset="0"/>
                <a:sym typeface="Poppins"/>
              </a:rPr>
              <a:t>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systems should enhance, not diminish, human decision-making and preserve human oversight.</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Prevention of Harm:</a:t>
            </a:r>
            <a:r>
              <a:rPr lang="en-US" sz="1600">
                <a:solidFill>
                  <a:srgbClr val="E2810C"/>
                </a:solidFill>
                <a:ea typeface="Calibri" panose="020F0502020204030204" pitchFamily="34" charset="0"/>
                <a:cs typeface="Calibri" panose="020F0502020204030204" pitchFamily="34" charset="0"/>
                <a:sym typeface="Poppins"/>
              </a:rPr>
              <a:t>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must be safe, ensuring no physical or psychological harm to individuals.</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Fairness:</a:t>
            </a:r>
            <a:r>
              <a:rPr lang="en-US" sz="1600">
                <a:solidFill>
                  <a:srgbClr val="E2810C"/>
                </a:solidFill>
                <a:ea typeface="Calibri" panose="020F0502020204030204" pitchFamily="34" charset="0"/>
                <a:cs typeface="Calibri" panose="020F0502020204030204" pitchFamily="34" charset="0"/>
                <a:sym typeface="Poppins"/>
              </a:rPr>
              <a:t>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should be free from bias, promoting equity and preventing discrimination.</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Transparency and Explainability: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operations must be understandable and decisions explainable to humans.</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Privacy and Data Governance: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must comply with data protection laws and respect user privacy.</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Accountability: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Clear mechanisms for accountability and redress must be established.</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Robustness and Security: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systems should be resilient and secure throughout their lifecycle.</a:t>
            </a:r>
            <a:endParaRPr sz="1600">
              <a:solidFill>
                <a:schemeClr val="tx1">
                  <a:lumMod val="75000"/>
                  <a:lumOff val="25000"/>
                </a:schemeClr>
              </a:solidFill>
              <a:ea typeface="Calibri" panose="020F0502020204030204" pitchFamily="34" charset="0"/>
              <a:cs typeface="Calibri" panose="020F0502020204030204" pitchFamily="34" charset="0"/>
              <a:sym typeface="Poppins"/>
            </a:endParaRPr>
          </a:p>
        </p:txBody>
      </p:sp>
      <p:sp>
        <p:nvSpPr>
          <p:cNvPr id="11" name="Oval 10">
            <a:extLst>
              <a:ext uri="{FF2B5EF4-FFF2-40B4-BE49-F238E27FC236}">
                <a16:creationId xmlns:a16="http://schemas.microsoft.com/office/drawing/2014/main" id="{FAA44D85-0F6A-1B4C-5C5E-4AC0689BE3AB}"/>
              </a:ext>
            </a:extLst>
          </p:cNvPr>
          <p:cNvSpPr/>
          <p:nvPr/>
        </p:nvSpPr>
        <p:spPr>
          <a:xfrm>
            <a:off x="516843" y="2713547"/>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E9D21565-6B43-BC3B-2902-9DD1EC0F0E6D}"/>
              </a:ext>
            </a:extLst>
          </p:cNvPr>
          <p:cNvSpPr/>
          <p:nvPr/>
        </p:nvSpPr>
        <p:spPr>
          <a:xfrm>
            <a:off x="516843" y="2125114"/>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32BB42E2-7F7A-B811-4F7C-2F03D330FB1F}"/>
              </a:ext>
            </a:extLst>
          </p:cNvPr>
          <p:cNvSpPr/>
          <p:nvPr/>
        </p:nvSpPr>
        <p:spPr>
          <a:xfrm>
            <a:off x="516843" y="330198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AB889912-CBB2-A642-3217-682369203488}"/>
              </a:ext>
            </a:extLst>
          </p:cNvPr>
          <p:cNvSpPr/>
          <p:nvPr/>
        </p:nvSpPr>
        <p:spPr>
          <a:xfrm>
            <a:off x="516843" y="3890414"/>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E44FD0A3-50AD-3C4A-6D08-31CF9EB3FED7}"/>
              </a:ext>
            </a:extLst>
          </p:cNvPr>
          <p:cNvSpPr/>
          <p:nvPr/>
        </p:nvSpPr>
        <p:spPr>
          <a:xfrm>
            <a:off x="516843" y="4478847"/>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7EAB6E4D-0DA3-BDCA-AB6A-940B345141EE}"/>
              </a:ext>
            </a:extLst>
          </p:cNvPr>
          <p:cNvSpPr/>
          <p:nvPr/>
        </p:nvSpPr>
        <p:spPr>
          <a:xfrm>
            <a:off x="516843" y="506728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a:extLst>
              <a:ext uri="{FF2B5EF4-FFF2-40B4-BE49-F238E27FC236}">
                <a16:creationId xmlns:a16="http://schemas.microsoft.com/office/drawing/2014/main" id="{9B8E0367-B4E4-7955-53A9-2C23ADD89DDA}"/>
              </a:ext>
            </a:extLst>
          </p:cNvPr>
          <p:cNvSpPr/>
          <p:nvPr/>
        </p:nvSpPr>
        <p:spPr>
          <a:xfrm>
            <a:off x="516843" y="5655714"/>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Rounded Corners 35">
            <a:extLst>
              <a:ext uri="{FF2B5EF4-FFF2-40B4-BE49-F238E27FC236}">
                <a16:creationId xmlns:a16="http://schemas.microsoft.com/office/drawing/2014/main" id="{B36411C6-26B0-2DCA-B843-AB7A0112889C}"/>
              </a:ext>
            </a:extLst>
          </p:cNvPr>
          <p:cNvSpPr/>
          <p:nvPr/>
        </p:nvSpPr>
        <p:spPr>
          <a:xfrm>
            <a:off x="9229726" y="1683185"/>
            <a:ext cx="2530983" cy="1255388"/>
          </a:xfrm>
          <a:prstGeom prst="roundRect">
            <a:avLst>
              <a:gd name="adj" fmla="val 3119"/>
            </a:avLst>
          </a:prstGeom>
          <a:solidFill>
            <a:srgbClr val="268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Google Shape;475;g2db8e2dbd94_0_424">
            <a:extLst>
              <a:ext uri="{FF2B5EF4-FFF2-40B4-BE49-F238E27FC236}">
                <a16:creationId xmlns:a16="http://schemas.microsoft.com/office/drawing/2014/main" id="{A105BFE1-C66D-CFF4-8993-1DB5FCAD59A0}"/>
              </a:ext>
            </a:extLst>
          </p:cNvPr>
          <p:cNvSpPr txBox="1"/>
          <p:nvPr/>
        </p:nvSpPr>
        <p:spPr>
          <a:xfrm>
            <a:off x="9229725" y="2171300"/>
            <a:ext cx="2530983" cy="712857"/>
          </a:xfrm>
          <a:prstGeom prst="rect">
            <a:avLst/>
          </a:prstGeom>
          <a:noFill/>
          <a:ln>
            <a:noFill/>
          </a:ln>
        </p:spPr>
        <p:txBody>
          <a:bodyPr spcFirstLastPara="1" wrap="square" lIns="91425" tIns="91425" rIns="91425" bIns="91425" anchor="t" anchorCtr="0">
            <a:spAutoFit/>
          </a:bodyPr>
          <a:lstStyle/>
          <a:p>
            <a:pPr algn="ctr">
              <a:spcBef>
                <a:spcPts val="900"/>
              </a:spcBef>
              <a:spcAft>
                <a:spcPts val="533"/>
              </a:spcAft>
            </a:pPr>
            <a:r>
              <a:rPr lang="en-US" sz="1133"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Promote human well-being, human safety and the public interest</a:t>
            </a:r>
          </a:p>
        </p:txBody>
      </p:sp>
      <p:sp>
        <p:nvSpPr>
          <p:cNvPr id="52" name="Rectangle: Rounded Corners 51">
            <a:extLst>
              <a:ext uri="{FF2B5EF4-FFF2-40B4-BE49-F238E27FC236}">
                <a16:creationId xmlns:a16="http://schemas.microsoft.com/office/drawing/2014/main" id="{A286CF42-3FAE-2A31-53E0-D228527CF892}"/>
              </a:ext>
            </a:extLst>
          </p:cNvPr>
          <p:cNvSpPr/>
          <p:nvPr/>
        </p:nvSpPr>
        <p:spPr>
          <a:xfrm>
            <a:off x="6591301" y="1683185"/>
            <a:ext cx="2530983" cy="1255388"/>
          </a:xfrm>
          <a:prstGeom prst="roundRect">
            <a:avLst>
              <a:gd name="adj" fmla="val 3119"/>
            </a:avLst>
          </a:prstGeom>
          <a:solidFill>
            <a:srgbClr val="268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Google Shape;475;g2db8e2dbd94_0_424">
            <a:extLst>
              <a:ext uri="{FF2B5EF4-FFF2-40B4-BE49-F238E27FC236}">
                <a16:creationId xmlns:a16="http://schemas.microsoft.com/office/drawing/2014/main" id="{C37DB9F2-36EB-E3D7-1AE8-06609752CDBE}"/>
              </a:ext>
            </a:extLst>
          </p:cNvPr>
          <p:cNvSpPr txBox="1"/>
          <p:nvPr/>
        </p:nvSpPr>
        <p:spPr>
          <a:xfrm>
            <a:off x="6591299" y="2242421"/>
            <a:ext cx="2530983" cy="576538"/>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Protect autonomy</a:t>
            </a:r>
          </a:p>
        </p:txBody>
      </p:sp>
      <p:sp>
        <p:nvSpPr>
          <p:cNvPr id="54" name="Rectangle: Rounded Corners 53">
            <a:extLst>
              <a:ext uri="{FF2B5EF4-FFF2-40B4-BE49-F238E27FC236}">
                <a16:creationId xmlns:a16="http://schemas.microsoft.com/office/drawing/2014/main" id="{622C4E36-4A8F-D8A3-09A3-ECE88E9DA135}"/>
              </a:ext>
            </a:extLst>
          </p:cNvPr>
          <p:cNvSpPr/>
          <p:nvPr/>
        </p:nvSpPr>
        <p:spPr>
          <a:xfrm>
            <a:off x="9229726" y="3054785"/>
            <a:ext cx="2530983" cy="1255388"/>
          </a:xfrm>
          <a:prstGeom prst="roundRect">
            <a:avLst>
              <a:gd name="adj" fmla="val 3119"/>
            </a:avLst>
          </a:prstGeom>
          <a:gradFill flip="none" rotWithShape="1">
            <a:gsLst>
              <a:gs pos="0">
                <a:srgbClr val="1A75BB"/>
              </a:gs>
              <a:gs pos="100000">
                <a:srgbClr val="2686A2"/>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Google Shape;475;g2db8e2dbd94_0_424">
            <a:extLst>
              <a:ext uri="{FF2B5EF4-FFF2-40B4-BE49-F238E27FC236}">
                <a16:creationId xmlns:a16="http://schemas.microsoft.com/office/drawing/2014/main" id="{777EFDDD-2B53-ADE9-24C6-4FDCB5B68454}"/>
              </a:ext>
            </a:extLst>
          </p:cNvPr>
          <p:cNvSpPr txBox="1"/>
          <p:nvPr/>
        </p:nvSpPr>
        <p:spPr>
          <a:xfrm>
            <a:off x="9618787" y="3481941"/>
            <a:ext cx="1752860" cy="788904"/>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Foster responsibility and accountability</a:t>
            </a:r>
          </a:p>
        </p:txBody>
      </p:sp>
      <p:sp>
        <p:nvSpPr>
          <p:cNvPr id="56" name="Rectangle: Rounded Corners 55">
            <a:extLst>
              <a:ext uri="{FF2B5EF4-FFF2-40B4-BE49-F238E27FC236}">
                <a16:creationId xmlns:a16="http://schemas.microsoft.com/office/drawing/2014/main" id="{833356E9-6925-7174-650D-F04E26A339CC}"/>
              </a:ext>
            </a:extLst>
          </p:cNvPr>
          <p:cNvSpPr/>
          <p:nvPr/>
        </p:nvSpPr>
        <p:spPr>
          <a:xfrm>
            <a:off x="6591301" y="3054785"/>
            <a:ext cx="2530983" cy="1255388"/>
          </a:xfrm>
          <a:prstGeom prst="roundRect">
            <a:avLst>
              <a:gd name="adj" fmla="val 3119"/>
            </a:avLst>
          </a:prstGeom>
          <a:gradFill flip="none" rotWithShape="1">
            <a:gsLst>
              <a:gs pos="0">
                <a:srgbClr val="1A75BB"/>
              </a:gs>
              <a:gs pos="100000">
                <a:srgbClr val="2686A2"/>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Google Shape;475;g2db8e2dbd94_0_424">
            <a:extLst>
              <a:ext uri="{FF2B5EF4-FFF2-40B4-BE49-F238E27FC236}">
                <a16:creationId xmlns:a16="http://schemas.microsoft.com/office/drawing/2014/main" id="{126A2D3E-B5C1-77A6-1133-1FF8902625E9}"/>
              </a:ext>
            </a:extLst>
          </p:cNvPr>
          <p:cNvSpPr txBox="1"/>
          <p:nvPr/>
        </p:nvSpPr>
        <p:spPr>
          <a:xfrm>
            <a:off x="6764336" y="3481941"/>
            <a:ext cx="2190752" cy="788904"/>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Ensure transparency, explainability and intelligibility</a:t>
            </a:r>
          </a:p>
        </p:txBody>
      </p:sp>
      <p:sp>
        <p:nvSpPr>
          <p:cNvPr id="58" name="Rectangle: Rounded Corners 57">
            <a:extLst>
              <a:ext uri="{FF2B5EF4-FFF2-40B4-BE49-F238E27FC236}">
                <a16:creationId xmlns:a16="http://schemas.microsoft.com/office/drawing/2014/main" id="{CB2D351B-C289-3CA2-E335-2CC4DDADDA8E}"/>
              </a:ext>
            </a:extLst>
          </p:cNvPr>
          <p:cNvSpPr/>
          <p:nvPr/>
        </p:nvSpPr>
        <p:spPr>
          <a:xfrm>
            <a:off x="9229726" y="4435909"/>
            <a:ext cx="2530983" cy="1255388"/>
          </a:xfrm>
          <a:prstGeom prst="roundRect">
            <a:avLst>
              <a:gd name="adj" fmla="val 3119"/>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Google Shape;475;g2db8e2dbd94_0_424">
            <a:extLst>
              <a:ext uri="{FF2B5EF4-FFF2-40B4-BE49-F238E27FC236}">
                <a16:creationId xmlns:a16="http://schemas.microsoft.com/office/drawing/2014/main" id="{1EFDB4D1-F6C6-6888-5A73-67261BAC568F}"/>
              </a:ext>
            </a:extLst>
          </p:cNvPr>
          <p:cNvSpPr txBox="1"/>
          <p:nvPr/>
        </p:nvSpPr>
        <p:spPr>
          <a:xfrm>
            <a:off x="9504617" y="4863065"/>
            <a:ext cx="1981201" cy="788904"/>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Promote Al that is responsive and sustainable</a:t>
            </a:r>
          </a:p>
        </p:txBody>
      </p:sp>
      <p:sp>
        <p:nvSpPr>
          <p:cNvPr id="60" name="Rectangle: Rounded Corners 59">
            <a:extLst>
              <a:ext uri="{FF2B5EF4-FFF2-40B4-BE49-F238E27FC236}">
                <a16:creationId xmlns:a16="http://schemas.microsoft.com/office/drawing/2014/main" id="{3AF677AD-1B39-5684-6D7A-E720C1F81ADB}"/>
              </a:ext>
            </a:extLst>
          </p:cNvPr>
          <p:cNvSpPr/>
          <p:nvPr/>
        </p:nvSpPr>
        <p:spPr>
          <a:xfrm>
            <a:off x="6591301" y="4435909"/>
            <a:ext cx="2530983" cy="1255388"/>
          </a:xfrm>
          <a:prstGeom prst="roundRect">
            <a:avLst>
              <a:gd name="adj" fmla="val 3119"/>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Google Shape;475;g2db8e2dbd94_0_424">
            <a:extLst>
              <a:ext uri="{FF2B5EF4-FFF2-40B4-BE49-F238E27FC236}">
                <a16:creationId xmlns:a16="http://schemas.microsoft.com/office/drawing/2014/main" id="{88201FCC-E094-C299-60E4-6DE7787B78C7}"/>
              </a:ext>
            </a:extLst>
          </p:cNvPr>
          <p:cNvSpPr txBox="1"/>
          <p:nvPr/>
        </p:nvSpPr>
        <p:spPr>
          <a:xfrm>
            <a:off x="7088440" y="4863065"/>
            <a:ext cx="1536701" cy="1001269"/>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Ensure inclusiveness and equity</a:t>
            </a:r>
          </a:p>
        </p:txBody>
      </p:sp>
      <p:pic>
        <p:nvPicPr>
          <p:cNvPr id="67" name="Picture 66">
            <a:extLst>
              <a:ext uri="{FF2B5EF4-FFF2-40B4-BE49-F238E27FC236}">
                <a16:creationId xmlns:a16="http://schemas.microsoft.com/office/drawing/2014/main" id="{ECA10FC4-3DBE-0B6D-2BD4-2BA5F5C33259}"/>
              </a:ext>
            </a:extLst>
          </p:cNvPr>
          <p:cNvPicPr>
            <a:picLocks noChangeAspect="1"/>
          </p:cNvPicPr>
          <p:nvPr/>
        </p:nvPicPr>
        <p:blipFill>
          <a:blip r:embed="rId4">
            <a:lum bright="70000" contrast="-70000"/>
          </a:blip>
          <a:stretch>
            <a:fillRect/>
          </a:stretch>
        </p:blipFill>
        <p:spPr>
          <a:xfrm>
            <a:off x="10310496" y="3247392"/>
            <a:ext cx="369440" cy="369440"/>
          </a:xfrm>
          <a:prstGeom prst="rect">
            <a:avLst/>
          </a:prstGeom>
        </p:spPr>
      </p:pic>
      <p:pic>
        <p:nvPicPr>
          <p:cNvPr id="69" name="Picture 68">
            <a:extLst>
              <a:ext uri="{FF2B5EF4-FFF2-40B4-BE49-F238E27FC236}">
                <a16:creationId xmlns:a16="http://schemas.microsoft.com/office/drawing/2014/main" id="{C465C7BF-66D0-3B24-17C7-2F235B5BC17E}"/>
              </a:ext>
            </a:extLst>
          </p:cNvPr>
          <p:cNvPicPr>
            <a:picLocks noChangeAspect="1"/>
          </p:cNvPicPr>
          <p:nvPr/>
        </p:nvPicPr>
        <p:blipFill>
          <a:blip r:embed="rId5">
            <a:lum bright="70000" contrast="-70000"/>
          </a:blip>
          <a:stretch>
            <a:fillRect/>
          </a:stretch>
        </p:blipFill>
        <p:spPr>
          <a:xfrm>
            <a:off x="10308173" y="1920969"/>
            <a:ext cx="371764" cy="371764"/>
          </a:xfrm>
          <a:prstGeom prst="rect">
            <a:avLst/>
          </a:prstGeom>
        </p:spPr>
      </p:pic>
      <p:pic>
        <p:nvPicPr>
          <p:cNvPr id="71" name="Picture 70">
            <a:extLst>
              <a:ext uri="{FF2B5EF4-FFF2-40B4-BE49-F238E27FC236}">
                <a16:creationId xmlns:a16="http://schemas.microsoft.com/office/drawing/2014/main" id="{FD043A71-BB6A-50C6-8502-A1F8EC8E0C9D}"/>
              </a:ext>
            </a:extLst>
          </p:cNvPr>
          <p:cNvPicPr>
            <a:picLocks noChangeAspect="1"/>
          </p:cNvPicPr>
          <p:nvPr/>
        </p:nvPicPr>
        <p:blipFill>
          <a:blip r:embed="rId6">
            <a:lum bright="70000" contrast="-70000"/>
          </a:blip>
          <a:stretch>
            <a:fillRect/>
          </a:stretch>
        </p:blipFill>
        <p:spPr>
          <a:xfrm>
            <a:off x="7667243" y="3245069"/>
            <a:ext cx="384940" cy="384940"/>
          </a:xfrm>
          <a:prstGeom prst="rect">
            <a:avLst/>
          </a:prstGeom>
        </p:spPr>
      </p:pic>
      <p:pic>
        <p:nvPicPr>
          <p:cNvPr id="75" name="Picture 74">
            <a:extLst>
              <a:ext uri="{FF2B5EF4-FFF2-40B4-BE49-F238E27FC236}">
                <a16:creationId xmlns:a16="http://schemas.microsoft.com/office/drawing/2014/main" id="{4D343F79-C170-600F-8CBE-CCC09398FDD4}"/>
              </a:ext>
            </a:extLst>
          </p:cNvPr>
          <p:cNvPicPr>
            <a:picLocks noChangeAspect="1"/>
          </p:cNvPicPr>
          <p:nvPr/>
        </p:nvPicPr>
        <p:blipFill>
          <a:blip r:embed="rId7">
            <a:lum bright="70000" contrast="-70000"/>
          </a:blip>
          <a:stretch>
            <a:fillRect/>
          </a:stretch>
        </p:blipFill>
        <p:spPr>
          <a:xfrm>
            <a:off x="7679039" y="1955376"/>
            <a:ext cx="355501" cy="355501"/>
          </a:xfrm>
          <a:prstGeom prst="rect">
            <a:avLst/>
          </a:prstGeom>
        </p:spPr>
      </p:pic>
      <p:pic>
        <p:nvPicPr>
          <p:cNvPr id="77" name="Picture 76">
            <a:extLst>
              <a:ext uri="{FF2B5EF4-FFF2-40B4-BE49-F238E27FC236}">
                <a16:creationId xmlns:a16="http://schemas.microsoft.com/office/drawing/2014/main" id="{AA7E7CF9-3D66-E95D-B8A4-93FA761BEDFC}"/>
              </a:ext>
            </a:extLst>
          </p:cNvPr>
          <p:cNvPicPr>
            <a:picLocks noChangeAspect="1"/>
          </p:cNvPicPr>
          <p:nvPr/>
        </p:nvPicPr>
        <p:blipFill>
          <a:blip r:embed="rId8">
            <a:lum bright="70000" contrast="-70000"/>
          </a:blip>
          <a:stretch>
            <a:fillRect/>
          </a:stretch>
        </p:blipFill>
        <p:spPr>
          <a:xfrm>
            <a:off x="10310496" y="4630984"/>
            <a:ext cx="369440" cy="369440"/>
          </a:xfrm>
          <a:prstGeom prst="rect">
            <a:avLst/>
          </a:prstGeom>
        </p:spPr>
      </p:pic>
      <p:pic>
        <p:nvPicPr>
          <p:cNvPr id="79" name="Picture 78">
            <a:extLst>
              <a:ext uri="{FF2B5EF4-FFF2-40B4-BE49-F238E27FC236}">
                <a16:creationId xmlns:a16="http://schemas.microsoft.com/office/drawing/2014/main" id="{88CB0CCC-977F-966C-2737-1ED668DDFF7B}"/>
              </a:ext>
            </a:extLst>
          </p:cNvPr>
          <p:cNvPicPr>
            <a:picLocks noChangeAspect="1"/>
          </p:cNvPicPr>
          <p:nvPr/>
        </p:nvPicPr>
        <p:blipFill>
          <a:blip r:embed="rId9">
            <a:lum bright="70000" contrast="-70000"/>
          </a:blip>
          <a:stretch>
            <a:fillRect/>
          </a:stretch>
        </p:blipFill>
        <p:spPr>
          <a:xfrm>
            <a:off x="7702001" y="4663980"/>
            <a:ext cx="309579" cy="309579"/>
          </a:xfrm>
          <a:prstGeom prst="rect">
            <a:avLst/>
          </a:prstGeom>
        </p:spPr>
      </p:pic>
      <p:pic>
        <p:nvPicPr>
          <p:cNvPr id="81" name="Picture 80">
            <a:extLst>
              <a:ext uri="{FF2B5EF4-FFF2-40B4-BE49-F238E27FC236}">
                <a16:creationId xmlns:a16="http://schemas.microsoft.com/office/drawing/2014/main" id="{C4E84143-A87A-41BB-D204-148E498FBDAB}"/>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613588" y="4016490"/>
            <a:ext cx="260197" cy="260197"/>
          </a:xfrm>
          <a:prstGeom prst="rect">
            <a:avLst/>
          </a:prstGeom>
        </p:spPr>
      </p:pic>
      <p:pic>
        <p:nvPicPr>
          <p:cNvPr id="82" name="Picture 81">
            <a:extLst>
              <a:ext uri="{FF2B5EF4-FFF2-40B4-BE49-F238E27FC236}">
                <a16:creationId xmlns:a16="http://schemas.microsoft.com/office/drawing/2014/main" id="{F9AF52EA-49C6-9EE8-2236-3666545E9EF3}"/>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623537" y="2229943"/>
            <a:ext cx="240299" cy="240299"/>
          </a:xfrm>
          <a:prstGeom prst="rect">
            <a:avLst/>
          </a:prstGeom>
        </p:spPr>
      </p:pic>
      <p:pic>
        <p:nvPicPr>
          <p:cNvPr id="83" name="Picture 82">
            <a:extLst>
              <a:ext uri="{FF2B5EF4-FFF2-40B4-BE49-F238E27FC236}">
                <a16:creationId xmlns:a16="http://schemas.microsoft.com/office/drawing/2014/main" id="{90A3D388-2703-D365-2E3D-ED7F49C03390}"/>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611267" y="5165727"/>
            <a:ext cx="258573" cy="258573"/>
          </a:xfrm>
          <a:prstGeom prst="rect">
            <a:avLst/>
          </a:prstGeom>
        </p:spPr>
      </p:pic>
      <p:pic>
        <p:nvPicPr>
          <p:cNvPr id="85" name="Picture 84">
            <a:extLst>
              <a:ext uri="{FF2B5EF4-FFF2-40B4-BE49-F238E27FC236}">
                <a16:creationId xmlns:a16="http://schemas.microsoft.com/office/drawing/2014/main" id="{C9F7C2BA-9072-93A8-4609-74984EC0CCFD}"/>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Layer>
                </a14:imgProps>
              </a:ext>
            </a:extLst>
          </a:blip>
          <a:stretch>
            <a:fillRect/>
          </a:stretch>
        </p:blipFill>
        <p:spPr>
          <a:xfrm>
            <a:off x="613852" y="5753101"/>
            <a:ext cx="266457" cy="266457"/>
          </a:xfrm>
          <a:prstGeom prst="rect">
            <a:avLst/>
          </a:prstGeom>
        </p:spPr>
      </p:pic>
      <p:pic>
        <p:nvPicPr>
          <p:cNvPr id="87" name="Picture 86">
            <a:extLst>
              <a:ext uri="{FF2B5EF4-FFF2-40B4-BE49-F238E27FC236}">
                <a16:creationId xmlns:a16="http://schemas.microsoft.com/office/drawing/2014/main" id="{21BFEC48-5E2E-E217-2F94-9DA1178ACA91}"/>
              </a:ext>
            </a:extLst>
          </p:cNvPr>
          <p:cNvPicPr>
            <a:picLocks noChangeAspect="1"/>
          </p:cNvPicPr>
          <p:nvPr/>
        </p:nvPicPr>
        <p:blipFill>
          <a:blip r:embed="rId18">
            <a:lum bright="70000" contrast="-70000"/>
            <a:extLst>
              <a:ext uri="{BEBA8EAE-BF5A-486C-A8C5-ECC9F3942E4B}">
                <a14:imgProps xmlns:a14="http://schemas.microsoft.com/office/drawing/2010/main">
                  <a14:imgLayer r:embed="rId19">
                    <a14:imgEffect>
                      <a14:artisticPhotocopy/>
                    </a14:imgEffect>
                  </a14:imgLayer>
                </a14:imgProps>
              </a:ext>
            </a:extLst>
          </a:blip>
          <a:stretch>
            <a:fillRect/>
          </a:stretch>
        </p:blipFill>
        <p:spPr>
          <a:xfrm>
            <a:off x="610838" y="4581945"/>
            <a:ext cx="260721" cy="260721"/>
          </a:xfrm>
          <a:prstGeom prst="rect">
            <a:avLst/>
          </a:prstGeom>
        </p:spPr>
      </p:pic>
      <p:pic>
        <p:nvPicPr>
          <p:cNvPr id="88" name="Picture 87">
            <a:extLst>
              <a:ext uri="{FF2B5EF4-FFF2-40B4-BE49-F238E27FC236}">
                <a16:creationId xmlns:a16="http://schemas.microsoft.com/office/drawing/2014/main" id="{AE36EECA-07A4-5B17-9125-6955B47E067D}"/>
              </a:ext>
            </a:extLst>
          </p:cNvPr>
          <p:cNvPicPr>
            <a:picLocks noChangeAspect="1"/>
          </p:cNvPicPr>
          <p:nvPr/>
        </p:nvPicPr>
        <p:blipFill>
          <a:blip r:embed="rId20">
            <a:lum bright="70000" contrast="-70000"/>
            <a:extLst>
              <a:ext uri="{BEBA8EAE-BF5A-486C-A8C5-ECC9F3942E4B}">
                <a14:imgProps xmlns:a14="http://schemas.microsoft.com/office/drawing/2010/main">
                  <a14:imgLayer r:embed="rId21">
                    <a14:imgEffect>
                      <a14:artisticPhotocopy/>
                    </a14:imgEffect>
                  </a14:imgLayer>
                </a14:imgProps>
              </a:ext>
            </a:extLst>
          </a:blip>
          <a:stretch>
            <a:fillRect/>
          </a:stretch>
        </p:blipFill>
        <p:spPr>
          <a:xfrm>
            <a:off x="613832" y="3422649"/>
            <a:ext cx="255385" cy="255385"/>
          </a:xfrm>
          <a:prstGeom prst="rect">
            <a:avLst/>
          </a:prstGeom>
        </p:spPr>
      </p:pic>
      <p:pic>
        <p:nvPicPr>
          <p:cNvPr id="90" name="Picture 89">
            <a:extLst>
              <a:ext uri="{FF2B5EF4-FFF2-40B4-BE49-F238E27FC236}">
                <a16:creationId xmlns:a16="http://schemas.microsoft.com/office/drawing/2014/main" id="{13F6E12F-BCCD-DC66-67BE-3E13486FF052}"/>
              </a:ext>
            </a:extLst>
          </p:cNvPr>
          <p:cNvPicPr>
            <a:picLocks noChangeAspect="1"/>
          </p:cNvPicPr>
          <p:nvPr/>
        </p:nvPicPr>
        <p:blipFill>
          <a:blip r:embed="rId22">
            <a:lum bright="70000" contrast="-70000"/>
            <a:extLst>
              <a:ext uri="{BEBA8EAE-BF5A-486C-A8C5-ECC9F3942E4B}">
                <a14:imgProps xmlns:a14="http://schemas.microsoft.com/office/drawing/2010/main">
                  <a14:imgLayer r:embed="rId23">
                    <a14:imgEffect>
                      <a14:artisticPhotocopy/>
                    </a14:imgEffect>
                  </a14:imgLayer>
                </a14:imgProps>
              </a:ext>
            </a:extLst>
          </a:blip>
          <a:stretch>
            <a:fillRect/>
          </a:stretch>
        </p:blipFill>
        <p:spPr>
          <a:xfrm flipH="1">
            <a:off x="615947" y="2819401"/>
            <a:ext cx="253308" cy="253308"/>
          </a:xfrm>
          <a:prstGeom prst="rect">
            <a:avLst/>
          </a:prstGeom>
        </p:spPr>
      </p:pic>
    </p:spTree>
    <p:custDataLst>
      <p:tags r:id="rId1"/>
    </p:custDataLst>
    <p:extLst>
      <p:ext uri="{BB962C8B-B14F-4D97-AF65-F5344CB8AC3E}">
        <p14:creationId xmlns:p14="http://schemas.microsoft.com/office/powerpoint/2010/main" val="3546560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75;g2db8e2dbd94_0_424">
            <a:extLst>
              <a:ext uri="{FF2B5EF4-FFF2-40B4-BE49-F238E27FC236}">
                <a16:creationId xmlns:a16="http://schemas.microsoft.com/office/drawing/2014/main" id="{0B6B1E9E-EABD-132C-B9D5-B60BEF82098A}"/>
              </a:ext>
            </a:extLst>
          </p:cNvPr>
          <p:cNvSpPr txBox="1"/>
          <p:nvPr/>
        </p:nvSpPr>
        <p:spPr>
          <a:xfrm>
            <a:off x="559876" y="1458673"/>
            <a:ext cx="5628280" cy="647326"/>
          </a:xfrm>
          <a:prstGeom prst="rect">
            <a:avLst/>
          </a:prstGeom>
          <a:noFill/>
          <a:ln>
            <a:noFill/>
          </a:ln>
        </p:spPr>
        <p:txBody>
          <a:bodyPr spcFirstLastPara="1" wrap="square" lIns="91425" tIns="91425" rIns="91425" bIns="91425" anchor="t" anchorCtr="0">
            <a:spAutoFit/>
          </a:bodyPr>
          <a:lstStyle/>
          <a:p>
            <a:pPr>
              <a:lnSpc>
                <a:spcPct val="115000"/>
              </a:lnSpc>
              <a:spcBef>
                <a:spcPts val="900"/>
              </a:spcBef>
              <a:spcAft>
                <a:spcPts val="533"/>
              </a:spcAft>
            </a:pPr>
            <a:r>
              <a:rPr lang="en-US" sz="1600">
                <a:solidFill>
                  <a:schemeClr val="tx1">
                    <a:lumMod val="75000"/>
                    <a:lumOff val="25000"/>
                  </a:schemeClr>
                </a:solidFill>
                <a:ea typeface="Calibri" panose="020F0502020204030204" pitchFamily="34" charset="0"/>
                <a:cs typeface="Calibri" panose="020F0502020204030204" pitchFamily="34" charset="0"/>
                <a:sym typeface="Poppins"/>
              </a:rPr>
              <a:t>What are the key ethical principles for AI development</a:t>
            </a:r>
            <a:r>
              <a:rPr lang="en-US" sz="1600">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sym typeface="Poppins"/>
              </a:rPr>
              <a:t>:</a:t>
            </a:r>
            <a:endParaRPr sz="1600">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sym typeface="Poppins"/>
            </a:endParaRPr>
          </a:p>
        </p:txBody>
      </p:sp>
      <p:sp>
        <p:nvSpPr>
          <p:cNvPr id="4" name="Title 1">
            <a:extLst>
              <a:ext uri="{FF2B5EF4-FFF2-40B4-BE49-F238E27FC236}">
                <a16:creationId xmlns:a16="http://schemas.microsoft.com/office/drawing/2014/main" id="{9330CD69-970A-A2A1-3A67-5C25A60B7A41}"/>
              </a:ext>
            </a:extLst>
          </p:cNvPr>
          <p:cNvSpPr txBox="1">
            <a:spLocks/>
          </p:cNvSpPr>
          <p:nvPr/>
        </p:nvSpPr>
        <p:spPr>
          <a:xfrm>
            <a:off x="1143001" y="79927"/>
            <a:ext cx="9950215" cy="1255388"/>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US" sz="4533">
                <a:ea typeface="Calibri" panose="020F0502020204030204" pitchFamily="34" charset="0"/>
                <a:cs typeface="Calibri" panose="020F0502020204030204" pitchFamily="34" charset="0"/>
              </a:rPr>
              <a:t>Ethical principles</a:t>
            </a:r>
          </a:p>
        </p:txBody>
      </p:sp>
      <p:sp>
        <p:nvSpPr>
          <p:cNvPr id="9" name="Slide Number Placeholder 4">
            <a:extLst>
              <a:ext uri="{FF2B5EF4-FFF2-40B4-BE49-F238E27FC236}">
                <a16:creationId xmlns:a16="http://schemas.microsoft.com/office/drawing/2014/main" id="{49790A72-B09C-4821-2D7E-0B3F9584CA77}"/>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3" name="Google Shape;475;g2db8e2dbd94_0_424">
            <a:extLst>
              <a:ext uri="{FF2B5EF4-FFF2-40B4-BE49-F238E27FC236}">
                <a16:creationId xmlns:a16="http://schemas.microsoft.com/office/drawing/2014/main" id="{AFE23B85-9474-564F-BE07-838100096329}"/>
              </a:ext>
            </a:extLst>
          </p:cNvPr>
          <p:cNvSpPr txBox="1"/>
          <p:nvPr/>
        </p:nvSpPr>
        <p:spPr>
          <a:xfrm>
            <a:off x="686876" y="1998790"/>
            <a:ext cx="5802824" cy="4262675"/>
          </a:xfrm>
          <a:prstGeom prst="rect">
            <a:avLst/>
          </a:prstGeom>
          <a:noFill/>
          <a:ln>
            <a:noFill/>
          </a:ln>
        </p:spPr>
        <p:txBody>
          <a:bodyPr spcFirstLastPara="1" wrap="square" lIns="91425" tIns="91425" rIns="91425" bIns="91425" anchor="t" anchorCtr="0">
            <a:spAutoFit/>
          </a:bodyPr>
          <a:lstStyle/>
          <a:p>
            <a:pPr marL="389457">
              <a:lnSpc>
                <a:spcPts val="1733"/>
              </a:lnSpc>
              <a:spcBef>
                <a:spcPts val="4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Human Autonomy:</a:t>
            </a:r>
            <a:r>
              <a:rPr lang="en-US" sz="1600">
                <a:solidFill>
                  <a:srgbClr val="E2810C"/>
                </a:solidFill>
                <a:ea typeface="Calibri" panose="020F0502020204030204" pitchFamily="34" charset="0"/>
                <a:cs typeface="Calibri" panose="020F0502020204030204" pitchFamily="34" charset="0"/>
                <a:sym typeface="Poppins"/>
              </a:rPr>
              <a:t>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systems should enhance, not diminish, human decision-making and preserve human oversight.</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Prevention of Harm:</a:t>
            </a:r>
            <a:r>
              <a:rPr lang="en-US" sz="1600">
                <a:solidFill>
                  <a:srgbClr val="E2810C"/>
                </a:solidFill>
                <a:ea typeface="Calibri" panose="020F0502020204030204" pitchFamily="34" charset="0"/>
                <a:cs typeface="Calibri" panose="020F0502020204030204" pitchFamily="34" charset="0"/>
                <a:sym typeface="Poppins"/>
              </a:rPr>
              <a:t>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must be safe, ensuring no physical or psychological harm to individuals.</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Fairness:</a:t>
            </a:r>
            <a:r>
              <a:rPr lang="en-US" sz="1600">
                <a:solidFill>
                  <a:srgbClr val="E2810C"/>
                </a:solidFill>
                <a:ea typeface="Calibri" panose="020F0502020204030204" pitchFamily="34" charset="0"/>
                <a:cs typeface="Calibri" panose="020F0502020204030204" pitchFamily="34" charset="0"/>
                <a:sym typeface="Poppins"/>
              </a:rPr>
              <a:t>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should be free from bias, promoting equity and preventing discrimination.</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Transparency and Explainability: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operations must be understandable and decisions explainable to humans.</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Privacy and Data Governance: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AI must comply with data protection laws and respect user privacy.</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ea typeface="Calibri" panose="020F0502020204030204" pitchFamily="34" charset="0"/>
                <a:cs typeface="Calibri" panose="020F0502020204030204" pitchFamily="34" charset="0"/>
                <a:sym typeface="Poppins"/>
              </a:rPr>
              <a:t>Accountability: </a:t>
            </a:r>
            <a:r>
              <a:rPr lang="en-US" sz="1600">
                <a:solidFill>
                  <a:schemeClr val="tx1">
                    <a:lumMod val="75000"/>
                    <a:lumOff val="25000"/>
                  </a:schemeClr>
                </a:solidFill>
                <a:ea typeface="Calibri" panose="020F0502020204030204" pitchFamily="34" charset="0"/>
                <a:cs typeface="Calibri" panose="020F0502020204030204" pitchFamily="34" charset="0"/>
                <a:sym typeface="Poppins"/>
              </a:rPr>
              <a:t>Clear mechanisms for accountability and redress must be established.</a:t>
            </a:r>
            <a:endParaRPr sz="1600">
              <a:solidFill>
                <a:schemeClr val="tx1">
                  <a:lumMod val="75000"/>
                  <a:lumOff val="25000"/>
                </a:schemeClr>
              </a:solidFill>
              <a:ea typeface="Calibri" panose="020F0502020204030204" pitchFamily="34" charset="0"/>
              <a:cs typeface="Calibri" panose="020F0502020204030204" pitchFamily="34" charset="0"/>
            </a:endParaRPr>
          </a:p>
          <a:p>
            <a:pPr marL="389457">
              <a:lnSpc>
                <a:spcPts val="1733"/>
              </a:lnSpc>
              <a:spcBef>
                <a:spcPts val="800"/>
              </a:spcBef>
              <a:spcAft>
                <a:spcPts val="400"/>
              </a:spcAft>
            </a:pPr>
            <a:r>
              <a:rPr lang="en-US" sz="1600" b="1">
                <a:solidFill>
                  <a:srgbClr val="E2810C"/>
                </a:solidFill>
                <a:latin typeface="Franklin Gothic Medium" panose="020B0603020102020204" pitchFamily="34" charset="0"/>
                <a:ea typeface="Calibri" panose="020F0502020204030204" pitchFamily="34" charset="0"/>
                <a:cs typeface="Calibri" panose="020F0502020204030204" pitchFamily="34" charset="0"/>
                <a:sym typeface="Poppins"/>
              </a:rPr>
              <a:t>Robustness and Security: </a:t>
            </a:r>
            <a:r>
              <a:rPr lang="en-US" sz="1600">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sym typeface="Poppins"/>
              </a:rPr>
              <a:t>AI systems should be resilient and secure throughout their lifecycle.</a:t>
            </a:r>
            <a:endParaRPr sz="1600">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sym typeface="Poppins"/>
            </a:endParaRPr>
          </a:p>
        </p:txBody>
      </p:sp>
      <p:sp>
        <p:nvSpPr>
          <p:cNvPr id="11" name="Oval 10">
            <a:extLst>
              <a:ext uri="{FF2B5EF4-FFF2-40B4-BE49-F238E27FC236}">
                <a16:creationId xmlns:a16="http://schemas.microsoft.com/office/drawing/2014/main" id="{FAA44D85-0F6A-1B4C-5C5E-4AC0689BE3AB}"/>
              </a:ext>
            </a:extLst>
          </p:cNvPr>
          <p:cNvSpPr/>
          <p:nvPr/>
        </p:nvSpPr>
        <p:spPr>
          <a:xfrm>
            <a:off x="516843" y="2713547"/>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E9D21565-6B43-BC3B-2902-9DD1EC0F0E6D}"/>
              </a:ext>
            </a:extLst>
          </p:cNvPr>
          <p:cNvSpPr/>
          <p:nvPr/>
        </p:nvSpPr>
        <p:spPr>
          <a:xfrm>
            <a:off x="516843" y="2125114"/>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32BB42E2-7F7A-B811-4F7C-2F03D330FB1F}"/>
              </a:ext>
            </a:extLst>
          </p:cNvPr>
          <p:cNvSpPr/>
          <p:nvPr/>
        </p:nvSpPr>
        <p:spPr>
          <a:xfrm>
            <a:off x="516843" y="330198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AB889912-CBB2-A642-3217-682369203488}"/>
              </a:ext>
            </a:extLst>
          </p:cNvPr>
          <p:cNvSpPr/>
          <p:nvPr/>
        </p:nvSpPr>
        <p:spPr>
          <a:xfrm>
            <a:off x="516843" y="3890414"/>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E44FD0A3-50AD-3C4A-6D08-31CF9EB3FED7}"/>
              </a:ext>
            </a:extLst>
          </p:cNvPr>
          <p:cNvSpPr/>
          <p:nvPr/>
        </p:nvSpPr>
        <p:spPr>
          <a:xfrm>
            <a:off x="516843" y="4478847"/>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7EAB6E4D-0DA3-BDCA-AB6A-940B345141EE}"/>
              </a:ext>
            </a:extLst>
          </p:cNvPr>
          <p:cNvSpPr/>
          <p:nvPr/>
        </p:nvSpPr>
        <p:spPr>
          <a:xfrm>
            <a:off x="516843" y="506728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a:extLst>
              <a:ext uri="{FF2B5EF4-FFF2-40B4-BE49-F238E27FC236}">
                <a16:creationId xmlns:a16="http://schemas.microsoft.com/office/drawing/2014/main" id="{9B8E0367-B4E4-7955-53A9-2C23ADD89DDA}"/>
              </a:ext>
            </a:extLst>
          </p:cNvPr>
          <p:cNvSpPr/>
          <p:nvPr/>
        </p:nvSpPr>
        <p:spPr>
          <a:xfrm>
            <a:off x="516843" y="5655714"/>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Rounded Corners 35">
            <a:extLst>
              <a:ext uri="{FF2B5EF4-FFF2-40B4-BE49-F238E27FC236}">
                <a16:creationId xmlns:a16="http://schemas.microsoft.com/office/drawing/2014/main" id="{B36411C6-26B0-2DCA-B843-AB7A0112889C}"/>
              </a:ext>
            </a:extLst>
          </p:cNvPr>
          <p:cNvSpPr/>
          <p:nvPr/>
        </p:nvSpPr>
        <p:spPr>
          <a:xfrm>
            <a:off x="9229726" y="1683185"/>
            <a:ext cx="2530983" cy="1255388"/>
          </a:xfrm>
          <a:prstGeom prst="roundRect">
            <a:avLst>
              <a:gd name="adj" fmla="val 3119"/>
            </a:avLst>
          </a:prstGeom>
          <a:solidFill>
            <a:srgbClr val="268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Google Shape;475;g2db8e2dbd94_0_424">
            <a:extLst>
              <a:ext uri="{FF2B5EF4-FFF2-40B4-BE49-F238E27FC236}">
                <a16:creationId xmlns:a16="http://schemas.microsoft.com/office/drawing/2014/main" id="{A105BFE1-C66D-CFF4-8993-1DB5FCAD59A0}"/>
              </a:ext>
            </a:extLst>
          </p:cNvPr>
          <p:cNvSpPr txBox="1"/>
          <p:nvPr/>
        </p:nvSpPr>
        <p:spPr>
          <a:xfrm>
            <a:off x="9229725" y="2171300"/>
            <a:ext cx="2530983" cy="712857"/>
          </a:xfrm>
          <a:prstGeom prst="rect">
            <a:avLst/>
          </a:prstGeom>
          <a:noFill/>
          <a:ln>
            <a:noFill/>
          </a:ln>
        </p:spPr>
        <p:txBody>
          <a:bodyPr spcFirstLastPara="1" wrap="square" lIns="91425" tIns="91425" rIns="91425" bIns="91425" anchor="t" anchorCtr="0">
            <a:spAutoFit/>
          </a:bodyPr>
          <a:lstStyle/>
          <a:p>
            <a:pPr algn="ctr">
              <a:spcBef>
                <a:spcPts val="900"/>
              </a:spcBef>
              <a:spcAft>
                <a:spcPts val="533"/>
              </a:spcAft>
            </a:pPr>
            <a:r>
              <a:rPr lang="en-US" sz="1133"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Promote human well-being, human safety and the public interest</a:t>
            </a:r>
          </a:p>
        </p:txBody>
      </p:sp>
      <p:sp>
        <p:nvSpPr>
          <p:cNvPr id="52" name="Rectangle: Rounded Corners 51">
            <a:extLst>
              <a:ext uri="{FF2B5EF4-FFF2-40B4-BE49-F238E27FC236}">
                <a16:creationId xmlns:a16="http://schemas.microsoft.com/office/drawing/2014/main" id="{A286CF42-3FAE-2A31-53E0-D228527CF892}"/>
              </a:ext>
            </a:extLst>
          </p:cNvPr>
          <p:cNvSpPr/>
          <p:nvPr/>
        </p:nvSpPr>
        <p:spPr>
          <a:xfrm>
            <a:off x="6591301" y="1683185"/>
            <a:ext cx="2530983" cy="1255388"/>
          </a:xfrm>
          <a:prstGeom prst="roundRect">
            <a:avLst>
              <a:gd name="adj" fmla="val 3119"/>
            </a:avLst>
          </a:prstGeom>
          <a:solidFill>
            <a:srgbClr val="268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Google Shape;475;g2db8e2dbd94_0_424">
            <a:extLst>
              <a:ext uri="{FF2B5EF4-FFF2-40B4-BE49-F238E27FC236}">
                <a16:creationId xmlns:a16="http://schemas.microsoft.com/office/drawing/2014/main" id="{C37DB9F2-36EB-E3D7-1AE8-06609752CDBE}"/>
              </a:ext>
            </a:extLst>
          </p:cNvPr>
          <p:cNvSpPr txBox="1"/>
          <p:nvPr/>
        </p:nvSpPr>
        <p:spPr>
          <a:xfrm>
            <a:off x="6591299" y="2242421"/>
            <a:ext cx="2530983" cy="576538"/>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Protect autonomy</a:t>
            </a:r>
          </a:p>
        </p:txBody>
      </p:sp>
      <p:sp>
        <p:nvSpPr>
          <p:cNvPr id="54" name="Rectangle: Rounded Corners 53">
            <a:extLst>
              <a:ext uri="{FF2B5EF4-FFF2-40B4-BE49-F238E27FC236}">
                <a16:creationId xmlns:a16="http://schemas.microsoft.com/office/drawing/2014/main" id="{622C4E36-4A8F-D8A3-09A3-ECE88E9DA135}"/>
              </a:ext>
            </a:extLst>
          </p:cNvPr>
          <p:cNvSpPr/>
          <p:nvPr/>
        </p:nvSpPr>
        <p:spPr>
          <a:xfrm>
            <a:off x="9229726" y="3054785"/>
            <a:ext cx="2530983" cy="1255388"/>
          </a:xfrm>
          <a:prstGeom prst="roundRect">
            <a:avLst>
              <a:gd name="adj" fmla="val 3119"/>
            </a:avLst>
          </a:prstGeom>
          <a:gradFill flip="none" rotWithShape="1">
            <a:gsLst>
              <a:gs pos="0">
                <a:srgbClr val="1A75BB"/>
              </a:gs>
              <a:gs pos="100000">
                <a:srgbClr val="2686A2"/>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Google Shape;475;g2db8e2dbd94_0_424">
            <a:extLst>
              <a:ext uri="{FF2B5EF4-FFF2-40B4-BE49-F238E27FC236}">
                <a16:creationId xmlns:a16="http://schemas.microsoft.com/office/drawing/2014/main" id="{777EFDDD-2B53-ADE9-24C6-4FDCB5B68454}"/>
              </a:ext>
            </a:extLst>
          </p:cNvPr>
          <p:cNvSpPr txBox="1"/>
          <p:nvPr/>
        </p:nvSpPr>
        <p:spPr>
          <a:xfrm>
            <a:off x="9618787" y="3481941"/>
            <a:ext cx="1752860" cy="788904"/>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Foster responsibility and accountability</a:t>
            </a:r>
          </a:p>
        </p:txBody>
      </p:sp>
      <p:sp>
        <p:nvSpPr>
          <p:cNvPr id="56" name="Rectangle: Rounded Corners 55">
            <a:extLst>
              <a:ext uri="{FF2B5EF4-FFF2-40B4-BE49-F238E27FC236}">
                <a16:creationId xmlns:a16="http://schemas.microsoft.com/office/drawing/2014/main" id="{833356E9-6925-7174-650D-F04E26A339CC}"/>
              </a:ext>
            </a:extLst>
          </p:cNvPr>
          <p:cNvSpPr/>
          <p:nvPr/>
        </p:nvSpPr>
        <p:spPr>
          <a:xfrm>
            <a:off x="6591301" y="3054785"/>
            <a:ext cx="2530983" cy="1255388"/>
          </a:xfrm>
          <a:prstGeom prst="roundRect">
            <a:avLst>
              <a:gd name="adj" fmla="val 3119"/>
            </a:avLst>
          </a:prstGeom>
          <a:gradFill flip="none" rotWithShape="1">
            <a:gsLst>
              <a:gs pos="0">
                <a:srgbClr val="1A75BB"/>
              </a:gs>
              <a:gs pos="100000">
                <a:srgbClr val="2686A2"/>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Google Shape;475;g2db8e2dbd94_0_424">
            <a:extLst>
              <a:ext uri="{FF2B5EF4-FFF2-40B4-BE49-F238E27FC236}">
                <a16:creationId xmlns:a16="http://schemas.microsoft.com/office/drawing/2014/main" id="{126A2D3E-B5C1-77A6-1133-1FF8902625E9}"/>
              </a:ext>
            </a:extLst>
          </p:cNvPr>
          <p:cNvSpPr txBox="1"/>
          <p:nvPr/>
        </p:nvSpPr>
        <p:spPr>
          <a:xfrm>
            <a:off x="6764336" y="3481941"/>
            <a:ext cx="2190752" cy="788904"/>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Ensure transparency, explainability and intelligibility</a:t>
            </a:r>
          </a:p>
        </p:txBody>
      </p:sp>
      <p:sp>
        <p:nvSpPr>
          <p:cNvPr id="58" name="Rectangle: Rounded Corners 57">
            <a:extLst>
              <a:ext uri="{FF2B5EF4-FFF2-40B4-BE49-F238E27FC236}">
                <a16:creationId xmlns:a16="http://schemas.microsoft.com/office/drawing/2014/main" id="{CB2D351B-C289-3CA2-E335-2CC4DDADDA8E}"/>
              </a:ext>
            </a:extLst>
          </p:cNvPr>
          <p:cNvSpPr/>
          <p:nvPr/>
        </p:nvSpPr>
        <p:spPr>
          <a:xfrm>
            <a:off x="9229726" y="4435909"/>
            <a:ext cx="2530983" cy="1255388"/>
          </a:xfrm>
          <a:prstGeom prst="roundRect">
            <a:avLst>
              <a:gd name="adj" fmla="val 3119"/>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Google Shape;475;g2db8e2dbd94_0_424">
            <a:extLst>
              <a:ext uri="{FF2B5EF4-FFF2-40B4-BE49-F238E27FC236}">
                <a16:creationId xmlns:a16="http://schemas.microsoft.com/office/drawing/2014/main" id="{1EFDB4D1-F6C6-6888-5A73-67261BAC568F}"/>
              </a:ext>
            </a:extLst>
          </p:cNvPr>
          <p:cNvSpPr txBox="1"/>
          <p:nvPr/>
        </p:nvSpPr>
        <p:spPr>
          <a:xfrm>
            <a:off x="9504617" y="4863065"/>
            <a:ext cx="1981201" cy="788904"/>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Promote Al that is responsive and sustainable</a:t>
            </a:r>
          </a:p>
        </p:txBody>
      </p:sp>
      <p:sp>
        <p:nvSpPr>
          <p:cNvPr id="60" name="Rectangle: Rounded Corners 59">
            <a:extLst>
              <a:ext uri="{FF2B5EF4-FFF2-40B4-BE49-F238E27FC236}">
                <a16:creationId xmlns:a16="http://schemas.microsoft.com/office/drawing/2014/main" id="{3AF677AD-1B39-5684-6D7A-E720C1F81ADB}"/>
              </a:ext>
            </a:extLst>
          </p:cNvPr>
          <p:cNvSpPr/>
          <p:nvPr/>
        </p:nvSpPr>
        <p:spPr>
          <a:xfrm>
            <a:off x="6591301" y="4435909"/>
            <a:ext cx="2530983" cy="1255388"/>
          </a:xfrm>
          <a:prstGeom prst="roundRect">
            <a:avLst>
              <a:gd name="adj" fmla="val 3119"/>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Google Shape;475;g2db8e2dbd94_0_424">
            <a:extLst>
              <a:ext uri="{FF2B5EF4-FFF2-40B4-BE49-F238E27FC236}">
                <a16:creationId xmlns:a16="http://schemas.microsoft.com/office/drawing/2014/main" id="{88201FCC-E094-C299-60E4-6DE7787B78C7}"/>
              </a:ext>
            </a:extLst>
          </p:cNvPr>
          <p:cNvSpPr txBox="1"/>
          <p:nvPr/>
        </p:nvSpPr>
        <p:spPr>
          <a:xfrm>
            <a:off x="7088440" y="4863065"/>
            <a:ext cx="1536701" cy="1001269"/>
          </a:xfrm>
          <a:prstGeom prst="rect">
            <a:avLst/>
          </a:prstGeom>
          <a:noFill/>
          <a:ln>
            <a:noFill/>
          </a:ln>
        </p:spPr>
        <p:txBody>
          <a:bodyPr spcFirstLastPara="1" wrap="square" lIns="91425" tIns="91425" rIns="91425" bIns="91425" anchor="t" anchorCtr="0">
            <a:spAutoFit/>
          </a:bodyPr>
          <a:lstStyle/>
          <a:p>
            <a:pPr algn="ctr">
              <a:lnSpc>
                <a:spcPct val="115000"/>
              </a:lnSpc>
              <a:spcBef>
                <a:spcPts val="900"/>
              </a:spcBef>
              <a:spcAft>
                <a:spcPts val="533"/>
              </a:spcAft>
            </a:pPr>
            <a:r>
              <a:rPr lang="en-US" sz="1200" b="1">
                <a:solidFill>
                  <a:schemeClr val="bg1"/>
                </a:solidFill>
                <a:latin typeface="Franklin Gothic Medium" panose="020B0603020102020204" pitchFamily="34" charset="0"/>
                <a:ea typeface="Calibri" panose="020F0502020204030204" pitchFamily="34" charset="0"/>
                <a:cs typeface="Calibri" panose="020F0502020204030204" pitchFamily="34" charset="0"/>
                <a:sym typeface="Poppins"/>
              </a:rPr>
              <a:t>Ensure inclusiveness and equity</a:t>
            </a:r>
          </a:p>
        </p:txBody>
      </p:sp>
      <p:pic>
        <p:nvPicPr>
          <p:cNvPr id="67" name="Picture 66">
            <a:extLst>
              <a:ext uri="{FF2B5EF4-FFF2-40B4-BE49-F238E27FC236}">
                <a16:creationId xmlns:a16="http://schemas.microsoft.com/office/drawing/2014/main" id="{ECA10FC4-3DBE-0B6D-2BD4-2BA5F5C33259}"/>
              </a:ext>
            </a:extLst>
          </p:cNvPr>
          <p:cNvPicPr>
            <a:picLocks noChangeAspect="1"/>
          </p:cNvPicPr>
          <p:nvPr/>
        </p:nvPicPr>
        <p:blipFill>
          <a:blip r:embed="rId4">
            <a:lum bright="70000" contrast="-70000"/>
          </a:blip>
          <a:stretch>
            <a:fillRect/>
          </a:stretch>
        </p:blipFill>
        <p:spPr>
          <a:xfrm>
            <a:off x="10310496" y="3247392"/>
            <a:ext cx="369440" cy="369440"/>
          </a:xfrm>
          <a:prstGeom prst="rect">
            <a:avLst/>
          </a:prstGeom>
        </p:spPr>
      </p:pic>
      <p:pic>
        <p:nvPicPr>
          <p:cNvPr id="69" name="Picture 68">
            <a:extLst>
              <a:ext uri="{FF2B5EF4-FFF2-40B4-BE49-F238E27FC236}">
                <a16:creationId xmlns:a16="http://schemas.microsoft.com/office/drawing/2014/main" id="{C465C7BF-66D0-3B24-17C7-2F235B5BC17E}"/>
              </a:ext>
            </a:extLst>
          </p:cNvPr>
          <p:cNvPicPr>
            <a:picLocks noChangeAspect="1"/>
          </p:cNvPicPr>
          <p:nvPr/>
        </p:nvPicPr>
        <p:blipFill>
          <a:blip r:embed="rId5">
            <a:lum bright="70000" contrast="-70000"/>
          </a:blip>
          <a:stretch>
            <a:fillRect/>
          </a:stretch>
        </p:blipFill>
        <p:spPr>
          <a:xfrm>
            <a:off x="10308173" y="1920969"/>
            <a:ext cx="371764" cy="371764"/>
          </a:xfrm>
          <a:prstGeom prst="rect">
            <a:avLst/>
          </a:prstGeom>
        </p:spPr>
      </p:pic>
      <p:pic>
        <p:nvPicPr>
          <p:cNvPr id="71" name="Picture 70">
            <a:extLst>
              <a:ext uri="{FF2B5EF4-FFF2-40B4-BE49-F238E27FC236}">
                <a16:creationId xmlns:a16="http://schemas.microsoft.com/office/drawing/2014/main" id="{FD043A71-BB6A-50C6-8502-A1F8EC8E0C9D}"/>
              </a:ext>
            </a:extLst>
          </p:cNvPr>
          <p:cNvPicPr>
            <a:picLocks noChangeAspect="1"/>
          </p:cNvPicPr>
          <p:nvPr/>
        </p:nvPicPr>
        <p:blipFill>
          <a:blip r:embed="rId6">
            <a:lum bright="70000" contrast="-70000"/>
          </a:blip>
          <a:stretch>
            <a:fillRect/>
          </a:stretch>
        </p:blipFill>
        <p:spPr>
          <a:xfrm>
            <a:off x="7667243" y="3245069"/>
            <a:ext cx="384940" cy="384940"/>
          </a:xfrm>
          <a:prstGeom prst="rect">
            <a:avLst/>
          </a:prstGeom>
        </p:spPr>
      </p:pic>
      <p:pic>
        <p:nvPicPr>
          <p:cNvPr id="75" name="Picture 74">
            <a:extLst>
              <a:ext uri="{FF2B5EF4-FFF2-40B4-BE49-F238E27FC236}">
                <a16:creationId xmlns:a16="http://schemas.microsoft.com/office/drawing/2014/main" id="{4D343F79-C170-600F-8CBE-CCC09398FDD4}"/>
              </a:ext>
            </a:extLst>
          </p:cNvPr>
          <p:cNvPicPr>
            <a:picLocks noChangeAspect="1"/>
          </p:cNvPicPr>
          <p:nvPr/>
        </p:nvPicPr>
        <p:blipFill>
          <a:blip r:embed="rId7">
            <a:lum bright="70000" contrast="-70000"/>
          </a:blip>
          <a:stretch>
            <a:fillRect/>
          </a:stretch>
        </p:blipFill>
        <p:spPr>
          <a:xfrm>
            <a:off x="7679039" y="1955376"/>
            <a:ext cx="355501" cy="355501"/>
          </a:xfrm>
          <a:prstGeom prst="rect">
            <a:avLst/>
          </a:prstGeom>
        </p:spPr>
      </p:pic>
      <p:pic>
        <p:nvPicPr>
          <p:cNvPr id="77" name="Picture 76">
            <a:extLst>
              <a:ext uri="{FF2B5EF4-FFF2-40B4-BE49-F238E27FC236}">
                <a16:creationId xmlns:a16="http://schemas.microsoft.com/office/drawing/2014/main" id="{AA7E7CF9-3D66-E95D-B8A4-93FA761BEDFC}"/>
              </a:ext>
            </a:extLst>
          </p:cNvPr>
          <p:cNvPicPr>
            <a:picLocks noChangeAspect="1"/>
          </p:cNvPicPr>
          <p:nvPr/>
        </p:nvPicPr>
        <p:blipFill>
          <a:blip r:embed="rId8">
            <a:lum bright="70000" contrast="-70000"/>
          </a:blip>
          <a:stretch>
            <a:fillRect/>
          </a:stretch>
        </p:blipFill>
        <p:spPr>
          <a:xfrm>
            <a:off x="10310496" y="4630984"/>
            <a:ext cx="369440" cy="369440"/>
          </a:xfrm>
          <a:prstGeom prst="rect">
            <a:avLst/>
          </a:prstGeom>
        </p:spPr>
      </p:pic>
      <p:pic>
        <p:nvPicPr>
          <p:cNvPr id="79" name="Picture 78">
            <a:extLst>
              <a:ext uri="{FF2B5EF4-FFF2-40B4-BE49-F238E27FC236}">
                <a16:creationId xmlns:a16="http://schemas.microsoft.com/office/drawing/2014/main" id="{88CB0CCC-977F-966C-2737-1ED668DDFF7B}"/>
              </a:ext>
            </a:extLst>
          </p:cNvPr>
          <p:cNvPicPr>
            <a:picLocks noChangeAspect="1"/>
          </p:cNvPicPr>
          <p:nvPr/>
        </p:nvPicPr>
        <p:blipFill>
          <a:blip r:embed="rId9">
            <a:lum bright="70000" contrast="-70000"/>
          </a:blip>
          <a:stretch>
            <a:fillRect/>
          </a:stretch>
        </p:blipFill>
        <p:spPr>
          <a:xfrm>
            <a:off x="7702001" y="4663980"/>
            <a:ext cx="309579" cy="309579"/>
          </a:xfrm>
          <a:prstGeom prst="rect">
            <a:avLst/>
          </a:prstGeom>
        </p:spPr>
      </p:pic>
      <p:pic>
        <p:nvPicPr>
          <p:cNvPr id="81" name="Picture 80">
            <a:extLst>
              <a:ext uri="{FF2B5EF4-FFF2-40B4-BE49-F238E27FC236}">
                <a16:creationId xmlns:a16="http://schemas.microsoft.com/office/drawing/2014/main" id="{C4E84143-A87A-41BB-D204-148E498FBDAB}"/>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613588" y="4016490"/>
            <a:ext cx="260197" cy="260197"/>
          </a:xfrm>
          <a:prstGeom prst="rect">
            <a:avLst/>
          </a:prstGeom>
        </p:spPr>
      </p:pic>
      <p:pic>
        <p:nvPicPr>
          <p:cNvPr id="82" name="Picture 81">
            <a:extLst>
              <a:ext uri="{FF2B5EF4-FFF2-40B4-BE49-F238E27FC236}">
                <a16:creationId xmlns:a16="http://schemas.microsoft.com/office/drawing/2014/main" id="{F9AF52EA-49C6-9EE8-2236-3666545E9EF3}"/>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623537" y="2229943"/>
            <a:ext cx="240299" cy="240299"/>
          </a:xfrm>
          <a:prstGeom prst="rect">
            <a:avLst/>
          </a:prstGeom>
        </p:spPr>
      </p:pic>
      <p:pic>
        <p:nvPicPr>
          <p:cNvPr id="83" name="Picture 82">
            <a:extLst>
              <a:ext uri="{FF2B5EF4-FFF2-40B4-BE49-F238E27FC236}">
                <a16:creationId xmlns:a16="http://schemas.microsoft.com/office/drawing/2014/main" id="{90A3D388-2703-D365-2E3D-ED7F49C03390}"/>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611267" y="5165727"/>
            <a:ext cx="258573" cy="258573"/>
          </a:xfrm>
          <a:prstGeom prst="rect">
            <a:avLst/>
          </a:prstGeom>
        </p:spPr>
      </p:pic>
      <p:pic>
        <p:nvPicPr>
          <p:cNvPr id="85" name="Picture 84">
            <a:extLst>
              <a:ext uri="{FF2B5EF4-FFF2-40B4-BE49-F238E27FC236}">
                <a16:creationId xmlns:a16="http://schemas.microsoft.com/office/drawing/2014/main" id="{C9F7C2BA-9072-93A8-4609-74984EC0CCFD}"/>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Layer>
                </a14:imgProps>
              </a:ext>
            </a:extLst>
          </a:blip>
          <a:stretch>
            <a:fillRect/>
          </a:stretch>
        </p:blipFill>
        <p:spPr>
          <a:xfrm>
            <a:off x="613852" y="5753101"/>
            <a:ext cx="266457" cy="266457"/>
          </a:xfrm>
          <a:prstGeom prst="rect">
            <a:avLst/>
          </a:prstGeom>
        </p:spPr>
      </p:pic>
      <p:pic>
        <p:nvPicPr>
          <p:cNvPr id="87" name="Picture 86">
            <a:extLst>
              <a:ext uri="{FF2B5EF4-FFF2-40B4-BE49-F238E27FC236}">
                <a16:creationId xmlns:a16="http://schemas.microsoft.com/office/drawing/2014/main" id="{21BFEC48-5E2E-E217-2F94-9DA1178ACA91}"/>
              </a:ext>
            </a:extLst>
          </p:cNvPr>
          <p:cNvPicPr>
            <a:picLocks noChangeAspect="1"/>
          </p:cNvPicPr>
          <p:nvPr/>
        </p:nvPicPr>
        <p:blipFill>
          <a:blip r:embed="rId18">
            <a:lum bright="70000" contrast="-70000"/>
            <a:extLst>
              <a:ext uri="{BEBA8EAE-BF5A-486C-A8C5-ECC9F3942E4B}">
                <a14:imgProps xmlns:a14="http://schemas.microsoft.com/office/drawing/2010/main">
                  <a14:imgLayer r:embed="rId19">
                    <a14:imgEffect>
                      <a14:artisticPhotocopy/>
                    </a14:imgEffect>
                  </a14:imgLayer>
                </a14:imgProps>
              </a:ext>
            </a:extLst>
          </a:blip>
          <a:stretch>
            <a:fillRect/>
          </a:stretch>
        </p:blipFill>
        <p:spPr>
          <a:xfrm>
            <a:off x="610838" y="4581945"/>
            <a:ext cx="260721" cy="260721"/>
          </a:xfrm>
          <a:prstGeom prst="rect">
            <a:avLst/>
          </a:prstGeom>
        </p:spPr>
      </p:pic>
      <p:pic>
        <p:nvPicPr>
          <p:cNvPr id="88" name="Picture 87">
            <a:extLst>
              <a:ext uri="{FF2B5EF4-FFF2-40B4-BE49-F238E27FC236}">
                <a16:creationId xmlns:a16="http://schemas.microsoft.com/office/drawing/2014/main" id="{AE36EECA-07A4-5B17-9125-6955B47E067D}"/>
              </a:ext>
            </a:extLst>
          </p:cNvPr>
          <p:cNvPicPr>
            <a:picLocks noChangeAspect="1"/>
          </p:cNvPicPr>
          <p:nvPr/>
        </p:nvPicPr>
        <p:blipFill>
          <a:blip r:embed="rId20">
            <a:lum bright="70000" contrast="-70000"/>
            <a:extLst>
              <a:ext uri="{BEBA8EAE-BF5A-486C-A8C5-ECC9F3942E4B}">
                <a14:imgProps xmlns:a14="http://schemas.microsoft.com/office/drawing/2010/main">
                  <a14:imgLayer r:embed="rId21">
                    <a14:imgEffect>
                      <a14:artisticPhotocopy/>
                    </a14:imgEffect>
                  </a14:imgLayer>
                </a14:imgProps>
              </a:ext>
            </a:extLst>
          </a:blip>
          <a:stretch>
            <a:fillRect/>
          </a:stretch>
        </p:blipFill>
        <p:spPr>
          <a:xfrm>
            <a:off x="613832" y="3422649"/>
            <a:ext cx="255385" cy="255385"/>
          </a:xfrm>
          <a:prstGeom prst="rect">
            <a:avLst/>
          </a:prstGeom>
        </p:spPr>
      </p:pic>
      <p:pic>
        <p:nvPicPr>
          <p:cNvPr id="90" name="Picture 89">
            <a:extLst>
              <a:ext uri="{FF2B5EF4-FFF2-40B4-BE49-F238E27FC236}">
                <a16:creationId xmlns:a16="http://schemas.microsoft.com/office/drawing/2014/main" id="{13F6E12F-BCCD-DC66-67BE-3E13486FF052}"/>
              </a:ext>
            </a:extLst>
          </p:cNvPr>
          <p:cNvPicPr>
            <a:picLocks noChangeAspect="1"/>
          </p:cNvPicPr>
          <p:nvPr/>
        </p:nvPicPr>
        <p:blipFill>
          <a:blip r:embed="rId22">
            <a:lum bright="70000" contrast="-70000"/>
            <a:extLst>
              <a:ext uri="{BEBA8EAE-BF5A-486C-A8C5-ECC9F3942E4B}">
                <a14:imgProps xmlns:a14="http://schemas.microsoft.com/office/drawing/2010/main">
                  <a14:imgLayer r:embed="rId23">
                    <a14:imgEffect>
                      <a14:artisticPhotocopy/>
                    </a14:imgEffect>
                  </a14:imgLayer>
                </a14:imgProps>
              </a:ext>
            </a:extLst>
          </a:blip>
          <a:stretch>
            <a:fillRect/>
          </a:stretch>
        </p:blipFill>
        <p:spPr>
          <a:xfrm flipH="1">
            <a:off x="615947" y="2819401"/>
            <a:ext cx="253308" cy="253308"/>
          </a:xfrm>
          <a:prstGeom prst="rect">
            <a:avLst/>
          </a:prstGeom>
        </p:spPr>
      </p:pic>
      <p:sp>
        <p:nvSpPr>
          <p:cNvPr id="2" name="Rectangle 1">
            <a:extLst>
              <a:ext uri="{FF2B5EF4-FFF2-40B4-BE49-F238E27FC236}">
                <a16:creationId xmlns:a16="http://schemas.microsoft.com/office/drawing/2014/main" id="{3FD06798-889D-FEB6-6813-DB2B784CAB59}"/>
              </a:ext>
            </a:extLst>
          </p:cNvPr>
          <p:cNvSpPr/>
          <p:nvPr/>
        </p:nvSpPr>
        <p:spPr>
          <a:xfrm>
            <a:off x="396949" y="2694646"/>
            <a:ext cx="5906976" cy="531521"/>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3" name="Rectangle 2">
            <a:extLst>
              <a:ext uri="{FF2B5EF4-FFF2-40B4-BE49-F238E27FC236}">
                <a16:creationId xmlns:a16="http://schemas.microsoft.com/office/drawing/2014/main" id="{D7881F52-69DD-1A92-427E-0C1C89F09A3B}"/>
              </a:ext>
            </a:extLst>
          </p:cNvPr>
          <p:cNvSpPr/>
          <p:nvPr/>
        </p:nvSpPr>
        <p:spPr>
          <a:xfrm>
            <a:off x="396949" y="4428365"/>
            <a:ext cx="5906976" cy="531521"/>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5" name="Rectangle 4">
            <a:extLst>
              <a:ext uri="{FF2B5EF4-FFF2-40B4-BE49-F238E27FC236}">
                <a16:creationId xmlns:a16="http://schemas.microsoft.com/office/drawing/2014/main" id="{65BCD5F5-61CA-FE1F-8608-182C487B11B6}"/>
              </a:ext>
            </a:extLst>
          </p:cNvPr>
          <p:cNvSpPr/>
          <p:nvPr/>
        </p:nvSpPr>
        <p:spPr>
          <a:xfrm>
            <a:off x="396949" y="5619830"/>
            <a:ext cx="5906976" cy="531521"/>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2400"/>
          </a:p>
        </p:txBody>
      </p:sp>
    </p:spTree>
    <p:custDataLst>
      <p:tags r:id="rId1"/>
    </p:custDataLst>
    <p:extLst>
      <p:ext uri="{BB962C8B-B14F-4D97-AF65-F5344CB8AC3E}">
        <p14:creationId xmlns:p14="http://schemas.microsoft.com/office/powerpoint/2010/main" val="175777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E8880E8-4658-26A6-595C-3F3CFC044670}"/>
              </a:ext>
            </a:extLst>
          </p:cNvPr>
          <p:cNvSpPr txBox="1">
            <a:spLocks/>
          </p:cNvSpPr>
          <p:nvPr/>
        </p:nvSpPr>
        <p:spPr>
          <a:xfrm>
            <a:off x="626534" y="2992701"/>
            <a:ext cx="5401191" cy="1255388"/>
          </a:xfrm>
          <a:prstGeom prst="rect">
            <a:avLst/>
          </a:prstGeom>
        </p:spPr>
        <p:txBody>
          <a:bodyPr vert="horz" lIns="121920" tIns="60960" rIns="121920" bIns="60960" rtlCol="0" anchor="ctr">
            <a:normAutofit lnSpcReduction="10000"/>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buNone/>
            </a:pPr>
            <a:r>
              <a:rPr lang="en-US" sz="3200" b="1">
                <a:solidFill>
                  <a:schemeClr val="bg2">
                    <a:lumMod val="10000"/>
                  </a:schemeClr>
                </a:solidFill>
                <a:ea typeface="Calibri"/>
                <a:cs typeface="Calibri"/>
              </a:rPr>
              <a:t>Storytelling with </a:t>
            </a:r>
            <a:r>
              <a:rPr lang="en-US" sz="3200" b="1" err="1">
                <a:solidFill>
                  <a:schemeClr val="bg2">
                    <a:lumMod val="10000"/>
                  </a:schemeClr>
                </a:solidFill>
                <a:ea typeface="Calibri"/>
                <a:cs typeface="Calibri"/>
              </a:rPr>
              <a:t>GenAI</a:t>
            </a:r>
            <a:endParaRPr lang="en-US" sz="3200" b="1">
              <a:solidFill>
                <a:schemeClr val="bg2">
                  <a:lumMod val="10000"/>
                </a:schemeClr>
              </a:solidFill>
              <a:ea typeface="Calibri"/>
              <a:cs typeface="Calibri"/>
            </a:endParaRPr>
          </a:p>
          <a:p>
            <a:pPr marL="0" indent="0" algn="ctr">
              <a:buNone/>
            </a:pPr>
            <a:r>
              <a:rPr lang="en-US" sz="2133" b="1" err="1">
                <a:solidFill>
                  <a:schemeClr val="bg2">
                    <a:lumMod val="10000"/>
                  </a:schemeClr>
                </a:solidFill>
                <a:ea typeface="Calibri"/>
                <a:cs typeface="Calibri"/>
              </a:rPr>
              <a:t>GenAI</a:t>
            </a:r>
            <a:r>
              <a:rPr lang="en-US" sz="2133" b="1">
                <a:solidFill>
                  <a:schemeClr val="bg2">
                    <a:lumMod val="10000"/>
                  </a:schemeClr>
                </a:solidFill>
                <a:ea typeface="Calibri"/>
                <a:cs typeface="Calibri"/>
              </a:rPr>
              <a:t> generated image of a boy on a tricycle.</a:t>
            </a:r>
            <a:endParaRPr lang="en-US" sz="2133">
              <a:solidFill>
                <a:schemeClr val="bg2">
                  <a:lumMod val="10000"/>
                </a:schemeClr>
              </a:solidFill>
              <a:ea typeface="Calibri"/>
              <a:cs typeface="Calibri"/>
            </a:endParaRPr>
          </a:p>
          <a:p>
            <a:pPr marL="0" indent="0" algn="ctr" fontAlgn="base">
              <a:buNone/>
            </a:pPr>
            <a:r>
              <a:rPr lang="en-US" sz="1600" kern="0">
                <a:solidFill>
                  <a:schemeClr val="tx1">
                    <a:lumMod val="75000"/>
                    <a:lumOff val="25000"/>
                  </a:schemeClr>
                </a:solidFill>
                <a:ea typeface="Calibri"/>
                <a:cs typeface="Calibri"/>
              </a:rPr>
              <a:t>T</a:t>
            </a:r>
            <a:r>
              <a:rPr lang="en-GB" sz="1600">
                <a:solidFill>
                  <a:schemeClr val="tx1">
                    <a:lumMod val="75000"/>
                    <a:lumOff val="25000"/>
                  </a:schemeClr>
                </a:solidFill>
                <a:ea typeface="Calibri"/>
                <a:cs typeface="Calibri"/>
              </a:rPr>
              <a:t>his image in isolation doesn’t suggest inherent bias of AI!</a:t>
            </a:r>
            <a:endParaRPr lang="en-US" sz="1600" kern="0">
              <a:solidFill>
                <a:schemeClr val="tx1">
                  <a:lumMod val="75000"/>
                  <a:lumOff val="25000"/>
                </a:schemeClr>
              </a:solidFill>
              <a:ea typeface="Calibri"/>
              <a:cs typeface="Calibri"/>
            </a:endParaRPr>
          </a:p>
        </p:txBody>
      </p:sp>
      <p:sp>
        <p:nvSpPr>
          <p:cNvPr id="7" name="Title 1">
            <a:extLst>
              <a:ext uri="{FF2B5EF4-FFF2-40B4-BE49-F238E27FC236}">
                <a16:creationId xmlns:a16="http://schemas.microsoft.com/office/drawing/2014/main" id="{D13BEDAD-D27B-9B6C-71C0-EA68253F521C}"/>
              </a:ext>
            </a:extLst>
          </p:cNvPr>
          <p:cNvSpPr txBox="1">
            <a:spLocks/>
          </p:cNvSpPr>
          <p:nvPr/>
        </p:nvSpPr>
        <p:spPr>
          <a:xfrm>
            <a:off x="1156701" y="654948"/>
            <a:ext cx="7875539" cy="671795"/>
          </a:xfrm>
          <a:prstGeom prst="rect">
            <a:avLst/>
          </a:prstGeom>
        </p:spPr>
        <p:txBody>
          <a:bodyPr lIns="121920" tIns="60960" rIns="121920" bIns="6096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a:rPr>
              <a:t>Fairness:</a:t>
            </a:r>
            <a:r>
              <a:rPr lang="ro-RO" sz="4533">
                <a:solidFill>
                  <a:srgbClr val="F68922"/>
                </a:solidFill>
                <a:ea typeface="Calibri" panose="020F0502020204030204" pitchFamily="34" charset="0"/>
                <a:cs typeface="Calibri"/>
              </a:rPr>
              <a:t> </a:t>
            </a:r>
            <a:r>
              <a:rPr lang="en-NL" sz="4533">
                <a:solidFill>
                  <a:srgbClr val="F68922"/>
                </a:solidFill>
                <a:ea typeface="Calibri" panose="020F0502020204030204" pitchFamily="34" charset="0"/>
                <a:cs typeface="Calibri"/>
              </a:rPr>
              <a:t>Recognizing Bias </a:t>
            </a:r>
            <a:endParaRPr lang="en-US" sz="4533">
              <a:solidFill>
                <a:srgbClr val="F68922"/>
              </a:solidFill>
              <a:ea typeface="Calibri" panose="020F0502020204030204" pitchFamily="34" charset="0"/>
              <a:cs typeface="Calibri"/>
            </a:endParaRPr>
          </a:p>
        </p:txBody>
      </p:sp>
      <p:sp>
        <p:nvSpPr>
          <p:cNvPr id="9" name="Rectangle: Rounded Corners 8">
            <a:extLst>
              <a:ext uri="{FF2B5EF4-FFF2-40B4-BE49-F238E27FC236}">
                <a16:creationId xmlns:a16="http://schemas.microsoft.com/office/drawing/2014/main" id="{2767E208-F7BC-D853-292F-45D9D38D553B}"/>
              </a:ext>
            </a:extLst>
          </p:cNvPr>
          <p:cNvSpPr/>
          <p:nvPr/>
        </p:nvSpPr>
        <p:spPr>
          <a:xfrm>
            <a:off x="6329680" y="1605280"/>
            <a:ext cx="5415280" cy="4165600"/>
          </a:xfrm>
          <a:prstGeom prst="roundRect">
            <a:avLst>
              <a:gd name="adj" fmla="val 0"/>
            </a:avLst>
          </a:prstGeom>
          <a:solidFill>
            <a:schemeClr val="bg1"/>
          </a:solidFill>
          <a:ln>
            <a:solidFill>
              <a:srgbClr val="1A75BB"/>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collage of images of a child riding a bike&#10;&#10;Description automatically generated">
            <a:extLst>
              <a:ext uri="{FF2B5EF4-FFF2-40B4-BE49-F238E27FC236}">
                <a16:creationId xmlns:a16="http://schemas.microsoft.com/office/drawing/2014/main" id="{29174570-B844-0576-9DD9-A85093CFF7D2}"/>
              </a:ext>
            </a:extLst>
          </p:cNvPr>
          <p:cNvPicPr>
            <a:picLocks noChangeAspect="1"/>
          </p:cNvPicPr>
          <p:nvPr/>
        </p:nvPicPr>
        <p:blipFill>
          <a:blip r:embed="rId3"/>
          <a:stretch>
            <a:fillRect/>
          </a:stretch>
        </p:blipFill>
        <p:spPr>
          <a:xfrm>
            <a:off x="6501704" y="1791017"/>
            <a:ext cx="5060377" cy="3807143"/>
          </a:xfrm>
          <a:prstGeom prst="rect">
            <a:avLst/>
          </a:prstGeom>
          <a:effectLst/>
        </p:spPr>
      </p:pic>
      <p:sp>
        <p:nvSpPr>
          <p:cNvPr id="3" name="TextBox 2">
            <a:extLst>
              <a:ext uri="{FF2B5EF4-FFF2-40B4-BE49-F238E27FC236}">
                <a16:creationId xmlns:a16="http://schemas.microsoft.com/office/drawing/2014/main" id="{F2B13EE5-E044-C10B-CEF0-E1C37D5500E7}"/>
              </a:ext>
            </a:extLst>
          </p:cNvPr>
          <p:cNvSpPr txBox="1"/>
          <p:nvPr/>
        </p:nvSpPr>
        <p:spPr>
          <a:xfrm>
            <a:off x="6520640" y="5819323"/>
            <a:ext cx="5102400" cy="369332"/>
          </a:xfrm>
          <a:prstGeom prst="rect">
            <a:avLst/>
          </a:prstGeom>
          <a:noFill/>
        </p:spPr>
        <p:txBody>
          <a:bodyPr wrap="square" lIns="121920" tIns="60960" rIns="121920" bIns="60960" anchor="t">
            <a:spAutoFit/>
          </a:bodyPr>
          <a:lstStyle/>
          <a:p>
            <a:pPr>
              <a:spcBef>
                <a:spcPts val="267"/>
              </a:spcBef>
            </a:pPr>
            <a:r>
              <a:rPr lang="en-GB" sz="1600" b="1">
                <a:solidFill>
                  <a:srgbClr val="0C314C"/>
                </a:solidFill>
                <a:latin typeface="Franklin Gothic Medium" panose="020B0603020102020204" pitchFamily="34" charset="0"/>
                <a:ea typeface="Calibri" panose="020F0502020204030204" pitchFamily="34" charset="0"/>
                <a:cs typeface="Calibri"/>
              </a:rPr>
              <a:t>The Boy on the Tricycle</a:t>
            </a:r>
            <a:endParaRPr lang="en-US" sz="2400">
              <a:latin typeface="Franklin Gothic Medium" panose="020B0603020102020204" pitchFamily="34" charset="0"/>
              <a:cs typeface="Calibri"/>
            </a:endParaRPr>
          </a:p>
        </p:txBody>
      </p:sp>
    </p:spTree>
    <p:custDataLst>
      <p:tags r:id="rId1"/>
    </p:custDataLst>
    <p:extLst>
      <p:ext uri="{BB962C8B-B14F-4D97-AF65-F5344CB8AC3E}">
        <p14:creationId xmlns:p14="http://schemas.microsoft.com/office/powerpoint/2010/main" val="338420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BEA748-177A-8858-61B2-D4EC1BD8D8DB}"/>
              </a:ext>
            </a:extLst>
          </p:cNvPr>
          <p:cNvSpPr>
            <a:spLocks noGrp="1"/>
          </p:cNvSpPr>
          <p:nvPr>
            <p:ph type="title"/>
          </p:nvPr>
        </p:nvSpPr>
        <p:spPr>
          <a:xfrm>
            <a:off x="630936" y="630936"/>
            <a:ext cx="3599688" cy="1463040"/>
          </a:xfrm>
        </p:spPr>
        <p:txBody>
          <a:bodyPr anchor="ctr">
            <a:normAutofit/>
          </a:bodyPr>
          <a:lstStyle/>
          <a:p>
            <a:r>
              <a:rPr lang="en-US" sz="3700">
                <a:solidFill>
                  <a:srgbClr val="FFFFFF"/>
                </a:solidFill>
              </a:rPr>
              <a:t>ISMPP Announcements</a:t>
            </a:r>
          </a:p>
        </p:txBody>
      </p:sp>
      <p:sp>
        <p:nvSpPr>
          <p:cNvPr id="40"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8">
            <a:extLst>
              <a:ext uri="{FF2B5EF4-FFF2-40B4-BE49-F238E27FC236}">
                <a16:creationId xmlns:a16="http://schemas.microsoft.com/office/drawing/2014/main" id="{31AABF7F-46E3-0B08-BCF7-29CE089CE239}"/>
              </a:ext>
            </a:extLst>
          </p:cNvPr>
          <p:cNvSpPr>
            <a:spLocks noGrp="1"/>
          </p:cNvSpPr>
          <p:nvPr>
            <p:ph idx="1"/>
          </p:nvPr>
        </p:nvSpPr>
        <p:spPr>
          <a:xfrm>
            <a:off x="4474462" y="630936"/>
            <a:ext cx="7074409" cy="1463040"/>
          </a:xfrm>
        </p:spPr>
        <p:txBody>
          <a:bodyPr anchor="ctr">
            <a:normAutofit/>
          </a:bodyPr>
          <a:lstStyle/>
          <a:p>
            <a:pPr marL="0" indent="0">
              <a:buNone/>
            </a:pPr>
            <a:r>
              <a:rPr lang="en-US" sz="2800" b="1">
                <a:solidFill>
                  <a:srgbClr val="FFFFFF"/>
                </a:solidFill>
              </a:rPr>
              <a:t>This webinar is free to all in honor of #MedComms Day!</a:t>
            </a:r>
          </a:p>
          <a:p>
            <a:endParaRPr lang="en-US" sz="2200">
              <a:solidFill>
                <a:srgbClr val="FFFFFF"/>
              </a:solidFill>
            </a:endParaRPr>
          </a:p>
        </p:txBody>
      </p:sp>
      <p:pic>
        <p:nvPicPr>
          <p:cNvPr id="5" name="Picture 5" descr="A picture containing company name&#10;&#10;Description automatically generated">
            <a:extLst>
              <a:ext uri="{FF2B5EF4-FFF2-40B4-BE49-F238E27FC236}">
                <a16:creationId xmlns:a16="http://schemas.microsoft.com/office/drawing/2014/main" id="{2C2BC086-82FC-279C-307C-4A69E8F7C8B0}"/>
              </a:ext>
            </a:extLst>
          </p:cNvPr>
          <p:cNvPicPr>
            <a:picLocks noChangeAspect="1"/>
          </p:cNvPicPr>
          <p:nvPr/>
        </p:nvPicPr>
        <p:blipFill>
          <a:blip r:embed="rId4"/>
          <a:stretch>
            <a:fillRect/>
          </a:stretch>
        </p:blipFill>
        <p:spPr>
          <a:xfrm>
            <a:off x="630936" y="3232654"/>
            <a:ext cx="10917936" cy="2756780"/>
          </a:xfrm>
          <a:prstGeom prst="rect">
            <a:avLst/>
          </a:prstGeom>
        </p:spPr>
      </p:pic>
    </p:spTree>
    <p:custDataLst>
      <p:tags r:id="rId1"/>
    </p:custDataLst>
    <p:extLst>
      <p:ext uri="{BB962C8B-B14F-4D97-AF65-F5344CB8AC3E}">
        <p14:creationId xmlns:p14="http://schemas.microsoft.com/office/powerpoint/2010/main" val="2602583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1B243CE-AB38-0EB8-743F-9AF89A77B768}"/>
              </a:ext>
            </a:extLst>
          </p:cNvPr>
          <p:cNvSpPr/>
          <p:nvPr/>
        </p:nvSpPr>
        <p:spPr>
          <a:xfrm>
            <a:off x="6329680" y="1605280"/>
            <a:ext cx="5415280" cy="4165600"/>
          </a:xfrm>
          <a:prstGeom prst="roundRect">
            <a:avLst>
              <a:gd name="adj" fmla="val 828"/>
            </a:avLst>
          </a:prstGeom>
          <a:solidFill>
            <a:schemeClr val="bg1"/>
          </a:solidFill>
          <a:ln>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descr="A collage of images of a child riding a bike&#10;&#10;Description automatically generated">
            <a:extLst>
              <a:ext uri="{FF2B5EF4-FFF2-40B4-BE49-F238E27FC236}">
                <a16:creationId xmlns:a16="http://schemas.microsoft.com/office/drawing/2014/main" id="{D347F3BC-729E-AF3C-6D4F-B50C39BB6B49}"/>
              </a:ext>
            </a:extLst>
          </p:cNvPr>
          <p:cNvPicPr>
            <a:picLocks noChangeAspect="1"/>
          </p:cNvPicPr>
          <p:nvPr/>
        </p:nvPicPr>
        <p:blipFill>
          <a:blip r:embed="rId3"/>
          <a:stretch>
            <a:fillRect/>
          </a:stretch>
        </p:blipFill>
        <p:spPr>
          <a:xfrm>
            <a:off x="6501704" y="1791017"/>
            <a:ext cx="5060377" cy="3807143"/>
          </a:xfrm>
          <a:prstGeom prst="rect">
            <a:avLst/>
          </a:prstGeom>
          <a:effectLst/>
        </p:spPr>
      </p:pic>
      <p:sp>
        <p:nvSpPr>
          <p:cNvPr id="5" name="TextBox 4">
            <a:extLst>
              <a:ext uri="{FF2B5EF4-FFF2-40B4-BE49-F238E27FC236}">
                <a16:creationId xmlns:a16="http://schemas.microsoft.com/office/drawing/2014/main" id="{2F2227B0-E4FB-16D6-0D62-09470DDA8D73}"/>
              </a:ext>
            </a:extLst>
          </p:cNvPr>
          <p:cNvSpPr txBox="1"/>
          <p:nvPr/>
        </p:nvSpPr>
        <p:spPr>
          <a:xfrm>
            <a:off x="6520640" y="5819323"/>
            <a:ext cx="5102400" cy="582147"/>
          </a:xfrm>
          <a:prstGeom prst="rect">
            <a:avLst/>
          </a:prstGeom>
          <a:noFill/>
        </p:spPr>
        <p:txBody>
          <a:bodyPr wrap="square">
            <a:spAutoFit/>
          </a:bodyPr>
          <a:lstStyle/>
          <a:p>
            <a:pPr>
              <a:spcBef>
                <a:spcPts val="267"/>
              </a:spcBef>
            </a:pPr>
            <a:r>
              <a:rPr lang="en-GB" sz="1600" b="1">
                <a:solidFill>
                  <a:srgbClr val="0C314C"/>
                </a:solidFill>
                <a:ea typeface="Calibri" panose="020F0502020204030204" pitchFamily="34" charset="0"/>
                <a:cs typeface="Calibri" panose="020F0502020204030204" pitchFamily="34" charset="0"/>
              </a:rPr>
              <a:t>The Boy on the Tricycle: Bias in Generative AI</a:t>
            </a:r>
          </a:p>
          <a:p>
            <a:pPr>
              <a:spcBef>
                <a:spcPts val="267"/>
              </a:spcBef>
            </a:pPr>
            <a:r>
              <a:rPr lang="en-GB" sz="1333">
                <a:solidFill>
                  <a:schemeClr val="tx1">
                    <a:lumMod val="75000"/>
                    <a:lumOff val="25000"/>
                  </a:schemeClr>
                </a:solidFill>
                <a:ea typeface="Calibri" panose="020F0502020204030204" pitchFamily="34" charset="0"/>
                <a:cs typeface="Calibri" panose="020F0502020204030204" pitchFamily="34" charset="0"/>
              </a:rPr>
              <a:t>N. Gaskins (May 2024)</a:t>
            </a:r>
            <a:endParaRPr lang="en-GB" sz="1333" b="1">
              <a:solidFill>
                <a:schemeClr val="tx1">
                  <a:lumMod val="75000"/>
                  <a:lumOff val="25000"/>
                </a:schemeClr>
              </a:solidFill>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9B0939B0-77FF-FDFE-358E-E091446543A7}"/>
              </a:ext>
            </a:extLst>
          </p:cNvPr>
          <p:cNvSpPr txBox="1">
            <a:spLocks/>
          </p:cNvSpPr>
          <p:nvPr/>
        </p:nvSpPr>
        <p:spPr>
          <a:xfrm>
            <a:off x="1156701" y="654948"/>
            <a:ext cx="7560579" cy="611664"/>
          </a:xfrm>
          <a:prstGeom prst="rect">
            <a:avLst/>
          </a:prstGeom>
        </p:spPr>
        <p:txBody>
          <a:bodyPr lIns="121920" tIns="60960" rIns="121920" bIns="6096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a:rPr>
              <a:t>Fairness:</a:t>
            </a:r>
            <a:r>
              <a:rPr lang="ro-RO" sz="4533">
                <a:solidFill>
                  <a:srgbClr val="F68922"/>
                </a:solidFill>
                <a:ea typeface="Calibri" panose="020F0502020204030204" pitchFamily="34" charset="0"/>
                <a:cs typeface="Calibri"/>
              </a:rPr>
              <a:t> </a:t>
            </a:r>
            <a:r>
              <a:rPr lang="en-NL" sz="4533">
                <a:solidFill>
                  <a:srgbClr val="F68922"/>
                </a:solidFill>
                <a:ea typeface="Calibri" panose="020F0502020204030204" pitchFamily="34" charset="0"/>
                <a:cs typeface="Calibri"/>
              </a:rPr>
              <a:t>Recognizing Bias </a:t>
            </a:r>
            <a:endParaRPr lang="en-US" sz="4533">
              <a:solidFill>
                <a:srgbClr val="F68922"/>
              </a:solidFill>
              <a:ea typeface="Calibri" panose="020F0502020204030204" pitchFamily="34" charset="0"/>
              <a:cs typeface="Calibri"/>
            </a:endParaRPr>
          </a:p>
        </p:txBody>
      </p:sp>
      <p:pic>
        <p:nvPicPr>
          <p:cNvPr id="18" name="Content Placeholder 6" descr="A collage of images of a child riding a bike&#10;&#10;Description automatically generated">
            <a:extLst>
              <a:ext uri="{FF2B5EF4-FFF2-40B4-BE49-F238E27FC236}">
                <a16:creationId xmlns:a16="http://schemas.microsoft.com/office/drawing/2014/main" id="{F03F244E-947C-E1E9-4052-3DC76C3E9E45}"/>
              </a:ext>
            </a:extLst>
          </p:cNvPr>
          <p:cNvPicPr>
            <a:picLocks noChangeAspect="1"/>
          </p:cNvPicPr>
          <p:nvPr/>
        </p:nvPicPr>
        <p:blipFill>
          <a:blip r:embed="rId4"/>
          <a:stretch>
            <a:fillRect/>
          </a:stretch>
        </p:blipFill>
        <p:spPr>
          <a:xfrm>
            <a:off x="2446520" y="2453870"/>
            <a:ext cx="3280977" cy="2468421"/>
          </a:xfrm>
          <a:prstGeom prst="rect">
            <a:avLst/>
          </a:prstGeom>
          <a:ln>
            <a:solidFill>
              <a:srgbClr val="F6902F"/>
            </a:solidFill>
            <a:prstDash val="dash"/>
          </a:ln>
          <a:effectLst/>
        </p:spPr>
      </p:pic>
      <p:sp>
        <p:nvSpPr>
          <p:cNvPr id="21" name="TextBox 20">
            <a:extLst>
              <a:ext uri="{FF2B5EF4-FFF2-40B4-BE49-F238E27FC236}">
                <a16:creationId xmlns:a16="http://schemas.microsoft.com/office/drawing/2014/main" id="{36850DCD-662D-5DD5-CE35-F567A0F8E8D1}"/>
              </a:ext>
            </a:extLst>
          </p:cNvPr>
          <p:cNvSpPr txBox="1"/>
          <p:nvPr/>
        </p:nvSpPr>
        <p:spPr>
          <a:xfrm>
            <a:off x="602061" y="4049130"/>
            <a:ext cx="1058465" cy="523028"/>
          </a:xfrm>
          <a:prstGeom prst="rect">
            <a:avLst/>
          </a:prstGeom>
          <a:noFill/>
        </p:spPr>
        <p:txBody>
          <a:bodyPr wrap="square" lIns="0" rIns="48000">
            <a:spAutoFit/>
          </a:bodyPr>
          <a:lstStyle/>
          <a:p>
            <a:pPr algn="ctr"/>
            <a:r>
              <a:rPr lang="en-GB" sz="933">
                <a:solidFill>
                  <a:schemeClr val="bg2">
                    <a:lumMod val="50000"/>
                  </a:schemeClr>
                </a:solidFill>
                <a:latin typeface="Franklin Gothic Medium" panose="020B0603020102020204" pitchFamily="34" charset="0"/>
                <a:ea typeface="Calibri" panose="020F0502020204030204" pitchFamily="34" charset="0"/>
                <a:cs typeface="Calibri" panose="020F0502020204030204" pitchFamily="34" charset="0"/>
              </a:rPr>
              <a:t>computer-generated artwork, circa 1987</a:t>
            </a:r>
            <a:endParaRPr lang="en-NL" sz="933">
              <a:solidFill>
                <a:schemeClr val="bg2">
                  <a:lumMod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2" name="Content Placeholder 2">
            <a:extLst>
              <a:ext uri="{FF2B5EF4-FFF2-40B4-BE49-F238E27FC236}">
                <a16:creationId xmlns:a16="http://schemas.microsoft.com/office/drawing/2014/main" id="{671023EA-4102-F015-1FF7-9E0EC6C918D9}"/>
              </a:ext>
            </a:extLst>
          </p:cNvPr>
          <p:cNvSpPr txBox="1">
            <a:spLocks/>
          </p:cNvSpPr>
          <p:nvPr/>
        </p:nvSpPr>
        <p:spPr>
          <a:xfrm>
            <a:off x="501771" y="5512956"/>
            <a:ext cx="5401191" cy="846888"/>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10000"/>
              </a:lnSpc>
              <a:spcBef>
                <a:spcPts val="0"/>
              </a:spcBef>
              <a:buNone/>
            </a:pPr>
            <a:r>
              <a:rPr lang="en-US" sz="1600">
                <a:solidFill>
                  <a:schemeClr val="bg2">
                    <a:lumMod val="10000"/>
                  </a:schemeClr>
                </a:solidFill>
                <a:ea typeface="Calibri" panose="020F0502020204030204" pitchFamily="34" charset="0"/>
                <a:cs typeface="Calibri" panose="020F0502020204030204" pitchFamily="34" charset="0"/>
              </a:rPr>
              <a:t>“Adding the word </a:t>
            </a:r>
            <a:r>
              <a:rPr lang="en-US" sz="1600" b="1">
                <a:solidFill>
                  <a:schemeClr val="bg2">
                    <a:lumMod val="10000"/>
                  </a:schemeClr>
                </a:solidFill>
                <a:ea typeface="Calibri" panose="020F0502020204030204" pitchFamily="34" charset="0"/>
                <a:cs typeface="Calibri" panose="020F0502020204030204" pitchFamily="34" charset="0"/>
              </a:rPr>
              <a:t>“Black” </a:t>
            </a:r>
            <a:r>
              <a:rPr lang="en-US" sz="1600">
                <a:solidFill>
                  <a:schemeClr val="bg2">
                    <a:lumMod val="10000"/>
                  </a:schemeClr>
                </a:solidFill>
                <a:ea typeface="Calibri" panose="020F0502020204030204" pitchFamily="34" charset="0"/>
                <a:cs typeface="Calibri" panose="020F0502020204030204" pitchFamily="34" charset="0"/>
              </a:rPr>
              <a:t>to the prompt significantly changes the foliage, fences replaced with cement walls … sometimes introducing graffiti on them.​”</a:t>
            </a:r>
          </a:p>
        </p:txBody>
      </p:sp>
      <p:cxnSp>
        <p:nvCxnSpPr>
          <p:cNvPr id="26" name="Straight Arrow Connector 25">
            <a:extLst>
              <a:ext uri="{FF2B5EF4-FFF2-40B4-BE49-F238E27FC236}">
                <a16:creationId xmlns:a16="http://schemas.microsoft.com/office/drawing/2014/main" id="{FB1234CC-9052-C369-D09E-8580CB8C06FB}"/>
              </a:ext>
            </a:extLst>
          </p:cNvPr>
          <p:cNvCxnSpPr>
            <a:cxnSpLocks/>
          </p:cNvCxnSpPr>
          <p:nvPr/>
        </p:nvCxnSpPr>
        <p:spPr>
          <a:xfrm>
            <a:off x="1595925" y="3788804"/>
            <a:ext cx="81548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682697C-38E8-E236-9019-E175D37B1532}"/>
              </a:ext>
            </a:extLst>
          </p:cNvPr>
          <p:cNvGrpSpPr>
            <a:grpSpLocks noChangeAspect="1"/>
          </p:cNvGrpSpPr>
          <p:nvPr/>
        </p:nvGrpSpPr>
        <p:grpSpPr>
          <a:xfrm>
            <a:off x="1835667" y="3620803"/>
            <a:ext cx="336000" cy="336000"/>
            <a:chOff x="1438822" y="2385149"/>
            <a:chExt cx="375454" cy="375454"/>
          </a:xfrm>
        </p:grpSpPr>
        <p:sp>
          <p:nvSpPr>
            <p:cNvPr id="29" name="Oval 28">
              <a:extLst>
                <a:ext uri="{FF2B5EF4-FFF2-40B4-BE49-F238E27FC236}">
                  <a16:creationId xmlns:a16="http://schemas.microsoft.com/office/drawing/2014/main" id="{E7A0FFCD-1AC2-4167-405A-963B65CB0A8C}"/>
                </a:ext>
              </a:extLst>
            </p:cNvPr>
            <p:cNvSpPr/>
            <p:nvPr/>
          </p:nvSpPr>
          <p:spPr>
            <a:xfrm>
              <a:off x="1438822" y="2385149"/>
              <a:ext cx="375454" cy="375454"/>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0" name="Picture 29">
              <a:extLst>
                <a:ext uri="{FF2B5EF4-FFF2-40B4-BE49-F238E27FC236}">
                  <a16:creationId xmlns:a16="http://schemas.microsoft.com/office/drawing/2014/main" id="{E904FF17-CD97-0366-277F-05B5562A9386}"/>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509986" y="2454377"/>
              <a:ext cx="234746" cy="234746"/>
            </a:xfrm>
            <a:prstGeom prst="rect">
              <a:avLst/>
            </a:prstGeom>
          </p:spPr>
        </p:pic>
      </p:grpSp>
      <p:sp>
        <p:nvSpPr>
          <p:cNvPr id="34" name="TextBox 33">
            <a:extLst>
              <a:ext uri="{FF2B5EF4-FFF2-40B4-BE49-F238E27FC236}">
                <a16:creationId xmlns:a16="http://schemas.microsoft.com/office/drawing/2014/main" id="{B8666E3F-4A19-8669-7A23-9580FDAA93FB}"/>
              </a:ext>
            </a:extLst>
          </p:cNvPr>
          <p:cNvSpPr txBox="1"/>
          <p:nvPr/>
        </p:nvSpPr>
        <p:spPr>
          <a:xfrm>
            <a:off x="1607282" y="3346668"/>
            <a:ext cx="792772" cy="256545"/>
          </a:xfrm>
          <a:prstGeom prst="rect">
            <a:avLst/>
          </a:prstGeom>
          <a:noFill/>
        </p:spPr>
        <p:txBody>
          <a:bodyPr wrap="square" rtlCol="0">
            <a:spAutoFit/>
          </a:bodyPr>
          <a:lstStyle/>
          <a:p>
            <a:pPr algn="ctr"/>
            <a:r>
              <a:rPr lang="en-NL" sz="1067" b="1">
                <a:solidFill>
                  <a:srgbClr val="F6902F"/>
                </a:solidFill>
                <a:latin typeface="Franklin Gothic Medium" panose="020B0603020102020204" pitchFamily="34" charset="0"/>
                <a:ea typeface="Calibri" panose="020F0502020204030204" pitchFamily="34" charset="0"/>
                <a:cs typeface="Calibri" panose="020F0502020204030204" pitchFamily="34" charset="0"/>
              </a:rPr>
              <a:t>Describe</a:t>
            </a:r>
          </a:p>
        </p:txBody>
      </p:sp>
      <p:pic>
        <p:nvPicPr>
          <p:cNvPr id="14" name="Picture 13" descr="A child on a bicycle&#10;&#10;Description automatically generated">
            <a:extLst>
              <a:ext uri="{FF2B5EF4-FFF2-40B4-BE49-F238E27FC236}">
                <a16:creationId xmlns:a16="http://schemas.microsoft.com/office/drawing/2014/main" id="{3B4AF5E8-F031-3CA1-E015-29808BA09442}"/>
              </a:ext>
            </a:extLst>
          </p:cNvPr>
          <p:cNvPicPr>
            <a:picLocks noChangeAspect="1"/>
          </p:cNvPicPr>
          <p:nvPr/>
        </p:nvPicPr>
        <p:blipFill rotWithShape="1">
          <a:blip r:embed="rId7"/>
          <a:srcRect l="3603" t="4295" r="5519" b="6230"/>
          <a:stretch/>
        </p:blipFill>
        <p:spPr>
          <a:xfrm>
            <a:off x="629923" y="3322952"/>
            <a:ext cx="977544" cy="726177"/>
          </a:xfrm>
          <a:prstGeom prst="rect">
            <a:avLst/>
          </a:prstGeom>
          <a:ln w="19050">
            <a:solidFill>
              <a:srgbClr val="F6902F"/>
            </a:solidFill>
          </a:ln>
        </p:spPr>
      </p:pic>
      <p:cxnSp>
        <p:nvCxnSpPr>
          <p:cNvPr id="38" name="Straight Arrow Connector 37">
            <a:extLst>
              <a:ext uri="{FF2B5EF4-FFF2-40B4-BE49-F238E27FC236}">
                <a16:creationId xmlns:a16="http://schemas.microsoft.com/office/drawing/2014/main" id="{41A1A472-BC8F-8F22-0A31-291F09EFAAE8}"/>
              </a:ext>
            </a:extLst>
          </p:cNvPr>
          <p:cNvCxnSpPr>
            <a:cxnSpLocks/>
          </p:cNvCxnSpPr>
          <p:nvPr/>
        </p:nvCxnSpPr>
        <p:spPr>
          <a:xfrm>
            <a:off x="5738465" y="3788804"/>
            <a:ext cx="74488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ECBD9E4-B72E-1734-2228-9EB7380CF89B}"/>
              </a:ext>
            </a:extLst>
          </p:cNvPr>
          <p:cNvGrpSpPr>
            <a:grpSpLocks noChangeAspect="1"/>
          </p:cNvGrpSpPr>
          <p:nvPr/>
        </p:nvGrpSpPr>
        <p:grpSpPr>
          <a:xfrm>
            <a:off x="5891957" y="3620803"/>
            <a:ext cx="336000" cy="336000"/>
            <a:chOff x="1438822" y="2385149"/>
            <a:chExt cx="375454" cy="375454"/>
          </a:xfrm>
        </p:grpSpPr>
        <p:sp>
          <p:nvSpPr>
            <p:cNvPr id="40" name="Oval 39">
              <a:extLst>
                <a:ext uri="{FF2B5EF4-FFF2-40B4-BE49-F238E27FC236}">
                  <a16:creationId xmlns:a16="http://schemas.microsoft.com/office/drawing/2014/main" id="{4573422A-2C8C-FBFE-CD6E-A8E05C479B13}"/>
                </a:ext>
              </a:extLst>
            </p:cNvPr>
            <p:cNvSpPr/>
            <p:nvPr/>
          </p:nvSpPr>
          <p:spPr>
            <a:xfrm>
              <a:off x="1438822" y="2385149"/>
              <a:ext cx="375454" cy="375454"/>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1" name="Picture 40">
              <a:extLst>
                <a:ext uri="{FF2B5EF4-FFF2-40B4-BE49-F238E27FC236}">
                  <a16:creationId xmlns:a16="http://schemas.microsoft.com/office/drawing/2014/main" id="{0118EFBD-B985-4C87-C690-02E56B3F600F}"/>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509986" y="2454377"/>
              <a:ext cx="234746" cy="234746"/>
            </a:xfrm>
            <a:prstGeom prst="rect">
              <a:avLst/>
            </a:prstGeom>
          </p:spPr>
        </p:pic>
      </p:grpSp>
      <p:sp>
        <p:nvSpPr>
          <p:cNvPr id="42" name="TextBox 41">
            <a:extLst>
              <a:ext uri="{FF2B5EF4-FFF2-40B4-BE49-F238E27FC236}">
                <a16:creationId xmlns:a16="http://schemas.microsoft.com/office/drawing/2014/main" id="{8EADEE5C-2680-A3CA-82A3-166BAA23E8AA}"/>
              </a:ext>
            </a:extLst>
          </p:cNvPr>
          <p:cNvSpPr txBox="1"/>
          <p:nvPr/>
        </p:nvSpPr>
        <p:spPr>
          <a:xfrm>
            <a:off x="5663573" y="3135919"/>
            <a:ext cx="792772" cy="420756"/>
          </a:xfrm>
          <a:prstGeom prst="rect">
            <a:avLst/>
          </a:prstGeom>
          <a:noFill/>
        </p:spPr>
        <p:txBody>
          <a:bodyPr wrap="square" rtlCol="0">
            <a:spAutoFit/>
          </a:bodyPr>
          <a:lstStyle/>
          <a:p>
            <a:pPr algn="ctr"/>
            <a:r>
              <a:rPr lang="en-NL" sz="1067" b="1">
                <a:solidFill>
                  <a:srgbClr val="F6902F"/>
                </a:solidFill>
                <a:latin typeface="Franklin Gothic Medium" panose="020B0603020102020204" pitchFamily="34" charset="0"/>
                <a:ea typeface="Calibri" panose="020F0502020204030204" pitchFamily="34" charset="0"/>
                <a:cs typeface="Calibri" panose="020F0502020204030204" pitchFamily="34" charset="0"/>
              </a:rPr>
              <a:t>Add “Black”</a:t>
            </a:r>
          </a:p>
        </p:txBody>
      </p:sp>
    </p:spTree>
    <p:custDataLst>
      <p:tags r:id="rId1"/>
    </p:custDataLst>
    <p:extLst>
      <p:ext uri="{BB962C8B-B14F-4D97-AF65-F5344CB8AC3E}">
        <p14:creationId xmlns:p14="http://schemas.microsoft.com/office/powerpoint/2010/main" val="292672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918FE07F-EFDF-7927-86FE-57545DDE7950}"/>
              </a:ext>
            </a:extLst>
          </p:cNvPr>
          <p:cNvSpPr txBox="1"/>
          <p:nvPr/>
        </p:nvSpPr>
        <p:spPr>
          <a:xfrm>
            <a:off x="527594" y="5857045"/>
            <a:ext cx="6120065" cy="41024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933">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L. Nicoletti &amp; D. Bass (2023) Humans are biased. Generative AI is even worse. Stable Diffusion’s text-to-image model amplifies stereotypes about race and gender — here’s why that matters. Bloomberg Technology.</a:t>
            </a:r>
          </a:p>
        </p:txBody>
      </p:sp>
      <p:sp>
        <p:nvSpPr>
          <p:cNvPr id="19" name="Slide Number Placeholder 4">
            <a:extLst>
              <a:ext uri="{FF2B5EF4-FFF2-40B4-BE49-F238E27FC236}">
                <a16:creationId xmlns:a16="http://schemas.microsoft.com/office/drawing/2014/main" id="{D55CC22D-D91C-812D-4ACE-EC913CD78DB7}"/>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pic>
        <p:nvPicPr>
          <p:cNvPr id="21" name="Content Placeholder 6" descr="A screenshot of a computer&#10;&#10;Description automatically generated">
            <a:extLst>
              <a:ext uri="{FF2B5EF4-FFF2-40B4-BE49-F238E27FC236}">
                <a16:creationId xmlns:a16="http://schemas.microsoft.com/office/drawing/2014/main" id="{301DC498-6F5B-16D5-7035-C9F101517A68}"/>
              </a:ext>
            </a:extLst>
          </p:cNvPr>
          <p:cNvPicPr>
            <a:picLocks noGrp="1" noChangeAspect="1"/>
          </p:cNvPicPr>
          <p:nvPr>
            <p:ph sz="half" idx="4294967295"/>
          </p:nvPr>
        </p:nvPicPr>
        <p:blipFill>
          <a:blip r:embed="rId3"/>
          <a:stretch>
            <a:fillRect/>
          </a:stretch>
        </p:blipFill>
        <p:spPr>
          <a:xfrm>
            <a:off x="7196920" y="311151"/>
            <a:ext cx="4616449" cy="1921933"/>
          </a:xfrm>
        </p:spPr>
      </p:pic>
      <p:pic>
        <p:nvPicPr>
          <p:cNvPr id="22" name="Content Placeholder 8" descr="A screenshot of a computer screen&#10;&#10;Description automatically generated">
            <a:extLst>
              <a:ext uri="{FF2B5EF4-FFF2-40B4-BE49-F238E27FC236}">
                <a16:creationId xmlns:a16="http://schemas.microsoft.com/office/drawing/2014/main" id="{BDC0A2FB-39FA-5343-DA69-57BACCA16982}"/>
              </a:ext>
            </a:extLst>
          </p:cNvPr>
          <p:cNvPicPr>
            <a:picLocks noGrp="1" noChangeAspect="1"/>
          </p:cNvPicPr>
          <p:nvPr>
            <p:ph sz="half" idx="4294967295"/>
          </p:nvPr>
        </p:nvPicPr>
        <p:blipFill>
          <a:blip r:embed="rId4"/>
          <a:stretch>
            <a:fillRect/>
          </a:stretch>
        </p:blipFill>
        <p:spPr>
          <a:xfrm>
            <a:off x="7196920" y="2364318"/>
            <a:ext cx="4616449" cy="1921933"/>
          </a:xfrm>
        </p:spPr>
      </p:pic>
      <p:pic>
        <p:nvPicPr>
          <p:cNvPr id="24" name="Picture 23" descr="A collage of different faces&#10;&#10;Description automatically generated">
            <a:extLst>
              <a:ext uri="{FF2B5EF4-FFF2-40B4-BE49-F238E27FC236}">
                <a16:creationId xmlns:a16="http://schemas.microsoft.com/office/drawing/2014/main" id="{68113B28-61E5-3121-64F2-1FDBD9CAE3E9}"/>
              </a:ext>
            </a:extLst>
          </p:cNvPr>
          <p:cNvPicPr>
            <a:picLocks noChangeAspect="1"/>
          </p:cNvPicPr>
          <p:nvPr/>
        </p:nvPicPr>
        <p:blipFill>
          <a:blip r:embed="rId5"/>
          <a:stretch>
            <a:fillRect/>
          </a:stretch>
        </p:blipFill>
        <p:spPr>
          <a:xfrm>
            <a:off x="7201889" y="4409276"/>
            <a:ext cx="4612049" cy="1920000"/>
          </a:xfrm>
          <a:prstGeom prst="rect">
            <a:avLst/>
          </a:prstGeom>
        </p:spPr>
      </p:pic>
      <p:sp>
        <p:nvSpPr>
          <p:cNvPr id="25" name="TextBox 24">
            <a:extLst>
              <a:ext uri="{FF2B5EF4-FFF2-40B4-BE49-F238E27FC236}">
                <a16:creationId xmlns:a16="http://schemas.microsoft.com/office/drawing/2014/main" id="{64800EEF-78E4-3D2F-0722-801312A88DF0}"/>
              </a:ext>
            </a:extLst>
          </p:cNvPr>
          <p:cNvSpPr txBox="1"/>
          <p:nvPr/>
        </p:nvSpPr>
        <p:spPr>
          <a:xfrm rot="16200000">
            <a:off x="5948415" y="1120917"/>
            <a:ext cx="1920000" cy="297454"/>
          </a:xfrm>
          <a:prstGeom prst="rect">
            <a:avLst/>
          </a:prstGeom>
          <a:solidFill>
            <a:schemeClr val="bg1"/>
          </a:solidFill>
        </p:spPr>
        <p:txBody>
          <a:bodyPr wrap="square" rtlCol="0">
            <a:spAutoFit/>
          </a:bodyPr>
          <a:lstStyle/>
          <a:p>
            <a:pPr algn="ctr"/>
            <a:r>
              <a:rPr lang="en-NL" sz="1333" b="1">
                <a:latin typeface="Franklin Gothic Medium" panose="020B0603020102020204" pitchFamily="34" charset="0"/>
                <a:cs typeface="Calibri" panose="020F0502020204030204" pitchFamily="34" charset="0"/>
              </a:rPr>
              <a:t>Gender</a:t>
            </a:r>
          </a:p>
        </p:txBody>
      </p:sp>
      <p:sp>
        <p:nvSpPr>
          <p:cNvPr id="26" name="TextBox 25">
            <a:extLst>
              <a:ext uri="{FF2B5EF4-FFF2-40B4-BE49-F238E27FC236}">
                <a16:creationId xmlns:a16="http://schemas.microsoft.com/office/drawing/2014/main" id="{37FAE30A-4A5C-F766-1FFF-62148430ED4A}"/>
              </a:ext>
            </a:extLst>
          </p:cNvPr>
          <p:cNvSpPr txBox="1"/>
          <p:nvPr/>
        </p:nvSpPr>
        <p:spPr>
          <a:xfrm rot="16200000">
            <a:off x="5948415" y="3172634"/>
            <a:ext cx="1920000" cy="297454"/>
          </a:xfrm>
          <a:prstGeom prst="rect">
            <a:avLst/>
          </a:prstGeom>
          <a:solidFill>
            <a:schemeClr val="bg1"/>
          </a:solidFill>
        </p:spPr>
        <p:txBody>
          <a:bodyPr wrap="square" rtlCol="0">
            <a:spAutoFit/>
          </a:bodyPr>
          <a:lstStyle/>
          <a:p>
            <a:pPr algn="ctr"/>
            <a:r>
              <a:rPr lang="en-NL" sz="1333" b="1">
                <a:latin typeface="Franklin Gothic Medium" panose="020B0603020102020204" pitchFamily="34" charset="0"/>
                <a:cs typeface="Calibri" panose="020F0502020204030204" pitchFamily="34" charset="0"/>
              </a:rPr>
              <a:t>Skin Colour</a:t>
            </a:r>
          </a:p>
        </p:txBody>
      </p:sp>
      <p:sp>
        <p:nvSpPr>
          <p:cNvPr id="27" name="TextBox 26">
            <a:extLst>
              <a:ext uri="{FF2B5EF4-FFF2-40B4-BE49-F238E27FC236}">
                <a16:creationId xmlns:a16="http://schemas.microsoft.com/office/drawing/2014/main" id="{9EB956C9-0B9F-7DEC-22B6-48B3067EB518}"/>
              </a:ext>
            </a:extLst>
          </p:cNvPr>
          <p:cNvSpPr txBox="1"/>
          <p:nvPr/>
        </p:nvSpPr>
        <p:spPr>
          <a:xfrm rot="16200000">
            <a:off x="5948415" y="5220549"/>
            <a:ext cx="1920000" cy="297454"/>
          </a:xfrm>
          <a:prstGeom prst="rect">
            <a:avLst/>
          </a:prstGeom>
          <a:solidFill>
            <a:schemeClr val="bg1"/>
          </a:solidFill>
        </p:spPr>
        <p:txBody>
          <a:bodyPr wrap="square" rtlCol="0">
            <a:spAutoFit/>
          </a:bodyPr>
          <a:lstStyle/>
          <a:p>
            <a:pPr algn="ctr"/>
            <a:r>
              <a:rPr lang="en-NL" sz="1333" b="1">
                <a:latin typeface="Franklin Gothic Medium" panose="020B0603020102020204" pitchFamily="34" charset="0"/>
                <a:cs typeface="Calibri" panose="020F0502020204030204" pitchFamily="34" charset="0"/>
              </a:rPr>
              <a:t>Average Face</a:t>
            </a:r>
          </a:p>
        </p:txBody>
      </p:sp>
      <p:grpSp>
        <p:nvGrpSpPr>
          <p:cNvPr id="4" name="Group 3">
            <a:extLst>
              <a:ext uri="{FF2B5EF4-FFF2-40B4-BE49-F238E27FC236}">
                <a16:creationId xmlns:a16="http://schemas.microsoft.com/office/drawing/2014/main" id="{C9F3D4E4-D29C-AC65-F584-DCBBAA92D4BB}"/>
              </a:ext>
            </a:extLst>
          </p:cNvPr>
          <p:cNvGrpSpPr/>
          <p:nvPr/>
        </p:nvGrpSpPr>
        <p:grpSpPr>
          <a:xfrm>
            <a:off x="627303" y="2121783"/>
            <a:ext cx="5848448" cy="3639536"/>
            <a:chOff x="470477" y="1591337"/>
            <a:chExt cx="4386336" cy="2729652"/>
          </a:xfrm>
        </p:grpSpPr>
        <p:sp>
          <p:nvSpPr>
            <p:cNvPr id="29" name="Rectangle: Rounded Corners 28">
              <a:extLst>
                <a:ext uri="{FF2B5EF4-FFF2-40B4-BE49-F238E27FC236}">
                  <a16:creationId xmlns:a16="http://schemas.microsoft.com/office/drawing/2014/main" id="{86F7912B-C511-E682-415B-8F7DA6495A35}"/>
                </a:ext>
              </a:extLst>
            </p:cNvPr>
            <p:cNvSpPr/>
            <p:nvPr/>
          </p:nvSpPr>
          <p:spPr>
            <a:xfrm>
              <a:off x="470477" y="1591337"/>
              <a:ext cx="4386336" cy="2729652"/>
            </a:xfrm>
            <a:prstGeom prst="roundRect">
              <a:avLst>
                <a:gd name="adj" fmla="val 1106"/>
              </a:avLst>
            </a:prstGeom>
            <a:solidFill>
              <a:schemeClr val="bg1"/>
            </a:solidFill>
            <a:ln>
              <a:noFill/>
            </a:ln>
            <a:effectLst>
              <a:outerShdw blurRad="152400" dist="76200" dir="5400000" algn="t" rotWithShape="0">
                <a:schemeClr val="bg2">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4" name="Picture 33" descr="A graph with a number of people&#10;&#10;Description automatically generated with medium confidence">
              <a:extLst>
                <a:ext uri="{FF2B5EF4-FFF2-40B4-BE49-F238E27FC236}">
                  <a16:creationId xmlns:a16="http://schemas.microsoft.com/office/drawing/2014/main" id="{8A4027D2-CA16-B7E3-D55A-B4ED817676CC}"/>
                </a:ext>
              </a:extLst>
            </p:cNvPr>
            <p:cNvPicPr>
              <a:picLocks noChangeAspect="1"/>
            </p:cNvPicPr>
            <p:nvPr/>
          </p:nvPicPr>
          <p:blipFill>
            <a:blip r:embed="rId6"/>
            <a:stretch>
              <a:fillRect/>
            </a:stretch>
          </p:blipFill>
          <p:spPr>
            <a:xfrm>
              <a:off x="829366" y="1665030"/>
              <a:ext cx="3668558" cy="2570981"/>
            </a:xfrm>
            <a:prstGeom prst="rect">
              <a:avLst/>
            </a:prstGeom>
          </p:spPr>
        </p:pic>
      </p:grpSp>
      <p:sp>
        <p:nvSpPr>
          <p:cNvPr id="3" name="Title 1">
            <a:extLst>
              <a:ext uri="{FF2B5EF4-FFF2-40B4-BE49-F238E27FC236}">
                <a16:creationId xmlns:a16="http://schemas.microsoft.com/office/drawing/2014/main" id="{8CA16DF8-010C-8B0B-56B5-B9528C5CC033}"/>
              </a:ext>
            </a:extLst>
          </p:cNvPr>
          <p:cNvSpPr txBox="1">
            <a:spLocks/>
          </p:cNvSpPr>
          <p:nvPr/>
        </p:nvSpPr>
        <p:spPr>
          <a:xfrm>
            <a:off x="1156702" y="654947"/>
            <a:ext cx="5009253" cy="1193839"/>
          </a:xfrm>
          <a:prstGeom prst="rect">
            <a:avLst/>
          </a:prstGeom>
        </p:spPr>
        <p:txBody>
          <a:bodyPr lIns="121920" tIns="60960" rIns="121920" bIns="6096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a:rPr>
              <a:t>Fairness:</a:t>
            </a:r>
            <a:r>
              <a:rPr lang="ro-RO" sz="4533">
                <a:solidFill>
                  <a:srgbClr val="F68922"/>
                </a:solidFill>
                <a:ea typeface="Calibri" panose="020F0502020204030204" pitchFamily="34" charset="0"/>
                <a:cs typeface="Calibri"/>
              </a:rPr>
              <a:t> </a:t>
            </a:r>
            <a:r>
              <a:rPr lang="en-NL" sz="4533">
                <a:solidFill>
                  <a:srgbClr val="F68922"/>
                </a:solidFill>
                <a:ea typeface="Calibri" panose="020F0502020204030204" pitchFamily="34" charset="0"/>
                <a:cs typeface="Calibri"/>
              </a:rPr>
              <a:t>Recognizing Bias</a:t>
            </a:r>
            <a:endParaRPr lang="en-US" sz="4533">
              <a:solidFill>
                <a:srgbClr val="F68922"/>
              </a:solidFill>
              <a:ea typeface="Calibri" panose="020F0502020204030204" pitchFamily="34" charset="0"/>
              <a:cs typeface="Calibri"/>
            </a:endParaRPr>
          </a:p>
        </p:txBody>
      </p:sp>
    </p:spTree>
    <p:custDataLst>
      <p:tags r:id="rId1"/>
    </p:custDataLst>
    <p:extLst>
      <p:ext uri="{BB962C8B-B14F-4D97-AF65-F5344CB8AC3E}">
        <p14:creationId xmlns:p14="http://schemas.microsoft.com/office/powerpoint/2010/main" val="622530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E1434494-6ACC-D788-9C83-68749DF55909}"/>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7FA56541-46A6-89D8-F9C5-B8DF1C111FC0}"/>
              </a:ext>
            </a:extLst>
          </p:cNvPr>
          <p:cNvSpPr txBox="1">
            <a:spLocks/>
          </p:cNvSpPr>
          <p:nvPr/>
        </p:nvSpPr>
        <p:spPr>
          <a:xfrm>
            <a:off x="1156702" y="654947"/>
            <a:ext cx="5009253" cy="1193839"/>
          </a:xfrm>
          <a:prstGeom prst="rect">
            <a:avLst/>
          </a:prstGeom>
        </p:spPr>
        <p:txBody>
          <a:bodyPr lIns="121920" tIns="60960" rIns="121920" bIns="6096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a:rPr>
              <a:t>Fairness:</a:t>
            </a:r>
            <a:r>
              <a:rPr lang="ro-RO" sz="4533">
                <a:solidFill>
                  <a:srgbClr val="F68922"/>
                </a:solidFill>
                <a:ea typeface="Calibri" panose="020F0502020204030204" pitchFamily="34" charset="0"/>
                <a:cs typeface="Calibri"/>
              </a:rPr>
              <a:t> </a:t>
            </a:r>
            <a:r>
              <a:rPr lang="en-NL" sz="4533">
                <a:solidFill>
                  <a:srgbClr val="F68922"/>
                </a:solidFill>
                <a:ea typeface="Calibri" panose="020F0502020204030204" pitchFamily="34" charset="0"/>
                <a:cs typeface="Calibri"/>
              </a:rPr>
              <a:t>Recognizing Bias</a:t>
            </a:r>
            <a:endParaRPr lang="en-US" sz="4533">
              <a:solidFill>
                <a:srgbClr val="F68922"/>
              </a:solidFill>
              <a:ea typeface="Calibri" panose="020F0502020204030204" pitchFamily="34" charset="0"/>
              <a:cs typeface="Calibri"/>
            </a:endParaRPr>
          </a:p>
        </p:txBody>
      </p:sp>
      <p:sp>
        <p:nvSpPr>
          <p:cNvPr id="4" name="Content Placeholder 2">
            <a:extLst>
              <a:ext uri="{FF2B5EF4-FFF2-40B4-BE49-F238E27FC236}">
                <a16:creationId xmlns:a16="http://schemas.microsoft.com/office/drawing/2014/main" id="{B2A7EBE0-40F6-5E26-479F-5C045D62722A}"/>
              </a:ext>
            </a:extLst>
          </p:cNvPr>
          <p:cNvSpPr txBox="1">
            <a:spLocks/>
          </p:cNvSpPr>
          <p:nvPr/>
        </p:nvSpPr>
        <p:spPr>
          <a:xfrm>
            <a:off x="525933" y="2404671"/>
            <a:ext cx="5864707" cy="2830573"/>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00000"/>
              </a:lnSpc>
              <a:spcBef>
                <a:spcPts val="2400"/>
              </a:spcBef>
              <a:buNone/>
            </a:pPr>
            <a:r>
              <a:rPr lang="en-US" sz="1867" b="1">
                <a:solidFill>
                  <a:schemeClr val="tx1">
                    <a:lumMod val="85000"/>
                    <a:lumOff val="15000"/>
                  </a:schemeClr>
                </a:solidFill>
                <a:latin typeface="Franklin Gothic Medium" panose="020B0603020102020204" pitchFamily="34" charset="0"/>
                <a:cs typeface="Calibri"/>
              </a:rPr>
              <a:t>Key areas of focus to ensure ethical AI implementation: </a:t>
            </a:r>
            <a:endParaRPr lang="en-US" sz="1867" b="1">
              <a:solidFill>
                <a:schemeClr val="tx1">
                  <a:lumMod val="85000"/>
                  <a:lumOff val="15000"/>
                </a:schemeClr>
              </a:solidFill>
              <a:latin typeface="Franklin Gothic Medium" panose="020B0603020102020204" pitchFamily="34" charset="0"/>
              <a:cs typeface="Calibri" panose="020F0502020204030204" pitchFamily="34" charset="0"/>
            </a:endParaRPr>
          </a:p>
          <a:p>
            <a:pPr marL="474121" lvl="1" indent="0" fontAlgn="base">
              <a:lnSpc>
                <a:spcPct val="100000"/>
              </a:lnSpc>
              <a:spcBef>
                <a:spcPts val="1600"/>
              </a:spcBef>
              <a:buNone/>
            </a:pPr>
            <a:r>
              <a:rPr lang="en-US" b="1">
                <a:solidFill>
                  <a:srgbClr val="F6902F"/>
                </a:solidFill>
                <a:latin typeface="Franklin Gothic Medium" panose="020B0603020102020204" pitchFamily="34" charset="0"/>
                <a:cs typeface="Calibri"/>
              </a:rPr>
              <a:t>Data:</a:t>
            </a:r>
            <a:endParaRPr lang="en-US" b="1">
              <a:solidFill>
                <a:srgbClr val="F6902F"/>
              </a:solidFill>
              <a:latin typeface="Franklin Gothic Medium" panose="020B0603020102020204" pitchFamily="34" charset="0"/>
              <a:cs typeface="Calibri" panose="020F0502020204030204" pitchFamily="34" charset="0"/>
            </a:endParaRPr>
          </a:p>
          <a:p>
            <a:pPr marL="840296" lvl="2" indent="-167213" fontAlgn="base">
              <a:lnSpc>
                <a:spcPct val="100000"/>
              </a:lnSpc>
              <a:spcBef>
                <a:spcPts val="533"/>
              </a:spcBef>
              <a:buFont typeface="Arial" panose="020B0604020202020204" pitchFamily="34" charset="0"/>
              <a:buChar char="•"/>
            </a:pPr>
            <a:r>
              <a:rPr lang="en-US" sz="1333" kern="0">
                <a:solidFill>
                  <a:srgbClr val="000000"/>
                </a:solidFill>
                <a:latin typeface="Franklin Gothic Medium" panose="020B0603020102020204" pitchFamily="34" charset="0"/>
                <a:ea typeface="Times New Roman" panose="02020603050405020304" pitchFamily="18" charset="0"/>
                <a:cs typeface="Calibri"/>
              </a:rPr>
              <a:t>Training data</a:t>
            </a:r>
          </a:p>
          <a:p>
            <a:pPr marL="840296" lvl="2" indent="-167213" fontAlgn="base">
              <a:lnSpc>
                <a:spcPct val="100000"/>
              </a:lnSpc>
              <a:spcBef>
                <a:spcPts val="533"/>
              </a:spcBef>
              <a:buFont typeface="Arial" panose="020B0604020202020204" pitchFamily="34" charset="0"/>
              <a:buChar char="•"/>
            </a:pPr>
            <a:r>
              <a:rPr lang="en-US" sz="1333" kern="0">
                <a:solidFill>
                  <a:srgbClr val="000000"/>
                </a:solidFill>
                <a:latin typeface="Franklin Gothic Medium" panose="020B0603020102020204" pitchFamily="34" charset="0"/>
                <a:cs typeface="Calibri"/>
              </a:rPr>
              <a:t>Data quality, reliability &amp; completeness</a:t>
            </a:r>
            <a:r>
              <a:rPr lang="en-NL" sz="1333" kern="0">
                <a:solidFill>
                  <a:srgbClr val="000000"/>
                </a:solidFill>
                <a:latin typeface="Franklin Gothic Medium" panose="020B0603020102020204" pitchFamily="34" charset="0"/>
                <a:cs typeface="Calibri" panose="020F0502020204030204" pitchFamily="34" charset="0"/>
              </a:rPr>
              <a:t> </a:t>
            </a:r>
          </a:p>
          <a:p>
            <a:pPr marL="840296" lvl="2" indent="-167213" fontAlgn="base">
              <a:lnSpc>
                <a:spcPct val="100000"/>
              </a:lnSpc>
              <a:spcBef>
                <a:spcPts val="533"/>
              </a:spcBef>
              <a:buFont typeface="Arial" panose="020B0604020202020204" pitchFamily="34" charset="0"/>
              <a:buChar char="•"/>
            </a:pPr>
            <a:r>
              <a:rPr lang="en-GB" sz="1333" kern="0">
                <a:solidFill>
                  <a:srgbClr val="000000"/>
                </a:solidFill>
                <a:latin typeface="Franklin Gothic Medium" panose="020B0603020102020204" pitchFamily="34" charset="0"/>
                <a:cs typeface="Calibri" panose="020F0502020204030204" pitchFamily="34" charset="0"/>
              </a:rPr>
              <a:t>D</a:t>
            </a:r>
            <a:r>
              <a:rPr lang="en-NL" sz="1333" kern="0">
                <a:solidFill>
                  <a:srgbClr val="000000"/>
                </a:solidFill>
                <a:latin typeface="Franklin Gothic Medium" panose="020B0603020102020204" pitchFamily="34" charset="0"/>
                <a:cs typeface="Calibri" panose="020F0502020204030204" pitchFamily="34" charset="0"/>
              </a:rPr>
              <a:t>omain-specific knowledge &amp; understanding</a:t>
            </a:r>
          </a:p>
          <a:p>
            <a:pPr marL="840296" lvl="2" indent="-167213" fontAlgn="base">
              <a:lnSpc>
                <a:spcPct val="100000"/>
              </a:lnSpc>
              <a:spcBef>
                <a:spcPts val="533"/>
              </a:spcBef>
              <a:buFont typeface="Arial" panose="020B0604020202020204" pitchFamily="34" charset="0"/>
              <a:buChar char="•"/>
            </a:pPr>
            <a:r>
              <a:rPr lang="en-NL" sz="1333" kern="0">
                <a:solidFill>
                  <a:srgbClr val="000000"/>
                </a:solidFill>
                <a:latin typeface="Franklin Gothic Medium" panose="020B0603020102020204" pitchFamily="34" charset="0"/>
                <a:cs typeface="Calibri" panose="020F0502020204030204" pitchFamily="34" charset="0"/>
              </a:rPr>
              <a:t>Data enrichment &amp; consolidation</a:t>
            </a:r>
          </a:p>
          <a:p>
            <a:pPr marL="474121" lvl="1" indent="0" fontAlgn="base">
              <a:lnSpc>
                <a:spcPct val="100000"/>
              </a:lnSpc>
              <a:spcBef>
                <a:spcPts val="1600"/>
              </a:spcBef>
              <a:buNone/>
            </a:pPr>
            <a:r>
              <a:rPr lang="en-NL" b="1" kern="0">
                <a:solidFill>
                  <a:srgbClr val="F6902F"/>
                </a:solidFill>
                <a:latin typeface="Franklin Gothic Medium" panose="020B0603020102020204" pitchFamily="34" charset="0"/>
                <a:cs typeface="Calibri" panose="020F0502020204030204" pitchFamily="34" charset="0"/>
              </a:rPr>
              <a:t>LLM:</a:t>
            </a:r>
          </a:p>
          <a:p>
            <a:pPr marL="840296" lvl="2" indent="-167213" fontAlgn="base">
              <a:lnSpc>
                <a:spcPct val="100000"/>
              </a:lnSpc>
              <a:spcBef>
                <a:spcPts val="533"/>
              </a:spcBef>
              <a:buFont typeface="Arial" panose="020B0604020202020204" pitchFamily="34" charset="0"/>
              <a:buChar char="•"/>
            </a:pPr>
            <a:r>
              <a:rPr lang="en-GB" sz="1333" kern="0">
                <a:solidFill>
                  <a:srgbClr val="000000"/>
                </a:solidFill>
                <a:latin typeface="Franklin Gothic Medium" panose="020B0603020102020204" pitchFamily="34" charset="0"/>
                <a:cs typeface="Calibri"/>
              </a:rPr>
              <a:t>M</a:t>
            </a:r>
            <a:r>
              <a:rPr lang="en-NL" sz="1333" kern="0">
                <a:solidFill>
                  <a:srgbClr val="000000"/>
                </a:solidFill>
                <a:latin typeface="Franklin Gothic Medium" panose="020B0603020102020204" pitchFamily="34" charset="0"/>
                <a:cs typeface="Calibri"/>
              </a:rPr>
              <a:t>odel validation, governance &amp; quality assurance</a:t>
            </a:r>
          </a:p>
          <a:p>
            <a:pPr marL="840296" lvl="2" indent="-167213" fontAlgn="base">
              <a:lnSpc>
                <a:spcPct val="100000"/>
              </a:lnSpc>
              <a:spcBef>
                <a:spcPts val="533"/>
              </a:spcBef>
              <a:buFont typeface="Arial" panose="020B0604020202020204" pitchFamily="34" charset="0"/>
              <a:buChar char="•"/>
            </a:pPr>
            <a:r>
              <a:rPr lang="en-GB" sz="1333" kern="0">
                <a:solidFill>
                  <a:srgbClr val="000000"/>
                </a:solidFill>
                <a:latin typeface="Franklin Gothic Medium" panose="020B0603020102020204" pitchFamily="34" charset="0"/>
                <a:cs typeface="Calibri"/>
              </a:rPr>
              <a:t>G</a:t>
            </a:r>
            <a:r>
              <a:rPr lang="en-NL" sz="1333" kern="0">
                <a:solidFill>
                  <a:srgbClr val="000000"/>
                </a:solidFill>
                <a:latin typeface="Franklin Gothic Medium" panose="020B0603020102020204" pitchFamily="34" charset="0"/>
                <a:cs typeface="Calibri"/>
              </a:rPr>
              <a:t>lobal and local explainability</a:t>
            </a:r>
          </a:p>
          <a:p>
            <a:pPr marL="474121" lvl="1" indent="0" fontAlgn="base">
              <a:lnSpc>
                <a:spcPct val="100000"/>
              </a:lnSpc>
              <a:spcBef>
                <a:spcPts val="1600"/>
              </a:spcBef>
              <a:buNone/>
            </a:pPr>
            <a:r>
              <a:rPr lang="en-GB" b="1" kern="0">
                <a:solidFill>
                  <a:srgbClr val="F6902F"/>
                </a:solidFill>
                <a:latin typeface="Franklin Gothic Medium" panose="020B0603020102020204" pitchFamily="34" charset="0"/>
                <a:cs typeface="Calibri" panose="020F0502020204030204" pitchFamily="34" charset="0"/>
              </a:rPr>
              <a:t>H</a:t>
            </a:r>
            <a:r>
              <a:rPr lang="en-NL" b="1" kern="0">
                <a:solidFill>
                  <a:srgbClr val="F6902F"/>
                </a:solidFill>
                <a:latin typeface="Franklin Gothic Medium" panose="020B0603020102020204" pitchFamily="34" charset="0"/>
                <a:cs typeface="Calibri" panose="020F0502020204030204" pitchFamily="34" charset="0"/>
              </a:rPr>
              <a:t>uman oversight</a:t>
            </a:r>
            <a:endParaRPr lang="en-US" b="1" kern="0">
              <a:solidFill>
                <a:srgbClr val="F6902F"/>
              </a:solidFill>
              <a:latin typeface="Franklin Gothic Medium" panose="020B0603020102020204" pitchFamily="34" charset="0"/>
              <a:cs typeface="Calibri"/>
            </a:endParaRPr>
          </a:p>
        </p:txBody>
      </p:sp>
      <p:sp>
        <p:nvSpPr>
          <p:cNvPr id="5" name="Arrow: Right 4">
            <a:extLst>
              <a:ext uri="{FF2B5EF4-FFF2-40B4-BE49-F238E27FC236}">
                <a16:creationId xmlns:a16="http://schemas.microsoft.com/office/drawing/2014/main" id="{BDB0C1D0-51CF-B763-A37D-9B59002D02BD}"/>
              </a:ext>
            </a:extLst>
          </p:cNvPr>
          <p:cNvSpPr/>
          <p:nvPr/>
        </p:nvSpPr>
        <p:spPr>
          <a:xfrm>
            <a:off x="758825" y="4546551"/>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sp>
        <p:nvSpPr>
          <p:cNvPr id="6" name="Arrow: Right 5">
            <a:extLst>
              <a:ext uri="{FF2B5EF4-FFF2-40B4-BE49-F238E27FC236}">
                <a16:creationId xmlns:a16="http://schemas.microsoft.com/office/drawing/2014/main" id="{B9D60F93-E1C4-E497-B37A-EE40727617E1}"/>
              </a:ext>
            </a:extLst>
          </p:cNvPr>
          <p:cNvSpPr/>
          <p:nvPr/>
        </p:nvSpPr>
        <p:spPr>
          <a:xfrm>
            <a:off x="758825" y="3027842"/>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cxnSp>
        <p:nvCxnSpPr>
          <p:cNvPr id="7" name="Straight Connector 6">
            <a:extLst>
              <a:ext uri="{FF2B5EF4-FFF2-40B4-BE49-F238E27FC236}">
                <a16:creationId xmlns:a16="http://schemas.microsoft.com/office/drawing/2014/main" id="{70F44376-874D-96D4-D156-724FB018B7AC}"/>
              </a:ext>
            </a:extLst>
          </p:cNvPr>
          <p:cNvCxnSpPr>
            <a:cxnSpLocks/>
          </p:cNvCxnSpPr>
          <p:nvPr/>
        </p:nvCxnSpPr>
        <p:spPr>
          <a:xfrm flipH="1">
            <a:off x="1099331" y="4397127"/>
            <a:ext cx="4952220"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0CB55156-E27F-0721-6485-FEA0F26CE281}"/>
              </a:ext>
            </a:extLst>
          </p:cNvPr>
          <p:cNvSpPr/>
          <p:nvPr/>
        </p:nvSpPr>
        <p:spPr>
          <a:xfrm>
            <a:off x="758825" y="5543501"/>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cxnSp>
        <p:nvCxnSpPr>
          <p:cNvPr id="10" name="Straight Connector 9">
            <a:extLst>
              <a:ext uri="{FF2B5EF4-FFF2-40B4-BE49-F238E27FC236}">
                <a16:creationId xmlns:a16="http://schemas.microsoft.com/office/drawing/2014/main" id="{8C99906F-454E-E36A-A8C1-FB6F00099687}"/>
              </a:ext>
            </a:extLst>
          </p:cNvPr>
          <p:cNvCxnSpPr>
            <a:cxnSpLocks/>
          </p:cNvCxnSpPr>
          <p:nvPr/>
        </p:nvCxnSpPr>
        <p:spPr>
          <a:xfrm flipH="1">
            <a:off x="1099331" y="5374651"/>
            <a:ext cx="4952220"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60DD036-27A0-E8F8-67C3-57DCAA4A0C0E}"/>
              </a:ext>
            </a:extLst>
          </p:cNvPr>
          <p:cNvPicPr>
            <a:picLocks noChangeAspect="1"/>
          </p:cNvPicPr>
          <p:nvPr/>
        </p:nvPicPr>
        <p:blipFill>
          <a:blip r:embed="rId3"/>
          <a:stretch>
            <a:fillRect/>
          </a:stretch>
        </p:blipFill>
        <p:spPr>
          <a:xfrm>
            <a:off x="6623532" y="242434"/>
            <a:ext cx="5284023" cy="6399675"/>
          </a:xfrm>
          <a:prstGeom prst="rect">
            <a:avLst/>
          </a:prstGeom>
        </p:spPr>
      </p:pic>
    </p:spTree>
    <p:custDataLst>
      <p:tags r:id="rId1"/>
    </p:custDataLst>
    <p:extLst>
      <p:ext uri="{BB962C8B-B14F-4D97-AF65-F5344CB8AC3E}">
        <p14:creationId xmlns:p14="http://schemas.microsoft.com/office/powerpoint/2010/main" val="252901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swot analysis&#10;&#10;Description automatically generated">
            <a:extLst>
              <a:ext uri="{FF2B5EF4-FFF2-40B4-BE49-F238E27FC236}">
                <a16:creationId xmlns:a16="http://schemas.microsoft.com/office/drawing/2014/main" id="{1D6E4A1B-E294-88A8-E0B9-0B5B94D689E6}"/>
              </a:ext>
            </a:extLst>
          </p:cNvPr>
          <p:cNvPicPr>
            <a:picLocks noChangeAspect="1"/>
          </p:cNvPicPr>
          <p:nvPr/>
        </p:nvPicPr>
        <p:blipFill rotWithShape="1">
          <a:blip r:embed="rId3"/>
          <a:srcRect l="912" t="774" r="1004" b="648"/>
          <a:stretch/>
        </p:blipFill>
        <p:spPr>
          <a:xfrm>
            <a:off x="6964038" y="482056"/>
            <a:ext cx="4823999" cy="4943384"/>
          </a:xfrm>
          <a:prstGeom prst="roundRect">
            <a:avLst/>
          </a:prstGeom>
        </p:spPr>
      </p:pic>
      <p:sp>
        <p:nvSpPr>
          <p:cNvPr id="5" name="TextBox 4">
            <a:extLst>
              <a:ext uri="{FF2B5EF4-FFF2-40B4-BE49-F238E27FC236}">
                <a16:creationId xmlns:a16="http://schemas.microsoft.com/office/drawing/2014/main" id="{73F7F87D-CFA4-DDE6-591E-1EB12A36B1D7}"/>
              </a:ext>
            </a:extLst>
          </p:cNvPr>
          <p:cNvSpPr txBox="1"/>
          <p:nvPr/>
        </p:nvSpPr>
        <p:spPr>
          <a:xfrm>
            <a:off x="6915053" y="5484243"/>
            <a:ext cx="4037427" cy="104644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50000"/>
              </a:lnSpc>
            </a:pPr>
            <a:r>
              <a:rPr lang="en-US" sz="1600" b="1">
                <a:solidFill>
                  <a:schemeClr val="bg2">
                    <a:lumMod val="25000"/>
                  </a:schemeClr>
                </a:solidFill>
                <a:ea typeface="Calibri" panose="020F0502020204030204" pitchFamily="34" charset="0"/>
                <a:cs typeface="Calibri" panose="020F0502020204030204" pitchFamily="34" charset="0"/>
              </a:rPr>
              <a:t>Text-based </a:t>
            </a:r>
            <a:r>
              <a:rPr lang="en-US" sz="1600" b="1" err="1">
                <a:solidFill>
                  <a:schemeClr val="bg2">
                    <a:lumMod val="25000"/>
                  </a:schemeClr>
                </a:solidFill>
                <a:ea typeface="Calibri" panose="020F0502020204030204" pitchFamily="34" charset="0"/>
                <a:cs typeface="Calibri" panose="020F0502020204030204" pitchFamily="34" charset="0"/>
              </a:rPr>
              <a:t>GenAI’s</a:t>
            </a:r>
            <a:r>
              <a:rPr lang="en-US" sz="1600" b="1">
                <a:solidFill>
                  <a:schemeClr val="bg2">
                    <a:lumMod val="25000"/>
                  </a:schemeClr>
                </a:solidFill>
                <a:ea typeface="Calibri" panose="020F0502020204030204" pitchFamily="34" charset="0"/>
                <a:cs typeface="Calibri" panose="020F0502020204030204" pitchFamily="34" charset="0"/>
              </a:rPr>
              <a:t> SWOT analysis</a:t>
            </a:r>
          </a:p>
          <a:p>
            <a:r>
              <a:rPr lang="en-US" sz="1200">
                <a:solidFill>
                  <a:schemeClr val="tx1">
                    <a:lumMod val="75000"/>
                    <a:lumOff val="25000"/>
                  </a:schemeClr>
                </a:solidFill>
                <a:ea typeface="Calibri" panose="020F0502020204030204" pitchFamily="34" charset="0"/>
                <a:cs typeface="Calibri" panose="020F0502020204030204" pitchFamily="34" charset="0"/>
              </a:rPr>
              <a:t>Source: A. Al-Imam, N. Al-</a:t>
            </a:r>
            <a:r>
              <a:rPr lang="en-US" sz="1200" err="1">
                <a:solidFill>
                  <a:schemeClr val="tx1">
                    <a:lumMod val="75000"/>
                    <a:lumOff val="25000"/>
                  </a:schemeClr>
                </a:solidFill>
                <a:ea typeface="Calibri" panose="020F0502020204030204" pitchFamily="34" charset="0"/>
                <a:cs typeface="Calibri" panose="020F0502020204030204" pitchFamily="34" charset="0"/>
              </a:rPr>
              <a:t>Hadithi</a:t>
            </a:r>
            <a:r>
              <a:rPr lang="en-US" sz="1200">
                <a:solidFill>
                  <a:schemeClr val="tx1">
                    <a:lumMod val="75000"/>
                    <a:lumOff val="25000"/>
                  </a:schemeClr>
                </a:solidFill>
                <a:ea typeface="Calibri" panose="020F0502020204030204" pitchFamily="34" charset="0"/>
                <a:cs typeface="Calibri" panose="020F0502020204030204" pitchFamily="34" charset="0"/>
              </a:rPr>
              <a:t>, A. </a:t>
            </a:r>
            <a:r>
              <a:rPr lang="en-US" sz="1200" err="1">
                <a:solidFill>
                  <a:schemeClr val="tx1">
                    <a:lumMod val="75000"/>
                    <a:lumOff val="25000"/>
                  </a:schemeClr>
                </a:solidFill>
                <a:ea typeface="Calibri" panose="020F0502020204030204" pitchFamily="34" charset="0"/>
                <a:cs typeface="Calibri" panose="020F0502020204030204" pitchFamily="34" charset="0"/>
              </a:rPr>
              <a:t>Nawfal</a:t>
            </a:r>
            <a:r>
              <a:rPr lang="en-US" sz="1200">
                <a:solidFill>
                  <a:schemeClr val="tx1">
                    <a:lumMod val="75000"/>
                    <a:lumOff val="25000"/>
                  </a:schemeClr>
                </a:solidFill>
                <a:ea typeface="Calibri" panose="020F0502020204030204" pitchFamily="34" charset="0"/>
                <a:cs typeface="Calibri" panose="020F0502020204030204" pitchFamily="34" charset="0"/>
              </a:rPr>
              <a:t>, M. </a:t>
            </a:r>
            <a:r>
              <a:rPr lang="en-US" sz="1200" err="1">
                <a:solidFill>
                  <a:schemeClr val="tx1">
                    <a:lumMod val="75000"/>
                    <a:lumOff val="25000"/>
                  </a:schemeClr>
                </a:solidFill>
                <a:ea typeface="Calibri" panose="020F0502020204030204" pitchFamily="34" charset="0"/>
                <a:cs typeface="Calibri" panose="020F0502020204030204" pitchFamily="34" charset="0"/>
              </a:rPr>
              <a:t>Faisel</a:t>
            </a:r>
            <a:r>
              <a:rPr lang="en-US" sz="1200">
                <a:solidFill>
                  <a:schemeClr val="tx1">
                    <a:lumMod val="75000"/>
                    <a:lumOff val="25000"/>
                  </a:schemeClr>
                </a:solidFill>
                <a:ea typeface="Calibri" panose="020F0502020204030204" pitchFamily="34" charset="0"/>
                <a:cs typeface="Calibri" panose="020F0502020204030204" pitchFamily="34" charset="0"/>
              </a:rPr>
              <a:t>, M. Michalak (2023) Generative artificial intelligence in academic medical writing. </a:t>
            </a:r>
          </a:p>
        </p:txBody>
      </p:sp>
      <p:sp>
        <p:nvSpPr>
          <p:cNvPr id="2" name="Title 1">
            <a:extLst>
              <a:ext uri="{FF2B5EF4-FFF2-40B4-BE49-F238E27FC236}">
                <a16:creationId xmlns:a16="http://schemas.microsoft.com/office/drawing/2014/main" id="{FF7C5C6E-6162-D94C-0F2D-ABD46DCEC959}"/>
              </a:ext>
            </a:extLst>
          </p:cNvPr>
          <p:cNvSpPr txBox="1">
            <a:spLocks/>
          </p:cNvSpPr>
          <p:nvPr/>
        </p:nvSpPr>
        <p:spPr>
          <a:xfrm>
            <a:off x="1156702" y="654947"/>
            <a:ext cx="5244100" cy="1193839"/>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panose="020F0502020204030204" pitchFamily="34" charset="0"/>
              </a:rPr>
              <a:t>Reliability:</a:t>
            </a:r>
            <a:r>
              <a:rPr lang="ro-RO" sz="4533">
                <a:solidFill>
                  <a:srgbClr val="F68922"/>
                </a:solidFill>
                <a:ea typeface="Calibri" panose="020F0502020204030204" pitchFamily="34" charset="0"/>
                <a:cs typeface="Calibri" panose="020F0502020204030204" pitchFamily="34" charset="0"/>
              </a:rPr>
              <a:t> </a:t>
            </a:r>
            <a:r>
              <a:rPr lang="en-NL" sz="4533">
                <a:solidFill>
                  <a:srgbClr val="F68922"/>
                </a:solidFill>
                <a:ea typeface="Calibri" panose="020F0502020204030204" pitchFamily="34" charset="0"/>
                <a:cs typeface="Calibri" panose="020F0502020204030204" pitchFamily="34" charset="0"/>
              </a:rPr>
              <a:t>Accuracy &amp; Robustness</a:t>
            </a:r>
            <a:endParaRPr lang="en-US" sz="4533">
              <a:solidFill>
                <a:srgbClr val="F68922"/>
              </a:solidFill>
              <a:ea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523463F0-93FB-01BB-C179-BB0B7DEEE130}"/>
              </a:ext>
            </a:extLst>
          </p:cNvPr>
          <p:cNvSpPr txBox="1">
            <a:spLocks/>
          </p:cNvSpPr>
          <p:nvPr/>
        </p:nvSpPr>
        <p:spPr>
          <a:xfrm>
            <a:off x="525933" y="2404671"/>
            <a:ext cx="5864707" cy="2830573"/>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00000"/>
              </a:lnSpc>
              <a:spcBef>
                <a:spcPts val="2400"/>
              </a:spcBef>
              <a:buNone/>
            </a:pPr>
            <a:r>
              <a:rPr lang="en-US" sz="1867" b="1">
                <a:solidFill>
                  <a:schemeClr val="tx1">
                    <a:lumMod val="85000"/>
                    <a:lumOff val="15000"/>
                  </a:schemeClr>
                </a:solidFill>
                <a:cs typeface="Calibri"/>
              </a:rPr>
              <a:t>The threat of Fake News: </a:t>
            </a:r>
            <a:endParaRPr lang="en-US" sz="1867" b="1">
              <a:solidFill>
                <a:schemeClr val="tx1">
                  <a:lumMod val="85000"/>
                  <a:lumOff val="15000"/>
                </a:schemeClr>
              </a:solidFill>
              <a:cs typeface="Calibri" panose="020F0502020204030204" pitchFamily="34" charset="0"/>
            </a:endParaRPr>
          </a:p>
          <a:p>
            <a:pPr marL="474121" lvl="1" indent="0" fontAlgn="base">
              <a:lnSpc>
                <a:spcPct val="100000"/>
              </a:lnSpc>
              <a:spcBef>
                <a:spcPts val="1600"/>
              </a:spcBef>
              <a:buNone/>
            </a:pPr>
            <a:r>
              <a:rPr lang="en-US" b="1">
                <a:solidFill>
                  <a:srgbClr val="F6902F"/>
                </a:solidFill>
                <a:cs typeface="Calibri"/>
              </a:rPr>
              <a:t>Contextual understanding:</a:t>
            </a:r>
            <a:endParaRPr lang="en-US" b="1">
              <a:solidFill>
                <a:srgbClr val="F6902F"/>
              </a:solidFill>
              <a:cs typeface="Calibri" panose="020F0502020204030204" pitchFamily="34" charset="0"/>
            </a:endParaRPr>
          </a:p>
          <a:p>
            <a:pPr marL="840296" lvl="2" indent="-167213" fontAlgn="base">
              <a:lnSpc>
                <a:spcPct val="110000"/>
              </a:lnSpc>
              <a:spcBef>
                <a:spcPts val="533"/>
              </a:spcBef>
              <a:buFont typeface="Arial" panose="020B0604020202020204" pitchFamily="34" charset="0"/>
              <a:buChar char="•"/>
            </a:pPr>
            <a:r>
              <a:rPr lang="en-US" sz="1333" kern="0">
                <a:solidFill>
                  <a:srgbClr val="000000"/>
                </a:solidFill>
                <a:cs typeface="Calibri"/>
              </a:rPr>
              <a:t>Grasping nuance</a:t>
            </a:r>
          </a:p>
          <a:p>
            <a:pPr marL="840296" lvl="2" indent="-167213" fontAlgn="base">
              <a:lnSpc>
                <a:spcPct val="110000"/>
              </a:lnSpc>
              <a:spcBef>
                <a:spcPts val="533"/>
              </a:spcBef>
              <a:buFont typeface="Arial" panose="020B0604020202020204" pitchFamily="34" charset="0"/>
              <a:buChar char="•"/>
            </a:pPr>
            <a:r>
              <a:rPr lang="en-US" sz="1333" kern="0">
                <a:solidFill>
                  <a:srgbClr val="000000"/>
                </a:solidFill>
                <a:cs typeface="Calibri"/>
              </a:rPr>
              <a:t>Context-informed interpretation </a:t>
            </a:r>
            <a:r>
              <a:rPr lang="en-NL" sz="1333" kern="0">
                <a:solidFill>
                  <a:srgbClr val="000000"/>
                </a:solidFill>
                <a:cs typeface="Calibri"/>
              </a:rPr>
              <a:t> </a:t>
            </a:r>
          </a:p>
          <a:p>
            <a:pPr marL="840296" lvl="2" indent="-167213" fontAlgn="base">
              <a:lnSpc>
                <a:spcPct val="110000"/>
              </a:lnSpc>
              <a:spcBef>
                <a:spcPts val="533"/>
              </a:spcBef>
              <a:buFont typeface="Arial" panose="020B0604020202020204" pitchFamily="34" charset="0"/>
              <a:buChar char="•"/>
            </a:pPr>
            <a:r>
              <a:rPr lang="en-US" sz="1333" kern="0">
                <a:solidFill>
                  <a:srgbClr val="000000"/>
                </a:solidFill>
                <a:cs typeface="Calibri"/>
              </a:rPr>
              <a:t>Reasoning and implications</a:t>
            </a:r>
            <a:endParaRPr lang="en-NL" sz="1333" kern="0">
              <a:solidFill>
                <a:srgbClr val="000000"/>
              </a:solidFill>
              <a:cs typeface="Calibri"/>
            </a:endParaRPr>
          </a:p>
          <a:p>
            <a:pPr marL="840296" lvl="2" indent="-167213" fontAlgn="base">
              <a:lnSpc>
                <a:spcPct val="110000"/>
              </a:lnSpc>
              <a:spcBef>
                <a:spcPts val="533"/>
              </a:spcBef>
              <a:buFont typeface="Arial" panose="020B0604020202020204" pitchFamily="34" charset="0"/>
              <a:buChar char="•"/>
            </a:pPr>
            <a:r>
              <a:rPr lang="en-GB" sz="1333" kern="0">
                <a:solidFill>
                  <a:srgbClr val="000000"/>
                </a:solidFill>
                <a:cs typeface="Calibri"/>
              </a:rPr>
              <a:t>D</a:t>
            </a:r>
            <a:r>
              <a:rPr lang="en-NL" sz="1333" kern="0">
                <a:solidFill>
                  <a:srgbClr val="000000"/>
                </a:solidFill>
                <a:cs typeface="Calibri"/>
              </a:rPr>
              <a:t>omain-specific knowledge</a:t>
            </a:r>
          </a:p>
          <a:p>
            <a:pPr marL="474121" lvl="1" indent="0" fontAlgn="base">
              <a:lnSpc>
                <a:spcPct val="100000"/>
              </a:lnSpc>
              <a:spcBef>
                <a:spcPts val="1600"/>
              </a:spcBef>
              <a:buNone/>
            </a:pPr>
            <a:r>
              <a:rPr lang="en-NL" b="1">
                <a:solidFill>
                  <a:srgbClr val="F6902F"/>
                </a:solidFill>
                <a:cs typeface="Calibri"/>
              </a:rPr>
              <a:t>Biased and hallucinated content</a:t>
            </a:r>
            <a:r>
              <a:rPr lang="en-NL" b="1" kern="0">
                <a:solidFill>
                  <a:srgbClr val="F6902F"/>
                </a:solidFill>
                <a:cs typeface="Calibri" panose="020F0502020204030204" pitchFamily="34" charset="0"/>
              </a:rPr>
              <a:t>:</a:t>
            </a:r>
          </a:p>
          <a:p>
            <a:pPr marL="840296" lvl="2" indent="-167213" fontAlgn="base">
              <a:lnSpc>
                <a:spcPct val="120000"/>
              </a:lnSpc>
              <a:spcBef>
                <a:spcPts val="533"/>
              </a:spcBef>
              <a:buFont typeface="Arial" panose="020B0604020202020204" pitchFamily="34" charset="0"/>
              <a:buChar char="•"/>
            </a:pPr>
            <a:r>
              <a:rPr lang="en-US" sz="1333" kern="0">
                <a:solidFill>
                  <a:srgbClr val="000000"/>
                </a:solidFill>
                <a:cs typeface="Calibri"/>
              </a:rPr>
              <a:t>Inaccuracies and errors</a:t>
            </a:r>
          </a:p>
          <a:p>
            <a:pPr marL="840296" lvl="2" indent="-167213" fontAlgn="base">
              <a:lnSpc>
                <a:spcPct val="120000"/>
              </a:lnSpc>
              <a:spcBef>
                <a:spcPts val="533"/>
              </a:spcBef>
              <a:buFont typeface="Arial" panose="020B0604020202020204" pitchFamily="34" charset="0"/>
              <a:buChar char="•"/>
            </a:pPr>
            <a:r>
              <a:rPr lang="en-US" sz="1333" kern="0">
                <a:solidFill>
                  <a:srgbClr val="000000"/>
                </a:solidFill>
                <a:cs typeface="Calibri"/>
              </a:rPr>
              <a:t>Misrepresentation</a:t>
            </a:r>
          </a:p>
          <a:p>
            <a:pPr marL="840296" lvl="2" indent="-167213" fontAlgn="base">
              <a:lnSpc>
                <a:spcPct val="120000"/>
              </a:lnSpc>
              <a:spcBef>
                <a:spcPts val="533"/>
              </a:spcBef>
              <a:buFont typeface="Arial" panose="020B0604020202020204" pitchFamily="34" charset="0"/>
              <a:buChar char="•"/>
            </a:pPr>
            <a:r>
              <a:rPr lang="en-US" sz="1333" kern="0">
                <a:solidFill>
                  <a:srgbClr val="000000"/>
                </a:solidFill>
                <a:cs typeface="Calibri"/>
              </a:rPr>
              <a:t>Questionable reference</a:t>
            </a:r>
            <a:endParaRPr lang="en-NL" sz="1333" kern="0">
              <a:solidFill>
                <a:srgbClr val="000000"/>
              </a:solidFill>
              <a:cs typeface="Calibri"/>
            </a:endParaRPr>
          </a:p>
        </p:txBody>
      </p:sp>
      <p:sp>
        <p:nvSpPr>
          <p:cNvPr id="8" name="Arrow: Right 7">
            <a:extLst>
              <a:ext uri="{FF2B5EF4-FFF2-40B4-BE49-F238E27FC236}">
                <a16:creationId xmlns:a16="http://schemas.microsoft.com/office/drawing/2014/main" id="{C5A6BB26-0EB8-C5D1-4CE4-4EA63E760E38}"/>
              </a:ext>
            </a:extLst>
          </p:cNvPr>
          <p:cNvSpPr/>
          <p:nvPr/>
        </p:nvSpPr>
        <p:spPr>
          <a:xfrm>
            <a:off x="758825" y="4622751"/>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sp>
        <p:nvSpPr>
          <p:cNvPr id="9" name="Arrow: Right 8">
            <a:extLst>
              <a:ext uri="{FF2B5EF4-FFF2-40B4-BE49-F238E27FC236}">
                <a16:creationId xmlns:a16="http://schemas.microsoft.com/office/drawing/2014/main" id="{0A6ACDD3-4186-739B-258D-501905A26798}"/>
              </a:ext>
            </a:extLst>
          </p:cNvPr>
          <p:cNvSpPr/>
          <p:nvPr/>
        </p:nvSpPr>
        <p:spPr>
          <a:xfrm>
            <a:off x="758825" y="3041651"/>
            <a:ext cx="195616" cy="10427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cxnSp>
        <p:nvCxnSpPr>
          <p:cNvPr id="10" name="Straight Connector 9">
            <a:extLst>
              <a:ext uri="{FF2B5EF4-FFF2-40B4-BE49-F238E27FC236}">
                <a16:creationId xmlns:a16="http://schemas.microsoft.com/office/drawing/2014/main" id="{12A0B90A-869F-5DF5-1E0D-ABBC157492D6}"/>
              </a:ext>
            </a:extLst>
          </p:cNvPr>
          <p:cNvCxnSpPr>
            <a:cxnSpLocks/>
          </p:cNvCxnSpPr>
          <p:nvPr/>
        </p:nvCxnSpPr>
        <p:spPr>
          <a:xfrm flipH="1">
            <a:off x="1099331" y="4460627"/>
            <a:ext cx="4952220"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F4A92EB8-504B-77E0-8B73-7C874E005AA4}"/>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8107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F52EB61-62DB-BB81-7AE2-7599166B6F1D}"/>
              </a:ext>
            </a:extLst>
          </p:cNvPr>
          <p:cNvSpPr/>
          <p:nvPr/>
        </p:nvSpPr>
        <p:spPr>
          <a:xfrm>
            <a:off x="306280" y="2198584"/>
            <a:ext cx="11579441" cy="2780931"/>
          </a:xfrm>
          <a:prstGeom prst="roundRect">
            <a:avLst>
              <a:gd name="adj" fmla="val 828"/>
            </a:avLst>
          </a:prstGeom>
          <a:solidFill>
            <a:schemeClr val="bg1"/>
          </a:solidFill>
          <a:ln>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FE96937D-4475-D293-B3A1-CA7EEBFAB0FD}"/>
              </a:ext>
            </a:extLst>
          </p:cNvPr>
          <p:cNvSpPr txBox="1"/>
          <p:nvPr/>
        </p:nvSpPr>
        <p:spPr>
          <a:xfrm>
            <a:off x="844874" y="5908099"/>
            <a:ext cx="9230871" cy="7334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50000"/>
              </a:lnSpc>
            </a:pPr>
            <a:r>
              <a:rPr lang="en-US" sz="1400" b="1">
                <a:solidFill>
                  <a:schemeClr val="bg2">
                    <a:lumMod val="25000"/>
                  </a:schemeClr>
                </a:solidFill>
                <a:latin typeface="Franklin Gothic Medium" panose="020B0603020102020204" pitchFamily="34" charset="0"/>
                <a:ea typeface="Calibri" panose="020F0502020204030204" pitchFamily="34" charset="0"/>
                <a:cs typeface="Calibri" panose="020F0502020204030204" pitchFamily="34" charset="0"/>
              </a:rPr>
              <a:t>Original Scientific Contribution &amp; Precision</a:t>
            </a:r>
          </a:p>
          <a:p>
            <a:r>
              <a:rPr lang="en-US" sz="933">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Source: E. </a:t>
            </a:r>
            <a:r>
              <a:rPr lang="en-US" sz="933" err="1">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Lozic</a:t>
            </a:r>
            <a:r>
              <a:rPr lang="en-US" sz="933">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 &amp; B. </a:t>
            </a:r>
            <a:r>
              <a:rPr lang="en-US" sz="933" err="1">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Stular</a:t>
            </a:r>
            <a:r>
              <a:rPr lang="en-US" sz="933">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rPr>
              <a:t> (2023) Fluent but Not Factual: A Comparative Analysis of ChatGPT and Other AI Chatbots’ Proficiency and Originality in Scientific Writing for Humanities. </a:t>
            </a:r>
          </a:p>
        </p:txBody>
      </p:sp>
      <p:grpSp>
        <p:nvGrpSpPr>
          <p:cNvPr id="3" name="Group 2">
            <a:extLst>
              <a:ext uri="{FF2B5EF4-FFF2-40B4-BE49-F238E27FC236}">
                <a16:creationId xmlns:a16="http://schemas.microsoft.com/office/drawing/2014/main" id="{E4CAEFAE-3DB3-0F44-EE82-137804AF7451}"/>
              </a:ext>
            </a:extLst>
          </p:cNvPr>
          <p:cNvGrpSpPr/>
          <p:nvPr/>
        </p:nvGrpSpPr>
        <p:grpSpPr>
          <a:xfrm>
            <a:off x="572072" y="2570607"/>
            <a:ext cx="11063243" cy="2104829"/>
            <a:chOff x="389369" y="1593467"/>
            <a:chExt cx="8297432" cy="1578622"/>
          </a:xfrm>
        </p:grpSpPr>
        <p:pic>
          <p:nvPicPr>
            <p:cNvPr id="15" name="Picture 2">
              <a:extLst>
                <a:ext uri="{FF2B5EF4-FFF2-40B4-BE49-F238E27FC236}">
                  <a16:creationId xmlns:a16="http://schemas.microsoft.com/office/drawing/2014/main" id="{54B1D69C-8E54-E212-6DAA-6739B72A6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644"/>
            <a:stretch/>
          </p:blipFill>
          <p:spPr bwMode="auto">
            <a:xfrm>
              <a:off x="5013551" y="1593467"/>
              <a:ext cx="3673250" cy="14389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F9AF6D6-0D1F-7026-C571-9C7F2D2C13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067"/>
            <a:stretch/>
          </p:blipFill>
          <p:spPr bwMode="auto">
            <a:xfrm>
              <a:off x="669842" y="1733167"/>
              <a:ext cx="3673250" cy="14389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03E7940-FD12-D80C-F92E-984C7B8BF23A}"/>
                </a:ext>
              </a:extLst>
            </p:cNvPr>
            <p:cNvSpPr txBox="1"/>
            <p:nvPr/>
          </p:nvSpPr>
          <p:spPr>
            <a:xfrm rot="16200000">
              <a:off x="-200328" y="2211858"/>
              <a:ext cx="1410227" cy="230833"/>
            </a:xfrm>
            <a:prstGeom prst="rect">
              <a:avLst/>
            </a:prstGeom>
            <a:solidFill>
              <a:schemeClr val="bg1"/>
            </a:solidFill>
          </p:spPr>
          <p:txBody>
            <a:bodyPr wrap="square" rtlCol="0">
              <a:spAutoFit/>
            </a:bodyPr>
            <a:lstStyle/>
            <a:p>
              <a:pPr algn="ctr"/>
              <a:r>
                <a:rPr lang="en-NL" sz="1400" b="1">
                  <a:latin typeface="Franklin Gothic Medium" panose="020B0603020102020204" pitchFamily="34" charset="0"/>
                  <a:cs typeface="Calibri" panose="020F0502020204030204" pitchFamily="34" charset="0"/>
                </a:rPr>
                <a:t>Originality</a:t>
              </a:r>
            </a:p>
          </p:txBody>
        </p:sp>
        <p:sp>
          <p:nvSpPr>
            <p:cNvPr id="19" name="TextBox 18">
              <a:extLst>
                <a:ext uri="{FF2B5EF4-FFF2-40B4-BE49-F238E27FC236}">
                  <a16:creationId xmlns:a16="http://schemas.microsoft.com/office/drawing/2014/main" id="{A25B016D-296A-4CA6-DDA1-FA9CB5FB79D4}"/>
                </a:ext>
              </a:extLst>
            </p:cNvPr>
            <p:cNvSpPr txBox="1"/>
            <p:nvPr/>
          </p:nvSpPr>
          <p:spPr>
            <a:xfrm rot="16200000">
              <a:off x="4130681" y="2211858"/>
              <a:ext cx="1410227" cy="230833"/>
            </a:xfrm>
            <a:prstGeom prst="rect">
              <a:avLst/>
            </a:prstGeom>
            <a:solidFill>
              <a:schemeClr val="bg1"/>
            </a:solidFill>
          </p:spPr>
          <p:txBody>
            <a:bodyPr wrap="square" rtlCol="0">
              <a:spAutoFit/>
            </a:bodyPr>
            <a:lstStyle/>
            <a:p>
              <a:pPr algn="ctr"/>
              <a:r>
                <a:rPr lang="en-NL" sz="1400" b="1">
                  <a:latin typeface="Franklin Gothic Medium" panose="020B0603020102020204" pitchFamily="34" charset="0"/>
                  <a:cs typeface="Calibri" panose="020F0502020204030204" pitchFamily="34" charset="0"/>
                </a:rPr>
                <a:t>Accuracy</a:t>
              </a:r>
            </a:p>
          </p:txBody>
        </p:sp>
      </p:grpSp>
      <p:sp>
        <p:nvSpPr>
          <p:cNvPr id="2" name="Title 1">
            <a:extLst>
              <a:ext uri="{FF2B5EF4-FFF2-40B4-BE49-F238E27FC236}">
                <a16:creationId xmlns:a16="http://schemas.microsoft.com/office/drawing/2014/main" id="{F76E2474-E9B4-D3C7-7355-CEB716494BAD}"/>
              </a:ext>
            </a:extLst>
          </p:cNvPr>
          <p:cNvSpPr txBox="1">
            <a:spLocks/>
          </p:cNvSpPr>
          <p:nvPr/>
        </p:nvSpPr>
        <p:spPr>
          <a:xfrm>
            <a:off x="1156703" y="654948"/>
            <a:ext cx="9409699" cy="615053"/>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panose="020F0502020204030204" pitchFamily="34" charset="0"/>
              </a:rPr>
              <a:t>Reliability:</a:t>
            </a:r>
            <a:r>
              <a:rPr lang="ro-RO" sz="4533">
                <a:solidFill>
                  <a:srgbClr val="F68922"/>
                </a:solidFill>
                <a:ea typeface="Calibri" panose="020F0502020204030204" pitchFamily="34" charset="0"/>
                <a:cs typeface="Calibri" panose="020F0502020204030204" pitchFamily="34" charset="0"/>
              </a:rPr>
              <a:t> </a:t>
            </a:r>
            <a:r>
              <a:rPr lang="en-NL" sz="4533">
                <a:solidFill>
                  <a:srgbClr val="F68922"/>
                </a:solidFill>
                <a:ea typeface="Calibri" panose="020F0502020204030204" pitchFamily="34" charset="0"/>
                <a:cs typeface="Calibri" panose="020F0502020204030204" pitchFamily="34" charset="0"/>
              </a:rPr>
              <a:t>Accuracy &amp; Robustness</a:t>
            </a:r>
            <a:endParaRPr lang="en-US" sz="4533">
              <a:solidFill>
                <a:srgbClr val="F68922"/>
              </a:solidFill>
              <a:ea typeface="Calibri" panose="020F0502020204030204" pitchFamily="34" charset="0"/>
              <a:cs typeface="Calibri" panose="020F0502020204030204" pitchFamily="34" charset="0"/>
            </a:endParaRPr>
          </a:p>
        </p:txBody>
      </p:sp>
      <p:sp>
        <p:nvSpPr>
          <p:cNvPr id="4" name="Slide Number Placeholder 4">
            <a:extLst>
              <a:ext uri="{FF2B5EF4-FFF2-40B4-BE49-F238E27FC236}">
                <a16:creationId xmlns:a16="http://schemas.microsoft.com/office/drawing/2014/main" id="{5B4E8679-C900-58A2-841F-235A1987028C}"/>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64992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E18F395C-CD66-D244-12D9-3CE0C8EA0F8D}"/>
              </a:ext>
            </a:extLst>
          </p:cNvPr>
          <p:cNvSpPr/>
          <p:nvPr/>
        </p:nvSpPr>
        <p:spPr>
          <a:xfrm>
            <a:off x="6096000" y="2000491"/>
            <a:ext cx="5791200" cy="3750069"/>
          </a:xfrm>
          <a:prstGeom prst="roundRect">
            <a:avLst>
              <a:gd name="adj" fmla="val 828"/>
            </a:avLst>
          </a:prstGeom>
          <a:solidFill>
            <a:srgbClr val="F6F6F6"/>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1D591DD6-C023-EAB9-6442-002094758731}"/>
              </a:ext>
            </a:extLst>
          </p:cNvPr>
          <p:cNvSpPr txBox="1">
            <a:spLocks/>
          </p:cNvSpPr>
          <p:nvPr/>
        </p:nvSpPr>
        <p:spPr>
          <a:xfrm>
            <a:off x="1004501" y="2691312"/>
            <a:ext cx="4456499" cy="244381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buNone/>
            </a:pPr>
            <a:r>
              <a:rPr lang="en-US" sz="2267" b="1" err="1">
                <a:solidFill>
                  <a:schemeClr val="bg2">
                    <a:lumMod val="10000"/>
                  </a:schemeClr>
                </a:solidFill>
                <a:ea typeface="Calibri" panose="020F0502020204030204" pitchFamily="34" charset="0"/>
                <a:cs typeface="Calibri" panose="020F0502020204030204" pitchFamily="34" charset="0"/>
              </a:rPr>
              <a:t>GenAI</a:t>
            </a:r>
            <a:r>
              <a:rPr lang="en-US" sz="2267" b="1">
                <a:solidFill>
                  <a:schemeClr val="bg2">
                    <a:lumMod val="10000"/>
                  </a:schemeClr>
                </a:solidFill>
                <a:ea typeface="Calibri" panose="020F0502020204030204" pitchFamily="34" charset="0"/>
                <a:cs typeface="Calibri" panose="020F0502020204030204" pitchFamily="34" charset="0"/>
              </a:rPr>
              <a:t> hallucinating when producing content for PLS-P based on scientific literature.</a:t>
            </a:r>
          </a:p>
          <a:p>
            <a:pPr marL="0" indent="0" algn="ctr" fontAlgn="base">
              <a:buNone/>
            </a:pPr>
            <a:r>
              <a:rPr lang="en-US" sz="1600">
                <a:solidFill>
                  <a:schemeClr val="tx1">
                    <a:lumMod val="75000"/>
                    <a:lumOff val="25000"/>
                  </a:schemeClr>
                </a:solidFill>
                <a:ea typeface="Calibri" panose="020F0502020204030204" pitchFamily="34" charset="0"/>
                <a:cs typeface="Calibri" panose="020F0502020204030204" pitchFamily="34" charset="0"/>
              </a:rPr>
              <a:t>Context-aware and evidence-based content creation requires careful integration of technology, knowledge, data, and KPIs that are aligned with business objectives</a:t>
            </a:r>
          </a:p>
        </p:txBody>
      </p:sp>
      <p:sp>
        <p:nvSpPr>
          <p:cNvPr id="2" name="Slide Number Placeholder 4">
            <a:extLst>
              <a:ext uri="{FF2B5EF4-FFF2-40B4-BE49-F238E27FC236}">
                <a16:creationId xmlns:a16="http://schemas.microsoft.com/office/drawing/2014/main" id="{40C5F888-B2B9-D850-3BEA-18F03CB37256}"/>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AE4F9365-9BB4-2962-9A36-A4C9DB9A069F}"/>
              </a:ext>
            </a:extLst>
          </p:cNvPr>
          <p:cNvSpPr txBox="1">
            <a:spLocks/>
          </p:cNvSpPr>
          <p:nvPr/>
        </p:nvSpPr>
        <p:spPr>
          <a:xfrm>
            <a:off x="1156703" y="654948"/>
            <a:ext cx="9409699" cy="615053"/>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panose="020F0502020204030204" pitchFamily="34" charset="0"/>
              </a:rPr>
              <a:t>Reliability:</a:t>
            </a:r>
            <a:r>
              <a:rPr lang="ro-RO" sz="4533">
                <a:solidFill>
                  <a:srgbClr val="F68922"/>
                </a:solidFill>
                <a:ea typeface="Calibri" panose="020F0502020204030204" pitchFamily="34" charset="0"/>
                <a:cs typeface="Calibri" panose="020F0502020204030204" pitchFamily="34" charset="0"/>
              </a:rPr>
              <a:t> </a:t>
            </a:r>
            <a:r>
              <a:rPr lang="en-NL" sz="4533">
                <a:solidFill>
                  <a:srgbClr val="F68922"/>
                </a:solidFill>
                <a:ea typeface="Calibri" panose="020F0502020204030204" pitchFamily="34" charset="0"/>
                <a:cs typeface="Calibri" panose="020F0502020204030204" pitchFamily="34" charset="0"/>
              </a:rPr>
              <a:t>Accuracy &amp; Robustness</a:t>
            </a:r>
            <a:endParaRPr lang="en-US" sz="4533">
              <a:solidFill>
                <a:srgbClr val="F68922"/>
              </a:solidFill>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D907289-3D0E-3BDA-76A6-AA346132D601}"/>
              </a:ext>
            </a:extLst>
          </p:cNvPr>
          <p:cNvPicPr>
            <a:picLocks noChangeAspect="1"/>
          </p:cNvPicPr>
          <p:nvPr/>
        </p:nvPicPr>
        <p:blipFill>
          <a:blip r:embed="rId3"/>
          <a:stretch>
            <a:fillRect/>
          </a:stretch>
        </p:blipFill>
        <p:spPr>
          <a:xfrm>
            <a:off x="6096000" y="2000491"/>
            <a:ext cx="5249427" cy="3442854"/>
          </a:xfrm>
          <a:prstGeom prst="rect">
            <a:avLst/>
          </a:prstGeom>
        </p:spPr>
      </p:pic>
    </p:spTree>
    <p:custDataLst>
      <p:tags r:id="rId1"/>
    </p:custDataLst>
    <p:extLst>
      <p:ext uri="{BB962C8B-B14F-4D97-AF65-F5344CB8AC3E}">
        <p14:creationId xmlns:p14="http://schemas.microsoft.com/office/powerpoint/2010/main" val="3704766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DE93-D172-033B-F731-97D12E1D7488}"/>
              </a:ext>
            </a:extLst>
          </p:cNvPr>
          <p:cNvSpPr txBox="1">
            <a:spLocks/>
          </p:cNvSpPr>
          <p:nvPr/>
        </p:nvSpPr>
        <p:spPr>
          <a:xfrm>
            <a:off x="1156703" y="654948"/>
            <a:ext cx="9409699" cy="615053"/>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NL" sz="4533">
                <a:solidFill>
                  <a:srgbClr val="F68922"/>
                </a:solidFill>
                <a:ea typeface="Calibri" panose="020F0502020204030204" pitchFamily="34" charset="0"/>
                <a:cs typeface="Calibri" panose="020F0502020204030204" pitchFamily="34" charset="0"/>
              </a:rPr>
              <a:t>Reliability:</a:t>
            </a:r>
            <a:r>
              <a:rPr lang="ro-RO" sz="4533">
                <a:solidFill>
                  <a:srgbClr val="F68922"/>
                </a:solidFill>
                <a:ea typeface="Calibri" panose="020F0502020204030204" pitchFamily="34" charset="0"/>
                <a:cs typeface="Calibri" panose="020F0502020204030204" pitchFamily="34" charset="0"/>
              </a:rPr>
              <a:t> </a:t>
            </a:r>
            <a:r>
              <a:rPr lang="en-NL" sz="4533">
                <a:solidFill>
                  <a:srgbClr val="F68922"/>
                </a:solidFill>
                <a:ea typeface="Calibri" panose="020F0502020204030204" pitchFamily="34" charset="0"/>
                <a:cs typeface="Calibri" panose="020F0502020204030204" pitchFamily="34" charset="0"/>
              </a:rPr>
              <a:t>Accuracy &amp; Robustness</a:t>
            </a:r>
            <a:endParaRPr lang="en-US" sz="4533">
              <a:solidFill>
                <a:srgbClr val="F68922"/>
              </a:solidFill>
              <a:ea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A45C0848-DF77-415D-084C-514FC9A28BAB}"/>
              </a:ext>
            </a:extLst>
          </p:cNvPr>
          <p:cNvSpPr txBox="1">
            <a:spLocks/>
          </p:cNvSpPr>
          <p:nvPr/>
        </p:nvSpPr>
        <p:spPr>
          <a:xfrm>
            <a:off x="487363" y="2691312"/>
            <a:ext cx="5317032" cy="244381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buNone/>
            </a:pPr>
            <a:r>
              <a:rPr lang="en-US" sz="2267" b="1"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GenAI</a:t>
            </a:r>
            <a:r>
              <a:rPr lang="en-US" sz="2267"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bias and hallucination when prompted to answer a question about the impact of LK-99 on women in science!</a:t>
            </a:r>
          </a:p>
          <a:p>
            <a:pPr marL="0" indent="0" algn="ctr" fontAlgn="base">
              <a:buNone/>
            </a:pPr>
            <a:r>
              <a:rPr lang="en-US" sz="16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Context-aware and evidence-based content creation requires careful integration of technology, knowledge, data, and KPIs that are aligned with business objectives</a:t>
            </a:r>
          </a:p>
        </p:txBody>
      </p:sp>
      <p:sp>
        <p:nvSpPr>
          <p:cNvPr id="9" name="Slide Number Placeholder 4">
            <a:extLst>
              <a:ext uri="{FF2B5EF4-FFF2-40B4-BE49-F238E27FC236}">
                <a16:creationId xmlns:a16="http://schemas.microsoft.com/office/drawing/2014/main" id="{499A9C0A-9D67-6396-3B6E-A60BCE53A609}"/>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2AD0A0E-4515-A647-B2E3-7F1B29FB990E}" type="slidenum">
              <a:rPr lang="en-US" sz="933">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pPr/>
              <a:t>46</a:t>
            </a:fld>
            <a:endParaRPr lang="en-US" sz="933">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0AD1684-DE18-D557-FE41-D479A0632B01}"/>
              </a:ext>
            </a:extLst>
          </p:cNvPr>
          <p:cNvPicPr>
            <a:picLocks noChangeAspect="1"/>
          </p:cNvPicPr>
          <p:nvPr/>
        </p:nvPicPr>
        <p:blipFill>
          <a:blip r:embed="rId3"/>
          <a:stretch>
            <a:fillRect/>
          </a:stretch>
        </p:blipFill>
        <p:spPr>
          <a:xfrm>
            <a:off x="5914470" y="1642287"/>
            <a:ext cx="5473578" cy="4248150"/>
          </a:xfrm>
          <a:prstGeom prst="rect">
            <a:avLst/>
          </a:prstGeom>
        </p:spPr>
      </p:pic>
    </p:spTree>
    <p:custDataLst>
      <p:tags r:id="rId1"/>
    </p:custDataLst>
    <p:extLst>
      <p:ext uri="{BB962C8B-B14F-4D97-AF65-F5344CB8AC3E}">
        <p14:creationId xmlns:p14="http://schemas.microsoft.com/office/powerpoint/2010/main" val="113775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ACDDF5C3-9D4A-34CA-E965-1FFF329E793D}"/>
              </a:ext>
            </a:extLst>
          </p:cNvPr>
          <p:cNvSpPr/>
          <p:nvPr/>
        </p:nvSpPr>
        <p:spPr>
          <a:xfrm>
            <a:off x="626533" y="1703705"/>
            <a:ext cx="5073227" cy="3359232"/>
          </a:xfrm>
          <a:prstGeom prst="roundRect">
            <a:avLst>
              <a:gd name="adj" fmla="val 994"/>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CE96BE31-CC83-89CD-A148-DEB76B9A1B4A}"/>
              </a:ext>
            </a:extLst>
          </p:cNvPr>
          <p:cNvSpPr txBox="1">
            <a:spLocks/>
          </p:cNvSpPr>
          <p:nvPr/>
        </p:nvSpPr>
        <p:spPr>
          <a:xfrm>
            <a:off x="1143002" y="79927"/>
            <a:ext cx="7531621" cy="1255388"/>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US" sz="4533">
                <a:ea typeface="Calibri" panose="020F0502020204030204" pitchFamily="34" charset="0"/>
                <a:cs typeface="Calibri" panose="020F0502020204030204" pitchFamily="34" charset="0"/>
              </a:rPr>
              <a:t>Explainable AI</a:t>
            </a:r>
          </a:p>
        </p:txBody>
      </p:sp>
      <p:sp>
        <p:nvSpPr>
          <p:cNvPr id="8" name="Slide Number Placeholder 4">
            <a:extLst>
              <a:ext uri="{FF2B5EF4-FFF2-40B4-BE49-F238E27FC236}">
                <a16:creationId xmlns:a16="http://schemas.microsoft.com/office/drawing/2014/main" id="{B2CE6970-2064-4F88-9151-A79F7AEE629A}"/>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F1730A7-CE87-3654-F2EE-E1247386C659}"/>
              </a:ext>
            </a:extLst>
          </p:cNvPr>
          <p:cNvSpPr txBox="1">
            <a:spLocks/>
          </p:cNvSpPr>
          <p:nvPr/>
        </p:nvSpPr>
        <p:spPr>
          <a:xfrm>
            <a:off x="1164424" y="1876425"/>
            <a:ext cx="4418232" cy="2958707"/>
          </a:xfrm>
          <a:prstGeom prst="rect">
            <a:avLst/>
          </a:prstGeom>
        </p:spPr>
        <p:txBody>
          <a:bodyPr lIns="121920" tIns="60960" rIns="121920" bIns="60960" anchor="t">
            <a:no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800"/>
              </a:spcAft>
              <a:buNone/>
            </a:pPr>
            <a:r>
              <a:rPr lang="en-US" sz="1867">
                <a:solidFill>
                  <a:schemeClr val="tx1">
                    <a:lumMod val="75000"/>
                    <a:lumOff val="25000"/>
                  </a:schemeClr>
                </a:solidFill>
                <a:ea typeface="Calibri" panose="020F0502020204030204" pitchFamily="34" charset="0"/>
                <a:cs typeface="Calibri"/>
                <a:sym typeface="Open Sans SemiBold"/>
              </a:rPr>
              <a:t>Introducing XAI in all the fields overcoming the trustability barrier </a:t>
            </a:r>
            <a:endParaRPr lang="en-US" sz="1867">
              <a:solidFill>
                <a:schemeClr val="tx1">
                  <a:lumMod val="75000"/>
                  <a:lumOff val="25000"/>
                </a:schemeClr>
              </a:solidFill>
              <a:ea typeface="Calibri" panose="020F0502020204030204" pitchFamily="34" charset="0"/>
              <a:cs typeface="Calibri" panose="020F0502020204030204" pitchFamily="34" charset="0"/>
              <a:sym typeface="Open Sans SemiBold"/>
            </a:endParaRPr>
          </a:p>
          <a:p>
            <a:pPr marL="0" indent="0">
              <a:lnSpc>
                <a:spcPct val="100000"/>
              </a:lnSpc>
              <a:spcBef>
                <a:spcPts val="533"/>
              </a:spcBef>
              <a:spcAft>
                <a:spcPts val="800"/>
              </a:spcAft>
              <a:buNone/>
            </a:pPr>
            <a:r>
              <a:rPr lang="en-US" sz="1867">
                <a:solidFill>
                  <a:schemeClr val="tx1">
                    <a:lumMod val="75000"/>
                    <a:lumOff val="25000"/>
                  </a:schemeClr>
                </a:solidFill>
                <a:ea typeface="Calibri" panose="020F0502020204030204" pitchFamily="34" charset="0"/>
                <a:cs typeface="Calibri"/>
                <a:sym typeface="Open Sans SemiBold"/>
              </a:rPr>
              <a:t>Overcoming static predictions for a more flexible model </a:t>
            </a:r>
            <a:endParaRPr lang="en-US" sz="1867">
              <a:solidFill>
                <a:schemeClr val="tx1">
                  <a:lumMod val="75000"/>
                  <a:lumOff val="25000"/>
                </a:schemeClr>
              </a:solidFill>
              <a:ea typeface="Calibri" panose="020F0502020204030204" pitchFamily="34" charset="0"/>
              <a:cs typeface="Calibri" panose="020F0502020204030204" pitchFamily="34" charset="0"/>
            </a:endParaRPr>
          </a:p>
          <a:p>
            <a:pPr marL="0" indent="0">
              <a:lnSpc>
                <a:spcPct val="100000"/>
              </a:lnSpc>
              <a:spcBef>
                <a:spcPts val="533"/>
              </a:spcBef>
              <a:spcAft>
                <a:spcPts val="800"/>
              </a:spcAft>
              <a:buNone/>
            </a:pPr>
            <a:r>
              <a:rPr lang="en-US" sz="1867">
                <a:solidFill>
                  <a:schemeClr val="tx1">
                    <a:lumMod val="75000"/>
                    <a:lumOff val="25000"/>
                  </a:schemeClr>
                </a:solidFill>
                <a:ea typeface="Calibri" panose="020F0502020204030204" pitchFamily="34" charset="0"/>
                <a:cs typeface="Calibri"/>
                <a:sym typeface="Open Sans SemiBold"/>
              </a:rPr>
              <a:t>Reducing costs and time of testing different scenarios</a:t>
            </a:r>
            <a:endParaRPr lang="en-US" sz="1867">
              <a:solidFill>
                <a:schemeClr val="tx1">
                  <a:lumMod val="75000"/>
                  <a:lumOff val="25000"/>
                </a:schemeClr>
              </a:solidFill>
              <a:ea typeface="Calibri" panose="020F0502020204030204" pitchFamily="34" charset="0"/>
              <a:cs typeface="Calibri"/>
            </a:endParaRPr>
          </a:p>
          <a:p>
            <a:pPr marL="0" indent="0">
              <a:lnSpc>
                <a:spcPct val="100000"/>
              </a:lnSpc>
              <a:spcBef>
                <a:spcPts val="533"/>
              </a:spcBef>
              <a:spcAft>
                <a:spcPts val="800"/>
              </a:spcAft>
              <a:buNone/>
            </a:pPr>
            <a:r>
              <a:rPr lang="en-US" sz="1867">
                <a:solidFill>
                  <a:schemeClr val="tx1">
                    <a:lumMod val="75000"/>
                    <a:lumOff val="25000"/>
                  </a:schemeClr>
                </a:solidFill>
                <a:ea typeface="Calibri" panose="020F0502020204030204" pitchFamily="34" charset="0"/>
                <a:cs typeface="Calibri"/>
                <a:sym typeface="Open Sans SemiBold"/>
              </a:rPr>
              <a:t>Simulating different scenarios that would be difficult to test otherwise</a:t>
            </a:r>
            <a:endParaRPr lang="en-US" sz="1867">
              <a:solidFill>
                <a:schemeClr val="tx1">
                  <a:lumMod val="75000"/>
                  <a:lumOff val="25000"/>
                </a:schemeClr>
              </a:solidFill>
              <a:ea typeface="Calibri" panose="020F0502020204030204" pitchFamily="34" charset="0"/>
              <a:cs typeface="Calibri"/>
            </a:endParaRPr>
          </a:p>
        </p:txBody>
      </p:sp>
      <p:sp>
        <p:nvSpPr>
          <p:cNvPr id="12" name="Arrow: Right 11">
            <a:extLst>
              <a:ext uri="{FF2B5EF4-FFF2-40B4-BE49-F238E27FC236}">
                <a16:creationId xmlns:a16="http://schemas.microsoft.com/office/drawing/2014/main" id="{4CBFB7AC-5319-9E19-9ECC-56AE0C42CD22}"/>
              </a:ext>
            </a:extLst>
          </p:cNvPr>
          <p:cNvSpPr/>
          <p:nvPr/>
        </p:nvSpPr>
        <p:spPr>
          <a:xfrm>
            <a:off x="923740" y="2039007"/>
            <a:ext cx="195616" cy="118087"/>
          </a:xfrm>
          <a:prstGeom prst="rightArrow">
            <a:avLst>
              <a:gd name="adj1" fmla="val 44792"/>
              <a:gd name="adj2" fmla="val 50000"/>
            </a:avLst>
          </a:prstGeom>
          <a:solidFill>
            <a:srgbClr val="E281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row: Right 13">
            <a:extLst>
              <a:ext uri="{FF2B5EF4-FFF2-40B4-BE49-F238E27FC236}">
                <a16:creationId xmlns:a16="http://schemas.microsoft.com/office/drawing/2014/main" id="{8939D501-4AED-32E0-7DE9-2D588003AD50}"/>
              </a:ext>
            </a:extLst>
          </p:cNvPr>
          <p:cNvSpPr/>
          <p:nvPr/>
        </p:nvSpPr>
        <p:spPr>
          <a:xfrm>
            <a:off x="923740" y="2758934"/>
            <a:ext cx="195616" cy="118087"/>
          </a:xfrm>
          <a:prstGeom prst="rightArrow">
            <a:avLst>
              <a:gd name="adj1" fmla="val 44792"/>
              <a:gd name="adj2" fmla="val 50000"/>
            </a:avLst>
          </a:prstGeom>
          <a:solidFill>
            <a:srgbClr val="E281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Google Shape;475;g2db8e2dbd94_0_424">
            <a:extLst>
              <a:ext uri="{FF2B5EF4-FFF2-40B4-BE49-F238E27FC236}">
                <a16:creationId xmlns:a16="http://schemas.microsoft.com/office/drawing/2014/main" id="{AD8CD19F-15DA-EF6A-C435-15CB4E3840A3}"/>
              </a:ext>
            </a:extLst>
          </p:cNvPr>
          <p:cNvSpPr txBox="1"/>
          <p:nvPr/>
        </p:nvSpPr>
        <p:spPr>
          <a:xfrm>
            <a:off x="6675682" y="1684469"/>
            <a:ext cx="4646929" cy="964401"/>
          </a:xfrm>
          <a:prstGeom prst="rect">
            <a:avLst/>
          </a:prstGeom>
          <a:noFill/>
          <a:ln>
            <a:noFill/>
          </a:ln>
        </p:spPr>
        <p:txBody>
          <a:bodyPr spcFirstLastPara="1" wrap="square" lIns="91425" tIns="91425" rIns="91425" bIns="91425" anchor="t" anchorCtr="0">
            <a:spAutoFit/>
          </a:bodyPr>
          <a:lstStyle/>
          <a:p>
            <a:pPr>
              <a:buClr>
                <a:srgbClr val="27606F"/>
              </a:buClr>
              <a:buSzPts val="1000"/>
            </a:pPr>
            <a:r>
              <a:rPr lang="en-US" sz="1867" b="1">
                <a:solidFill>
                  <a:srgbClr val="E2810C"/>
                </a:solidFill>
                <a:ea typeface="Calibri" panose="020F0502020204030204" pitchFamily="34" charset="0"/>
                <a:cs typeface="Calibri" panose="020F0502020204030204" pitchFamily="34" charset="0"/>
                <a:sym typeface="Open Sans"/>
              </a:rPr>
              <a:t>Updated reason engine</a:t>
            </a:r>
          </a:p>
          <a:p>
            <a:pPr>
              <a:buClr>
                <a:srgbClr val="27606F"/>
              </a:buClr>
              <a:buSzPts val="1000"/>
            </a:pPr>
            <a:r>
              <a:rPr lang="en-US" sz="1600">
                <a:solidFill>
                  <a:schemeClr val="tx1">
                    <a:lumMod val="75000"/>
                    <a:lumOff val="25000"/>
                  </a:schemeClr>
                </a:solidFill>
                <a:ea typeface="Calibri" panose="020F0502020204030204" pitchFamily="34" charset="0"/>
                <a:cs typeface="Calibri" panose="020F0502020204030204" pitchFamily="34" charset="0"/>
                <a:sym typeface="Open Sans"/>
              </a:rPr>
              <a:t>To provide better reasons and a clearer view of what reasons are actually important</a:t>
            </a:r>
          </a:p>
        </p:txBody>
      </p:sp>
      <p:sp>
        <p:nvSpPr>
          <p:cNvPr id="20" name="Oval 19">
            <a:extLst>
              <a:ext uri="{FF2B5EF4-FFF2-40B4-BE49-F238E27FC236}">
                <a16:creationId xmlns:a16="http://schemas.microsoft.com/office/drawing/2014/main" id="{70979207-0CC2-DE32-0A3C-B46C5BFD7F0C}"/>
              </a:ext>
            </a:extLst>
          </p:cNvPr>
          <p:cNvSpPr/>
          <p:nvPr/>
        </p:nvSpPr>
        <p:spPr>
          <a:xfrm>
            <a:off x="6110396" y="1763170"/>
            <a:ext cx="500605" cy="500605"/>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Google Shape;475;g2db8e2dbd94_0_424">
            <a:extLst>
              <a:ext uri="{FF2B5EF4-FFF2-40B4-BE49-F238E27FC236}">
                <a16:creationId xmlns:a16="http://schemas.microsoft.com/office/drawing/2014/main" id="{F39C3C5A-B8A8-6F64-8EBE-094249C14A58}"/>
              </a:ext>
            </a:extLst>
          </p:cNvPr>
          <p:cNvSpPr txBox="1"/>
          <p:nvPr/>
        </p:nvSpPr>
        <p:spPr>
          <a:xfrm>
            <a:off x="6675682" y="2702196"/>
            <a:ext cx="4565649" cy="964401"/>
          </a:xfrm>
          <a:prstGeom prst="rect">
            <a:avLst/>
          </a:prstGeom>
          <a:noFill/>
          <a:ln>
            <a:noFill/>
          </a:ln>
        </p:spPr>
        <p:txBody>
          <a:bodyPr spcFirstLastPara="1" wrap="square" lIns="91425" tIns="91425" rIns="91425" bIns="91425" anchor="t" anchorCtr="0">
            <a:spAutoFit/>
          </a:bodyPr>
          <a:lstStyle/>
          <a:p>
            <a:pPr>
              <a:buClr>
                <a:srgbClr val="27606F"/>
              </a:buClr>
              <a:buSzPts val="1000"/>
            </a:pPr>
            <a:r>
              <a:rPr lang="en" sz="1867" b="1">
                <a:solidFill>
                  <a:srgbClr val="E2810C"/>
                </a:solidFill>
                <a:ea typeface="Calibri" panose="020F0502020204030204" pitchFamily="34" charset="0"/>
                <a:cs typeface="Calibri" panose="020F0502020204030204" pitchFamily="34" charset="0"/>
                <a:sym typeface="Open Sans"/>
              </a:rPr>
              <a:t>Targeted Explanations </a:t>
            </a:r>
          </a:p>
          <a:p>
            <a:pPr>
              <a:buClr>
                <a:srgbClr val="27606F"/>
              </a:buClr>
              <a:buSzPts val="1000"/>
            </a:pPr>
            <a:r>
              <a:rPr lang="en" sz="1600">
                <a:solidFill>
                  <a:schemeClr val="tx1">
                    <a:lumMod val="75000"/>
                    <a:lumOff val="25000"/>
                  </a:schemeClr>
                </a:solidFill>
                <a:ea typeface="Calibri" panose="020F0502020204030204" pitchFamily="34" charset="0"/>
                <a:cs typeface="Calibri" panose="020F0502020204030204" pitchFamily="34" charset="0"/>
                <a:sym typeface="Open Sans"/>
              </a:rPr>
              <a:t>Reasons are targeted to the analysis within the relevant context</a:t>
            </a:r>
            <a:endParaRPr lang="en-US" sz="1600">
              <a:solidFill>
                <a:schemeClr val="tx1">
                  <a:lumMod val="75000"/>
                  <a:lumOff val="25000"/>
                </a:schemeClr>
              </a:solidFill>
              <a:ea typeface="Calibri" panose="020F0502020204030204" pitchFamily="34" charset="0"/>
              <a:cs typeface="Calibri" panose="020F0502020204030204" pitchFamily="34" charset="0"/>
              <a:sym typeface="Open Sans"/>
            </a:endParaRPr>
          </a:p>
        </p:txBody>
      </p:sp>
      <p:sp>
        <p:nvSpPr>
          <p:cNvPr id="38" name="Oval 37">
            <a:extLst>
              <a:ext uri="{FF2B5EF4-FFF2-40B4-BE49-F238E27FC236}">
                <a16:creationId xmlns:a16="http://schemas.microsoft.com/office/drawing/2014/main" id="{9DD412B1-A719-105B-B840-41A17542114D}"/>
              </a:ext>
            </a:extLst>
          </p:cNvPr>
          <p:cNvSpPr/>
          <p:nvPr/>
        </p:nvSpPr>
        <p:spPr>
          <a:xfrm>
            <a:off x="6110396" y="2780896"/>
            <a:ext cx="500605" cy="500605"/>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Google Shape;475;g2db8e2dbd94_0_424">
            <a:extLst>
              <a:ext uri="{FF2B5EF4-FFF2-40B4-BE49-F238E27FC236}">
                <a16:creationId xmlns:a16="http://schemas.microsoft.com/office/drawing/2014/main" id="{4CEBDD15-09F5-7C54-8990-E1A972B2435E}"/>
              </a:ext>
            </a:extLst>
          </p:cNvPr>
          <p:cNvSpPr txBox="1"/>
          <p:nvPr/>
        </p:nvSpPr>
        <p:spPr>
          <a:xfrm>
            <a:off x="6675682" y="3700295"/>
            <a:ext cx="4565649" cy="964401"/>
          </a:xfrm>
          <a:prstGeom prst="rect">
            <a:avLst/>
          </a:prstGeom>
          <a:noFill/>
          <a:ln>
            <a:noFill/>
          </a:ln>
        </p:spPr>
        <p:txBody>
          <a:bodyPr spcFirstLastPara="1" wrap="square" lIns="91425" tIns="91425" rIns="91425" bIns="91425" anchor="t" anchorCtr="0">
            <a:spAutoFit/>
          </a:bodyPr>
          <a:lstStyle/>
          <a:p>
            <a:pPr>
              <a:buClr>
                <a:srgbClr val="27606F"/>
              </a:buClr>
              <a:buSzPts val="1000"/>
            </a:pPr>
            <a:r>
              <a:rPr lang="en" sz="1867" b="1">
                <a:solidFill>
                  <a:srgbClr val="E2810C"/>
                </a:solidFill>
                <a:ea typeface="Calibri" panose="020F0502020204030204" pitchFamily="34" charset="0"/>
                <a:cs typeface="Calibri" panose="020F0502020204030204" pitchFamily="34" charset="0"/>
                <a:sym typeface="Open Sans"/>
              </a:rPr>
              <a:t>Counterfactuals</a:t>
            </a:r>
          </a:p>
          <a:p>
            <a:r>
              <a:rPr lang="en-US" sz="1600">
                <a:solidFill>
                  <a:schemeClr val="tx1">
                    <a:lumMod val="75000"/>
                    <a:lumOff val="25000"/>
                  </a:schemeClr>
                </a:solidFill>
                <a:ea typeface="Calibri" panose="020F0502020204030204" pitchFamily="34" charset="0"/>
                <a:cs typeface="Calibri" panose="020F0502020204030204" pitchFamily="34" charset="0"/>
                <a:sym typeface="Open Sans"/>
              </a:rPr>
              <a:t>The power of simulations through alternative scenarios – the “what if”</a:t>
            </a:r>
          </a:p>
        </p:txBody>
      </p:sp>
      <p:sp>
        <p:nvSpPr>
          <p:cNvPr id="42" name="Oval 41">
            <a:extLst>
              <a:ext uri="{FF2B5EF4-FFF2-40B4-BE49-F238E27FC236}">
                <a16:creationId xmlns:a16="http://schemas.microsoft.com/office/drawing/2014/main" id="{7FBDBB6C-C1CE-A43C-E8AC-B791C5AF6E9B}"/>
              </a:ext>
            </a:extLst>
          </p:cNvPr>
          <p:cNvSpPr/>
          <p:nvPr/>
        </p:nvSpPr>
        <p:spPr>
          <a:xfrm>
            <a:off x="6110396" y="3778995"/>
            <a:ext cx="500605" cy="500605"/>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Google Shape;475;g2db8e2dbd94_0_424">
            <a:extLst>
              <a:ext uri="{FF2B5EF4-FFF2-40B4-BE49-F238E27FC236}">
                <a16:creationId xmlns:a16="http://schemas.microsoft.com/office/drawing/2014/main" id="{4212B746-A0A7-EA19-7207-47CA12A0871B}"/>
              </a:ext>
            </a:extLst>
          </p:cNvPr>
          <p:cNvSpPr txBox="1"/>
          <p:nvPr/>
        </p:nvSpPr>
        <p:spPr>
          <a:xfrm>
            <a:off x="6675682" y="4756431"/>
            <a:ext cx="4764479" cy="1703065"/>
          </a:xfrm>
          <a:prstGeom prst="rect">
            <a:avLst/>
          </a:prstGeom>
          <a:noFill/>
          <a:ln>
            <a:noFill/>
          </a:ln>
        </p:spPr>
        <p:txBody>
          <a:bodyPr spcFirstLastPara="1" wrap="square" lIns="91425" tIns="91425" rIns="91425" bIns="91425" anchor="t" anchorCtr="0">
            <a:spAutoFit/>
          </a:bodyPr>
          <a:lstStyle/>
          <a:p>
            <a:pPr>
              <a:buClr>
                <a:srgbClr val="27606F"/>
              </a:buClr>
              <a:buSzPts val="1000"/>
            </a:pPr>
            <a:r>
              <a:rPr lang="en" sz="1867" b="1">
                <a:solidFill>
                  <a:srgbClr val="E2810C"/>
                </a:solidFill>
                <a:ea typeface="Calibri" panose="020F0502020204030204" pitchFamily="34" charset="0"/>
                <a:cs typeface="Calibri" panose="020F0502020204030204" pitchFamily="34" charset="0"/>
                <a:sym typeface="Open Sans"/>
              </a:rPr>
              <a:t>Features</a:t>
            </a:r>
          </a:p>
          <a:p>
            <a:r>
              <a:rPr lang="en-US" sz="1600">
                <a:solidFill>
                  <a:schemeClr val="tx1">
                    <a:lumMod val="75000"/>
                    <a:lumOff val="25000"/>
                  </a:schemeClr>
                </a:solidFill>
                <a:ea typeface="Calibri" panose="020F0502020204030204" pitchFamily="34" charset="0"/>
                <a:cs typeface="Calibri" panose="020F0502020204030204" pitchFamily="34" charset="0"/>
                <a:sym typeface="Open Sans"/>
              </a:rPr>
              <a:t>Counterfactuals give us the full range of alternatives, and we use  business logic, acceptable ranges from the training data. We apply constraints to only consider feature changes that are realistic and actionable</a:t>
            </a:r>
          </a:p>
        </p:txBody>
      </p:sp>
      <p:sp>
        <p:nvSpPr>
          <p:cNvPr id="46" name="Oval 45">
            <a:extLst>
              <a:ext uri="{FF2B5EF4-FFF2-40B4-BE49-F238E27FC236}">
                <a16:creationId xmlns:a16="http://schemas.microsoft.com/office/drawing/2014/main" id="{D269B475-EEF2-B41F-7ADE-85977F4E2017}"/>
              </a:ext>
            </a:extLst>
          </p:cNvPr>
          <p:cNvSpPr/>
          <p:nvPr/>
        </p:nvSpPr>
        <p:spPr>
          <a:xfrm>
            <a:off x="6110396" y="4835131"/>
            <a:ext cx="500605" cy="500605"/>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Arrow: Right 47">
            <a:extLst>
              <a:ext uri="{FF2B5EF4-FFF2-40B4-BE49-F238E27FC236}">
                <a16:creationId xmlns:a16="http://schemas.microsoft.com/office/drawing/2014/main" id="{E89486BD-EB30-6414-E3B4-5ABC92C6C8F3}"/>
              </a:ext>
            </a:extLst>
          </p:cNvPr>
          <p:cNvSpPr/>
          <p:nvPr/>
        </p:nvSpPr>
        <p:spPr>
          <a:xfrm>
            <a:off x="923740" y="3495370"/>
            <a:ext cx="195616" cy="118087"/>
          </a:xfrm>
          <a:prstGeom prst="rightArrow">
            <a:avLst>
              <a:gd name="adj1" fmla="val 44792"/>
              <a:gd name="adj2" fmla="val 50000"/>
            </a:avLst>
          </a:prstGeom>
          <a:solidFill>
            <a:srgbClr val="E281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Arrow: Right 48">
            <a:extLst>
              <a:ext uri="{FF2B5EF4-FFF2-40B4-BE49-F238E27FC236}">
                <a16:creationId xmlns:a16="http://schemas.microsoft.com/office/drawing/2014/main" id="{BC973E74-1F70-A6D2-FFF8-C00637A1D50F}"/>
              </a:ext>
            </a:extLst>
          </p:cNvPr>
          <p:cNvSpPr/>
          <p:nvPr/>
        </p:nvSpPr>
        <p:spPr>
          <a:xfrm>
            <a:off x="923740" y="4237725"/>
            <a:ext cx="195616" cy="118087"/>
          </a:xfrm>
          <a:prstGeom prst="rightArrow">
            <a:avLst>
              <a:gd name="adj1" fmla="val 44792"/>
              <a:gd name="adj2" fmla="val 50000"/>
            </a:avLst>
          </a:prstGeom>
          <a:solidFill>
            <a:srgbClr val="E281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3" name="Straight Connector 52">
            <a:extLst>
              <a:ext uri="{FF2B5EF4-FFF2-40B4-BE49-F238E27FC236}">
                <a16:creationId xmlns:a16="http://schemas.microsoft.com/office/drawing/2014/main" id="{2C58A887-843D-0124-63AF-4C0193536648}"/>
              </a:ext>
            </a:extLst>
          </p:cNvPr>
          <p:cNvCxnSpPr>
            <a:cxnSpLocks/>
          </p:cNvCxnSpPr>
          <p:nvPr/>
        </p:nvCxnSpPr>
        <p:spPr>
          <a:xfrm flipH="1">
            <a:off x="1277961" y="4070316"/>
            <a:ext cx="40348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073BD8-3E58-C5C6-C7AE-F65CB8F3A42D}"/>
              </a:ext>
            </a:extLst>
          </p:cNvPr>
          <p:cNvCxnSpPr>
            <a:cxnSpLocks/>
          </p:cNvCxnSpPr>
          <p:nvPr/>
        </p:nvCxnSpPr>
        <p:spPr>
          <a:xfrm flipH="1">
            <a:off x="1277961" y="2603127"/>
            <a:ext cx="40348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AE69BC-5E99-C562-FB8D-8881BC5D4F2B}"/>
              </a:ext>
            </a:extLst>
          </p:cNvPr>
          <p:cNvCxnSpPr>
            <a:cxnSpLocks/>
          </p:cNvCxnSpPr>
          <p:nvPr/>
        </p:nvCxnSpPr>
        <p:spPr>
          <a:xfrm flipH="1">
            <a:off x="1277961" y="3343960"/>
            <a:ext cx="40348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80E16889-AF22-A131-1744-3AA75DDD6805}"/>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6208874" y="4954330"/>
            <a:ext cx="277653" cy="277653"/>
          </a:xfrm>
          <a:prstGeom prst="rect">
            <a:avLst/>
          </a:prstGeom>
        </p:spPr>
      </p:pic>
      <p:pic>
        <p:nvPicPr>
          <p:cNvPr id="60" name="Picture 59">
            <a:extLst>
              <a:ext uri="{FF2B5EF4-FFF2-40B4-BE49-F238E27FC236}">
                <a16:creationId xmlns:a16="http://schemas.microsoft.com/office/drawing/2014/main" id="{3DBB1939-274D-E334-D5D3-FBC9913CB6A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6205281" y="1855473"/>
            <a:ext cx="312995" cy="312995"/>
          </a:xfrm>
          <a:prstGeom prst="rect">
            <a:avLst/>
          </a:prstGeom>
        </p:spPr>
      </p:pic>
      <p:pic>
        <p:nvPicPr>
          <p:cNvPr id="62" name="Picture 61">
            <a:extLst>
              <a:ext uri="{FF2B5EF4-FFF2-40B4-BE49-F238E27FC236}">
                <a16:creationId xmlns:a16="http://schemas.microsoft.com/office/drawing/2014/main" id="{1775618C-2947-9FF6-D136-CD5F47D6316E}"/>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6224225" y="3873459"/>
            <a:ext cx="276267" cy="276267"/>
          </a:xfrm>
          <a:prstGeom prst="rect">
            <a:avLst/>
          </a:prstGeom>
        </p:spPr>
      </p:pic>
      <p:pic>
        <p:nvPicPr>
          <p:cNvPr id="66" name="Picture 65">
            <a:extLst>
              <a:ext uri="{FF2B5EF4-FFF2-40B4-BE49-F238E27FC236}">
                <a16:creationId xmlns:a16="http://schemas.microsoft.com/office/drawing/2014/main" id="{FCC5DB19-3B37-C037-2AA2-9C0E54DB1447}"/>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6199922" y="2875135"/>
            <a:ext cx="314565" cy="314565"/>
          </a:xfrm>
          <a:prstGeom prst="rect">
            <a:avLst/>
          </a:prstGeom>
        </p:spPr>
      </p:pic>
      <p:cxnSp>
        <p:nvCxnSpPr>
          <p:cNvPr id="67" name="Straight Connector 66">
            <a:extLst>
              <a:ext uri="{FF2B5EF4-FFF2-40B4-BE49-F238E27FC236}">
                <a16:creationId xmlns:a16="http://schemas.microsoft.com/office/drawing/2014/main" id="{C22813E0-C3E4-E776-7CD2-83979BCA52CA}"/>
              </a:ext>
            </a:extLst>
          </p:cNvPr>
          <p:cNvCxnSpPr>
            <a:cxnSpLocks/>
          </p:cNvCxnSpPr>
          <p:nvPr/>
        </p:nvCxnSpPr>
        <p:spPr>
          <a:xfrm flipH="1">
            <a:off x="6769256" y="2676485"/>
            <a:ext cx="4472075"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DFF0700-E3CB-6524-895E-60AFBF0A5F3C}"/>
              </a:ext>
            </a:extLst>
          </p:cNvPr>
          <p:cNvCxnSpPr>
            <a:cxnSpLocks/>
          </p:cNvCxnSpPr>
          <p:nvPr/>
        </p:nvCxnSpPr>
        <p:spPr>
          <a:xfrm flipH="1">
            <a:off x="6769256" y="4721185"/>
            <a:ext cx="4472075"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0F5CE9A-8B8A-6373-307D-7DAD29CDD6B7}"/>
              </a:ext>
            </a:extLst>
          </p:cNvPr>
          <p:cNvCxnSpPr>
            <a:cxnSpLocks/>
          </p:cNvCxnSpPr>
          <p:nvPr/>
        </p:nvCxnSpPr>
        <p:spPr>
          <a:xfrm flipH="1">
            <a:off x="6769256" y="3698836"/>
            <a:ext cx="4472075"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464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BA7D712-5002-E064-071F-AD4D09E49B08}"/>
              </a:ext>
            </a:extLst>
          </p:cNvPr>
          <p:cNvSpPr txBox="1">
            <a:spLocks/>
          </p:cNvSpPr>
          <p:nvPr/>
        </p:nvSpPr>
        <p:spPr>
          <a:xfrm>
            <a:off x="1143001" y="79927"/>
            <a:ext cx="10350499" cy="1255388"/>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US" sz="4533">
                <a:ea typeface="Calibri" panose="020F0502020204030204" pitchFamily="34" charset="0"/>
                <a:cs typeface="Calibri"/>
              </a:rPr>
              <a:t>Responsible AI Implementation</a:t>
            </a:r>
            <a:endParaRPr lang="en-US" sz="4533">
              <a:ea typeface="Calibri" panose="020F0502020204030204" pitchFamily="34" charset="0"/>
              <a:cs typeface="Calibri" panose="020F0502020204030204" pitchFamily="34" charset="0"/>
            </a:endParaRPr>
          </a:p>
        </p:txBody>
      </p:sp>
      <p:sp>
        <p:nvSpPr>
          <p:cNvPr id="12" name="Slide Number Placeholder 4">
            <a:extLst>
              <a:ext uri="{FF2B5EF4-FFF2-40B4-BE49-F238E27FC236}">
                <a16:creationId xmlns:a16="http://schemas.microsoft.com/office/drawing/2014/main" id="{84620C6C-482F-3EB2-AA23-DE14D538FCC8}"/>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6" name="Google Shape;475;g2db8e2dbd94_0_424">
            <a:extLst>
              <a:ext uri="{FF2B5EF4-FFF2-40B4-BE49-F238E27FC236}">
                <a16:creationId xmlns:a16="http://schemas.microsoft.com/office/drawing/2014/main" id="{746735DB-B46F-5A1A-FA32-15F95DE266D2}"/>
              </a:ext>
            </a:extLst>
          </p:cNvPr>
          <p:cNvSpPr txBox="1"/>
          <p:nvPr/>
        </p:nvSpPr>
        <p:spPr>
          <a:xfrm>
            <a:off x="566201" y="1443251"/>
            <a:ext cx="8419553" cy="1051540"/>
          </a:xfrm>
          <a:prstGeom prst="rect">
            <a:avLst/>
          </a:prstGeom>
          <a:noFill/>
          <a:ln>
            <a:noFill/>
          </a:ln>
        </p:spPr>
        <p:txBody>
          <a:bodyPr spcFirstLastPara="1" wrap="square" lIns="91425" tIns="91425" rIns="91425" bIns="91425" anchor="t" anchorCtr="0">
            <a:spAutoFit/>
          </a:bodyPr>
          <a:lstStyle/>
          <a:p>
            <a:pPr>
              <a:spcAft>
                <a:spcPts val="533"/>
              </a:spcAft>
            </a:pPr>
            <a:r>
              <a:rPr lang="en-US" sz="1600">
                <a:solidFill>
                  <a:schemeClr val="tx1">
                    <a:lumMod val="75000"/>
                    <a:lumOff val="25000"/>
                  </a:schemeClr>
                </a:solidFill>
                <a:ea typeface="Calibri" panose="020F0502020204030204" pitchFamily="34" charset="0"/>
                <a:cs typeface="Calibri" panose="020F0502020204030204" pitchFamily="34" charset="0"/>
              </a:rPr>
              <a:t>Implementing AI responsibly in healthcare requires a multi-faceted approach that emphasizes ethical considerations, transparency, accountability, and patient-centered care. ​</a:t>
            </a:r>
          </a:p>
          <a:p>
            <a:pPr>
              <a:spcAft>
                <a:spcPts val="533"/>
              </a:spcAft>
            </a:pPr>
            <a:r>
              <a:rPr lang="en-US" sz="1600">
                <a:solidFill>
                  <a:schemeClr val="tx1">
                    <a:lumMod val="75000"/>
                    <a:lumOff val="25000"/>
                  </a:schemeClr>
                </a:solidFill>
                <a:ea typeface="Calibri" panose="020F0502020204030204" pitchFamily="34" charset="0"/>
                <a:cs typeface="Calibri" panose="020F0502020204030204" pitchFamily="34" charset="0"/>
              </a:rPr>
              <a:t>How to achieve this:</a:t>
            </a:r>
          </a:p>
        </p:txBody>
      </p:sp>
      <p:sp>
        <p:nvSpPr>
          <p:cNvPr id="18" name="Google Shape;475;g2db8e2dbd94_0_424">
            <a:extLst>
              <a:ext uri="{FF2B5EF4-FFF2-40B4-BE49-F238E27FC236}">
                <a16:creationId xmlns:a16="http://schemas.microsoft.com/office/drawing/2014/main" id="{43CF13FA-CB91-FE32-1EA2-07B53B2518E8}"/>
              </a:ext>
            </a:extLst>
          </p:cNvPr>
          <p:cNvSpPr txBox="1"/>
          <p:nvPr/>
        </p:nvSpPr>
        <p:spPr>
          <a:xfrm>
            <a:off x="1087120" y="2415349"/>
            <a:ext cx="3637281" cy="3754844"/>
          </a:xfrm>
          <a:prstGeom prst="rect">
            <a:avLst/>
          </a:prstGeom>
          <a:noFill/>
          <a:ln>
            <a:noFill/>
          </a:ln>
        </p:spPr>
        <p:txBody>
          <a:bodyPr spcFirstLastPara="1" wrap="square" lIns="91425" tIns="91425" rIns="91425" bIns="91425" anchor="t" anchorCtr="0">
            <a:spAutoFit/>
          </a:bodyPr>
          <a:lstStyle/>
          <a:p>
            <a:pPr>
              <a:lnSpc>
                <a:spcPct val="200000"/>
              </a:lnSpc>
              <a:spcAft>
                <a:spcPts val="800"/>
              </a:spcAft>
            </a:pPr>
            <a:r>
              <a:rPr lang="en-US" sz="1600">
                <a:solidFill>
                  <a:schemeClr val="tx1">
                    <a:lumMod val="75000"/>
                    <a:lumOff val="25000"/>
                  </a:schemeClr>
                </a:solidFill>
                <a:ea typeface="Calibri" panose="020F0502020204030204" pitchFamily="34" charset="0"/>
                <a:cs typeface="Calibri" panose="020F0502020204030204" pitchFamily="34" charset="0"/>
              </a:rPr>
              <a:t>Select the right use-cases</a:t>
            </a:r>
          </a:p>
          <a:p>
            <a:pPr>
              <a:lnSpc>
                <a:spcPct val="200000"/>
              </a:lnSpc>
              <a:spcAft>
                <a:spcPts val="800"/>
              </a:spcAft>
            </a:pPr>
            <a:r>
              <a:rPr lang="en-US" sz="1600">
                <a:solidFill>
                  <a:schemeClr val="tx1">
                    <a:lumMod val="75000"/>
                    <a:lumOff val="25000"/>
                  </a:schemeClr>
                </a:solidFill>
                <a:ea typeface="Calibri" panose="020F0502020204030204" pitchFamily="34" charset="0"/>
                <a:cs typeface="Calibri" panose="020F0502020204030204" pitchFamily="34" charset="0"/>
              </a:rPr>
              <a:t>Upskill your target audience</a:t>
            </a:r>
          </a:p>
          <a:p>
            <a:pPr>
              <a:lnSpc>
                <a:spcPct val="200000"/>
              </a:lnSpc>
              <a:spcAft>
                <a:spcPts val="800"/>
              </a:spcAft>
            </a:pPr>
            <a:r>
              <a:rPr lang="en-US" sz="1600">
                <a:solidFill>
                  <a:schemeClr val="tx1">
                    <a:lumMod val="75000"/>
                    <a:lumOff val="25000"/>
                  </a:schemeClr>
                </a:solidFill>
                <a:ea typeface="Calibri" panose="020F0502020204030204" pitchFamily="34" charset="0"/>
                <a:cs typeface="Calibri" panose="020F0502020204030204" pitchFamily="34" charset="0"/>
              </a:rPr>
              <a:t>Establish standards &amp; appropriate KPI</a:t>
            </a:r>
          </a:p>
          <a:p>
            <a:pPr>
              <a:lnSpc>
                <a:spcPct val="200000"/>
              </a:lnSpc>
              <a:spcAft>
                <a:spcPts val="800"/>
              </a:spcAft>
            </a:pPr>
            <a:r>
              <a:rPr lang="en-US" sz="1600">
                <a:solidFill>
                  <a:schemeClr val="tx1">
                    <a:lumMod val="75000"/>
                    <a:lumOff val="25000"/>
                  </a:schemeClr>
                </a:solidFill>
                <a:ea typeface="Calibri" panose="020F0502020204030204" pitchFamily="34" charset="0"/>
                <a:cs typeface="Calibri" panose="020F0502020204030204" pitchFamily="34" charset="0"/>
              </a:rPr>
              <a:t>Setup the solution to scale</a:t>
            </a:r>
          </a:p>
          <a:p>
            <a:pPr>
              <a:lnSpc>
                <a:spcPct val="200000"/>
              </a:lnSpc>
              <a:spcAft>
                <a:spcPts val="800"/>
              </a:spcAft>
            </a:pPr>
            <a:r>
              <a:rPr lang="en-US" sz="1600">
                <a:solidFill>
                  <a:schemeClr val="tx1">
                    <a:lumMod val="75000"/>
                    <a:lumOff val="25000"/>
                  </a:schemeClr>
                </a:solidFill>
                <a:ea typeface="Calibri" panose="020F0502020204030204" pitchFamily="34" charset="0"/>
                <a:cs typeface="Calibri" panose="020F0502020204030204" pitchFamily="34" charset="0"/>
              </a:rPr>
              <a:t>Ensure data quality</a:t>
            </a:r>
          </a:p>
          <a:p>
            <a:pPr>
              <a:lnSpc>
                <a:spcPct val="200000"/>
              </a:lnSpc>
              <a:spcAft>
                <a:spcPts val="800"/>
              </a:spcAft>
            </a:pPr>
            <a:r>
              <a:rPr lang="en-US" sz="1600">
                <a:solidFill>
                  <a:schemeClr val="tx1">
                    <a:lumMod val="75000"/>
                    <a:lumOff val="25000"/>
                  </a:schemeClr>
                </a:solidFill>
                <a:ea typeface="Calibri" panose="020F0502020204030204" pitchFamily="34" charset="0"/>
                <a:cs typeface="Calibri" panose="020F0502020204030204" pitchFamily="34" charset="0"/>
              </a:rPr>
              <a:t>Build trust to drive adoption</a:t>
            </a:r>
          </a:p>
        </p:txBody>
      </p:sp>
      <p:sp>
        <p:nvSpPr>
          <p:cNvPr id="19" name="Oval 18">
            <a:extLst>
              <a:ext uri="{FF2B5EF4-FFF2-40B4-BE49-F238E27FC236}">
                <a16:creationId xmlns:a16="http://schemas.microsoft.com/office/drawing/2014/main" id="{F49D6516-F763-8464-1D5B-618D8EB5C3FC}"/>
              </a:ext>
            </a:extLst>
          </p:cNvPr>
          <p:cNvSpPr/>
          <p:nvPr/>
        </p:nvSpPr>
        <p:spPr>
          <a:xfrm>
            <a:off x="516843" y="2567073"/>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Google Shape;475;g2db8e2dbd94_0_424">
            <a:extLst>
              <a:ext uri="{FF2B5EF4-FFF2-40B4-BE49-F238E27FC236}">
                <a16:creationId xmlns:a16="http://schemas.microsoft.com/office/drawing/2014/main" id="{64C3986C-927D-CA78-AC4D-FA18741529FC}"/>
              </a:ext>
            </a:extLst>
          </p:cNvPr>
          <p:cNvSpPr txBox="1"/>
          <p:nvPr/>
        </p:nvSpPr>
        <p:spPr>
          <a:xfrm>
            <a:off x="578143" y="2578346"/>
            <a:ext cx="333083" cy="430857"/>
          </a:xfrm>
          <a:prstGeom prst="rect">
            <a:avLst/>
          </a:prstGeom>
          <a:noFill/>
          <a:ln>
            <a:noFill/>
          </a:ln>
        </p:spPr>
        <p:txBody>
          <a:bodyPr spcFirstLastPara="1" wrap="square" lIns="91425" tIns="91425" rIns="91425" bIns="91425" anchor="ctr" anchorCtr="0">
            <a:spAutoFit/>
          </a:bodyPr>
          <a:lstStyle/>
          <a:p>
            <a:pPr algn="ctr"/>
            <a:r>
              <a:rPr lang="ro-RO" sz="1600">
                <a:solidFill>
                  <a:schemeClr val="bg1"/>
                </a:solidFill>
                <a:latin typeface="Franklin Gothic Medium" panose="020B0603020102020204" pitchFamily="34" charset="0"/>
                <a:ea typeface="Calibri" panose="020F0502020204030204" pitchFamily="34" charset="0"/>
                <a:cs typeface="Calibri" panose="020F0502020204030204" pitchFamily="34" charset="0"/>
              </a:rPr>
              <a:t>1</a:t>
            </a:r>
            <a:endParaRPr lang="en-US" sz="16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9B23B863-89FB-39E3-3860-6B3C42B6D8B4}"/>
              </a:ext>
            </a:extLst>
          </p:cNvPr>
          <p:cNvSpPr/>
          <p:nvPr/>
        </p:nvSpPr>
        <p:spPr>
          <a:xfrm>
            <a:off x="516843" y="3170322"/>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Google Shape;475;g2db8e2dbd94_0_424">
            <a:extLst>
              <a:ext uri="{FF2B5EF4-FFF2-40B4-BE49-F238E27FC236}">
                <a16:creationId xmlns:a16="http://schemas.microsoft.com/office/drawing/2014/main" id="{0926369C-8D42-D6AE-F316-4989C157A4BD}"/>
              </a:ext>
            </a:extLst>
          </p:cNvPr>
          <p:cNvSpPr txBox="1"/>
          <p:nvPr/>
        </p:nvSpPr>
        <p:spPr>
          <a:xfrm>
            <a:off x="578143" y="3181596"/>
            <a:ext cx="333083" cy="430857"/>
          </a:xfrm>
          <a:prstGeom prst="rect">
            <a:avLst/>
          </a:prstGeom>
          <a:noFill/>
          <a:ln>
            <a:noFill/>
          </a:ln>
        </p:spPr>
        <p:txBody>
          <a:bodyPr spcFirstLastPara="1" wrap="square" lIns="91425" tIns="91425" rIns="91425" bIns="91425" anchor="ctr" anchorCtr="0">
            <a:spAutoFit/>
          </a:bodyPr>
          <a:lstStyle/>
          <a:p>
            <a:pPr algn="ctr"/>
            <a:r>
              <a:rPr lang="ro-RO" sz="1600">
                <a:solidFill>
                  <a:schemeClr val="bg1"/>
                </a:solidFill>
                <a:latin typeface="Franklin Gothic Medium" panose="020B0603020102020204" pitchFamily="34" charset="0"/>
                <a:ea typeface="Calibri" panose="020F0502020204030204" pitchFamily="34" charset="0"/>
                <a:cs typeface="Calibri" panose="020F0502020204030204" pitchFamily="34" charset="0"/>
              </a:rPr>
              <a:t>2</a:t>
            </a:r>
            <a:endParaRPr lang="en-US" sz="16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5C265F89-93BF-7A51-1476-4FA78FCB4362}"/>
              </a:ext>
            </a:extLst>
          </p:cNvPr>
          <p:cNvSpPr/>
          <p:nvPr/>
        </p:nvSpPr>
        <p:spPr>
          <a:xfrm>
            <a:off x="516843" y="377357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Google Shape;475;g2db8e2dbd94_0_424">
            <a:extLst>
              <a:ext uri="{FF2B5EF4-FFF2-40B4-BE49-F238E27FC236}">
                <a16:creationId xmlns:a16="http://schemas.microsoft.com/office/drawing/2014/main" id="{D86FA006-9E90-0BCC-3B89-E5FB318447B7}"/>
              </a:ext>
            </a:extLst>
          </p:cNvPr>
          <p:cNvSpPr txBox="1"/>
          <p:nvPr/>
        </p:nvSpPr>
        <p:spPr>
          <a:xfrm>
            <a:off x="578143" y="3784845"/>
            <a:ext cx="333083" cy="430857"/>
          </a:xfrm>
          <a:prstGeom prst="rect">
            <a:avLst/>
          </a:prstGeom>
          <a:noFill/>
          <a:ln>
            <a:noFill/>
          </a:ln>
        </p:spPr>
        <p:txBody>
          <a:bodyPr spcFirstLastPara="1" wrap="square" lIns="91425" tIns="91425" rIns="91425" bIns="91425" anchor="ctr" anchorCtr="0">
            <a:spAutoFit/>
          </a:bodyPr>
          <a:lstStyle/>
          <a:p>
            <a:pPr algn="ctr"/>
            <a:r>
              <a:rPr lang="ro-RO" sz="1600">
                <a:solidFill>
                  <a:schemeClr val="bg1"/>
                </a:solidFill>
                <a:latin typeface="Franklin Gothic Medium" panose="020B0603020102020204" pitchFamily="34" charset="0"/>
                <a:ea typeface="Calibri" panose="020F0502020204030204" pitchFamily="34" charset="0"/>
                <a:cs typeface="Calibri" panose="020F0502020204030204" pitchFamily="34" charset="0"/>
              </a:rPr>
              <a:t>3</a:t>
            </a:r>
            <a:endParaRPr lang="en-US" sz="16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C3F0DDC6-BD09-0958-D0E1-5B175A388EB6}"/>
              </a:ext>
            </a:extLst>
          </p:cNvPr>
          <p:cNvSpPr/>
          <p:nvPr/>
        </p:nvSpPr>
        <p:spPr>
          <a:xfrm>
            <a:off x="516843" y="435142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Google Shape;475;g2db8e2dbd94_0_424">
            <a:extLst>
              <a:ext uri="{FF2B5EF4-FFF2-40B4-BE49-F238E27FC236}">
                <a16:creationId xmlns:a16="http://schemas.microsoft.com/office/drawing/2014/main" id="{9F95D800-0FA4-8C66-D279-02FE8AB3F0E9}"/>
              </a:ext>
            </a:extLst>
          </p:cNvPr>
          <p:cNvSpPr txBox="1"/>
          <p:nvPr/>
        </p:nvSpPr>
        <p:spPr>
          <a:xfrm>
            <a:off x="578143" y="4362694"/>
            <a:ext cx="333083" cy="430857"/>
          </a:xfrm>
          <a:prstGeom prst="rect">
            <a:avLst/>
          </a:prstGeom>
          <a:noFill/>
          <a:ln>
            <a:noFill/>
          </a:ln>
        </p:spPr>
        <p:txBody>
          <a:bodyPr spcFirstLastPara="1" wrap="square" lIns="91425" tIns="91425" rIns="91425" bIns="91425" anchor="ctr" anchorCtr="0">
            <a:spAutoFit/>
          </a:bodyPr>
          <a:lstStyle/>
          <a:p>
            <a:pPr algn="ctr"/>
            <a:r>
              <a:rPr lang="ro-RO" sz="1600">
                <a:solidFill>
                  <a:schemeClr val="bg1"/>
                </a:solidFill>
                <a:latin typeface="Franklin Gothic Medium" panose="020B0603020102020204" pitchFamily="34" charset="0"/>
                <a:ea typeface="Calibri" panose="020F0502020204030204" pitchFamily="34" charset="0"/>
                <a:cs typeface="Calibri" panose="020F0502020204030204" pitchFamily="34" charset="0"/>
              </a:rPr>
              <a:t>4</a:t>
            </a:r>
            <a:endParaRPr lang="en-US" sz="16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32AEAF84-7A39-83D5-3894-356D665564B1}"/>
              </a:ext>
            </a:extLst>
          </p:cNvPr>
          <p:cNvSpPr/>
          <p:nvPr/>
        </p:nvSpPr>
        <p:spPr>
          <a:xfrm>
            <a:off x="516843" y="4939571"/>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Google Shape;475;g2db8e2dbd94_0_424">
            <a:extLst>
              <a:ext uri="{FF2B5EF4-FFF2-40B4-BE49-F238E27FC236}">
                <a16:creationId xmlns:a16="http://schemas.microsoft.com/office/drawing/2014/main" id="{D3D1F75D-CCE8-224E-02BF-6670F034FA3A}"/>
              </a:ext>
            </a:extLst>
          </p:cNvPr>
          <p:cNvSpPr txBox="1"/>
          <p:nvPr/>
        </p:nvSpPr>
        <p:spPr>
          <a:xfrm>
            <a:off x="578143" y="4950845"/>
            <a:ext cx="333083" cy="430857"/>
          </a:xfrm>
          <a:prstGeom prst="rect">
            <a:avLst/>
          </a:prstGeom>
          <a:noFill/>
          <a:ln>
            <a:noFill/>
          </a:ln>
        </p:spPr>
        <p:txBody>
          <a:bodyPr spcFirstLastPara="1" wrap="square" lIns="91425" tIns="91425" rIns="91425" bIns="91425" anchor="ctr" anchorCtr="0">
            <a:spAutoFit/>
          </a:bodyPr>
          <a:lstStyle/>
          <a:p>
            <a:pPr algn="ctr"/>
            <a:r>
              <a:rPr lang="ro-RO" sz="1600">
                <a:solidFill>
                  <a:schemeClr val="bg1"/>
                </a:solidFill>
                <a:latin typeface="Franklin Gothic Medium" panose="020B0603020102020204" pitchFamily="34" charset="0"/>
                <a:ea typeface="Calibri" panose="020F0502020204030204" pitchFamily="34" charset="0"/>
                <a:cs typeface="Calibri" panose="020F0502020204030204" pitchFamily="34" charset="0"/>
              </a:rPr>
              <a:t>5</a:t>
            </a:r>
            <a:endParaRPr lang="en-US" sz="16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B38365A0-5F2B-2B7C-0DA3-A6773F207816}"/>
              </a:ext>
            </a:extLst>
          </p:cNvPr>
          <p:cNvSpPr/>
          <p:nvPr/>
        </p:nvSpPr>
        <p:spPr>
          <a:xfrm>
            <a:off x="516843" y="5527722"/>
            <a:ext cx="459756" cy="459756"/>
          </a:xfrm>
          <a:prstGeom prst="ellipse">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Google Shape;475;g2db8e2dbd94_0_424">
            <a:extLst>
              <a:ext uri="{FF2B5EF4-FFF2-40B4-BE49-F238E27FC236}">
                <a16:creationId xmlns:a16="http://schemas.microsoft.com/office/drawing/2014/main" id="{21EAA789-3650-5959-1C4D-D26A9A4C2E3B}"/>
              </a:ext>
            </a:extLst>
          </p:cNvPr>
          <p:cNvSpPr txBox="1"/>
          <p:nvPr/>
        </p:nvSpPr>
        <p:spPr>
          <a:xfrm>
            <a:off x="578143" y="5538996"/>
            <a:ext cx="333083" cy="430857"/>
          </a:xfrm>
          <a:prstGeom prst="rect">
            <a:avLst/>
          </a:prstGeom>
          <a:noFill/>
          <a:ln>
            <a:noFill/>
          </a:ln>
        </p:spPr>
        <p:txBody>
          <a:bodyPr spcFirstLastPara="1" wrap="square" lIns="91425" tIns="91425" rIns="91425" bIns="91425" anchor="ctr" anchorCtr="0">
            <a:spAutoFit/>
          </a:bodyPr>
          <a:lstStyle/>
          <a:p>
            <a:pPr algn="ctr"/>
            <a:r>
              <a:rPr lang="ro-RO" sz="1600">
                <a:solidFill>
                  <a:schemeClr val="bg1"/>
                </a:solidFill>
                <a:latin typeface="Franklin Gothic Medium" panose="020B0603020102020204" pitchFamily="34" charset="0"/>
                <a:ea typeface="Calibri" panose="020F0502020204030204" pitchFamily="34" charset="0"/>
                <a:cs typeface="Calibri" panose="020F0502020204030204" pitchFamily="34" charset="0"/>
              </a:rPr>
              <a:t>6</a:t>
            </a:r>
            <a:endParaRPr lang="en-US" sz="16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grpSp>
        <p:nvGrpSpPr>
          <p:cNvPr id="78" name="Group 77">
            <a:extLst>
              <a:ext uri="{FF2B5EF4-FFF2-40B4-BE49-F238E27FC236}">
                <a16:creationId xmlns:a16="http://schemas.microsoft.com/office/drawing/2014/main" id="{771E54E1-FFE0-1751-B909-645DB96906FF}"/>
              </a:ext>
            </a:extLst>
          </p:cNvPr>
          <p:cNvGrpSpPr/>
          <p:nvPr/>
        </p:nvGrpSpPr>
        <p:grpSpPr>
          <a:xfrm>
            <a:off x="5303969" y="2348255"/>
            <a:ext cx="5135433" cy="3724408"/>
            <a:chOff x="3513360" y="1761191"/>
            <a:chExt cx="3851575" cy="2793306"/>
          </a:xfrm>
        </p:grpSpPr>
        <p:grpSp>
          <p:nvGrpSpPr>
            <p:cNvPr id="64" name="Group 63">
              <a:extLst>
                <a:ext uri="{FF2B5EF4-FFF2-40B4-BE49-F238E27FC236}">
                  <a16:creationId xmlns:a16="http://schemas.microsoft.com/office/drawing/2014/main" id="{D6D7D5A4-2DC1-2B97-2D1C-1E19CBDDBD6B}"/>
                </a:ext>
              </a:extLst>
            </p:cNvPr>
            <p:cNvGrpSpPr/>
            <p:nvPr/>
          </p:nvGrpSpPr>
          <p:grpSpPr>
            <a:xfrm>
              <a:off x="3836469" y="1761191"/>
              <a:ext cx="3528466" cy="2793306"/>
              <a:chOff x="3836469" y="1761191"/>
              <a:chExt cx="3528466" cy="2793306"/>
            </a:xfrm>
          </p:grpSpPr>
          <p:grpSp>
            <p:nvGrpSpPr>
              <p:cNvPr id="52" name="Group 51">
                <a:extLst>
                  <a:ext uri="{FF2B5EF4-FFF2-40B4-BE49-F238E27FC236}">
                    <a16:creationId xmlns:a16="http://schemas.microsoft.com/office/drawing/2014/main" id="{A0E49CAE-4702-B0B3-E898-52D99C6E1E5E}"/>
                  </a:ext>
                </a:extLst>
              </p:cNvPr>
              <p:cNvGrpSpPr/>
              <p:nvPr/>
            </p:nvGrpSpPr>
            <p:grpSpPr>
              <a:xfrm>
                <a:off x="3836469" y="1761191"/>
                <a:ext cx="3528466" cy="2793306"/>
                <a:chOff x="3836469" y="1761191"/>
                <a:chExt cx="3528466" cy="2793306"/>
              </a:xfrm>
            </p:grpSpPr>
            <p:sp>
              <p:nvSpPr>
                <p:cNvPr id="36" name="Flowchart: Extract 35">
                  <a:extLst>
                    <a:ext uri="{FF2B5EF4-FFF2-40B4-BE49-F238E27FC236}">
                      <a16:creationId xmlns:a16="http://schemas.microsoft.com/office/drawing/2014/main" id="{DDAB3745-E57B-04D0-1C22-4362A5F63B91}"/>
                    </a:ext>
                  </a:extLst>
                </p:cNvPr>
                <p:cNvSpPr/>
                <p:nvPr/>
              </p:nvSpPr>
              <p:spPr>
                <a:xfrm>
                  <a:off x="3836469" y="1769055"/>
                  <a:ext cx="3528466" cy="2785442"/>
                </a:xfrm>
                <a:prstGeom prst="flowChartExtract">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Flowchart: Extract 45">
                  <a:extLst>
                    <a:ext uri="{FF2B5EF4-FFF2-40B4-BE49-F238E27FC236}">
                      <a16:creationId xmlns:a16="http://schemas.microsoft.com/office/drawing/2014/main" id="{E6AFBB17-8E33-5E29-489A-04D63EBC8272}"/>
                    </a:ext>
                  </a:extLst>
                </p:cNvPr>
                <p:cNvSpPr/>
                <p:nvPr/>
              </p:nvSpPr>
              <p:spPr>
                <a:xfrm>
                  <a:off x="4129638" y="1766888"/>
                  <a:ext cx="2948237" cy="2318258"/>
                </a:xfrm>
                <a:prstGeom prst="flowChartExtract">
                  <a:avLst/>
                </a:prstGeom>
                <a:solidFill>
                  <a:srgbClr val="258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Flowchart: Extract 46">
                  <a:extLst>
                    <a:ext uri="{FF2B5EF4-FFF2-40B4-BE49-F238E27FC236}">
                      <a16:creationId xmlns:a16="http://schemas.microsoft.com/office/drawing/2014/main" id="{C77AA383-BBA1-5412-78D0-62C3EA05B350}"/>
                    </a:ext>
                  </a:extLst>
                </p:cNvPr>
                <p:cNvSpPr/>
                <p:nvPr/>
              </p:nvSpPr>
              <p:spPr>
                <a:xfrm>
                  <a:off x="4426224" y="1762125"/>
                  <a:ext cx="2355387" cy="1852088"/>
                </a:xfrm>
                <a:prstGeom prst="flowChartExtract">
                  <a:avLst/>
                </a:prstGeom>
                <a:solidFill>
                  <a:srgbClr val="2E9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Flowchart: Extract 48">
                  <a:extLst>
                    <a:ext uri="{FF2B5EF4-FFF2-40B4-BE49-F238E27FC236}">
                      <a16:creationId xmlns:a16="http://schemas.microsoft.com/office/drawing/2014/main" id="{95676893-82EA-A8EF-6726-0513238AF7B6}"/>
                    </a:ext>
                  </a:extLst>
                </p:cNvPr>
                <p:cNvSpPr/>
                <p:nvPr/>
              </p:nvSpPr>
              <p:spPr>
                <a:xfrm>
                  <a:off x="4723314" y="1761191"/>
                  <a:ext cx="1760378" cy="1384220"/>
                </a:xfrm>
                <a:prstGeom prst="flowChartExtract">
                  <a:avLst/>
                </a:prstGeom>
                <a:solidFill>
                  <a:srgbClr val="379E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Flowchart: Extract 49">
                  <a:extLst>
                    <a:ext uri="{FF2B5EF4-FFF2-40B4-BE49-F238E27FC236}">
                      <a16:creationId xmlns:a16="http://schemas.microsoft.com/office/drawing/2014/main" id="{EF1FDBE2-E148-0A23-AC39-485A2BF085D5}"/>
                    </a:ext>
                  </a:extLst>
                </p:cNvPr>
                <p:cNvSpPr/>
                <p:nvPr/>
              </p:nvSpPr>
              <p:spPr>
                <a:xfrm>
                  <a:off x="5017552" y="1769055"/>
                  <a:ext cx="1165521" cy="916472"/>
                </a:xfrm>
                <a:prstGeom prst="flowChartExtract">
                  <a:avLst/>
                </a:prstGeom>
                <a:solidFill>
                  <a:srgbClr val="3DA5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Flowchart: Extract 50">
                  <a:extLst>
                    <a:ext uri="{FF2B5EF4-FFF2-40B4-BE49-F238E27FC236}">
                      <a16:creationId xmlns:a16="http://schemas.microsoft.com/office/drawing/2014/main" id="{5FE71D96-4F18-7C02-5582-04521D586981}"/>
                    </a:ext>
                  </a:extLst>
                </p:cNvPr>
                <p:cNvSpPr/>
                <p:nvPr/>
              </p:nvSpPr>
              <p:spPr>
                <a:xfrm>
                  <a:off x="5322156" y="1762125"/>
                  <a:ext cx="568664" cy="447151"/>
                </a:xfrm>
                <a:prstGeom prst="flowChartExtract">
                  <a:avLst/>
                </a:prstGeom>
                <a:solidFill>
                  <a:srgbClr val="56B8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38" name="Straight Connector 37">
                <a:extLst>
                  <a:ext uri="{FF2B5EF4-FFF2-40B4-BE49-F238E27FC236}">
                    <a16:creationId xmlns:a16="http://schemas.microsoft.com/office/drawing/2014/main" id="{7471AD47-1426-F57E-5F02-DE94BDDE7CA0}"/>
                  </a:ext>
                </a:extLst>
              </p:cNvPr>
              <p:cNvCxnSpPr>
                <a:cxnSpLocks/>
              </p:cNvCxnSpPr>
              <p:nvPr/>
            </p:nvCxnSpPr>
            <p:spPr>
              <a:xfrm>
                <a:off x="4038600" y="4093897"/>
                <a:ext cx="3039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ED4F18-8F2E-89B0-7FC6-63DA90F7E377}"/>
                  </a:ext>
                </a:extLst>
              </p:cNvPr>
              <p:cNvCxnSpPr>
                <a:cxnSpLocks/>
              </p:cNvCxnSpPr>
              <p:nvPr/>
            </p:nvCxnSpPr>
            <p:spPr>
              <a:xfrm>
                <a:off x="4038600" y="2226997"/>
                <a:ext cx="3039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6E3BD58-D565-62AD-15F9-19EFF47C339B}"/>
                  </a:ext>
                </a:extLst>
              </p:cNvPr>
              <p:cNvCxnSpPr>
                <a:cxnSpLocks/>
              </p:cNvCxnSpPr>
              <p:nvPr/>
            </p:nvCxnSpPr>
            <p:spPr>
              <a:xfrm>
                <a:off x="4038600" y="2693722"/>
                <a:ext cx="3039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801BFE-11D4-D23A-E14D-4B3B83577093}"/>
                  </a:ext>
                </a:extLst>
              </p:cNvPr>
              <p:cNvCxnSpPr>
                <a:cxnSpLocks/>
              </p:cNvCxnSpPr>
              <p:nvPr/>
            </p:nvCxnSpPr>
            <p:spPr>
              <a:xfrm>
                <a:off x="4038600" y="3160447"/>
                <a:ext cx="3039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BCB84FB-672A-BBA0-6A2F-6157C1D6599D}"/>
                  </a:ext>
                </a:extLst>
              </p:cNvPr>
              <p:cNvCxnSpPr>
                <a:cxnSpLocks/>
              </p:cNvCxnSpPr>
              <p:nvPr/>
            </p:nvCxnSpPr>
            <p:spPr>
              <a:xfrm>
                <a:off x="4038600" y="3627172"/>
                <a:ext cx="3039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Google Shape;475;g2db8e2dbd94_0_424">
              <a:extLst>
                <a:ext uri="{FF2B5EF4-FFF2-40B4-BE49-F238E27FC236}">
                  <a16:creationId xmlns:a16="http://schemas.microsoft.com/office/drawing/2014/main" id="{36F434F2-1AED-89F6-29DF-1F85EB583A21}"/>
                </a:ext>
              </a:extLst>
            </p:cNvPr>
            <p:cNvSpPr txBox="1"/>
            <p:nvPr/>
          </p:nvSpPr>
          <p:spPr>
            <a:xfrm>
              <a:off x="5095104" y="1839867"/>
              <a:ext cx="1010415" cy="353969"/>
            </a:xfrm>
            <a:prstGeom prst="rect">
              <a:avLst/>
            </a:prstGeom>
            <a:noFill/>
            <a:ln>
              <a:noFill/>
            </a:ln>
          </p:spPr>
          <p:txBody>
            <a:bodyPr spcFirstLastPara="1" wrap="square" lIns="91425" tIns="91425" rIns="91425" bIns="91425" anchor="ctr" anchorCtr="0">
              <a:spAutoFit/>
            </a:bodyPr>
            <a:lstStyle/>
            <a:p>
              <a:pPr algn="ctr"/>
              <a:r>
                <a:rPr lang="ro-RO"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rPr>
                <a:t>1</a:t>
              </a:r>
              <a:endParaRPr lang="en-US"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67" name="Google Shape;475;g2db8e2dbd94_0_424">
              <a:extLst>
                <a:ext uri="{FF2B5EF4-FFF2-40B4-BE49-F238E27FC236}">
                  <a16:creationId xmlns:a16="http://schemas.microsoft.com/office/drawing/2014/main" id="{72892F6A-C661-07E9-A43C-054DAB3BC151}"/>
                </a:ext>
              </a:extLst>
            </p:cNvPr>
            <p:cNvSpPr txBox="1"/>
            <p:nvPr/>
          </p:nvSpPr>
          <p:spPr>
            <a:xfrm>
              <a:off x="5095104" y="2272637"/>
              <a:ext cx="1010415" cy="353969"/>
            </a:xfrm>
            <a:prstGeom prst="rect">
              <a:avLst/>
            </a:prstGeom>
            <a:noFill/>
            <a:ln>
              <a:noFill/>
            </a:ln>
          </p:spPr>
          <p:txBody>
            <a:bodyPr spcFirstLastPara="1" wrap="square" lIns="91425" tIns="91425" rIns="91425" bIns="91425" anchor="ctr" anchorCtr="0">
              <a:spAutoFit/>
            </a:bodyPr>
            <a:lstStyle/>
            <a:p>
              <a:pPr algn="ctr"/>
              <a:r>
                <a:rPr lang="ro-RO"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rPr>
                <a:t>2</a:t>
              </a:r>
              <a:endParaRPr lang="en-US"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68" name="Google Shape;475;g2db8e2dbd94_0_424">
              <a:extLst>
                <a:ext uri="{FF2B5EF4-FFF2-40B4-BE49-F238E27FC236}">
                  <a16:creationId xmlns:a16="http://schemas.microsoft.com/office/drawing/2014/main" id="{8FEAC0CF-11DA-0F7D-5C9E-80FAB71839BB}"/>
                </a:ext>
              </a:extLst>
            </p:cNvPr>
            <p:cNvSpPr txBox="1"/>
            <p:nvPr/>
          </p:nvSpPr>
          <p:spPr>
            <a:xfrm>
              <a:off x="5095104" y="2747287"/>
              <a:ext cx="1010415" cy="353969"/>
            </a:xfrm>
            <a:prstGeom prst="rect">
              <a:avLst/>
            </a:prstGeom>
            <a:noFill/>
            <a:ln>
              <a:noFill/>
            </a:ln>
          </p:spPr>
          <p:txBody>
            <a:bodyPr spcFirstLastPara="1" wrap="square" lIns="91425" tIns="91425" rIns="91425" bIns="91425" anchor="ctr" anchorCtr="0">
              <a:spAutoFit/>
            </a:bodyPr>
            <a:lstStyle/>
            <a:p>
              <a:pPr algn="ctr"/>
              <a:r>
                <a:rPr lang="ro-RO"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rPr>
                <a:t>3</a:t>
              </a:r>
              <a:endParaRPr lang="en-US"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69" name="Google Shape;475;g2db8e2dbd94_0_424">
              <a:extLst>
                <a:ext uri="{FF2B5EF4-FFF2-40B4-BE49-F238E27FC236}">
                  <a16:creationId xmlns:a16="http://schemas.microsoft.com/office/drawing/2014/main" id="{A85C35F4-9E9A-6F7D-5BD6-4716EECCD160}"/>
                </a:ext>
              </a:extLst>
            </p:cNvPr>
            <p:cNvSpPr txBox="1"/>
            <p:nvPr/>
          </p:nvSpPr>
          <p:spPr>
            <a:xfrm>
              <a:off x="5095104" y="3207977"/>
              <a:ext cx="1010415" cy="353969"/>
            </a:xfrm>
            <a:prstGeom prst="rect">
              <a:avLst/>
            </a:prstGeom>
            <a:noFill/>
            <a:ln>
              <a:noFill/>
            </a:ln>
          </p:spPr>
          <p:txBody>
            <a:bodyPr spcFirstLastPara="1" wrap="square" lIns="91425" tIns="91425" rIns="91425" bIns="91425" anchor="ctr" anchorCtr="0">
              <a:spAutoFit/>
            </a:bodyPr>
            <a:lstStyle/>
            <a:p>
              <a:pPr algn="ctr"/>
              <a:r>
                <a:rPr lang="ro-RO"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rPr>
                <a:t>4</a:t>
              </a:r>
              <a:endParaRPr lang="en-US"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70" name="Google Shape;475;g2db8e2dbd94_0_424">
              <a:extLst>
                <a:ext uri="{FF2B5EF4-FFF2-40B4-BE49-F238E27FC236}">
                  <a16:creationId xmlns:a16="http://schemas.microsoft.com/office/drawing/2014/main" id="{25426430-2972-57FC-6351-A8113A11B352}"/>
                </a:ext>
              </a:extLst>
            </p:cNvPr>
            <p:cNvSpPr txBox="1"/>
            <p:nvPr/>
          </p:nvSpPr>
          <p:spPr>
            <a:xfrm>
              <a:off x="5095104" y="3675647"/>
              <a:ext cx="1010415" cy="353969"/>
            </a:xfrm>
            <a:prstGeom prst="rect">
              <a:avLst/>
            </a:prstGeom>
            <a:noFill/>
            <a:ln>
              <a:noFill/>
            </a:ln>
          </p:spPr>
          <p:txBody>
            <a:bodyPr spcFirstLastPara="1" wrap="square" lIns="91425" tIns="91425" rIns="91425" bIns="91425" anchor="ctr" anchorCtr="0">
              <a:spAutoFit/>
            </a:bodyPr>
            <a:lstStyle/>
            <a:p>
              <a:pPr algn="ctr"/>
              <a:r>
                <a:rPr lang="ro-RO"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rPr>
                <a:t>5</a:t>
              </a:r>
              <a:endParaRPr lang="en-US"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71" name="Google Shape;475;g2db8e2dbd94_0_424">
              <a:extLst>
                <a:ext uri="{FF2B5EF4-FFF2-40B4-BE49-F238E27FC236}">
                  <a16:creationId xmlns:a16="http://schemas.microsoft.com/office/drawing/2014/main" id="{70E1E92C-96BA-80CE-7707-2D22392C1942}"/>
                </a:ext>
              </a:extLst>
            </p:cNvPr>
            <p:cNvSpPr txBox="1"/>
            <p:nvPr/>
          </p:nvSpPr>
          <p:spPr>
            <a:xfrm>
              <a:off x="5095104" y="4143319"/>
              <a:ext cx="1010415" cy="353969"/>
            </a:xfrm>
            <a:prstGeom prst="rect">
              <a:avLst/>
            </a:prstGeom>
            <a:noFill/>
            <a:ln>
              <a:noFill/>
            </a:ln>
          </p:spPr>
          <p:txBody>
            <a:bodyPr spcFirstLastPara="1" wrap="square" lIns="91425" tIns="91425" rIns="91425" bIns="91425" anchor="ctr" anchorCtr="0">
              <a:spAutoFit/>
            </a:bodyPr>
            <a:lstStyle/>
            <a:p>
              <a:pPr algn="ctr"/>
              <a:r>
                <a:rPr lang="ro-RO"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rPr>
                <a:t>6</a:t>
              </a:r>
              <a:endParaRPr lang="en-US" sz="1867"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72" name="Arrow: Right 71">
              <a:extLst>
                <a:ext uri="{FF2B5EF4-FFF2-40B4-BE49-F238E27FC236}">
                  <a16:creationId xmlns:a16="http://schemas.microsoft.com/office/drawing/2014/main" id="{1CF3DDD9-8945-8CD4-C209-C5696BDF7344}"/>
                </a:ext>
              </a:extLst>
            </p:cNvPr>
            <p:cNvSpPr/>
            <p:nvPr/>
          </p:nvSpPr>
          <p:spPr>
            <a:xfrm rot="10800000">
              <a:off x="3513360" y="4221065"/>
              <a:ext cx="510411" cy="194266"/>
            </a:xfrm>
            <a:prstGeom prst="rightArrow">
              <a:avLst>
                <a:gd name="adj1" fmla="val 44792"/>
                <a:gd name="adj2" fmla="val 50000"/>
              </a:avLst>
            </a:prstGeom>
            <a:solidFill>
              <a:srgbClr val="1A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Arrow: Right 72">
              <a:extLst>
                <a:ext uri="{FF2B5EF4-FFF2-40B4-BE49-F238E27FC236}">
                  <a16:creationId xmlns:a16="http://schemas.microsoft.com/office/drawing/2014/main" id="{BFD7EA75-DBA0-B8FC-5657-5AEE47BD137A}"/>
                </a:ext>
              </a:extLst>
            </p:cNvPr>
            <p:cNvSpPr/>
            <p:nvPr/>
          </p:nvSpPr>
          <p:spPr>
            <a:xfrm rot="10800000">
              <a:off x="3800738" y="3768046"/>
              <a:ext cx="510411" cy="194266"/>
            </a:xfrm>
            <a:prstGeom prst="rightArrow">
              <a:avLst>
                <a:gd name="adj1" fmla="val 44792"/>
                <a:gd name="adj2" fmla="val 50000"/>
              </a:avLst>
            </a:prstGeom>
            <a:solidFill>
              <a:srgbClr val="258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Arrow: Right 73">
              <a:extLst>
                <a:ext uri="{FF2B5EF4-FFF2-40B4-BE49-F238E27FC236}">
                  <a16:creationId xmlns:a16="http://schemas.microsoft.com/office/drawing/2014/main" id="{E07D3F2F-3F36-1653-234B-F9A5A6AEF76F}"/>
                </a:ext>
              </a:extLst>
            </p:cNvPr>
            <p:cNvSpPr/>
            <p:nvPr/>
          </p:nvSpPr>
          <p:spPr>
            <a:xfrm rot="10800000">
              <a:off x="4092546" y="3310265"/>
              <a:ext cx="510411" cy="194266"/>
            </a:xfrm>
            <a:prstGeom prst="rightArrow">
              <a:avLst>
                <a:gd name="adj1" fmla="val 44792"/>
                <a:gd name="adj2" fmla="val 50000"/>
              </a:avLst>
            </a:prstGeom>
            <a:solidFill>
              <a:srgbClr val="2E9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Arrow: Right 74">
              <a:extLst>
                <a:ext uri="{FF2B5EF4-FFF2-40B4-BE49-F238E27FC236}">
                  <a16:creationId xmlns:a16="http://schemas.microsoft.com/office/drawing/2014/main" id="{CF0E7C6A-5418-8618-CC4E-5CDE57E2063E}"/>
                </a:ext>
              </a:extLst>
            </p:cNvPr>
            <p:cNvSpPr/>
            <p:nvPr/>
          </p:nvSpPr>
          <p:spPr>
            <a:xfrm rot="10800000">
              <a:off x="4378295" y="2845921"/>
              <a:ext cx="510411" cy="194266"/>
            </a:xfrm>
            <a:prstGeom prst="rightArrow">
              <a:avLst>
                <a:gd name="adj1" fmla="val 44792"/>
                <a:gd name="adj2" fmla="val 50000"/>
              </a:avLst>
            </a:prstGeom>
            <a:solidFill>
              <a:srgbClr val="379E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Arrow: Right 75">
              <a:extLst>
                <a:ext uri="{FF2B5EF4-FFF2-40B4-BE49-F238E27FC236}">
                  <a16:creationId xmlns:a16="http://schemas.microsoft.com/office/drawing/2014/main" id="{09F2EAED-0021-51DF-D7CC-702B0580BC50}"/>
                </a:ext>
              </a:extLst>
            </p:cNvPr>
            <p:cNvSpPr/>
            <p:nvPr/>
          </p:nvSpPr>
          <p:spPr>
            <a:xfrm rot="10800000">
              <a:off x="4666837" y="2392733"/>
              <a:ext cx="510411" cy="194266"/>
            </a:xfrm>
            <a:prstGeom prst="rightArrow">
              <a:avLst>
                <a:gd name="adj1" fmla="val 44792"/>
                <a:gd name="adj2" fmla="val 50000"/>
              </a:avLst>
            </a:prstGeom>
            <a:solidFill>
              <a:srgbClr val="3DA5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Arrow: Right 76">
              <a:extLst>
                <a:ext uri="{FF2B5EF4-FFF2-40B4-BE49-F238E27FC236}">
                  <a16:creationId xmlns:a16="http://schemas.microsoft.com/office/drawing/2014/main" id="{6A52BE6B-6872-466F-072C-45321A28CA8D}"/>
                </a:ext>
              </a:extLst>
            </p:cNvPr>
            <p:cNvSpPr/>
            <p:nvPr/>
          </p:nvSpPr>
          <p:spPr>
            <a:xfrm rot="10800000">
              <a:off x="4943224" y="1964109"/>
              <a:ext cx="510411" cy="194266"/>
            </a:xfrm>
            <a:prstGeom prst="rightArrow">
              <a:avLst>
                <a:gd name="adj1" fmla="val 44792"/>
                <a:gd name="adj2" fmla="val 50000"/>
              </a:avLst>
            </a:prstGeom>
            <a:solidFill>
              <a:srgbClr val="56B8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ustDataLst>
      <p:tags r:id="rId1"/>
    </p:custDataLst>
    <p:extLst>
      <p:ext uri="{BB962C8B-B14F-4D97-AF65-F5344CB8AC3E}">
        <p14:creationId xmlns:p14="http://schemas.microsoft.com/office/powerpoint/2010/main" val="672928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4AD917F-DB6B-840E-283D-E8B4A377A20C}"/>
              </a:ext>
            </a:extLst>
          </p:cNvPr>
          <p:cNvSpPr>
            <a:spLocks noGrp="1"/>
          </p:cNvSpPr>
          <p:nvPr>
            <p:ph sz="half" idx="4294967295"/>
          </p:nvPr>
        </p:nvSpPr>
        <p:spPr>
          <a:xfrm>
            <a:off x="525933" y="2404671"/>
            <a:ext cx="5570067" cy="2830573"/>
          </a:xfrm>
        </p:spPr>
        <p:txBody>
          <a:bodyPr vert="horz" lIns="121920" tIns="60960" rIns="121920" bIns="60960" rtlCol="0" anchor="t">
            <a:noAutofit/>
          </a:bodyPr>
          <a:lstStyle/>
          <a:p>
            <a:pPr marL="0" indent="0" fontAlgn="base">
              <a:lnSpc>
                <a:spcPct val="100000"/>
              </a:lnSpc>
              <a:spcBef>
                <a:spcPts val="2400"/>
              </a:spcBef>
              <a:buNone/>
            </a:pPr>
            <a:r>
              <a:rPr lang="en-US" sz="1867" b="1">
                <a:solidFill>
                  <a:schemeClr val="tx1">
                    <a:lumMod val="85000"/>
                    <a:lumOff val="15000"/>
                  </a:schemeClr>
                </a:solidFill>
                <a:cs typeface="Calibri"/>
              </a:rPr>
              <a:t>Human Oversight is critical in Ethical and value-driven AI implementation: </a:t>
            </a:r>
            <a:endParaRPr lang="en-US" sz="1867" b="1">
              <a:solidFill>
                <a:schemeClr val="tx1">
                  <a:lumMod val="85000"/>
                  <a:lumOff val="15000"/>
                </a:schemeClr>
              </a:solidFill>
              <a:cs typeface="Calibri" panose="020F0502020204030204" pitchFamily="34" charset="0"/>
            </a:endParaRPr>
          </a:p>
          <a:p>
            <a:pPr marL="474121" lvl="1" indent="0" fontAlgn="base">
              <a:lnSpc>
                <a:spcPct val="100000"/>
              </a:lnSpc>
              <a:spcBef>
                <a:spcPts val="2400"/>
              </a:spcBef>
              <a:buNone/>
            </a:pPr>
            <a:r>
              <a:rPr lang="en-US" kern="0">
                <a:solidFill>
                  <a:schemeClr val="tx1">
                    <a:lumMod val="75000"/>
                    <a:lumOff val="25000"/>
                  </a:schemeClr>
                </a:solidFill>
                <a:ea typeface="Times New Roman" panose="02020603050405020304" pitchFamily="18" charset="0"/>
                <a:cs typeface="Calibri"/>
              </a:rPr>
              <a:t>Advanced (Gen)AI companies tend to focus on technical implementation and talent acquisition</a:t>
            </a:r>
          </a:p>
          <a:p>
            <a:pPr marL="474121" lvl="1" indent="0" fontAlgn="base">
              <a:lnSpc>
                <a:spcPct val="100000"/>
              </a:lnSpc>
              <a:spcBef>
                <a:spcPts val="2400"/>
              </a:spcBef>
              <a:buNone/>
            </a:pPr>
            <a:r>
              <a:rPr lang="en-US" kern="0">
                <a:solidFill>
                  <a:schemeClr val="tx1">
                    <a:lumMod val="75000"/>
                    <a:lumOff val="25000"/>
                  </a:schemeClr>
                </a:solidFill>
                <a:ea typeface="Times New Roman" panose="02020603050405020304" pitchFamily="18" charset="0"/>
                <a:cs typeface="Calibri"/>
              </a:rPr>
              <a:t>To make AI implementations successful, we’ll need a </a:t>
            </a:r>
            <a:r>
              <a:rPr lang="en-US" b="1" kern="0">
                <a:solidFill>
                  <a:srgbClr val="F68922"/>
                </a:solidFill>
                <a:ea typeface="Times New Roman" panose="02020603050405020304" pitchFamily="18" charset="0"/>
                <a:cs typeface="Calibri"/>
              </a:rPr>
              <a:t>fully integrated solution</a:t>
            </a:r>
            <a:r>
              <a:rPr lang="en-US" kern="0">
                <a:solidFill>
                  <a:srgbClr val="F68922"/>
                </a:solidFill>
                <a:ea typeface="Times New Roman" panose="02020603050405020304" pitchFamily="18" charset="0"/>
                <a:cs typeface="Calibri"/>
              </a:rPr>
              <a:t> </a:t>
            </a:r>
            <a:r>
              <a:rPr lang="en-US" kern="0">
                <a:solidFill>
                  <a:schemeClr val="tx1">
                    <a:lumMod val="75000"/>
                    <a:lumOff val="25000"/>
                  </a:schemeClr>
                </a:solidFill>
                <a:ea typeface="Times New Roman" panose="02020603050405020304" pitchFamily="18" charset="0"/>
                <a:cs typeface="Calibri"/>
              </a:rPr>
              <a:t>that offers specialized AI Platform, together with subject matter expertise and refined processes</a:t>
            </a:r>
            <a:endParaRPr lang="en-NL">
              <a:solidFill>
                <a:schemeClr val="tx1">
                  <a:lumMod val="75000"/>
                  <a:lumOff val="25000"/>
                </a:schemeClr>
              </a:solidFill>
              <a:cs typeface="Calibri" panose="020F0502020204030204" pitchFamily="34" charset="0"/>
            </a:endParaRPr>
          </a:p>
        </p:txBody>
      </p:sp>
      <p:sp>
        <p:nvSpPr>
          <p:cNvPr id="12" name="Rectangle 11">
            <a:extLst>
              <a:ext uri="{FF2B5EF4-FFF2-40B4-BE49-F238E27FC236}">
                <a16:creationId xmlns:a16="http://schemas.microsoft.com/office/drawing/2014/main" id="{FA5FFB93-9DD7-15D9-96E7-E04F0AA1406D}"/>
              </a:ext>
            </a:extLst>
          </p:cNvPr>
          <p:cNvSpPr/>
          <p:nvPr/>
        </p:nvSpPr>
        <p:spPr>
          <a:xfrm>
            <a:off x="7072885" y="2048509"/>
            <a:ext cx="2359787" cy="326043"/>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600">
              <a:latin typeface="Franklin Gothic Medium" panose="020B060302010202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A4C6428-1D53-2053-18A5-CE9A57FBBDDB}"/>
              </a:ext>
            </a:extLst>
          </p:cNvPr>
          <p:cNvSpPr/>
          <p:nvPr/>
        </p:nvSpPr>
        <p:spPr>
          <a:xfrm>
            <a:off x="7072888" y="3595934"/>
            <a:ext cx="2359787" cy="64748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600">
              <a:latin typeface="Franklin Gothic Medium" panose="020B060302010202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331AB20-89CB-DE29-8EFC-A7540A4FB6EF}"/>
              </a:ext>
            </a:extLst>
          </p:cNvPr>
          <p:cNvSpPr/>
          <p:nvPr/>
        </p:nvSpPr>
        <p:spPr>
          <a:xfrm>
            <a:off x="7072885" y="2668651"/>
            <a:ext cx="2359787" cy="326043"/>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600">
              <a:latin typeface="Franklin Gothic Medium" panose="020B0603020102020204" pitchFamily="34" charset="0"/>
              <a:ea typeface="Calibri" panose="020F0502020204030204" pitchFamily="34" charset="0"/>
              <a:cs typeface="Calibri" panose="020F0502020204030204" pitchFamily="34" charset="0"/>
            </a:endParaRPr>
          </a:p>
        </p:txBody>
      </p:sp>
      <p:graphicFrame>
        <p:nvGraphicFramePr>
          <p:cNvPr id="6" name="Google Shape;613;p27">
            <a:extLst>
              <a:ext uri="{FF2B5EF4-FFF2-40B4-BE49-F238E27FC236}">
                <a16:creationId xmlns:a16="http://schemas.microsoft.com/office/drawing/2014/main" id="{863D41A4-DED5-9235-619F-BC472558026A}"/>
              </a:ext>
            </a:extLst>
          </p:cNvPr>
          <p:cNvGraphicFramePr>
            <a:graphicFrameLocks noChangeAspect="1"/>
          </p:cNvGraphicFramePr>
          <p:nvPr/>
        </p:nvGraphicFramePr>
        <p:xfrm>
          <a:off x="6690175" y="1228135"/>
          <a:ext cx="5399243" cy="514666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1E357BE2-5436-332A-6000-7FC0C35CE4F3}"/>
              </a:ext>
            </a:extLst>
          </p:cNvPr>
          <p:cNvSpPr txBox="1"/>
          <p:nvPr/>
        </p:nvSpPr>
        <p:spPr>
          <a:xfrm>
            <a:off x="6778837" y="266780"/>
            <a:ext cx="5177184" cy="779572"/>
          </a:xfrm>
          <a:prstGeom prst="rect">
            <a:avLst/>
          </a:prstGeom>
          <a:noFill/>
        </p:spPr>
        <p:txBody>
          <a:bodyPr wrap="square" lIns="121920" tIns="60960" rIns="121920" bIns="60960" rtlCol="0" anchor="t">
            <a:spAutoFit/>
          </a:bodyPr>
          <a:lstStyle/>
          <a:p>
            <a:pPr algn="ctr"/>
            <a:r>
              <a:rPr lang="en-NL" sz="2100" b="1">
                <a:solidFill>
                  <a:srgbClr val="176199"/>
                </a:solidFill>
                <a:latin typeface="Franklin Gothic Book"/>
                <a:ea typeface="Calibri"/>
                <a:cs typeface="Calibri"/>
              </a:rPr>
              <a:t>Top Barriers to GenAI Implementation among Advanced GenAI Organizations</a:t>
            </a:r>
            <a:endParaRPr lang="en-US" sz="2100" b="1">
              <a:solidFill>
                <a:srgbClr val="176199"/>
              </a:solidFill>
              <a:latin typeface="Franklin Gothic Book"/>
              <a:ea typeface="Calibri"/>
              <a:cs typeface="Calibri"/>
            </a:endParaRPr>
          </a:p>
        </p:txBody>
      </p:sp>
      <p:sp>
        <p:nvSpPr>
          <p:cNvPr id="3" name="Slide Number Placeholder 4">
            <a:extLst>
              <a:ext uri="{FF2B5EF4-FFF2-40B4-BE49-F238E27FC236}">
                <a16:creationId xmlns:a16="http://schemas.microsoft.com/office/drawing/2014/main" id="{371A3F94-42DF-3C8B-27A8-91106A880389}"/>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E24D80F-69A6-182D-5D93-04E2CEEEE98E}"/>
              </a:ext>
            </a:extLst>
          </p:cNvPr>
          <p:cNvSpPr txBox="1">
            <a:spLocks/>
          </p:cNvSpPr>
          <p:nvPr/>
        </p:nvSpPr>
        <p:spPr>
          <a:xfrm>
            <a:off x="1156701" y="654947"/>
            <a:ext cx="5399243" cy="1255388"/>
          </a:xfrm>
          <a:prstGeom prst="rect">
            <a:avLst/>
          </a:prstGeom>
        </p:spPr>
        <p:txBody>
          <a:bodyPr lIns="121920" tIns="60960" rIns="121920" bIns="60960" anchor="t">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80000"/>
              </a:lnSpc>
            </a:pPr>
            <a:r>
              <a:rPr lang="en-US" sz="4533">
                <a:ea typeface="+mj-lt"/>
                <a:cs typeface="+mj-lt"/>
              </a:rPr>
              <a:t>Responsible AI Implementation</a:t>
            </a:r>
            <a:endParaRPr lang="en-US" sz="4533">
              <a:cs typeface="Calibri"/>
            </a:endParaRPr>
          </a:p>
        </p:txBody>
      </p:sp>
      <p:sp>
        <p:nvSpPr>
          <p:cNvPr id="10" name="Arrow: Right 9">
            <a:extLst>
              <a:ext uri="{FF2B5EF4-FFF2-40B4-BE49-F238E27FC236}">
                <a16:creationId xmlns:a16="http://schemas.microsoft.com/office/drawing/2014/main" id="{D54E7CBE-E4BD-DAE9-CE0D-DF68E4F94F34}"/>
              </a:ext>
            </a:extLst>
          </p:cNvPr>
          <p:cNvSpPr/>
          <p:nvPr/>
        </p:nvSpPr>
        <p:spPr>
          <a:xfrm>
            <a:off x="758825" y="4213175"/>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sp>
        <p:nvSpPr>
          <p:cNvPr id="13" name="Arrow: Right 12">
            <a:extLst>
              <a:ext uri="{FF2B5EF4-FFF2-40B4-BE49-F238E27FC236}">
                <a16:creationId xmlns:a16="http://schemas.microsoft.com/office/drawing/2014/main" id="{E30C5075-08AA-F3DA-A37C-0430395D110E}"/>
              </a:ext>
            </a:extLst>
          </p:cNvPr>
          <p:cNvSpPr/>
          <p:nvPr/>
        </p:nvSpPr>
        <p:spPr>
          <a:xfrm>
            <a:off x="758825" y="3419426"/>
            <a:ext cx="195616" cy="118087"/>
          </a:xfrm>
          <a:prstGeom prst="rightArrow">
            <a:avLst>
              <a:gd name="adj1" fmla="val 44792"/>
              <a:gd name="adj2" fmla="val 50000"/>
            </a:avLst>
          </a:prstGeom>
          <a:solidFill>
            <a:srgbClr val="F68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68922"/>
              </a:solidFill>
            </a:endParaRPr>
          </a:p>
        </p:txBody>
      </p:sp>
      <p:cxnSp>
        <p:nvCxnSpPr>
          <p:cNvPr id="14" name="Straight Connector 13">
            <a:extLst>
              <a:ext uri="{FF2B5EF4-FFF2-40B4-BE49-F238E27FC236}">
                <a16:creationId xmlns:a16="http://schemas.microsoft.com/office/drawing/2014/main" id="{F54E8290-8226-F3A4-B762-9D0CD146E77F}"/>
              </a:ext>
            </a:extLst>
          </p:cNvPr>
          <p:cNvCxnSpPr>
            <a:cxnSpLocks/>
          </p:cNvCxnSpPr>
          <p:nvPr/>
        </p:nvCxnSpPr>
        <p:spPr>
          <a:xfrm flipH="1">
            <a:off x="1092981" y="3971677"/>
            <a:ext cx="5003020" cy="0"/>
          </a:xfrm>
          <a:prstGeom prst="line">
            <a:avLst/>
          </a:prstGeom>
          <a:ln w="19050">
            <a:solidFill>
              <a:srgbClr val="F6F6F6"/>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EC60E47B-A306-5284-DE4D-696D0DFCD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815" y="5840292"/>
            <a:ext cx="1096368" cy="852731"/>
          </a:xfrm>
          <a:prstGeom prst="rect">
            <a:avLst/>
          </a:prstGeom>
        </p:spPr>
      </p:pic>
      <p:sp>
        <p:nvSpPr>
          <p:cNvPr id="44" name="Rectangle 43">
            <a:extLst>
              <a:ext uri="{FF2B5EF4-FFF2-40B4-BE49-F238E27FC236}">
                <a16:creationId xmlns:a16="http://schemas.microsoft.com/office/drawing/2014/main" id="{27C08B2C-D3BA-C59B-0CA3-5BF9C31954FD}"/>
              </a:ext>
            </a:extLst>
          </p:cNvPr>
          <p:cNvSpPr/>
          <p:nvPr/>
        </p:nvSpPr>
        <p:spPr>
          <a:xfrm>
            <a:off x="7067551" y="4008980"/>
            <a:ext cx="3232149" cy="244835"/>
          </a:xfrm>
          <a:prstGeom prst="rect">
            <a:avLst/>
          </a:prstGeom>
          <a:noFill/>
          <a:ln w="19050">
            <a:solidFill>
              <a:srgbClr val="F69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AA3E6EDC-878D-044E-CED3-DABC2356F224}"/>
              </a:ext>
            </a:extLst>
          </p:cNvPr>
          <p:cNvSpPr/>
          <p:nvPr/>
        </p:nvSpPr>
        <p:spPr>
          <a:xfrm>
            <a:off x="7747001" y="3699753"/>
            <a:ext cx="2622551" cy="244835"/>
          </a:xfrm>
          <a:prstGeom prst="rect">
            <a:avLst/>
          </a:prstGeom>
          <a:noFill/>
          <a:ln w="19050">
            <a:solidFill>
              <a:srgbClr val="F69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AEA8D651-8E92-6A48-B889-07A3D70B188D}"/>
              </a:ext>
            </a:extLst>
          </p:cNvPr>
          <p:cNvSpPr/>
          <p:nvPr/>
        </p:nvSpPr>
        <p:spPr>
          <a:xfrm>
            <a:off x="6959600" y="2785353"/>
            <a:ext cx="3575051" cy="244835"/>
          </a:xfrm>
          <a:prstGeom prst="rect">
            <a:avLst/>
          </a:prstGeom>
          <a:noFill/>
          <a:ln w="19050">
            <a:solidFill>
              <a:srgbClr val="F69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1A279D27-317E-3CF8-869A-217E0D0820F5}"/>
              </a:ext>
            </a:extLst>
          </p:cNvPr>
          <p:cNvSpPr/>
          <p:nvPr/>
        </p:nvSpPr>
        <p:spPr>
          <a:xfrm>
            <a:off x="7702551" y="2175753"/>
            <a:ext cx="2882901" cy="244835"/>
          </a:xfrm>
          <a:prstGeom prst="rect">
            <a:avLst/>
          </a:prstGeom>
          <a:noFill/>
          <a:ln w="19050">
            <a:solidFill>
              <a:srgbClr val="F69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99941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450E-9ECA-02B6-6253-A4C0D0E32FDF}"/>
              </a:ext>
            </a:extLst>
          </p:cNvPr>
          <p:cNvSpPr>
            <a:spLocks noGrp="1"/>
          </p:cNvSpPr>
          <p:nvPr>
            <p:ph type="title"/>
          </p:nvPr>
        </p:nvSpPr>
        <p:spPr/>
        <p:txBody>
          <a:bodyPr/>
          <a:lstStyle/>
          <a:p>
            <a:r>
              <a:rPr lang="en-US" b="0">
                <a:latin typeface="Franklin Gothic Medium"/>
                <a:ea typeface="Calibri" panose="020F0502020204030204" pitchFamily="34" charset="0"/>
                <a:cs typeface="Calibri"/>
              </a:rPr>
              <a:t>#</a:t>
            </a:r>
            <a:r>
              <a:rPr lang="en-US" b="0">
                <a:effectLst/>
                <a:latin typeface="Franklin Gothic Medium"/>
                <a:ea typeface="Calibri" panose="020F0502020204030204" pitchFamily="34" charset="0"/>
                <a:cs typeface="Calibri"/>
              </a:rPr>
              <a:t>MedComms Day </a:t>
            </a:r>
            <a:r>
              <a:rPr lang="en-US" b="1">
                <a:effectLst/>
                <a:latin typeface="Franklin Gothic Medium"/>
                <a:ea typeface="Calibri" panose="020F0502020204030204" pitchFamily="34" charset="0"/>
                <a:cs typeface="Calibri"/>
              </a:rPr>
              <a:t>Special Invitation</a:t>
            </a:r>
            <a:r>
              <a:rPr lang="en-US" b="0">
                <a:effectLst/>
                <a:latin typeface="Franklin Gothic Medium"/>
                <a:ea typeface="Calibri" panose="020F0502020204030204" pitchFamily="34" charset="0"/>
                <a:cs typeface="Calibri"/>
              </a:rPr>
              <a:t> </a:t>
            </a:r>
            <a:r>
              <a:rPr lang="en-US" b="0">
                <a:latin typeface="Franklin Gothic Medium"/>
                <a:ea typeface="Calibri" panose="020F0502020204030204" pitchFamily="34" charset="0"/>
                <a:cs typeface="Calibri"/>
              </a:rPr>
              <a:t>to Join ISMPP</a:t>
            </a:r>
            <a:br>
              <a:rPr lang="en-US" b="0">
                <a:ea typeface="+mj-lt"/>
                <a:cs typeface="+mj-lt"/>
              </a:rPr>
            </a:br>
            <a:r>
              <a:rPr lang="en-US" sz="2800" b="0">
                <a:latin typeface="Franklin Gothic Medium"/>
                <a:ea typeface="Calibri" panose="020F0502020204030204" pitchFamily="34" charset="0"/>
                <a:cs typeface="Calibri"/>
              </a:rPr>
              <a:t>Join through </a:t>
            </a:r>
            <a:r>
              <a:rPr lang="en-US" sz="2800" b="0">
                <a:effectLst/>
                <a:latin typeface="Franklin Gothic Medium"/>
                <a:ea typeface="Calibri" panose="020F0502020204030204" pitchFamily="34" charset="0"/>
                <a:cs typeface="Calibri"/>
              </a:rPr>
              <a:t>Friday, June 14</a:t>
            </a:r>
            <a:r>
              <a:rPr lang="en-US" sz="2800" b="0">
                <a:latin typeface="Franklin Gothic Medium"/>
                <a:ea typeface="Calibri" panose="020F0502020204030204" pitchFamily="34" charset="0"/>
                <a:cs typeface="Calibri"/>
              </a:rPr>
              <a:t>, 2024</a:t>
            </a:r>
            <a:endParaRPr lang="en-US" sz="2800" b="0">
              <a:latin typeface="Franklin Gothic Medium"/>
              <a:cs typeface="Calibri"/>
            </a:endParaRPr>
          </a:p>
        </p:txBody>
      </p:sp>
      <p:sp>
        <p:nvSpPr>
          <p:cNvPr id="8" name="TextBox 7">
            <a:extLst>
              <a:ext uri="{FF2B5EF4-FFF2-40B4-BE49-F238E27FC236}">
                <a16:creationId xmlns:a16="http://schemas.microsoft.com/office/drawing/2014/main" id="{3746287A-3AE1-F235-13A8-FC887CEDEB2B}"/>
              </a:ext>
            </a:extLst>
          </p:cNvPr>
          <p:cNvSpPr txBox="1"/>
          <p:nvPr/>
        </p:nvSpPr>
        <p:spPr>
          <a:xfrm>
            <a:off x="666500" y="1716950"/>
            <a:ext cx="106216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In honor of #MedComms Day and all publication and communication professionals globally, ISMPP invites new members (and those who have not been a member in the past 3 or more years) with a 15% discount off of the first year of membership. </a:t>
            </a:r>
            <a:endParaRPr lang="en-US">
              <a:latin typeface="Franklin Gothic Book" panose="020B0503020102020204"/>
              <a:cs typeface="arial"/>
            </a:endParaRPr>
          </a:p>
          <a:p>
            <a:endParaRPr lang="en-US">
              <a:latin typeface="arial"/>
              <a:cs typeface="arial"/>
            </a:endParaRPr>
          </a:p>
          <a:p>
            <a:r>
              <a:rPr lang="en-US" b="1">
                <a:latin typeface="arial"/>
                <a:cs typeface="arial"/>
              </a:rPr>
              <a:t>Membership Highlights:</a:t>
            </a:r>
          </a:p>
          <a:p>
            <a:r>
              <a:rPr lang="en-US">
                <a:latin typeface="arial"/>
                <a:cs typeface="arial"/>
              </a:rPr>
              <a:t>•    Network with thousands of professionals</a:t>
            </a:r>
            <a:br>
              <a:rPr lang="en-US">
                <a:latin typeface="arial"/>
                <a:cs typeface="arial"/>
              </a:rPr>
            </a:br>
            <a:r>
              <a:rPr lang="en-US">
                <a:latin typeface="arial"/>
                <a:cs typeface="arial"/>
              </a:rPr>
              <a:t>•    Stay up to date with tons of education, including free webinars</a:t>
            </a:r>
            <a:br>
              <a:rPr lang="en-US">
                <a:latin typeface="arial"/>
                <a:cs typeface="arial"/>
              </a:rPr>
            </a:br>
            <a:r>
              <a:rPr lang="en-US">
                <a:latin typeface="arial"/>
                <a:cs typeface="arial"/>
              </a:rPr>
              <a:t>•    Get certified for career advancement</a:t>
            </a:r>
          </a:p>
          <a:p>
            <a:endParaRPr lang="en-US">
              <a:solidFill>
                <a:srgbClr val="000000"/>
              </a:solidFill>
              <a:latin typeface="arial"/>
              <a:cs typeface="arial"/>
            </a:endParaRPr>
          </a:p>
          <a:p>
            <a:r>
              <a:rPr lang="en-US">
                <a:solidFill>
                  <a:srgbClr val="000000"/>
                </a:solidFill>
                <a:latin typeface="arial"/>
                <a:cs typeface="arial"/>
              </a:rPr>
              <a:t>Go to </a:t>
            </a:r>
            <a:r>
              <a:rPr lang="en-US">
                <a:solidFill>
                  <a:srgbClr val="000000"/>
                </a:solidFill>
                <a:latin typeface="arial"/>
                <a:cs typeface="arial"/>
                <a:hlinkClick r:id="rId4"/>
              </a:rPr>
              <a:t>www.ismpp.org</a:t>
            </a:r>
            <a:r>
              <a:rPr lang="en-US">
                <a:solidFill>
                  <a:srgbClr val="000000"/>
                </a:solidFill>
                <a:latin typeface="arial"/>
                <a:cs typeface="arial"/>
              </a:rPr>
              <a:t> and click on </a:t>
            </a:r>
            <a:r>
              <a:rPr lang="en-US" b="1">
                <a:solidFill>
                  <a:srgbClr val="000000"/>
                </a:solidFill>
                <a:latin typeface="arial"/>
                <a:cs typeface="arial"/>
              </a:rPr>
              <a:t>Join Now. Complete the membership application and enter discount code: New_Member_2024</a:t>
            </a:r>
          </a:p>
          <a:p>
            <a:endParaRPr lang="en-US" b="1">
              <a:latin typeface="arial"/>
              <a:cs typeface="arial"/>
            </a:endParaRPr>
          </a:p>
          <a:p>
            <a:r>
              <a:rPr lang="en-US">
                <a:latin typeface="arial"/>
                <a:cs typeface="arial"/>
              </a:rPr>
              <a:t>Our sincere thanks to the important work that all our professionals do to support optimal patient care. Pride in Profession!</a:t>
            </a:r>
          </a:p>
          <a:p>
            <a:endParaRPr lang="en-US">
              <a:solidFill>
                <a:srgbClr val="000000"/>
              </a:solidFill>
              <a:latin typeface="arial"/>
              <a:cs typeface="arial"/>
            </a:endParaRPr>
          </a:p>
          <a:p>
            <a:r>
              <a:rPr lang="en-US">
                <a:solidFill>
                  <a:srgbClr val="000000"/>
                </a:solidFill>
                <a:latin typeface="arial"/>
                <a:cs typeface="arial"/>
              </a:rPr>
              <a:t>Questions? Contact </a:t>
            </a:r>
            <a:r>
              <a:rPr lang="en-US">
                <a:solidFill>
                  <a:srgbClr val="000000"/>
                </a:solidFill>
                <a:latin typeface="arial"/>
                <a:cs typeface="arial"/>
                <a:hlinkClick r:id="rId5"/>
              </a:rPr>
              <a:t>ismpp@ismpp.org</a:t>
            </a:r>
            <a:endParaRPr lang="en-US">
              <a:solidFill>
                <a:srgbClr val="000000"/>
              </a:solidFill>
              <a:latin typeface="arial"/>
              <a:cs typeface="arial"/>
            </a:endParaRPr>
          </a:p>
          <a:p>
            <a:endParaRPr lang="en-US">
              <a:solidFill>
                <a:srgbClr val="6F6973"/>
              </a:solidFill>
              <a:latin typeface="arial"/>
              <a:cs typeface="arial"/>
            </a:endParaRPr>
          </a:p>
        </p:txBody>
      </p:sp>
    </p:spTree>
    <p:custDataLst>
      <p:tags r:id="rId1"/>
    </p:custDataLst>
    <p:extLst>
      <p:ext uri="{BB962C8B-B14F-4D97-AF65-F5344CB8AC3E}">
        <p14:creationId xmlns:p14="http://schemas.microsoft.com/office/powerpoint/2010/main" val="3508605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BB071B1-3542-D344-FBD5-2A46D8F904CD}"/>
              </a:ext>
            </a:extLst>
          </p:cNvPr>
          <p:cNvPicPr>
            <a:picLocks noChangeAspect="1"/>
          </p:cNvPicPr>
          <p:nvPr/>
        </p:nvPicPr>
        <p:blipFill rotWithShape="1">
          <a:blip r:embed="rId3"/>
          <a:srcRect l="6334" t="4776" r="6414" b="6027"/>
          <a:stretch/>
        </p:blipFill>
        <p:spPr>
          <a:xfrm>
            <a:off x="4147927" y="2044328"/>
            <a:ext cx="4033520" cy="4175760"/>
          </a:xfrm>
          <a:prstGeom prst="rect">
            <a:avLst/>
          </a:prstGeom>
        </p:spPr>
      </p:pic>
      <p:sp>
        <p:nvSpPr>
          <p:cNvPr id="2" name="Oval 1">
            <a:extLst>
              <a:ext uri="{FF2B5EF4-FFF2-40B4-BE49-F238E27FC236}">
                <a16:creationId xmlns:a16="http://schemas.microsoft.com/office/drawing/2014/main" id="{07C8FC7B-9B14-3A9F-6707-0CBF88DDCDD8}"/>
              </a:ext>
            </a:extLst>
          </p:cNvPr>
          <p:cNvSpPr/>
          <p:nvPr/>
        </p:nvSpPr>
        <p:spPr>
          <a:xfrm>
            <a:off x="5231464" y="3198986"/>
            <a:ext cx="1866445" cy="18664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449E4199-2EF9-5E92-5495-2818AFF52D13}"/>
              </a:ext>
            </a:extLst>
          </p:cNvPr>
          <p:cNvSpPr txBox="1">
            <a:spLocks/>
          </p:cNvSpPr>
          <p:nvPr/>
        </p:nvSpPr>
        <p:spPr>
          <a:xfrm>
            <a:off x="991460" y="613274"/>
            <a:ext cx="10346451" cy="1127764"/>
          </a:xfrm>
          <a:prstGeom prst="rect">
            <a:avLst/>
          </a:prstGeom>
        </p:spPr>
        <p:txBody>
          <a:bodyPr>
            <a:no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pPr>
              <a:lnSpc>
                <a:spcPct val="100000"/>
              </a:lnSpc>
            </a:pPr>
            <a:r>
              <a:rPr lang="en-US" sz="2800">
                <a:ea typeface="Calibri" panose="020F0502020204030204" pitchFamily="34" charset="0"/>
                <a:cs typeface="Calibri" panose="020F0502020204030204" pitchFamily="34" charset="0"/>
              </a:rPr>
              <a:t>Leading AI-enabled insights generation through specialized AI Medical platform, subject matter expertise, and refined processes</a:t>
            </a:r>
          </a:p>
        </p:txBody>
      </p:sp>
      <p:sp>
        <p:nvSpPr>
          <p:cNvPr id="26" name="Rectangle 25">
            <a:extLst>
              <a:ext uri="{FF2B5EF4-FFF2-40B4-BE49-F238E27FC236}">
                <a16:creationId xmlns:a16="http://schemas.microsoft.com/office/drawing/2014/main" id="{942004AB-FFC3-5494-E95D-0E4508CC99F1}"/>
              </a:ext>
            </a:extLst>
          </p:cNvPr>
          <p:cNvSpPr/>
          <p:nvPr/>
        </p:nvSpPr>
        <p:spPr>
          <a:xfrm>
            <a:off x="5679931" y="4403365"/>
            <a:ext cx="973205" cy="54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27" name="Rectangle 26">
            <a:extLst>
              <a:ext uri="{FF2B5EF4-FFF2-40B4-BE49-F238E27FC236}">
                <a16:creationId xmlns:a16="http://schemas.microsoft.com/office/drawing/2014/main" id="{BCBC1AC3-B859-CA8F-E370-EDF4672889D3}"/>
              </a:ext>
            </a:extLst>
          </p:cNvPr>
          <p:cNvSpPr/>
          <p:nvPr/>
        </p:nvSpPr>
        <p:spPr>
          <a:xfrm>
            <a:off x="5272785" y="3805567"/>
            <a:ext cx="1783803" cy="653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67" b="1">
                <a:solidFill>
                  <a:schemeClr val="accent1">
                    <a:lumMod val="50000"/>
                  </a:schemeClr>
                </a:solidFill>
                <a:latin typeface="Franklin Gothic Medium" panose="020B0603020102020204" pitchFamily="34" charset="0"/>
                <a:ea typeface="Calibri" panose="020F0502020204030204" pitchFamily="34" charset="0"/>
                <a:cs typeface="Calibri" panose="020F0502020204030204" pitchFamily="34" charset="0"/>
              </a:rPr>
              <a:t> Medical Insights Journey</a:t>
            </a:r>
          </a:p>
        </p:txBody>
      </p:sp>
      <p:sp>
        <p:nvSpPr>
          <p:cNvPr id="29" name="Google Shape;608;p37">
            <a:extLst>
              <a:ext uri="{FF2B5EF4-FFF2-40B4-BE49-F238E27FC236}">
                <a16:creationId xmlns:a16="http://schemas.microsoft.com/office/drawing/2014/main" id="{0AAA24E0-5254-7322-13EF-04884F944687}"/>
              </a:ext>
            </a:extLst>
          </p:cNvPr>
          <p:cNvSpPr/>
          <p:nvPr/>
        </p:nvSpPr>
        <p:spPr>
          <a:xfrm>
            <a:off x="743306" y="2682283"/>
            <a:ext cx="3225167" cy="1213101"/>
          </a:xfrm>
          <a:prstGeom prst="rect">
            <a:avLst/>
          </a:prstGeom>
          <a:noFill/>
          <a:ln w="9525" cap="flat" cmpd="sng">
            <a:noFill/>
            <a:prstDash val="solid"/>
            <a:round/>
            <a:headEnd type="none" w="sm" len="sm"/>
            <a:tailEnd type="none" w="sm" len="sm"/>
          </a:ln>
        </p:spPr>
        <p:txBody>
          <a:bodyPr spcFirstLastPara="1" wrap="square" lIns="68580" tIns="68580" rIns="68580" bIns="68580" anchor="t" anchorCtr="0">
            <a:noAutofit/>
          </a:bodyPr>
          <a:lstStyle/>
          <a:p>
            <a:pPr>
              <a:spcAft>
                <a:spcPts val="533"/>
              </a:spcAft>
              <a:buClr>
                <a:schemeClr val="accent1"/>
              </a:buClr>
              <a:tabLst>
                <a:tab pos="4287334" algn="l"/>
                <a:tab pos="4587364" algn="l"/>
              </a:tabLst>
              <a:defRPr/>
            </a:pPr>
            <a:endParaRPr lang="en-US" sz="1067">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9" name="Google Shape;608;p37">
            <a:extLst>
              <a:ext uri="{FF2B5EF4-FFF2-40B4-BE49-F238E27FC236}">
                <a16:creationId xmlns:a16="http://schemas.microsoft.com/office/drawing/2014/main" id="{11F3C37C-8AAE-AA18-D9A8-180EA01A72B5}"/>
              </a:ext>
            </a:extLst>
          </p:cNvPr>
          <p:cNvSpPr/>
          <p:nvPr/>
        </p:nvSpPr>
        <p:spPr>
          <a:xfrm>
            <a:off x="1395842" y="4675838"/>
            <a:ext cx="3225167" cy="1213101"/>
          </a:xfrm>
          <a:prstGeom prst="rect">
            <a:avLst/>
          </a:prstGeom>
          <a:noFill/>
          <a:ln w="9525" cap="flat" cmpd="sng">
            <a:noFill/>
            <a:prstDash val="solid"/>
            <a:round/>
            <a:headEnd type="none" w="sm" len="sm"/>
            <a:tailEnd type="none" w="sm" len="sm"/>
          </a:ln>
        </p:spPr>
        <p:txBody>
          <a:bodyPr spcFirstLastPara="1" wrap="square" lIns="68580" tIns="68580" rIns="68580" bIns="68580" anchor="t" anchorCtr="0">
            <a:noAutofit/>
          </a:bodyPr>
          <a:lstStyle/>
          <a:p>
            <a:pPr>
              <a:spcAft>
                <a:spcPts val="451"/>
              </a:spcAft>
              <a:buClr>
                <a:schemeClr val="accent1"/>
              </a:buClr>
              <a:tabLst>
                <a:tab pos="4287334" algn="l"/>
                <a:tab pos="4587364" algn="l"/>
              </a:tabLst>
              <a:defRPr/>
            </a:pPr>
            <a:endParaRPr lang="en-US" sz="1067">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40" name="Slide Number Placeholder 4">
            <a:extLst>
              <a:ext uri="{FF2B5EF4-FFF2-40B4-BE49-F238E27FC236}">
                <a16:creationId xmlns:a16="http://schemas.microsoft.com/office/drawing/2014/main" id="{EACC7495-DAA8-C442-43DB-673DA9B011EB}"/>
              </a:ext>
            </a:extLst>
          </p:cNvPr>
          <p:cNvSpPr txBox="1">
            <a:spLocks/>
          </p:cNvSpPr>
          <p:nvPr/>
        </p:nvSpPr>
        <p:spPr>
          <a:xfrm>
            <a:off x="497588" y="6315332"/>
            <a:ext cx="456853"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a:solidFill>
                <a:schemeClr val="tx1">
                  <a:lumMod val="50000"/>
                  <a:lumOff val="50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43" name="Google Shape;608;p37">
            <a:extLst>
              <a:ext uri="{FF2B5EF4-FFF2-40B4-BE49-F238E27FC236}">
                <a16:creationId xmlns:a16="http://schemas.microsoft.com/office/drawing/2014/main" id="{CD3A9FFA-4EF0-1FFF-36A3-1D61B8C62567}"/>
              </a:ext>
            </a:extLst>
          </p:cNvPr>
          <p:cNvSpPr/>
          <p:nvPr/>
        </p:nvSpPr>
        <p:spPr>
          <a:xfrm>
            <a:off x="8366711" y="3376288"/>
            <a:ext cx="3225167" cy="714329"/>
          </a:xfrm>
          <a:prstGeom prst="rect">
            <a:avLst/>
          </a:prstGeom>
          <a:noFill/>
          <a:ln w="9525" cap="flat" cmpd="sng">
            <a:noFill/>
            <a:prstDash val="solid"/>
            <a:round/>
            <a:headEnd type="none" w="sm" len="sm"/>
            <a:tailEnd type="none" w="sm" len="sm"/>
          </a:ln>
        </p:spPr>
        <p:txBody>
          <a:bodyPr spcFirstLastPara="1" wrap="square" lIns="68580" tIns="68580" rIns="68580" bIns="68580" anchor="t" anchorCtr="0">
            <a:noAutofit/>
          </a:bodyPr>
          <a:lstStyle/>
          <a:p>
            <a:pPr marL="154513" indent="-154513">
              <a:spcAft>
                <a:spcPts val="267"/>
              </a:spcAft>
              <a:buClr>
                <a:schemeClr val="tx1">
                  <a:lumMod val="75000"/>
                  <a:lumOff val="25000"/>
                </a:schemeClr>
              </a:buClr>
              <a:buFont typeface="Calibri" panose="020F0502020204030204" pitchFamily="34" charset="0"/>
              <a:buChar char="•"/>
              <a:tabLst>
                <a:tab pos="4287334" algn="l"/>
                <a:tab pos="4587364" algn="l"/>
              </a:tabLst>
              <a:defRPr/>
            </a:pPr>
            <a:endParaRPr lang="en-US" sz="1067">
              <a:solidFill>
                <a:schemeClr val="tx1">
                  <a:lumMod val="75000"/>
                  <a:lumOff val="25000"/>
                </a:schemeClr>
              </a:solidFill>
              <a:latin typeface="Franklin Gothic Medium" panose="020B0603020102020204" pitchFamily="34" charset="0"/>
              <a:ea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EBE85332-FD77-C826-0676-D4AF69C74107}"/>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8394050" y="2934135"/>
            <a:ext cx="302495" cy="302495"/>
          </a:xfrm>
          <a:prstGeom prst="rect">
            <a:avLst/>
          </a:prstGeom>
        </p:spPr>
      </p:pic>
      <p:pic>
        <p:nvPicPr>
          <p:cNvPr id="47" name="Picture 46">
            <a:extLst>
              <a:ext uri="{FF2B5EF4-FFF2-40B4-BE49-F238E27FC236}">
                <a16:creationId xmlns:a16="http://schemas.microsoft.com/office/drawing/2014/main" id="{A336192F-6C13-A2FF-5863-EC626A47272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757179" y="4270780"/>
            <a:ext cx="331984" cy="331984"/>
          </a:xfrm>
          <a:prstGeom prst="rect">
            <a:avLst/>
          </a:prstGeom>
        </p:spPr>
      </p:pic>
      <p:pic>
        <p:nvPicPr>
          <p:cNvPr id="51" name="Picture 50">
            <a:extLst>
              <a:ext uri="{FF2B5EF4-FFF2-40B4-BE49-F238E27FC236}">
                <a16:creationId xmlns:a16="http://schemas.microsoft.com/office/drawing/2014/main" id="{A38A74E9-C5C3-A213-DAC3-86B4F2C902C2}"/>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756006" y="2218403"/>
            <a:ext cx="327948" cy="327948"/>
          </a:xfrm>
          <a:prstGeom prst="rect">
            <a:avLst/>
          </a:prstGeom>
        </p:spPr>
      </p:pic>
    </p:spTree>
    <p:custDataLst>
      <p:tags r:id="rId1"/>
    </p:custDataLst>
    <p:extLst>
      <p:ext uri="{BB962C8B-B14F-4D97-AF65-F5344CB8AC3E}">
        <p14:creationId xmlns:p14="http://schemas.microsoft.com/office/powerpoint/2010/main" val="3307080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a:xfrm>
            <a:off x="4000499" y="742952"/>
            <a:ext cx="7752023" cy="3078163"/>
          </a:xfrm>
        </p:spPr>
        <p:txBody>
          <a:bodyPr/>
          <a:lstStyle/>
          <a:p>
            <a:r>
              <a:rPr lang="en-US" sz="4500">
                <a:solidFill>
                  <a:srgbClr val="0070C0"/>
                </a:solidFill>
                <a:latin typeface="Franklin Gothic Medium"/>
                <a:cs typeface="Calibri"/>
              </a:rPr>
              <a:t>Using Generative AI to support PLS creation</a:t>
            </a:r>
          </a:p>
        </p:txBody>
      </p:sp>
      <p:sp>
        <p:nvSpPr>
          <p:cNvPr id="2" name="TextBox 1">
            <a:extLst>
              <a:ext uri="{FF2B5EF4-FFF2-40B4-BE49-F238E27FC236}">
                <a16:creationId xmlns:a16="http://schemas.microsoft.com/office/drawing/2014/main" id="{BA8534B6-4869-C26F-FCC7-8723CD068982}"/>
              </a:ext>
            </a:extLst>
          </p:cNvPr>
          <p:cNvSpPr txBox="1"/>
          <p:nvPr/>
        </p:nvSpPr>
        <p:spPr>
          <a:xfrm>
            <a:off x="4071937" y="4114270"/>
            <a:ext cx="68130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pt-BR" sz="2000" b="1">
                <a:solidFill>
                  <a:prstClr val="black"/>
                </a:solidFill>
                <a:latin typeface="Franklin Gothic Book" panose="020B0503020102020204"/>
              </a:rPr>
              <a:t>Simon </a:t>
            </a:r>
            <a:r>
              <a:rPr lang="pt-BR" sz="2000" b="1" err="1">
                <a:solidFill>
                  <a:prstClr val="black"/>
                </a:solidFill>
                <a:latin typeface="Franklin Gothic Book" panose="020B0503020102020204"/>
              </a:rPr>
              <a:t>Foulcer</a:t>
            </a:r>
            <a:r>
              <a:rPr lang="pt-BR" sz="2000" b="1">
                <a:solidFill>
                  <a:prstClr val="black"/>
                </a:solidFill>
                <a:latin typeface="Franklin Gothic Book" panose="020B0503020102020204"/>
              </a:rPr>
              <a:t>: </a:t>
            </a:r>
            <a:r>
              <a:rPr lang="pt-BR" sz="2000" b="1" err="1">
                <a:solidFill>
                  <a:prstClr val="black"/>
                </a:solidFill>
                <a:latin typeface="Franklin Gothic Book" panose="020B0503020102020204"/>
              </a:rPr>
              <a:t>Director</a:t>
            </a:r>
            <a:r>
              <a:rPr kumimoji="0" lang="pt-BR" sz="2000" b="1" i="0" u="none" strike="noStrike" kern="1200" cap="none" spc="0" normalizeH="0" baseline="0" noProof="0">
                <a:ln>
                  <a:noFill/>
                </a:ln>
                <a:solidFill>
                  <a:prstClr val="black"/>
                </a:solidFill>
                <a:effectLst/>
                <a:uLnTx/>
                <a:uFillTx/>
                <a:latin typeface="Franklin Gothic Book" panose="020B0503020102020204"/>
                <a:ea typeface="+mn-ea"/>
                <a:cs typeface="+mn-cs"/>
              </a:rPr>
              <a:t>, BPM </a:t>
            </a:r>
            <a:r>
              <a:rPr kumimoji="0" lang="pt-BR" sz="2000" b="1" i="0" u="none" strike="noStrike" kern="1200" cap="none" spc="0" normalizeH="0" baseline="0" noProof="0" err="1">
                <a:ln>
                  <a:noFill/>
                </a:ln>
                <a:solidFill>
                  <a:prstClr val="black"/>
                </a:solidFill>
                <a:effectLst/>
                <a:uLnTx/>
                <a:uFillTx/>
                <a:latin typeface="Franklin Gothic Book" panose="020B0503020102020204"/>
                <a:ea typeface="+mn-ea"/>
                <a:cs typeface="+mn-cs"/>
              </a:rPr>
              <a:t>Evidence</a:t>
            </a:r>
            <a:r>
              <a:rPr kumimoji="0" lang="pt-BR" sz="2000" b="1" i="0"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pt-BR" sz="2000" b="1" i="0" u="none" strike="noStrike" kern="1200" cap="none" spc="0" normalizeH="0" baseline="0" noProof="0" err="1">
                <a:ln>
                  <a:noFill/>
                </a:ln>
                <a:solidFill>
                  <a:prstClr val="black"/>
                </a:solidFill>
                <a:effectLst/>
                <a:uLnTx/>
                <a:uFillTx/>
                <a:latin typeface="Franklin Gothic Book" panose="020B0503020102020204"/>
                <a:ea typeface="+mn-ea"/>
                <a:cs typeface="+mn-cs"/>
              </a:rPr>
              <a:t>Publications</a:t>
            </a:r>
            <a:r>
              <a:rPr kumimoji="0" lang="pt-BR" sz="2000" b="1" i="0" u="none" strike="noStrike" kern="1200" cap="none" spc="0" normalizeH="0" baseline="0" noProof="0">
                <a:ln>
                  <a:noFill/>
                </a:ln>
                <a:solidFill>
                  <a:prstClr val="black"/>
                </a:solidFill>
                <a:effectLst/>
                <a:uLnTx/>
                <a:uFillTx/>
                <a:latin typeface="Franklin Gothic Book" panose="020B0503020102020204"/>
                <a:ea typeface="+mn-ea"/>
                <a:cs typeface="+mn-cs"/>
              </a:rPr>
              <a:t>, AstraZeneca</a:t>
            </a:r>
            <a:endParaRPr lang="en-US">
              <a:solidFill>
                <a:prstClr val="black"/>
              </a:solidFill>
              <a:ea typeface="+mn-ea"/>
              <a:cs typeface="+mn-cs"/>
            </a:endParaRPr>
          </a:p>
          <a:p>
            <a:pPr>
              <a:defRPr/>
            </a:pPr>
            <a:r>
              <a:rPr lang="en-US" sz="2000" b="1">
                <a:solidFill>
                  <a:prstClr val="black"/>
                </a:solidFill>
                <a:latin typeface="Franklin Gothic Book"/>
              </a:rPr>
              <a:t>Hélène </a:t>
            </a:r>
            <a:r>
              <a:rPr lang="en-US" sz="2000" b="1" err="1">
                <a:solidFill>
                  <a:prstClr val="black"/>
                </a:solidFill>
                <a:latin typeface="Franklin Gothic Book"/>
              </a:rPr>
              <a:t>Dassule</a:t>
            </a:r>
            <a:r>
              <a:rPr lang="en-US" sz="2000" b="1">
                <a:solidFill>
                  <a:prstClr val="black"/>
                </a:solidFill>
                <a:latin typeface="Franklin Gothic Book"/>
              </a:rPr>
              <a:t>: Head of Strategy and Excellence GHEOR, GMC, Training/Field Capabilities, Alexion Pharmaceuticals</a:t>
            </a:r>
            <a:endParaRPr lang="pt-BR">
              <a:solidFill>
                <a:prstClr val="black"/>
              </a:solidFill>
            </a:endParaRPr>
          </a:p>
        </p:txBody>
      </p:sp>
    </p:spTree>
    <p:custDataLst>
      <p:tags r:id="rId1"/>
    </p:custDataLst>
    <p:extLst>
      <p:ext uri="{BB962C8B-B14F-4D97-AF65-F5344CB8AC3E}">
        <p14:creationId xmlns:p14="http://schemas.microsoft.com/office/powerpoint/2010/main" val="1075195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3D211F-DE1E-4F85-BC80-BB785E1226F5}"/>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00">
                <a:solidFill>
                  <a:srgbClr val="F28C11"/>
                </a:solidFill>
                <a:latin typeface="Franklin Gothic Medium" panose="020B0603020102020204" pitchFamily="34" charset="0"/>
                <a:cs typeface="Calibri"/>
              </a:rPr>
              <a:t>An AstraZeneca AI Case Study </a:t>
            </a:r>
            <a:endParaRPr lang="en-US" sz="4500">
              <a:solidFill>
                <a:srgbClr val="F28C11"/>
              </a:solidFill>
              <a:latin typeface="Franklin Gothic Medium" panose="020B0603020102020204" pitchFamily="34" charset="0"/>
              <a:cs typeface="Calibri"/>
            </a:endParaRPr>
          </a:p>
        </p:txBody>
      </p:sp>
      <p:sp>
        <p:nvSpPr>
          <p:cNvPr id="19" name="TextBox 18">
            <a:extLst>
              <a:ext uri="{FF2B5EF4-FFF2-40B4-BE49-F238E27FC236}">
                <a16:creationId xmlns:a16="http://schemas.microsoft.com/office/drawing/2014/main" id="{44681BE9-DA1C-F2D1-5163-39A85B6032BD}"/>
              </a:ext>
            </a:extLst>
          </p:cNvPr>
          <p:cNvSpPr txBox="1"/>
          <p:nvPr/>
        </p:nvSpPr>
        <p:spPr>
          <a:xfrm>
            <a:off x="2890684" y="1878045"/>
            <a:ext cx="9043477" cy="861774"/>
          </a:xfrm>
          <a:prstGeom prst="rect">
            <a:avLst/>
          </a:prstGeom>
          <a:noFill/>
        </p:spPr>
        <p:txBody>
          <a:bodyPr wrap="square" lIns="121920" tIns="60960" rIns="121920" bIns="6096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a:solidFill>
                  <a:schemeClr val="accent2"/>
                </a:solidFill>
                <a:latin typeface="Franklin Gothic Medium" panose="020B0603020102020204" pitchFamily="34" charset="0"/>
              </a:rPr>
              <a:t>Hélène </a:t>
            </a:r>
            <a:r>
              <a:rPr lang="en-GB" sz="2400" b="1" err="1">
                <a:solidFill>
                  <a:schemeClr val="accent2"/>
                </a:solidFill>
                <a:latin typeface="Franklin Gothic Medium" panose="020B0603020102020204" pitchFamily="34" charset="0"/>
              </a:rPr>
              <a:t>Dassule</a:t>
            </a:r>
            <a:r>
              <a:rPr lang="en-GB" sz="2400">
                <a:latin typeface="Franklin Gothic Medium" panose="020B0603020102020204" pitchFamily="34" charset="0"/>
              </a:rPr>
              <a:t>,</a:t>
            </a:r>
            <a:r>
              <a:rPr lang="en-GB" sz="2400" b="1">
                <a:latin typeface="Franklin Gothic Medium" panose="020B0603020102020204" pitchFamily="34" charset="0"/>
              </a:rPr>
              <a:t> </a:t>
            </a:r>
            <a:r>
              <a:rPr lang="en-GB" sz="2400">
                <a:latin typeface="Franklin Gothic Medium" panose="020B0603020102020204" pitchFamily="34" charset="0"/>
              </a:rPr>
              <a:t>Head, Strategy and Excellence GHEOR, GMC, </a:t>
            </a:r>
            <a:br>
              <a:rPr lang="en-GB" sz="2400">
                <a:latin typeface="Franklin Gothic Medium" panose="020B0603020102020204" pitchFamily="34" charset="0"/>
              </a:rPr>
            </a:br>
            <a:r>
              <a:rPr lang="en-GB" sz="2400">
                <a:latin typeface="Franklin Gothic Medium" panose="020B0603020102020204" pitchFamily="34" charset="0"/>
              </a:rPr>
              <a:t>Training/Field Capabilities, Alexion Rare Diseases, AstraZeneca</a:t>
            </a:r>
          </a:p>
        </p:txBody>
      </p:sp>
      <p:sp>
        <p:nvSpPr>
          <p:cNvPr id="21" name="TextBox 20">
            <a:extLst>
              <a:ext uri="{FF2B5EF4-FFF2-40B4-BE49-F238E27FC236}">
                <a16:creationId xmlns:a16="http://schemas.microsoft.com/office/drawing/2014/main" id="{0F6F2041-EBAA-CDC8-4894-539C73EEC624}"/>
              </a:ext>
            </a:extLst>
          </p:cNvPr>
          <p:cNvSpPr txBox="1"/>
          <p:nvPr/>
        </p:nvSpPr>
        <p:spPr>
          <a:xfrm>
            <a:off x="2890683" y="3453596"/>
            <a:ext cx="6663221" cy="830997"/>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a:solidFill>
                  <a:schemeClr val="accent2"/>
                </a:solidFill>
                <a:latin typeface="Franklin Gothic Medium" panose="020B0603020102020204" pitchFamily="34" charset="0"/>
              </a:rPr>
              <a:t>Simon Foulcer</a:t>
            </a:r>
            <a:r>
              <a:rPr lang="en-GB" sz="2400">
                <a:latin typeface="Franklin Gothic Medium" panose="020B0603020102020204" pitchFamily="34" charset="0"/>
              </a:rPr>
              <a:t>,</a:t>
            </a:r>
            <a:r>
              <a:rPr lang="en-GB" sz="2400" b="1">
                <a:latin typeface="Franklin Gothic Medium" panose="020B0603020102020204" pitchFamily="34" charset="0"/>
              </a:rPr>
              <a:t> </a:t>
            </a:r>
            <a:r>
              <a:rPr lang="en-GB" sz="2400">
                <a:latin typeface="Franklin Gothic Medium" panose="020B0603020102020204" pitchFamily="34" charset="0"/>
              </a:rPr>
              <a:t>Director, BPM Evidence Publications, AstraZeneca</a:t>
            </a:r>
          </a:p>
        </p:txBody>
      </p:sp>
      <p:sp>
        <p:nvSpPr>
          <p:cNvPr id="23" name="Rectangle 22">
            <a:extLst>
              <a:ext uri="{FF2B5EF4-FFF2-40B4-BE49-F238E27FC236}">
                <a16:creationId xmlns:a16="http://schemas.microsoft.com/office/drawing/2014/main" id="{70E7E9EF-0B8D-8B8B-08F0-70D064F8A7E5}"/>
              </a:ext>
            </a:extLst>
          </p:cNvPr>
          <p:cNvSpPr/>
          <p:nvPr/>
        </p:nvSpPr>
        <p:spPr>
          <a:xfrm>
            <a:off x="954368" y="4797987"/>
            <a:ext cx="10354697" cy="1032000"/>
          </a:xfrm>
          <a:prstGeom prst="rect">
            <a:avLst/>
          </a:prstGeom>
          <a:solidFill>
            <a:srgbClr val="EBEBEB"/>
          </a:solidFill>
          <a:ln w="12700" cap="flat" cmpd="sng" algn="ctr">
            <a:noFill/>
            <a:prstDash val="solid"/>
            <a:miter lim="800000"/>
          </a:ln>
          <a:effectLst/>
        </p:spPr>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latin typeface="Franklin Gothic Medium" panose="020B0603020102020204" pitchFamily="34" charset="0"/>
                <a:cs typeface="Calibri" panose="020F0502020204030204" pitchFamily="34" charset="0"/>
              </a:rPr>
              <a:t>Provide an overview of AstraZeneca’s experience with generative AI</a:t>
            </a:r>
          </a:p>
        </p:txBody>
      </p:sp>
      <p:sp>
        <p:nvSpPr>
          <p:cNvPr id="24" name="Rectangle 23">
            <a:extLst>
              <a:ext uri="{FF2B5EF4-FFF2-40B4-BE49-F238E27FC236}">
                <a16:creationId xmlns:a16="http://schemas.microsoft.com/office/drawing/2014/main" id="{7231114C-5DCD-59E6-24A8-B3CAA4C3C2C4}"/>
              </a:ext>
            </a:extLst>
          </p:cNvPr>
          <p:cNvSpPr/>
          <p:nvPr/>
        </p:nvSpPr>
        <p:spPr>
          <a:xfrm>
            <a:off x="847894" y="4691569"/>
            <a:ext cx="10354697" cy="1029315"/>
          </a:xfrm>
          <a:prstGeom prst="rect">
            <a:avLst/>
          </a:prstGeom>
          <a:noFill/>
          <a:ln w="12700" cap="flat" cmpd="sng" algn="ctr">
            <a:solidFill>
              <a:schemeClr val="tx1"/>
            </a:solidFill>
            <a:prstDash val="solid"/>
            <a:miter lim="800000"/>
          </a:ln>
          <a:effectLst/>
        </p:spPr>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B2DE970F-5D46-3975-3443-DE3FF8C15B55}"/>
              </a:ext>
            </a:extLst>
          </p:cNvPr>
          <p:cNvSpPr/>
          <p:nvPr/>
        </p:nvSpPr>
        <p:spPr>
          <a:xfrm>
            <a:off x="3792610" y="4475569"/>
            <a:ext cx="4465263" cy="432000"/>
          </a:xfrm>
          <a:prstGeom prst="roundRect">
            <a:avLst>
              <a:gd name="adj" fmla="val 50000"/>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Objective</a:t>
            </a:r>
            <a:endParaRPr lang="en-GB" sz="2400">
              <a:latin typeface="Franklin Gothic Medium" panose="020B0603020102020204" pitchFamily="34" charset="0"/>
            </a:endParaRPr>
          </a:p>
        </p:txBody>
      </p:sp>
      <p:grpSp>
        <p:nvGrpSpPr>
          <p:cNvPr id="13" name="Group 12">
            <a:extLst>
              <a:ext uri="{FF2B5EF4-FFF2-40B4-BE49-F238E27FC236}">
                <a16:creationId xmlns:a16="http://schemas.microsoft.com/office/drawing/2014/main" id="{8711990B-9027-F38F-72B5-F8628D6AD79F}"/>
              </a:ext>
            </a:extLst>
          </p:cNvPr>
          <p:cNvGrpSpPr/>
          <p:nvPr/>
        </p:nvGrpSpPr>
        <p:grpSpPr>
          <a:xfrm>
            <a:off x="1143000" y="2996742"/>
            <a:ext cx="1382773" cy="1297341"/>
            <a:chOff x="857250" y="2247556"/>
            <a:chExt cx="1037080" cy="973006"/>
          </a:xfrm>
        </p:grpSpPr>
        <p:pic>
          <p:nvPicPr>
            <p:cNvPr id="17" name="Picture 16">
              <a:extLst>
                <a:ext uri="{FF2B5EF4-FFF2-40B4-BE49-F238E27FC236}">
                  <a16:creationId xmlns:a16="http://schemas.microsoft.com/office/drawing/2014/main" id="{FC7517EE-D8CD-E278-0312-A5749A24534B}"/>
                </a:ext>
              </a:extLst>
            </p:cNvPr>
            <p:cNvPicPr>
              <a:picLocks noChangeAspect="1"/>
            </p:cNvPicPr>
            <p:nvPr/>
          </p:nvPicPr>
          <p:blipFill rotWithShape="1">
            <a:blip r:embed="rId4">
              <a:grayscl/>
            </a:blip>
            <a:srcRect l="10791" t="16667" b="9913"/>
            <a:stretch/>
          </p:blipFill>
          <p:spPr>
            <a:xfrm>
              <a:off x="857250" y="2262645"/>
              <a:ext cx="1037080" cy="957917"/>
            </a:xfrm>
            <a:prstGeom prst="rect">
              <a:avLst/>
            </a:prstGeom>
          </p:spPr>
        </p:pic>
        <p:sp>
          <p:nvSpPr>
            <p:cNvPr id="8" name="Oval 7">
              <a:extLst>
                <a:ext uri="{FF2B5EF4-FFF2-40B4-BE49-F238E27FC236}">
                  <a16:creationId xmlns:a16="http://schemas.microsoft.com/office/drawing/2014/main" id="{96CA11D9-065D-DE82-1C3A-ECFD91D8F565}"/>
                </a:ext>
              </a:extLst>
            </p:cNvPr>
            <p:cNvSpPr/>
            <p:nvPr/>
          </p:nvSpPr>
          <p:spPr>
            <a:xfrm>
              <a:off x="903381" y="2247556"/>
              <a:ext cx="954735" cy="95473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grpSp>
      <p:grpSp>
        <p:nvGrpSpPr>
          <p:cNvPr id="12" name="Group 11">
            <a:extLst>
              <a:ext uri="{FF2B5EF4-FFF2-40B4-BE49-F238E27FC236}">
                <a16:creationId xmlns:a16="http://schemas.microsoft.com/office/drawing/2014/main" id="{1DEAA220-0088-10FB-20AF-47B5ED7783DE}"/>
              </a:ext>
            </a:extLst>
          </p:cNvPr>
          <p:cNvGrpSpPr/>
          <p:nvPr/>
        </p:nvGrpSpPr>
        <p:grpSpPr>
          <a:xfrm>
            <a:off x="1159096" y="1459478"/>
            <a:ext cx="1382773" cy="1449681"/>
            <a:chOff x="869322" y="1094608"/>
            <a:chExt cx="1037080" cy="1087261"/>
          </a:xfrm>
        </p:grpSpPr>
        <p:pic>
          <p:nvPicPr>
            <p:cNvPr id="15" name="Picture 14">
              <a:extLst>
                <a:ext uri="{FF2B5EF4-FFF2-40B4-BE49-F238E27FC236}">
                  <a16:creationId xmlns:a16="http://schemas.microsoft.com/office/drawing/2014/main" id="{6BEE54D2-1B28-075D-CAFF-A9C6FF7045D4}"/>
                </a:ext>
              </a:extLst>
            </p:cNvPr>
            <p:cNvPicPr>
              <a:picLocks noChangeAspect="1"/>
            </p:cNvPicPr>
            <p:nvPr/>
          </p:nvPicPr>
          <p:blipFill>
            <a:blip r:embed="rId5">
              <a:grayscl/>
            </a:blip>
            <a:stretch>
              <a:fillRect/>
            </a:stretch>
          </p:blipFill>
          <p:spPr>
            <a:xfrm>
              <a:off x="869322" y="1094608"/>
              <a:ext cx="1037080" cy="1087261"/>
            </a:xfrm>
            <a:prstGeom prst="rect">
              <a:avLst/>
            </a:prstGeom>
          </p:spPr>
        </p:pic>
        <p:sp>
          <p:nvSpPr>
            <p:cNvPr id="10" name="Oval 9">
              <a:extLst>
                <a:ext uri="{FF2B5EF4-FFF2-40B4-BE49-F238E27FC236}">
                  <a16:creationId xmlns:a16="http://schemas.microsoft.com/office/drawing/2014/main" id="{5C4C9EE1-84BE-108B-CB7C-F2CA920E5024}"/>
                </a:ext>
              </a:extLst>
            </p:cNvPr>
            <p:cNvSpPr/>
            <p:nvPr/>
          </p:nvSpPr>
          <p:spPr>
            <a:xfrm>
              <a:off x="903381" y="1195954"/>
              <a:ext cx="954735" cy="95473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grpSp>
      <p:sp>
        <p:nvSpPr>
          <p:cNvPr id="2" name="Oval 1">
            <a:extLst>
              <a:ext uri="{FF2B5EF4-FFF2-40B4-BE49-F238E27FC236}">
                <a16:creationId xmlns:a16="http://schemas.microsoft.com/office/drawing/2014/main" id="{4A09640E-B86B-7697-97BF-6FD6451C6321}"/>
              </a:ext>
            </a:extLst>
          </p:cNvPr>
          <p:cNvSpPr/>
          <p:nvPr/>
        </p:nvSpPr>
        <p:spPr>
          <a:xfrm>
            <a:off x="954367" y="3698660"/>
            <a:ext cx="615541" cy="615541"/>
          </a:xfrm>
          <a:prstGeom prst="ellipse">
            <a:avLst/>
          </a:prstGeom>
          <a:solidFill>
            <a:schemeClr val="accent3">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3" name="Oval 2">
            <a:extLst>
              <a:ext uri="{FF2B5EF4-FFF2-40B4-BE49-F238E27FC236}">
                <a16:creationId xmlns:a16="http://schemas.microsoft.com/office/drawing/2014/main" id="{3C7E99C8-060D-B36B-9DEB-DBCA43EDD2E2}"/>
              </a:ext>
            </a:extLst>
          </p:cNvPr>
          <p:cNvSpPr/>
          <p:nvPr/>
        </p:nvSpPr>
        <p:spPr>
          <a:xfrm>
            <a:off x="847894" y="1548539"/>
            <a:ext cx="677981" cy="677981"/>
          </a:xfrm>
          <a:prstGeom prst="ellipse">
            <a:avLst/>
          </a:prstGeom>
          <a:solidFill>
            <a:schemeClr val="tx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6" name="Oval 5">
            <a:extLst>
              <a:ext uri="{FF2B5EF4-FFF2-40B4-BE49-F238E27FC236}">
                <a16:creationId xmlns:a16="http://schemas.microsoft.com/office/drawing/2014/main" id="{523F4B79-7506-96C3-C7B6-C7FF1213AB96}"/>
              </a:ext>
            </a:extLst>
          </p:cNvPr>
          <p:cNvSpPr/>
          <p:nvPr/>
        </p:nvSpPr>
        <p:spPr>
          <a:xfrm>
            <a:off x="1260226" y="3993596"/>
            <a:ext cx="437865" cy="437865"/>
          </a:xfrm>
          <a:prstGeom prst="ellipse">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9" name="Oval 8">
            <a:extLst>
              <a:ext uri="{FF2B5EF4-FFF2-40B4-BE49-F238E27FC236}">
                <a16:creationId xmlns:a16="http://schemas.microsoft.com/office/drawing/2014/main" id="{A031E131-F2CA-DCE5-2A40-0D0241D00351}"/>
              </a:ext>
            </a:extLst>
          </p:cNvPr>
          <p:cNvSpPr/>
          <p:nvPr/>
        </p:nvSpPr>
        <p:spPr>
          <a:xfrm>
            <a:off x="924068" y="2083590"/>
            <a:ext cx="437865" cy="437865"/>
          </a:xfrm>
          <a:prstGeom prst="ellipse">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Tree>
    <p:custDataLst>
      <p:tags r:id="rId1"/>
    </p:custDataLst>
    <p:extLst>
      <p:ext uri="{BB962C8B-B14F-4D97-AF65-F5344CB8AC3E}">
        <p14:creationId xmlns:p14="http://schemas.microsoft.com/office/powerpoint/2010/main" val="3898054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DAB3-63E1-9487-C404-10069AE7FE7D}"/>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Why do we need PLS?</a:t>
            </a:r>
          </a:p>
        </p:txBody>
      </p:sp>
      <p:graphicFrame>
        <p:nvGraphicFramePr>
          <p:cNvPr id="24" name="Chart 23">
            <a:extLst>
              <a:ext uri="{FF2B5EF4-FFF2-40B4-BE49-F238E27FC236}">
                <a16:creationId xmlns:a16="http://schemas.microsoft.com/office/drawing/2014/main" id="{535E7668-8CB9-A0BE-C4B9-23E3BDA20DE3}"/>
              </a:ext>
            </a:extLst>
          </p:cNvPr>
          <p:cNvGraphicFramePr/>
          <p:nvPr/>
        </p:nvGraphicFramePr>
        <p:xfrm>
          <a:off x="249980" y="1959850"/>
          <a:ext cx="10233635" cy="470269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1B88D7D0-3AA0-C591-820C-407A089CFE3D}"/>
              </a:ext>
            </a:extLst>
          </p:cNvPr>
          <p:cNvSpPr txBox="1"/>
          <p:nvPr/>
        </p:nvSpPr>
        <p:spPr>
          <a:xfrm rot="16200000">
            <a:off x="-1437187" y="3804079"/>
            <a:ext cx="3943355" cy="83099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2400" b="1">
                <a:latin typeface="Franklin Gothic Medium" panose="020B0603020102020204" pitchFamily="34" charset="0"/>
              </a:rPr>
              <a:t>Number of publications each year</a:t>
            </a:r>
          </a:p>
        </p:txBody>
      </p:sp>
      <p:sp>
        <p:nvSpPr>
          <p:cNvPr id="3" name="Arrow: Circular 2">
            <a:extLst>
              <a:ext uri="{FF2B5EF4-FFF2-40B4-BE49-F238E27FC236}">
                <a16:creationId xmlns:a16="http://schemas.microsoft.com/office/drawing/2014/main" id="{9C4778D4-DD1F-EAF8-D50A-577D6A0191B6}"/>
              </a:ext>
            </a:extLst>
          </p:cNvPr>
          <p:cNvSpPr/>
          <p:nvPr/>
        </p:nvSpPr>
        <p:spPr>
          <a:xfrm rot="20790194" flipV="1">
            <a:off x="3156713" y="-195502"/>
            <a:ext cx="5651755" cy="5385444"/>
          </a:xfrm>
          <a:prstGeom prst="circularArrow">
            <a:avLst>
              <a:gd name="adj1" fmla="val 2418"/>
              <a:gd name="adj2" fmla="val 487388"/>
              <a:gd name="adj3" fmla="val 20199531"/>
              <a:gd name="adj4" fmla="val 15516903"/>
              <a:gd name="adj5" fmla="val 5143"/>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solidFill>
                <a:schemeClr val="tx1"/>
              </a:solidFill>
              <a:latin typeface="Franklin Gothic Medium" panose="020B0603020102020204" pitchFamily="34" charset="0"/>
            </a:endParaRPr>
          </a:p>
        </p:txBody>
      </p:sp>
      <p:sp>
        <p:nvSpPr>
          <p:cNvPr id="14" name="Oval 13">
            <a:extLst>
              <a:ext uri="{FF2B5EF4-FFF2-40B4-BE49-F238E27FC236}">
                <a16:creationId xmlns:a16="http://schemas.microsoft.com/office/drawing/2014/main" id="{F7A165E9-BF4C-F417-A48B-6092B86BE56B}"/>
              </a:ext>
            </a:extLst>
          </p:cNvPr>
          <p:cNvSpPr/>
          <p:nvPr/>
        </p:nvSpPr>
        <p:spPr>
          <a:xfrm>
            <a:off x="9510795" y="1439944"/>
            <a:ext cx="1057275" cy="1057275"/>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pic>
        <p:nvPicPr>
          <p:cNvPr id="13" name="Graphic 12">
            <a:extLst>
              <a:ext uri="{FF2B5EF4-FFF2-40B4-BE49-F238E27FC236}">
                <a16:creationId xmlns:a16="http://schemas.microsoft.com/office/drawing/2014/main" id="{AC03A7AD-C114-4CDD-E458-0EE3C712C1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2791" y="1633687"/>
            <a:ext cx="676828" cy="669788"/>
          </a:xfrm>
          <a:prstGeom prst="rect">
            <a:avLst/>
          </a:prstGeom>
        </p:spPr>
      </p:pic>
      <p:cxnSp>
        <p:nvCxnSpPr>
          <p:cNvPr id="16" name="Straight Arrow Connector 15">
            <a:extLst>
              <a:ext uri="{FF2B5EF4-FFF2-40B4-BE49-F238E27FC236}">
                <a16:creationId xmlns:a16="http://schemas.microsoft.com/office/drawing/2014/main" id="{3A37A325-393A-8704-E7C0-45E8B066103E}"/>
              </a:ext>
            </a:extLst>
          </p:cNvPr>
          <p:cNvCxnSpPr>
            <a:cxnSpLocks/>
          </p:cNvCxnSpPr>
          <p:nvPr/>
        </p:nvCxnSpPr>
        <p:spPr>
          <a:xfrm>
            <a:off x="10039432" y="2497219"/>
            <a:ext cx="0" cy="303132"/>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33A9B3E-168B-751F-F6D4-1FCDC7F3FEDF}"/>
              </a:ext>
            </a:extLst>
          </p:cNvPr>
          <p:cNvSpPr txBox="1"/>
          <p:nvPr/>
        </p:nvSpPr>
        <p:spPr>
          <a:xfrm>
            <a:off x="181669" y="6471559"/>
            <a:ext cx="9769191" cy="270844"/>
          </a:xfrm>
          <a:prstGeom prst="rect">
            <a:avLst/>
          </a:prstGeom>
          <a:noFill/>
        </p:spPr>
        <p:txBody>
          <a:bodyPr wrap="square" lIns="121920" tIns="60960" rIns="121920" bIns="6096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3306021">
              <a:lnSpc>
                <a:spcPct val="90000"/>
              </a:lnSpc>
              <a:spcAft>
                <a:spcPts val="800"/>
              </a:spcAft>
              <a:defRPr/>
            </a:pPr>
            <a:r>
              <a:rPr lang="en-GB" sz="1067" kern="0">
                <a:solidFill>
                  <a:srgbClr val="333333"/>
                </a:solidFill>
                <a:latin typeface="Franklin Gothic Medium" panose="020B0603020102020204" pitchFamily="34" charset="0"/>
                <a:ea typeface="+mn-lt"/>
                <a:cs typeface="+mn-lt"/>
              </a:rPr>
              <a:t> Data from Digital Science’s Dimensions platform, available at </a:t>
            </a:r>
            <a:r>
              <a:rPr lang="en-GB" sz="1067" kern="0">
                <a:solidFill>
                  <a:srgbClr val="0973C0"/>
                </a:solidFill>
                <a:latin typeface="Franklin Gothic Medium" panose="020B0603020102020204" pitchFamily="34" charset="0"/>
                <a:ea typeface="+mn-lt"/>
                <a:cs typeface="+mn-lt"/>
                <a:hlinkClick r:id="rId7"/>
              </a:rPr>
              <a:t>https://app</a:t>
            </a:r>
            <a:r>
              <a:rPr kumimoji="0" lang="en-GB" sz="1067" b="0" i="0" u="none" strike="noStrike" kern="0" cap="none" spc="0" normalizeH="0" baseline="0" noProof="0">
                <a:ln>
                  <a:noFill/>
                </a:ln>
                <a:solidFill>
                  <a:srgbClr val="0973C0"/>
                </a:solidFill>
                <a:effectLst/>
                <a:uLnTx/>
                <a:uFillTx/>
                <a:latin typeface="Franklin Gothic Medium" panose="020B0603020102020204" pitchFamily="34" charset="0"/>
                <a:ea typeface="+mn-lt"/>
                <a:cs typeface="+mn-lt"/>
                <a:hlinkClick r:id="rId7"/>
              </a:rPr>
              <a:t>.</a:t>
            </a:r>
            <a:r>
              <a:rPr lang="en-GB" sz="1067" kern="0">
                <a:solidFill>
                  <a:srgbClr val="0973C0"/>
                </a:solidFill>
                <a:latin typeface="Franklin Gothic Medium" panose="020B0603020102020204" pitchFamily="34" charset="0"/>
                <a:ea typeface="+mn-lt"/>
                <a:cs typeface="+mn-lt"/>
                <a:hlinkClick r:id="rId7"/>
              </a:rPr>
              <a:t>dimensions</a:t>
            </a:r>
            <a:r>
              <a:rPr kumimoji="0" lang="en-GB" sz="1067" b="0" i="0" u="none" strike="noStrike" kern="0" cap="none" spc="0" normalizeH="0" baseline="0" noProof="0">
                <a:ln>
                  <a:noFill/>
                </a:ln>
                <a:solidFill>
                  <a:srgbClr val="0973C0"/>
                </a:solidFill>
                <a:effectLst/>
                <a:uLnTx/>
                <a:uFillTx/>
                <a:latin typeface="Franklin Gothic Medium" panose="020B0603020102020204" pitchFamily="34" charset="0"/>
                <a:ea typeface="+mn-lt"/>
                <a:cs typeface="+mn-lt"/>
                <a:hlinkClick r:id="rId7"/>
              </a:rPr>
              <a:t>.</a:t>
            </a:r>
            <a:r>
              <a:rPr lang="en-GB" sz="1067" kern="0">
                <a:solidFill>
                  <a:srgbClr val="0973C0"/>
                </a:solidFill>
                <a:latin typeface="Franklin Gothic Medium" panose="020B0603020102020204" pitchFamily="34" charset="0"/>
                <a:ea typeface="+mn-lt"/>
                <a:cs typeface="+mn-lt"/>
                <a:hlinkClick r:id="rId7"/>
              </a:rPr>
              <a:t>ai</a:t>
            </a:r>
            <a:r>
              <a:rPr kumimoji="0" lang="en-GB" sz="1067" b="0" i="0" u="none" strike="noStrike" kern="0" cap="none" spc="0" normalizeH="0" baseline="0" noProof="0">
                <a:ln>
                  <a:noFill/>
                </a:ln>
                <a:solidFill>
                  <a:srgbClr val="333333"/>
                </a:solidFill>
                <a:effectLst/>
                <a:uLnTx/>
                <a:uFillTx/>
                <a:latin typeface="Franklin Gothic Medium" panose="020B0603020102020204" pitchFamily="34" charset="0"/>
                <a:ea typeface="+mn-lt"/>
                <a:cs typeface="+mn-lt"/>
              </a:rPr>
              <a:t>.</a:t>
            </a:r>
            <a:r>
              <a:rPr lang="en-GB" sz="1067" kern="0">
                <a:solidFill>
                  <a:srgbClr val="333333"/>
                </a:solidFill>
                <a:latin typeface="Franklin Gothic Medium" panose="020B0603020102020204" pitchFamily="34" charset="0"/>
                <a:ea typeface="+mn-lt"/>
                <a:cs typeface="+mn-lt"/>
              </a:rPr>
              <a:t> </a:t>
            </a:r>
            <a:endParaRPr lang="en-US" sz="1067">
              <a:latin typeface="Franklin Gothic Medium" panose="020B0603020102020204" pitchFamily="34" charset="0"/>
            </a:endParaRPr>
          </a:p>
        </p:txBody>
      </p:sp>
    </p:spTree>
    <p:custDataLst>
      <p:tags r:id="rId1"/>
    </p:custDataLst>
    <p:extLst>
      <p:ext uri="{BB962C8B-B14F-4D97-AF65-F5344CB8AC3E}">
        <p14:creationId xmlns:p14="http://schemas.microsoft.com/office/powerpoint/2010/main" val="1424679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B2FABDBB-5ED9-F3C1-E389-0F86422DFF8C}"/>
              </a:ext>
            </a:extLst>
          </p:cNvPr>
          <p:cNvSpPr/>
          <p:nvPr/>
        </p:nvSpPr>
        <p:spPr>
          <a:xfrm>
            <a:off x="6855423" y="5642311"/>
            <a:ext cx="481456" cy="481456"/>
          </a:xfrm>
          <a:prstGeom prst="ellipse">
            <a:avLst/>
          </a:prstGeom>
          <a:solidFill>
            <a:srgbClr val="FFE9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73" name="Oval 72">
            <a:extLst>
              <a:ext uri="{FF2B5EF4-FFF2-40B4-BE49-F238E27FC236}">
                <a16:creationId xmlns:a16="http://schemas.microsoft.com/office/drawing/2014/main" id="{A5C45A98-AF28-C8BA-497C-531738BF4858}"/>
              </a:ext>
            </a:extLst>
          </p:cNvPr>
          <p:cNvSpPr/>
          <p:nvPr/>
        </p:nvSpPr>
        <p:spPr>
          <a:xfrm>
            <a:off x="5660447" y="5642311"/>
            <a:ext cx="481456" cy="481456"/>
          </a:xfrm>
          <a:prstGeom prst="ellipse">
            <a:avLst/>
          </a:prstGeom>
          <a:solidFill>
            <a:srgbClr val="FFC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74" name="Oval 73">
            <a:extLst>
              <a:ext uri="{FF2B5EF4-FFF2-40B4-BE49-F238E27FC236}">
                <a16:creationId xmlns:a16="http://schemas.microsoft.com/office/drawing/2014/main" id="{4A2D4A19-4E21-B073-7BB5-214AFB966DCC}"/>
              </a:ext>
            </a:extLst>
          </p:cNvPr>
          <p:cNvSpPr/>
          <p:nvPr/>
        </p:nvSpPr>
        <p:spPr>
          <a:xfrm>
            <a:off x="4465471" y="5642311"/>
            <a:ext cx="481456" cy="481456"/>
          </a:xfrm>
          <a:prstGeom prst="ellipse">
            <a:avLst/>
          </a:prstGeom>
          <a:solidFill>
            <a:srgbClr val="D2F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71" name="Oval 70">
            <a:extLst>
              <a:ext uri="{FF2B5EF4-FFF2-40B4-BE49-F238E27FC236}">
                <a16:creationId xmlns:a16="http://schemas.microsoft.com/office/drawing/2014/main" id="{F10C44D1-FE5F-74CD-8904-39AD9DCC7ED2}"/>
              </a:ext>
            </a:extLst>
          </p:cNvPr>
          <p:cNvSpPr/>
          <p:nvPr/>
        </p:nvSpPr>
        <p:spPr>
          <a:xfrm>
            <a:off x="3270495" y="5642311"/>
            <a:ext cx="481456" cy="481456"/>
          </a:xfrm>
          <a:prstGeom prst="ellipse">
            <a:avLst/>
          </a:prstGeom>
          <a:solidFill>
            <a:srgbClr val="FFE9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70" name="Oval 69">
            <a:extLst>
              <a:ext uri="{FF2B5EF4-FFF2-40B4-BE49-F238E27FC236}">
                <a16:creationId xmlns:a16="http://schemas.microsoft.com/office/drawing/2014/main" id="{948CF334-AC5E-54D4-9110-AF9B19E30C7D}"/>
              </a:ext>
            </a:extLst>
          </p:cNvPr>
          <p:cNvSpPr/>
          <p:nvPr/>
        </p:nvSpPr>
        <p:spPr>
          <a:xfrm>
            <a:off x="2075519" y="5642311"/>
            <a:ext cx="481456" cy="481456"/>
          </a:xfrm>
          <a:prstGeom prst="ellipse">
            <a:avLst/>
          </a:prstGeom>
          <a:solidFill>
            <a:srgbClr val="FFC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69" name="Oval 68">
            <a:extLst>
              <a:ext uri="{FF2B5EF4-FFF2-40B4-BE49-F238E27FC236}">
                <a16:creationId xmlns:a16="http://schemas.microsoft.com/office/drawing/2014/main" id="{BFFB93AA-0A8E-CD7E-2FD0-2F07E00F91F8}"/>
              </a:ext>
            </a:extLst>
          </p:cNvPr>
          <p:cNvSpPr/>
          <p:nvPr/>
        </p:nvSpPr>
        <p:spPr>
          <a:xfrm>
            <a:off x="880543" y="5642311"/>
            <a:ext cx="481456" cy="481456"/>
          </a:xfrm>
          <a:prstGeom prst="ellipse">
            <a:avLst/>
          </a:prstGeom>
          <a:solidFill>
            <a:srgbClr val="D2F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66" name="Rectangle 65">
            <a:extLst>
              <a:ext uri="{FF2B5EF4-FFF2-40B4-BE49-F238E27FC236}">
                <a16:creationId xmlns:a16="http://schemas.microsoft.com/office/drawing/2014/main" id="{705276EF-FCFD-C268-0D94-D0B737EDC65F}"/>
              </a:ext>
            </a:extLst>
          </p:cNvPr>
          <p:cNvSpPr/>
          <p:nvPr/>
        </p:nvSpPr>
        <p:spPr>
          <a:xfrm>
            <a:off x="4769700" y="4248716"/>
            <a:ext cx="2338889" cy="840741"/>
          </a:xfrm>
          <a:prstGeom prst="rect">
            <a:avLst/>
          </a:prstGeom>
          <a:solidFill>
            <a:srgbClr val="EBEBEB"/>
          </a:solidFill>
          <a:ln w="12700">
            <a:noFill/>
          </a:ln>
        </p:spPr>
        <p:style>
          <a:lnRef idx="2">
            <a:scrgbClr r="0" g="0" b="0"/>
          </a:lnRef>
          <a:fillRef idx="1">
            <a:scrgbClr r="0" g="0" b="0"/>
          </a:fillRef>
          <a:effectRef idx="0">
            <a:schemeClr val="accent6">
              <a:alpha val="80000"/>
              <a:hueOff val="0"/>
              <a:satOff val="0"/>
              <a:lumOff val="0"/>
              <a:alphaOff val="0"/>
            </a:schemeClr>
          </a:effectRef>
          <a:fontRef idx="minor">
            <a:schemeClr val="lt1"/>
          </a:fontRef>
        </p:style>
        <p:txBody>
          <a:bodyPr spcFirstLastPara="0" vert="horz" wrap="square" lIns="69079" tIns="69079" rIns="69079" bIns="69079"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185304" rtl="0" eaLnBrk="1" fontAlgn="base"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endParaRPr>
          </a:p>
        </p:txBody>
      </p:sp>
      <p:sp>
        <p:nvSpPr>
          <p:cNvPr id="65" name="Rectangle 64">
            <a:extLst>
              <a:ext uri="{FF2B5EF4-FFF2-40B4-BE49-F238E27FC236}">
                <a16:creationId xmlns:a16="http://schemas.microsoft.com/office/drawing/2014/main" id="{F0F1DB17-2858-FE49-64B9-535C57EBA4F5}"/>
              </a:ext>
            </a:extLst>
          </p:cNvPr>
          <p:cNvSpPr/>
          <p:nvPr/>
        </p:nvSpPr>
        <p:spPr>
          <a:xfrm>
            <a:off x="4769701" y="3022412"/>
            <a:ext cx="2338889" cy="840741"/>
          </a:xfrm>
          <a:prstGeom prst="rect">
            <a:avLst/>
          </a:prstGeom>
          <a:solidFill>
            <a:srgbClr val="EBEBEB"/>
          </a:solidFill>
          <a:ln w="12700">
            <a:noFill/>
          </a:ln>
        </p:spPr>
        <p:style>
          <a:lnRef idx="2">
            <a:scrgbClr r="0" g="0" b="0"/>
          </a:lnRef>
          <a:fillRef idx="1">
            <a:scrgbClr r="0" g="0" b="0"/>
          </a:fillRef>
          <a:effectRef idx="0">
            <a:schemeClr val="accent6">
              <a:alpha val="80000"/>
              <a:hueOff val="0"/>
              <a:satOff val="0"/>
              <a:lumOff val="0"/>
              <a:alphaOff val="0"/>
            </a:schemeClr>
          </a:effectRef>
          <a:fontRef idx="minor">
            <a:schemeClr val="lt1"/>
          </a:fontRef>
        </p:style>
        <p:txBody>
          <a:bodyPr spcFirstLastPara="0" vert="horz" wrap="square" lIns="69079" tIns="69079" rIns="69079" bIns="69079"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185304" rtl="0" eaLnBrk="1" fontAlgn="base"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7C5FD15E-D8C2-9CD1-98C8-B223E8AC24C6}"/>
              </a:ext>
            </a:extLst>
          </p:cNvPr>
          <p:cNvSpPr/>
          <p:nvPr/>
        </p:nvSpPr>
        <p:spPr>
          <a:xfrm>
            <a:off x="806852" y="3612284"/>
            <a:ext cx="2338889" cy="840741"/>
          </a:xfrm>
          <a:prstGeom prst="rect">
            <a:avLst/>
          </a:prstGeom>
          <a:solidFill>
            <a:srgbClr val="EBEBEB"/>
          </a:solidFill>
          <a:ln w="12700">
            <a:noFill/>
          </a:ln>
        </p:spPr>
        <p:style>
          <a:lnRef idx="2">
            <a:scrgbClr r="0" g="0" b="0"/>
          </a:lnRef>
          <a:fillRef idx="1">
            <a:scrgbClr r="0" g="0" b="0"/>
          </a:fillRef>
          <a:effectRef idx="0">
            <a:schemeClr val="accent6">
              <a:alpha val="80000"/>
              <a:hueOff val="0"/>
              <a:satOff val="0"/>
              <a:lumOff val="0"/>
              <a:alphaOff val="0"/>
            </a:schemeClr>
          </a:effectRef>
          <a:fontRef idx="minor">
            <a:schemeClr val="lt1"/>
          </a:fontRef>
        </p:style>
        <p:txBody>
          <a:bodyPr spcFirstLastPara="0" vert="horz" wrap="square" lIns="69079" tIns="69079" rIns="69079" bIns="69079"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185304" rtl="0" eaLnBrk="1" fontAlgn="base"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endParaRPr>
          </a:p>
        </p:txBody>
      </p:sp>
      <p:sp>
        <p:nvSpPr>
          <p:cNvPr id="23" name="Text Placeholder 4">
            <a:extLst>
              <a:ext uri="{FF2B5EF4-FFF2-40B4-BE49-F238E27FC236}">
                <a16:creationId xmlns:a16="http://schemas.microsoft.com/office/drawing/2014/main" id="{F1BB4577-1FA0-9991-71EC-F3A59F0D9E25}"/>
              </a:ext>
            </a:extLst>
          </p:cNvPr>
          <p:cNvSpPr txBox="1">
            <a:spLocks/>
          </p:cNvSpPr>
          <p:nvPr/>
        </p:nvSpPr>
        <p:spPr>
          <a:xfrm>
            <a:off x="568971" y="1563945"/>
            <a:ext cx="10918008" cy="1002043"/>
          </a:xfrm>
          <a:prstGeom prst="rect">
            <a:avLst/>
          </a:prstGeom>
        </p:spPr>
        <p:txBody>
          <a:bodyPr lIns="121920" tIns="60960" rIns="121920" bIns="60960" anchor="t"/>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9170">
              <a:defRPr/>
            </a:pPr>
            <a:r>
              <a:rPr kumimoji="0" lang="en-US" sz="1867" b="0" i="0" u="none" strike="noStrike" kern="1200" cap="none" spc="0" normalizeH="0" baseline="0" noProof="0">
                <a:ln>
                  <a:noFill/>
                </a:ln>
                <a:solidFill>
                  <a:schemeClr val="tx1"/>
                </a:solidFill>
                <a:effectLst/>
                <a:uLnTx/>
                <a:uFillTx/>
                <a:latin typeface="Franklin Gothic Medium" panose="020B0603020102020204" pitchFamily="34" charset="0"/>
                <a:ea typeface="ヒラギノ角ゴ Pro W3"/>
                <a:cs typeface="Calibri"/>
              </a:rPr>
              <a:t>Plain language summaries (PLS) are </a:t>
            </a:r>
            <a:r>
              <a:rPr lang="en-US" sz="1867">
                <a:solidFill>
                  <a:schemeClr val="tx1"/>
                </a:solidFill>
                <a:latin typeface="Franklin Gothic Medium" panose="020B0603020102020204" pitchFamily="34" charset="0"/>
                <a:ea typeface="ヒラギノ角ゴ Pro W3"/>
                <a:cs typeface="Calibri"/>
              </a:rPr>
              <a:t>nonexpert-friendly</a:t>
            </a:r>
            <a:r>
              <a:rPr kumimoji="0" lang="en-US" sz="1867" b="0" i="0" u="none" strike="noStrike" kern="1200" cap="none" spc="0" normalizeH="0" baseline="0" noProof="0">
                <a:ln>
                  <a:noFill/>
                </a:ln>
                <a:solidFill>
                  <a:schemeClr val="tx1"/>
                </a:solidFill>
                <a:effectLst/>
                <a:uLnTx/>
                <a:uFillTx/>
                <a:latin typeface="Franklin Gothic Medium" panose="020B0603020102020204" pitchFamily="34" charset="0"/>
                <a:ea typeface="ヒラギノ角ゴ Pro W3"/>
                <a:cs typeface="Calibri"/>
              </a:rPr>
              <a:t> materials that explain our clinical trials</a:t>
            </a:r>
          </a:p>
          <a:p>
            <a:pPr lvl="1" indent="-304792" defTabSz="1219170">
              <a:buFont typeface="Arial" panose="020B0604020202020204" pitchFamily="34" charset="0"/>
              <a:buChar char="•"/>
              <a:defRPr/>
            </a:pPr>
            <a:r>
              <a:rPr lang="en-US" sz="1867">
                <a:solidFill>
                  <a:schemeClr val="tx1"/>
                </a:solidFill>
                <a:latin typeface="Franklin Gothic Medium" panose="020B0603020102020204" pitchFamily="34" charset="0"/>
                <a:ea typeface="ヒラギノ角ゴ Pro W3"/>
                <a:cs typeface="Calibri"/>
              </a:rPr>
              <a:t>Provides clear summaries to improve accessibility and reach</a:t>
            </a:r>
          </a:p>
          <a:p>
            <a:pPr marL="609585" marR="0" lvl="1" indent="-304792" algn="l" defTabSz="1219170">
              <a:lnSpc>
                <a:spcPct val="90000"/>
              </a:lnSpc>
              <a:spcBef>
                <a:spcPts val="667"/>
              </a:spcBef>
              <a:spcAft>
                <a:spcPct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chemeClr val="tx1"/>
                </a:solidFill>
                <a:effectLst/>
                <a:uLnTx/>
                <a:uFillTx/>
                <a:latin typeface="Franklin Gothic Medium" panose="020B0603020102020204" pitchFamily="34" charset="0"/>
                <a:ea typeface="ヒラギノ角ゴ Pro W3"/>
                <a:cs typeface="Calibri"/>
              </a:rPr>
              <a:t>Facilitate patient/caregiver empowerment</a:t>
            </a:r>
            <a:endParaRPr lang="en-US" sz="2400">
              <a:solidFill>
                <a:schemeClr val="tx1"/>
              </a:solidFill>
              <a:latin typeface="Franklin Gothic Medium" panose="020B0603020102020204" pitchFamily="34" charset="0"/>
              <a:ea typeface="ヒラギノ角ゴ Pro W3"/>
              <a:cs typeface="Calibri"/>
            </a:endParaRPr>
          </a:p>
          <a:p>
            <a:pPr marL="609585" marR="0" lvl="1" indent="-304792" algn="l" defTabSz="1219170" rtl="0" eaLnBrk="1" fontAlgn="base" latinLnBrk="0" hangingPunct="1">
              <a:lnSpc>
                <a:spcPct val="90000"/>
              </a:lnSpc>
              <a:spcBef>
                <a:spcPts val="667"/>
              </a:spcBef>
              <a:spcAft>
                <a:spcPct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chemeClr val="tx1"/>
                </a:solidFill>
                <a:effectLst/>
                <a:uLnTx/>
                <a:uFillTx/>
                <a:latin typeface="Franklin Gothic Medium" panose="020B0603020102020204" pitchFamily="34" charset="0"/>
                <a:ea typeface="ヒラギノ角ゴ Pro W3"/>
                <a:cs typeface="Calibri"/>
              </a:rPr>
              <a:t>Align with patient-centric approach</a:t>
            </a:r>
          </a:p>
          <a:p>
            <a:pPr marL="0" marR="0" lvl="0" indent="0" algn="l" defTabSz="1219170" rtl="0" eaLnBrk="1" fontAlgn="base" latinLnBrk="0" hangingPunct="1">
              <a:lnSpc>
                <a:spcPct val="90000"/>
              </a:lnSpc>
              <a:spcBef>
                <a:spcPts val="1333"/>
              </a:spcBef>
              <a:spcAft>
                <a:spcPct val="0"/>
              </a:spcAft>
              <a:buClrTx/>
              <a:buSzTx/>
              <a:buFontTx/>
              <a:buNone/>
              <a:tabLst/>
              <a:defRPr/>
            </a:pPr>
            <a:endParaRPr kumimoji="0" lang="en-US" sz="1867" b="0" i="0" u="none" strike="noStrike" kern="1200" cap="none" spc="0" normalizeH="0" baseline="0" noProof="0">
              <a:ln>
                <a:noFill/>
              </a:ln>
              <a:solidFill>
                <a:srgbClr val="6E6159"/>
              </a:solidFill>
              <a:effectLst/>
              <a:uLnTx/>
              <a:uFillTx/>
              <a:latin typeface="Montserrat Regular" pitchFamily="2" charset="77"/>
              <a:ea typeface="ヒラギノ角ゴ Pro W3" panose="020B0300000000000000" pitchFamily="34" charset="-128"/>
              <a:cs typeface="+mn-cs"/>
            </a:endParaRPr>
          </a:p>
          <a:p>
            <a:pPr marL="0" marR="0" lvl="0" indent="0" algn="l" defTabSz="1219170" rtl="0" eaLnBrk="1" fontAlgn="base" latinLnBrk="0" hangingPunct="1">
              <a:lnSpc>
                <a:spcPct val="90000"/>
              </a:lnSpc>
              <a:spcBef>
                <a:spcPts val="1333"/>
              </a:spcBef>
              <a:spcAft>
                <a:spcPct val="0"/>
              </a:spcAft>
              <a:buClrTx/>
              <a:buSzTx/>
              <a:buFontTx/>
              <a:buNone/>
              <a:tabLst/>
              <a:defRPr/>
            </a:pPr>
            <a:endParaRPr kumimoji="0" lang="en-US" sz="1867" b="0" i="0" u="none" strike="noStrike" kern="1200" cap="none" spc="0" normalizeH="0" baseline="0" noProof="0">
              <a:ln>
                <a:noFill/>
              </a:ln>
              <a:solidFill>
                <a:srgbClr val="6E6159"/>
              </a:solidFill>
              <a:effectLst/>
              <a:uLnTx/>
              <a:uFillTx/>
              <a:latin typeface="Montserrat Regular" pitchFamily="2" charset="77"/>
              <a:ea typeface="ヒラギノ角ゴ Pro W3" panose="020B0300000000000000" pitchFamily="34" charset="-128"/>
              <a:cs typeface="+mn-cs"/>
            </a:endParaRPr>
          </a:p>
        </p:txBody>
      </p:sp>
      <p:sp>
        <p:nvSpPr>
          <p:cNvPr id="2" name="Title 1">
            <a:extLst>
              <a:ext uri="{FF2B5EF4-FFF2-40B4-BE49-F238E27FC236}">
                <a16:creationId xmlns:a16="http://schemas.microsoft.com/office/drawing/2014/main" id="{11B3A572-A720-2A21-990C-BE545717AC5E}"/>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07000"/>
              </a:lnSpc>
              <a:spcAft>
                <a:spcPts val="1067"/>
              </a:spcAft>
            </a:pPr>
            <a:r>
              <a:rPr lang="en-GB" sz="4533">
                <a:solidFill>
                  <a:srgbClr val="F28C11"/>
                </a:solidFill>
                <a:latin typeface="Franklin Gothic Medium" panose="020B0603020102020204" pitchFamily="34" charset="0"/>
                <a:cs typeface="Calibri"/>
              </a:rPr>
              <a:t>Types of PLS</a:t>
            </a:r>
          </a:p>
        </p:txBody>
      </p:sp>
      <p:sp>
        <p:nvSpPr>
          <p:cNvPr id="9" name="Rectangle 8">
            <a:extLst>
              <a:ext uri="{FF2B5EF4-FFF2-40B4-BE49-F238E27FC236}">
                <a16:creationId xmlns:a16="http://schemas.microsoft.com/office/drawing/2014/main" id="{9DA91C26-B4C6-888F-E04A-A67F294D0A71}"/>
              </a:ext>
            </a:extLst>
          </p:cNvPr>
          <p:cNvSpPr/>
          <p:nvPr/>
        </p:nvSpPr>
        <p:spPr>
          <a:xfrm>
            <a:off x="750278" y="3548622"/>
            <a:ext cx="2338889" cy="840741"/>
          </a:xfrm>
          <a:prstGeom prst="rect">
            <a:avLst/>
          </a:prstGeom>
          <a:noFill/>
          <a:ln w="12700">
            <a:solidFill>
              <a:schemeClr val="tx1"/>
            </a:solidFill>
          </a:ln>
        </p:spPr>
        <p:style>
          <a:lnRef idx="2">
            <a:scrgbClr r="0" g="0" b="0"/>
          </a:lnRef>
          <a:fillRef idx="1">
            <a:scrgbClr r="0" g="0" b="0"/>
          </a:fillRef>
          <a:effectRef idx="0">
            <a:schemeClr val="accent6">
              <a:alpha val="80000"/>
              <a:hueOff val="0"/>
              <a:satOff val="0"/>
              <a:lumOff val="0"/>
              <a:alphaOff val="0"/>
            </a:schemeClr>
          </a:effectRef>
          <a:fontRef idx="minor">
            <a:schemeClr val="lt1"/>
          </a:fontRef>
        </p:style>
        <p:txBody>
          <a:bodyPr spcFirstLastPara="0" vert="horz" wrap="square" lIns="69079" tIns="69079" rIns="69079" bIns="69079"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185304"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rPr>
              <a:t>Plain Language Materials </a:t>
            </a:r>
          </a:p>
        </p:txBody>
      </p:sp>
      <p:sp>
        <p:nvSpPr>
          <p:cNvPr id="10" name="Rectangle 9">
            <a:extLst>
              <a:ext uri="{FF2B5EF4-FFF2-40B4-BE49-F238E27FC236}">
                <a16:creationId xmlns:a16="http://schemas.microsoft.com/office/drawing/2014/main" id="{948CAC34-D79A-4BC8-E096-310A6064C6A1}"/>
              </a:ext>
            </a:extLst>
          </p:cNvPr>
          <p:cNvSpPr/>
          <p:nvPr/>
        </p:nvSpPr>
        <p:spPr>
          <a:xfrm>
            <a:off x="4716734" y="2970039"/>
            <a:ext cx="2338889" cy="840741"/>
          </a:xfrm>
          <a:prstGeom prst="rect">
            <a:avLst/>
          </a:prstGeom>
          <a:noFill/>
          <a:ln w="12700">
            <a:solidFill>
              <a:schemeClr val="tx1"/>
            </a:solidFill>
          </a:ln>
        </p:spPr>
        <p:style>
          <a:lnRef idx="2">
            <a:scrgbClr r="0" g="0" b="0"/>
          </a:lnRef>
          <a:fillRef idx="1">
            <a:scrgbClr r="0" g="0" b="0"/>
          </a:fillRef>
          <a:effectRef idx="0">
            <a:schemeClr val="accent6">
              <a:alpha val="70000"/>
              <a:hueOff val="0"/>
              <a:satOff val="0"/>
              <a:lumOff val="0"/>
              <a:alphaOff val="0"/>
            </a:schemeClr>
          </a:effectRef>
          <a:fontRef idx="minor">
            <a:schemeClr val="lt1"/>
          </a:fontRef>
        </p:style>
        <p:txBody>
          <a:bodyPr spcFirstLastPara="0" vert="horz" wrap="square" lIns="65692" tIns="65692" rIns="65692" bIns="65692"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48243"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tx1"/>
                </a:solidFill>
                <a:effectLst/>
                <a:uLnTx/>
                <a:uFillTx/>
                <a:latin typeface="Franklin Gothic Medium" panose="020B06030201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Clinical Trial </a:t>
            </a:r>
            <a:br>
              <a:rPr kumimoji="0" lang="en-US" sz="1600" b="1" i="0" u="none" strike="noStrike" kern="1200" cap="none" spc="0" normalizeH="0" baseline="0" noProof="0">
                <a:ln>
                  <a:noFill/>
                </a:ln>
                <a:solidFill>
                  <a:srgbClr val="0563C1"/>
                </a:solidFill>
                <a:effectLst/>
                <a:uLnTx/>
                <a:uFillTx/>
                <a:latin typeface="Franklin Gothic Medium" panose="020B06030201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br>
            <a:r>
              <a:rPr kumimoji="0" lang="en-US" sz="1600" b="1" i="0" u="none" strike="noStrike" kern="1200" cap="none" spc="0" normalizeH="0" baseline="0" noProof="0">
                <a:ln>
                  <a:noFill/>
                </a:ln>
                <a:solidFill>
                  <a:schemeClr val="tx1"/>
                </a:solidFill>
                <a:effectLst/>
                <a:uLnTx/>
                <a:uFillTx/>
                <a:latin typeface="Franklin Gothic Medium" panose="020B06030201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Summaries </a:t>
            </a:r>
            <a:r>
              <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rPr>
              <a:t>(CTS</a:t>
            </a:r>
            <a:r>
              <a:rPr kumimoji="0" lang="en-US" sz="1600" b="0" i="0" u="none" strike="noStrike" kern="1200" cap="none" spc="0" normalizeH="0" baseline="0" noProof="0">
                <a:ln>
                  <a:noFill/>
                </a:ln>
                <a:solidFill>
                  <a:srgbClr val="00A6CE">
                    <a:lumMod val="10000"/>
                  </a:srgbClr>
                </a:solidFill>
                <a:effectLst/>
                <a:uLnTx/>
                <a:uFillTx/>
                <a:latin typeface="Montserrat Medium" panose="00000600000000000000" pitchFamily="2" charset="0"/>
                <a:ea typeface="+mn-ea"/>
                <a:cs typeface="+mn-cs"/>
              </a:rPr>
              <a:t>)</a:t>
            </a:r>
            <a:endParaRPr kumimoji="0" lang="en-US" sz="1600" b="0" i="0" u="none" strike="noStrike" kern="1200" cap="none" spc="0" normalizeH="0" baseline="0" noProof="0">
              <a:ln>
                <a:noFill/>
              </a:ln>
              <a:solidFill>
                <a:srgbClr val="F3F4F3"/>
              </a:solidFill>
              <a:effectLst/>
              <a:uLnTx/>
              <a:uFillTx/>
              <a:latin typeface="Montserrat Medium" panose="00000600000000000000" pitchFamily="2" charset="0"/>
              <a:ea typeface="+mn-ea"/>
              <a:cs typeface="+mn-cs"/>
            </a:endParaRPr>
          </a:p>
        </p:txBody>
      </p:sp>
      <p:grpSp>
        <p:nvGrpSpPr>
          <p:cNvPr id="7" name="Group 6">
            <a:extLst>
              <a:ext uri="{FF2B5EF4-FFF2-40B4-BE49-F238E27FC236}">
                <a16:creationId xmlns:a16="http://schemas.microsoft.com/office/drawing/2014/main" id="{AE50E5FA-C156-5D1D-3078-43634F521E3D}"/>
              </a:ext>
            </a:extLst>
          </p:cNvPr>
          <p:cNvGrpSpPr/>
          <p:nvPr/>
        </p:nvGrpSpPr>
        <p:grpSpPr>
          <a:xfrm>
            <a:off x="8928663" y="3576397"/>
            <a:ext cx="2391856" cy="2097212"/>
            <a:chOff x="6696497" y="2427897"/>
            <a:chExt cx="1793892" cy="1572909"/>
          </a:xfrm>
        </p:grpSpPr>
        <p:sp>
          <p:nvSpPr>
            <p:cNvPr id="68" name="Rectangle 67">
              <a:extLst>
                <a:ext uri="{FF2B5EF4-FFF2-40B4-BE49-F238E27FC236}">
                  <a16:creationId xmlns:a16="http://schemas.microsoft.com/office/drawing/2014/main" id="{4517BF9B-6AC5-9F84-7B13-7DF64DB1C566}"/>
                </a:ext>
              </a:extLst>
            </p:cNvPr>
            <p:cNvSpPr/>
            <p:nvPr/>
          </p:nvSpPr>
          <p:spPr>
            <a:xfrm>
              <a:off x="6736222" y="3370250"/>
              <a:ext cx="1754167" cy="630556"/>
            </a:xfrm>
            <a:prstGeom prst="rect">
              <a:avLst/>
            </a:prstGeom>
            <a:solidFill>
              <a:srgbClr val="EBEBEB"/>
            </a:solidFill>
            <a:ln w="12700">
              <a:noFill/>
            </a:ln>
          </p:spPr>
          <p:style>
            <a:lnRef idx="2">
              <a:scrgbClr r="0" g="0" b="0"/>
            </a:lnRef>
            <a:fillRef idx="1">
              <a:scrgbClr r="0" g="0" b="0"/>
            </a:fillRef>
            <a:effectRef idx="0">
              <a:schemeClr val="accent6">
                <a:alpha val="80000"/>
                <a:hueOff val="0"/>
                <a:satOff val="0"/>
                <a:lumOff val="0"/>
                <a:alphaOff val="0"/>
              </a:schemeClr>
            </a:effectRef>
            <a:fontRef idx="minor">
              <a:schemeClr val="lt1"/>
            </a:fontRef>
          </p:style>
          <p:txBody>
            <a:bodyPr spcFirstLastPara="0" vert="horz" wrap="square" lIns="69079" tIns="69079" rIns="69079" bIns="69079"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185304" rtl="0" eaLnBrk="1" fontAlgn="base"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6D1A330C-CA69-7B48-3A1C-9CF5A44E372F}"/>
                </a:ext>
              </a:extLst>
            </p:cNvPr>
            <p:cNvSpPr/>
            <p:nvPr/>
          </p:nvSpPr>
          <p:spPr>
            <a:xfrm>
              <a:off x="6736222" y="2469559"/>
              <a:ext cx="1754167" cy="630556"/>
            </a:xfrm>
            <a:prstGeom prst="rect">
              <a:avLst/>
            </a:prstGeom>
            <a:solidFill>
              <a:srgbClr val="EBEBEB"/>
            </a:solidFill>
            <a:ln w="12700">
              <a:noFill/>
            </a:ln>
          </p:spPr>
          <p:style>
            <a:lnRef idx="2">
              <a:scrgbClr r="0" g="0" b="0"/>
            </a:lnRef>
            <a:fillRef idx="1">
              <a:scrgbClr r="0" g="0" b="0"/>
            </a:fillRef>
            <a:effectRef idx="0">
              <a:schemeClr val="accent6">
                <a:alpha val="80000"/>
                <a:hueOff val="0"/>
                <a:satOff val="0"/>
                <a:lumOff val="0"/>
                <a:alphaOff val="0"/>
              </a:schemeClr>
            </a:effectRef>
            <a:fontRef idx="minor">
              <a:schemeClr val="lt1"/>
            </a:fontRef>
          </p:style>
          <p:txBody>
            <a:bodyPr spcFirstLastPara="0" vert="horz" wrap="square" lIns="69079" tIns="69079" rIns="69079" bIns="69079"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185304" rtl="0" eaLnBrk="1" fontAlgn="base"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50C3D7D-A9A0-A319-BC25-0E251DA95670}"/>
                </a:ext>
              </a:extLst>
            </p:cNvPr>
            <p:cNvSpPr/>
            <p:nvPr/>
          </p:nvSpPr>
          <p:spPr>
            <a:xfrm>
              <a:off x="6696497" y="2427897"/>
              <a:ext cx="1754167" cy="630556"/>
            </a:xfrm>
            <a:prstGeom prst="rect">
              <a:avLst/>
            </a:prstGeom>
            <a:noFill/>
            <a:ln w="12700">
              <a:solidFill>
                <a:schemeClr val="tx1"/>
              </a:solidFill>
            </a:ln>
          </p:spPr>
          <p:style>
            <a:lnRef idx="2">
              <a:scrgbClr r="0" g="0" b="0"/>
            </a:lnRef>
            <a:fillRef idx="1">
              <a:scrgbClr r="0" g="0" b="0"/>
            </a:fillRef>
            <a:effectRef idx="0">
              <a:schemeClr val="accent6">
                <a:alpha val="50000"/>
                <a:hueOff val="0"/>
                <a:satOff val="0"/>
                <a:lumOff val="0"/>
                <a:alphaOff val="0"/>
              </a:schemeClr>
            </a:effectRef>
            <a:fontRef idx="minor">
              <a:schemeClr val="lt1"/>
            </a:fontRef>
          </p:style>
          <p:txBody>
            <a:bodyPr spcFirstLastPara="0" vert="horz" wrap="square" lIns="65692" tIns="65692" rIns="65692" bIns="65692"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48243"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rPr>
                <a:t>Manuscripts</a:t>
              </a:r>
            </a:p>
          </p:txBody>
        </p:sp>
        <p:sp>
          <p:nvSpPr>
            <p:cNvPr id="12" name="Rectangle 11">
              <a:extLst>
                <a:ext uri="{FF2B5EF4-FFF2-40B4-BE49-F238E27FC236}">
                  <a16:creationId xmlns:a16="http://schemas.microsoft.com/office/drawing/2014/main" id="{F2D08342-EF17-D1E9-21B3-CC54F54F9F3A}"/>
                </a:ext>
              </a:extLst>
            </p:cNvPr>
            <p:cNvSpPr/>
            <p:nvPr/>
          </p:nvSpPr>
          <p:spPr>
            <a:xfrm>
              <a:off x="6696497" y="3330970"/>
              <a:ext cx="1754167" cy="630556"/>
            </a:xfrm>
            <a:prstGeom prst="rect">
              <a:avLst/>
            </a:prstGeom>
            <a:noFill/>
            <a:ln w="12700">
              <a:solidFill>
                <a:schemeClr val="tx1"/>
              </a:solidFill>
            </a:ln>
          </p:spPr>
          <p:style>
            <a:lnRef idx="2">
              <a:scrgbClr r="0" g="0" b="0"/>
            </a:lnRef>
            <a:fillRef idx="1">
              <a:scrgbClr r="0" g="0" b="0"/>
            </a:fillRef>
            <a:effectRef idx="0">
              <a:schemeClr val="accent6">
                <a:alpha val="50000"/>
                <a:hueOff val="0"/>
                <a:satOff val="0"/>
                <a:lumOff val="0"/>
                <a:alphaOff val="0"/>
              </a:schemeClr>
            </a:effectRef>
            <a:fontRef idx="minor">
              <a:schemeClr val="lt1"/>
            </a:fontRef>
          </p:style>
          <p:txBody>
            <a:bodyPr spcFirstLastPara="0" vert="horz" wrap="square" lIns="65692" tIns="65692" rIns="65692" bIns="65692"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48243"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rPr>
                <a:t>Congress Materials (abstracts, posters)</a:t>
              </a:r>
              <a:endParaRPr kumimoji="0" lang="en-US" sz="1600" b="0" i="0" u="none" strike="noStrike" kern="1200" cap="none" spc="0" normalizeH="0" baseline="0" noProof="0">
                <a:ln>
                  <a:noFill/>
                </a:ln>
                <a:solidFill>
                  <a:srgbClr val="F3F4F3"/>
                </a:solidFill>
                <a:effectLst/>
                <a:uLnTx/>
                <a:uFillTx/>
                <a:latin typeface="Franklin Gothic Medium" panose="020B060302010202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98D94587-5E5A-339F-EC0E-2A3A6C2769E9}"/>
              </a:ext>
            </a:extLst>
          </p:cNvPr>
          <p:cNvSpPr/>
          <p:nvPr/>
        </p:nvSpPr>
        <p:spPr>
          <a:xfrm>
            <a:off x="4716734" y="4196343"/>
            <a:ext cx="2338889" cy="840741"/>
          </a:xfrm>
          <a:prstGeom prst="rect">
            <a:avLst/>
          </a:prstGeom>
          <a:noFill/>
          <a:ln w="12700">
            <a:solidFill>
              <a:schemeClr val="tx1"/>
            </a:solidFill>
          </a:ln>
        </p:spPr>
        <p:style>
          <a:lnRef idx="2">
            <a:scrgbClr r="0" g="0" b="0"/>
          </a:lnRef>
          <a:fillRef idx="1">
            <a:scrgbClr r="0" g="0" b="0"/>
          </a:fillRef>
          <a:effectRef idx="0">
            <a:schemeClr val="accent6">
              <a:alpha val="70000"/>
              <a:hueOff val="0"/>
              <a:satOff val="0"/>
              <a:lumOff val="0"/>
              <a:alphaOff val="0"/>
            </a:schemeClr>
          </a:effectRef>
          <a:fontRef idx="minor">
            <a:schemeClr val="lt1"/>
          </a:fontRef>
        </p:style>
        <p:txBody>
          <a:bodyPr spcFirstLastPara="0" vert="horz" wrap="square" lIns="65692" tIns="65692" rIns="65692" bIns="65692" numCol="1" spcCol="127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48243"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A6CE">
                    <a:lumMod val="10000"/>
                  </a:srgbClr>
                </a:solidFill>
                <a:effectLst/>
                <a:uLnTx/>
                <a:uFillTx/>
                <a:latin typeface="Franklin Gothic Medium" panose="020B0603020102020204" pitchFamily="34" charset="0"/>
                <a:cs typeface="Calibri" panose="020F0502020204030204" pitchFamily="34" charset="0"/>
              </a:rPr>
              <a:t>Publication Plain Language Summaries (PLS</a:t>
            </a:r>
            <a:r>
              <a:rPr kumimoji="0" lang="en-US" sz="1600" b="0" i="0" u="none" strike="noStrike" kern="1200" cap="none" spc="0" normalizeH="0" baseline="0" noProof="0">
                <a:ln>
                  <a:noFill/>
                </a:ln>
                <a:solidFill>
                  <a:srgbClr val="00A6CE">
                    <a:lumMod val="10000"/>
                  </a:srgbClr>
                </a:solidFill>
                <a:effectLst/>
                <a:uLnTx/>
                <a:uFillTx/>
                <a:latin typeface="Montserrat Medium" panose="00000600000000000000" pitchFamily="2" charset="0"/>
                <a:ea typeface="+mn-ea"/>
                <a:cs typeface="+mn-cs"/>
              </a:rPr>
              <a:t>)</a:t>
            </a:r>
          </a:p>
        </p:txBody>
      </p:sp>
      <p:cxnSp>
        <p:nvCxnSpPr>
          <p:cNvPr id="15" name="Connector: Elbow 14">
            <a:extLst>
              <a:ext uri="{FF2B5EF4-FFF2-40B4-BE49-F238E27FC236}">
                <a16:creationId xmlns:a16="http://schemas.microsoft.com/office/drawing/2014/main" id="{218E167A-76CB-6D3B-A038-1C01383A94D3}"/>
              </a:ext>
            </a:extLst>
          </p:cNvPr>
          <p:cNvCxnSpPr>
            <a:cxnSpLocks/>
          </p:cNvCxnSpPr>
          <p:nvPr/>
        </p:nvCxnSpPr>
        <p:spPr>
          <a:xfrm flipV="1">
            <a:off x="3089167" y="3390410"/>
            <a:ext cx="1627567" cy="578583"/>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1767BC06-1CC6-3209-623C-004999855595}"/>
              </a:ext>
            </a:extLst>
          </p:cNvPr>
          <p:cNvCxnSpPr>
            <a:cxnSpLocks/>
          </p:cNvCxnSpPr>
          <p:nvPr/>
        </p:nvCxnSpPr>
        <p:spPr>
          <a:xfrm>
            <a:off x="3089167" y="3968993"/>
            <a:ext cx="1627567" cy="647721"/>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169DE537-A4C4-A339-C38B-184AF27FF656}"/>
              </a:ext>
            </a:extLst>
          </p:cNvPr>
          <p:cNvCxnSpPr>
            <a:cxnSpLocks/>
          </p:cNvCxnSpPr>
          <p:nvPr/>
        </p:nvCxnSpPr>
        <p:spPr>
          <a:xfrm flipV="1">
            <a:off x="7055623" y="3996767"/>
            <a:ext cx="1873040" cy="61994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D5110BF-F83A-2AF5-EB9B-2599EFE764B8}"/>
              </a:ext>
            </a:extLst>
          </p:cNvPr>
          <p:cNvCxnSpPr>
            <a:cxnSpLocks/>
          </p:cNvCxnSpPr>
          <p:nvPr/>
        </p:nvCxnSpPr>
        <p:spPr>
          <a:xfrm>
            <a:off x="7055623" y="4616714"/>
            <a:ext cx="1873040" cy="584151"/>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Male profile outline">
            <a:extLst>
              <a:ext uri="{FF2B5EF4-FFF2-40B4-BE49-F238E27FC236}">
                <a16:creationId xmlns:a16="http://schemas.microsoft.com/office/drawing/2014/main" id="{A14D4279-1911-99E2-A0BF-47F721471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5423" y="5602581"/>
            <a:ext cx="840743" cy="840743"/>
          </a:xfrm>
          <a:prstGeom prst="rect">
            <a:avLst/>
          </a:prstGeom>
        </p:spPr>
      </p:pic>
      <p:pic>
        <p:nvPicPr>
          <p:cNvPr id="25" name="Graphic 24" descr="Female Profile outline">
            <a:extLst>
              <a:ext uri="{FF2B5EF4-FFF2-40B4-BE49-F238E27FC236}">
                <a16:creationId xmlns:a16="http://schemas.microsoft.com/office/drawing/2014/main" id="{345C42B2-C293-ECA5-3736-97F104A22F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0495" y="5602581"/>
            <a:ext cx="840743" cy="840743"/>
          </a:xfrm>
          <a:prstGeom prst="rect">
            <a:avLst/>
          </a:prstGeom>
        </p:spPr>
      </p:pic>
      <p:pic>
        <p:nvPicPr>
          <p:cNvPr id="26" name="Graphic 25" descr="Office worker female outline">
            <a:extLst>
              <a:ext uri="{FF2B5EF4-FFF2-40B4-BE49-F238E27FC236}">
                <a16:creationId xmlns:a16="http://schemas.microsoft.com/office/drawing/2014/main" id="{7FDA86E8-4386-055A-A278-761B12839A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75519" y="5602581"/>
            <a:ext cx="840743" cy="840743"/>
          </a:xfrm>
          <a:prstGeom prst="rect">
            <a:avLst/>
          </a:prstGeom>
        </p:spPr>
      </p:pic>
      <p:pic>
        <p:nvPicPr>
          <p:cNvPr id="27" name="Graphic 26" descr="Office worker male outline">
            <a:extLst>
              <a:ext uri="{FF2B5EF4-FFF2-40B4-BE49-F238E27FC236}">
                <a16:creationId xmlns:a16="http://schemas.microsoft.com/office/drawing/2014/main" id="{53A0D69B-77FC-7160-9FDA-47FB7EEDE1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60447" y="5602581"/>
            <a:ext cx="840743" cy="840743"/>
          </a:xfrm>
          <a:prstGeom prst="rect">
            <a:avLst/>
          </a:prstGeom>
        </p:spPr>
      </p:pic>
      <p:pic>
        <p:nvPicPr>
          <p:cNvPr id="28" name="Graphic 27" descr="Doctor female outline">
            <a:extLst>
              <a:ext uri="{FF2B5EF4-FFF2-40B4-BE49-F238E27FC236}">
                <a16:creationId xmlns:a16="http://schemas.microsoft.com/office/drawing/2014/main" id="{7C3B3955-498D-80D1-5C82-002CCC60A7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65471" y="5602581"/>
            <a:ext cx="840743" cy="840743"/>
          </a:xfrm>
          <a:prstGeom prst="rect">
            <a:avLst/>
          </a:prstGeom>
        </p:spPr>
      </p:pic>
      <p:pic>
        <p:nvPicPr>
          <p:cNvPr id="29" name="Graphic 28" descr="Doctor male outline">
            <a:extLst>
              <a:ext uri="{FF2B5EF4-FFF2-40B4-BE49-F238E27FC236}">
                <a16:creationId xmlns:a16="http://schemas.microsoft.com/office/drawing/2014/main" id="{A020645C-682D-3B33-C6D2-E9B868A4D5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0543" y="5602581"/>
            <a:ext cx="840743" cy="840743"/>
          </a:xfrm>
          <a:prstGeom prst="rect">
            <a:avLst/>
          </a:prstGeom>
        </p:spPr>
      </p:pic>
    </p:spTree>
    <p:custDataLst>
      <p:tags r:id="rId1"/>
    </p:custDataLst>
    <p:extLst>
      <p:ext uri="{BB962C8B-B14F-4D97-AF65-F5344CB8AC3E}">
        <p14:creationId xmlns:p14="http://schemas.microsoft.com/office/powerpoint/2010/main" val="4123280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57AA-ACAC-38D1-67FD-6C088DC57532}"/>
              </a:ext>
            </a:extLst>
          </p:cNvPr>
          <p:cNvSpPr>
            <a:spLocks noGrp="1"/>
          </p:cNvSpPr>
          <p:nvPr>
            <p:ph type="title"/>
          </p:nvPr>
        </p:nvSpPr>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Types of PLS</a:t>
            </a:r>
          </a:p>
        </p:txBody>
      </p:sp>
      <p:pic>
        <p:nvPicPr>
          <p:cNvPr id="7" name="Picture 6">
            <a:extLst>
              <a:ext uri="{FF2B5EF4-FFF2-40B4-BE49-F238E27FC236}">
                <a16:creationId xmlns:a16="http://schemas.microsoft.com/office/drawing/2014/main" id="{54EB327F-33A3-C2A5-8E8F-6D46B9ACA72D}"/>
              </a:ext>
            </a:extLst>
          </p:cNvPr>
          <p:cNvPicPr>
            <a:picLocks noChangeAspect="1"/>
          </p:cNvPicPr>
          <p:nvPr/>
        </p:nvPicPr>
        <p:blipFill>
          <a:blip r:embed="rId4"/>
          <a:stretch>
            <a:fillRect/>
          </a:stretch>
        </p:blipFill>
        <p:spPr>
          <a:xfrm>
            <a:off x="6739012" y="1458369"/>
            <a:ext cx="4354203" cy="474628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647FF35-BB49-0969-12A0-611ADB84E2CC}"/>
              </a:ext>
            </a:extLst>
          </p:cNvPr>
          <p:cNvPicPr>
            <a:picLocks noChangeAspect="1"/>
          </p:cNvPicPr>
          <p:nvPr/>
        </p:nvPicPr>
        <p:blipFill>
          <a:blip r:embed="rId5"/>
          <a:stretch>
            <a:fillRect/>
          </a:stretch>
        </p:blipFill>
        <p:spPr>
          <a:xfrm>
            <a:off x="803979" y="1534568"/>
            <a:ext cx="3226563" cy="458683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6A59E3C-4B94-6322-60D3-5D14DCB8B3AC}"/>
              </a:ext>
            </a:extLst>
          </p:cNvPr>
          <p:cNvPicPr>
            <a:picLocks noChangeAspect="1"/>
          </p:cNvPicPr>
          <p:nvPr/>
        </p:nvPicPr>
        <p:blipFill rotWithShape="1">
          <a:blip r:embed="rId6"/>
          <a:srcRect l="6803" t="11375" r="12711" b="36552"/>
          <a:stretch/>
        </p:blipFill>
        <p:spPr>
          <a:xfrm>
            <a:off x="2420867" y="1774210"/>
            <a:ext cx="4139821" cy="3571165"/>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2BD706A-4E9A-7BB7-87DA-DC934B6CBE31}"/>
              </a:ext>
            </a:extLst>
          </p:cNvPr>
          <p:cNvPicPr>
            <a:picLocks noChangeAspect="1"/>
          </p:cNvPicPr>
          <p:nvPr/>
        </p:nvPicPr>
        <p:blipFill rotWithShape="1">
          <a:blip r:embed="rId7"/>
          <a:srcRect b="3494"/>
          <a:stretch/>
        </p:blipFill>
        <p:spPr>
          <a:xfrm>
            <a:off x="5002166" y="2396374"/>
            <a:ext cx="4241585" cy="3741607"/>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6B0772D3-1A69-A0F7-5191-67EEA2D71942}"/>
              </a:ext>
            </a:extLst>
          </p:cNvPr>
          <p:cNvSpPr txBox="1"/>
          <p:nvPr/>
        </p:nvSpPr>
        <p:spPr>
          <a:xfrm>
            <a:off x="200100" y="6209459"/>
            <a:ext cx="7231893" cy="418576"/>
          </a:xfrm>
          <a:prstGeom prst="rect">
            <a:avLst/>
          </a:prstGeom>
          <a:noFill/>
        </p:spPr>
        <p:txBody>
          <a:bodyPr wrap="square" lIns="121920" tIns="60960" rIns="121920" bIns="6096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3306021">
              <a:lnSpc>
                <a:spcPct val="90000"/>
              </a:lnSpc>
              <a:defRPr/>
            </a:pPr>
            <a:r>
              <a:rPr lang="en-GB" sz="1067" kern="0">
                <a:latin typeface="Franklin Gothic Medium" panose="020B0603020102020204" pitchFamily="34" charset="0"/>
                <a:cs typeface="Calibri"/>
              </a:rPr>
              <a:t>1. </a:t>
            </a:r>
            <a:r>
              <a:rPr lang="en-GB" sz="1067" kern="0" err="1">
                <a:latin typeface="Franklin Gothic Medium" panose="020B0603020102020204" pitchFamily="34" charset="0"/>
                <a:cs typeface="Calibri"/>
              </a:rPr>
              <a:t>Tangri</a:t>
            </a:r>
            <a:r>
              <a:rPr lang="en-GB" sz="1067" kern="0">
                <a:latin typeface="Franklin Gothic Medium" panose="020B0603020102020204" pitchFamily="34" charset="0"/>
                <a:cs typeface="Calibri"/>
              </a:rPr>
              <a:t> N et al </a:t>
            </a:r>
            <a:r>
              <a:rPr lang="en-GB" sz="1067" i="1" kern="0">
                <a:latin typeface="Franklin Gothic Medium" panose="020B0603020102020204" pitchFamily="34" charset="0"/>
                <a:cs typeface="Calibri"/>
              </a:rPr>
              <a:t>Ad </a:t>
            </a:r>
            <a:r>
              <a:rPr lang="en-GB" sz="1067" i="1" kern="0" err="1">
                <a:latin typeface="Franklin Gothic Medium" panose="020B0603020102020204" pitchFamily="34" charset="0"/>
                <a:cs typeface="Calibri"/>
              </a:rPr>
              <a:t>Ther</a:t>
            </a:r>
            <a:r>
              <a:rPr lang="en-GB" sz="1067" i="1" kern="0">
                <a:latin typeface="Franklin Gothic Medium" panose="020B0603020102020204" pitchFamily="34" charset="0"/>
                <a:cs typeface="Calibri"/>
              </a:rPr>
              <a:t> 2023;</a:t>
            </a:r>
            <a:r>
              <a:rPr lang="en-GB" sz="1067" kern="0">
                <a:latin typeface="Franklin Gothic Medium" panose="020B0603020102020204" pitchFamily="34" charset="0"/>
                <a:cs typeface="Calibri"/>
              </a:rPr>
              <a:t>40(6):2869-85; 2. Savarese G et al </a:t>
            </a:r>
            <a:r>
              <a:rPr lang="en-GB" sz="1067" i="1" kern="0">
                <a:latin typeface="Franklin Gothic Medium" panose="020B0603020102020204" pitchFamily="34" charset="0"/>
                <a:cs typeface="Calibri"/>
              </a:rPr>
              <a:t>J AM Cell </a:t>
            </a:r>
            <a:r>
              <a:rPr lang="en-GB" sz="1067" i="1" kern="0" err="1">
                <a:latin typeface="Franklin Gothic Medium" panose="020B0603020102020204" pitchFamily="34" charset="0"/>
                <a:cs typeface="Calibri"/>
              </a:rPr>
              <a:t>Cardiol</a:t>
            </a:r>
            <a:r>
              <a:rPr lang="en-GB" sz="1067" i="1" kern="0">
                <a:latin typeface="Franklin Gothic Medium" panose="020B0603020102020204" pitchFamily="34" charset="0"/>
                <a:cs typeface="Calibri"/>
              </a:rPr>
              <a:t> HF 2</a:t>
            </a:r>
            <a:r>
              <a:rPr lang="en-GB" sz="1067" kern="0">
                <a:latin typeface="Franklin Gothic Medium" panose="020B0603020102020204" pitchFamily="34" charset="0"/>
                <a:cs typeface="Calibri"/>
              </a:rPr>
              <a:t>023;11(1):1-14; </a:t>
            </a:r>
            <a:endParaRPr lang="en-GB" sz="1067">
              <a:latin typeface="Franklin Gothic Medium" panose="020B0603020102020204" pitchFamily="34" charset="0"/>
              <a:cs typeface="Calibri"/>
            </a:endParaRPr>
          </a:p>
          <a:p>
            <a:pPr defTabSz="3306021">
              <a:lnSpc>
                <a:spcPct val="90000"/>
              </a:lnSpc>
              <a:defRPr/>
            </a:pPr>
            <a:r>
              <a:rPr lang="en-GB" sz="1067" kern="0">
                <a:latin typeface="Franklin Gothic Medium" panose="020B0603020102020204" pitchFamily="34" charset="0"/>
                <a:cs typeface="Calibri"/>
              </a:rPr>
              <a:t>3. Shelton et al </a:t>
            </a:r>
            <a:r>
              <a:rPr lang="en-GB" sz="1067" i="1" kern="0">
                <a:latin typeface="Franklin Gothic Medium" panose="020B0603020102020204" pitchFamily="34" charset="0"/>
                <a:cs typeface="Calibri"/>
              </a:rPr>
              <a:t>BMJ </a:t>
            </a:r>
            <a:r>
              <a:rPr lang="en-GB" sz="1067" kern="0">
                <a:latin typeface="Franklin Gothic Medium" panose="020B0603020102020204" pitchFamily="34" charset="0"/>
                <a:cs typeface="Calibri"/>
              </a:rPr>
              <a:t>2022 13:379:e069030; 4. </a:t>
            </a:r>
            <a:r>
              <a:rPr lang="en-GB" sz="1067" kern="0" err="1">
                <a:latin typeface="Franklin Gothic Medium" panose="020B0603020102020204" pitchFamily="34" charset="0"/>
                <a:cs typeface="Calibri"/>
              </a:rPr>
              <a:t>Corren</a:t>
            </a:r>
            <a:r>
              <a:rPr lang="en-GB" sz="1067" kern="0">
                <a:latin typeface="Franklin Gothic Medium" panose="020B0603020102020204" pitchFamily="34" charset="0"/>
                <a:cs typeface="Calibri"/>
              </a:rPr>
              <a:t> et al </a:t>
            </a:r>
            <a:r>
              <a:rPr lang="en-GB" sz="1067" i="1" kern="0">
                <a:latin typeface="Franklin Gothic Medium" panose="020B0603020102020204" pitchFamily="34" charset="0"/>
                <a:cs typeface="Calibri"/>
              </a:rPr>
              <a:t>Immunotherapy </a:t>
            </a:r>
            <a:r>
              <a:rPr lang="en-GB" sz="1067" kern="0">
                <a:latin typeface="Franklin Gothic Medium" panose="020B0603020102020204" pitchFamily="34" charset="0"/>
                <a:cs typeface="Calibri"/>
              </a:rPr>
              <a:t>2023;15(16):1327-40</a:t>
            </a:r>
            <a:endParaRPr lang="en-GB" sz="1067">
              <a:latin typeface="Franklin Gothic Medium" panose="020B0603020102020204" pitchFamily="34" charset="0"/>
              <a:ea typeface="Calibri"/>
              <a:cs typeface="Calibri"/>
            </a:endParaRPr>
          </a:p>
        </p:txBody>
      </p:sp>
    </p:spTree>
    <p:custDataLst>
      <p:tags r:id="rId1"/>
    </p:custDataLst>
    <p:extLst>
      <p:ext uri="{BB962C8B-B14F-4D97-AF65-F5344CB8AC3E}">
        <p14:creationId xmlns:p14="http://schemas.microsoft.com/office/powerpoint/2010/main" val="3962954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D966-B0AD-4285-7F8E-42F79625EE9C}"/>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07000"/>
              </a:lnSpc>
              <a:spcAft>
                <a:spcPts val="1067"/>
              </a:spcAft>
            </a:pPr>
            <a:r>
              <a:rPr lang="en-GB" sz="4533">
                <a:solidFill>
                  <a:srgbClr val="F28C11"/>
                </a:solidFill>
                <a:latin typeface="Franklin Gothic Medium" panose="020B0603020102020204" pitchFamily="34" charset="0"/>
                <a:cs typeface="Calibri"/>
              </a:rPr>
              <a:t>Meeting Industry Standards</a:t>
            </a:r>
          </a:p>
        </p:txBody>
      </p:sp>
      <p:pic>
        <p:nvPicPr>
          <p:cNvPr id="9" name="Picture 8">
            <a:extLst>
              <a:ext uri="{FF2B5EF4-FFF2-40B4-BE49-F238E27FC236}">
                <a16:creationId xmlns:a16="http://schemas.microsoft.com/office/drawing/2014/main" id="{130FE736-2DF1-38FE-D7CC-D79E9EA05124}"/>
              </a:ext>
            </a:extLst>
          </p:cNvPr>
          <p:cNvPicPr>
            <a:picLocks noChangeAspect="1"/>
          </p:cNvPicPr>
          <p:nvPr/>
        </p:nvPicPr>
        <p:blipFill>
          <a:blip r:embed="rId4"/>
          <a:stretch>
            <a:fillRect/>
          </a:stretch>
        </p:blipFill>
        <p:spPr>
          <a:xfrm>
            <a:off x="777705" y="1526387"/>
            <a:ext cx="4460663" cy="421857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200DFD1-C47F-AE87-5819-AAE7910E9578}"/>
              </a:ext>
            </a:extLst>
          </p:cNvPr>
          <p:cNvPicPr>
            <a:picLocks noChangeAspect="1"/>
          </p:cNvPicPr>
          <p:nvPr/>
        </p:nvPicPr>
        <p:blipFill>
          <a:blip r:embed="rId5"/>
          <a:stretch>
            <a:fillRect/>
          </a:stretch>
        </p:blipFill>
        <p:spPr>
          <a:xfrm>
            <a:off x="5484312" y="1570736"/>
            <a:ext cx="5929985" cy="4175717"/>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FABCAB81-3F30-60E9-ACF0-8BD2889449CD}"/>
              </a:ext>
            </a:extLst>
          </p:cNvPr>
          <p:cNvSpPr txBox="1"/>
          <p:nvPr/>
        </p:nvSpPr>
        <p:spPr>
          <a:xfrm>
            <a:off x="777704" y="5886848"/>
            <a:ext cx="10636592" cy="615553"/>
          </a:xfrm>
          <a:prstGeom prst="rect">
            <a:avLst/>
          </a:prstGeom>
          <a:noFill/>
        </p:spPr>
        <p:txBody>
          <a:bodyPr wrap="square" lIns="121920" tIns="60960" rIns="121920" bIns="6096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GB" sz="1600" b="1">
                <a:latin typeface="Franklin Gothic Medium" panose="020B0603020102020204" pitchFamily="34" charset="0"/>
                <a:cs typeface="Calibri"/>
              </a:rPr>
              <a:t>AstraZeneca is committed to including plain language summaries on all clinical manuscripts, </a:t>
            </a:r>
            <a:br>
              <a:rPr lang="en-GB" sz="1600" b="1">
                <a:latin typeface="Franklin Gothic Medium" panose="020B0603020102020204" pitchFamily="34" charset="0"/>
                <a:cs typeface="Calibri" panose="020F0502020204030204" pitchFamily="34" charset="0"/>
              </a:rPr>
            </a:br>
            <a:r>
              <a:rPr lang="en-GB" sz="1600" b="1">
                <a:latin typeface="Franklin Gothic Medium" panose="020B0603020102020204" pitchFamily="34" charset="0"/>
                <a:cs typeface="Calibri"/>
              </a:rPr>
              <a:t>and ideally would include a PLS in all publications</a:t>
            </a:r>
          </a:p>
        </p:txBody>
      </p:sp>
    </p:spTree>
    <p:custDataLst>
      <p:tags r:id="rId1"/>
    </p:custDataLst>
    <p:extLst>
      <p:ext uri="{BB962C8B-B14F-4D97-AF65-F5344CB8AC3E}">
        <p14:creationId xmlns:p14="http://schemas.microsoft.com/office/powerpoint/2010/main" val="3808260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138B-A974-1D5C-E018-C9CA7F6618C1}"/>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Barriers to Routine PLS Adoption </a:t>
            </a:r>
          </a:p>
        </p:txBody>
      </p:sp>
      <p:sp>
        <p:nvSpPr>
          <p:cNvPr id="3" name="Rectangle 2">
            <a:extLst>
              <a:ext uri="{FF2B5EF4-FFF2-40B4-BE49-F238E27FC236}">
                <a16:creationId xmlns:a16="http://schemas.microsoft.com/office/drawing/2014/main" id="{E12539E2-1A0F-F3BE-17C4-3C6D125044F0}"/>
              </a:ext>
            </a:extLst>
          </p:cNvPr>
          <p:cNvSpPr/>
          <p:nvPr/>
        </p:nvSpPr>
        <p:spPr>
          <a:xfrm>
            <a:off x="901132" y="2173996"/>
            <a:ext cx="10354697" cy="1320000"/>
          </a:xfrm>
          <a:prstGeom prst="rect">
            <a:avLst/>
          </a:prstGeom>
          <a:solidFill>
            <a:srgbClr val="EBEBEB"/>
          </a:solidFill>
          <a:ln w="12700" cap="flat" cmpd="sng" algn="ctr">
            <a:noFill/>
            <a:prstDash val="solid"/>
            <a:miter lim="800000"/>
          </a:ln>
          <a:effectLst/>
        </p:spPr>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9FEC112-402A-AB8A-0527-547102E1DBFE}"/>
              </a:ext>
            </a:extLst>
          </p:cNvPr>
          <p:cNvSpPr/>
          <p:nvPr/>
        </p:nvSpPr>
        <p:spPr>
          <a:xfrm>
            <a:off x="794658" y="2094875"/>
            <a:ext cx="10354697" cy="1298872"/>
          </a:xfrm>
          <a:prstGeom prst="rect">
            <a:avLst/>
          </a:prstGeom>
          <a:noFill/>
          <a:ln w="12700" cap="flat" cmpd="sng" algn="ctr">
            <a:solidFill>
              <a:schemeClr val="tx1"/>
            </a:solidFill>
            <a:prstDash val="solid"/>
            <a:miter lim="800000"/>
          </a:ln>
          <a:effectLst/>
        </p:spPr>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2AA2011-C57B-4638-B50F-24E2A488F3D7}"/>
              </a:ext>
            </a:extLst>
          </p:cNvPr>
          <p:cNvSpPr/>
          <p:nvPr/>
        </p:nvSpPr>
        <p:spPr>
          <a:xfrm>
            <a:off x="3792611" y="1874024"/>
            <a:ext cx="4465263" cy="430640"/>
          </a:xfrm>
          <a:prstGeom prst="roundRect">
            <a:avLst>
              <a:gd name="adj" fmla="val 50000"/>
            </a:avLst>
          </a:prstGeom>
          <a:solidFill>
            <a:schemeClr val="accent4"/>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Problem</a:t>
            </a:r>
            <a:endParaRPr lang="en-GB" sz="2400">
              <a:latin typeface="Franklin Gothic Medium" panose="020B0603020102020204" pitchFamily="34" charset="0"/>
            </a:endParaRPr>
          </a:p>
        </p:txBody>
      </p:sp>
      <p:sp>
        <p:nvSpPr>
          <p:cNvPr id="12" name="TextBox 11">
            <a:extLst>
              <a:ext uri="{FF2B5EF4-FFF2-40B4-BE49-F238E27FC236}">
                <a16:creationId xmlns:a16="http://schemas.microsoft.com/office/drawing/2014/main" id="{B5D68D6E-7259-181F-C8E4-589D5D6DEF8C}"/>
              </a:ext>
            </a:extLst>
          </p:cNvPr>
          <p:cNvSpPr txBox="1"/>
          <p:nvPr/>
        </p:nvSpPr>
        <p:spPr>
          <a:xfrm>
            <a:off x="1263527" y="2401282"/>
            <a:ext cx="9601118" cy="83099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2400"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rPr>
              <a:t>Generating high quality PLS is resource intensive, restricting the number </a:t>
            </a:r>
            <a:br>
              <a:rPr kumimoji="0" lang="en-US" sz="2400"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rPr>
            </a:br>
            <a:r>
              <a:rPr kumimoji="0" lang="en-US" sz="2400"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rPr>
              <a:t>that can be produced</a:t>
            </a:r>
          </a:p>
        </p:txBody>
      </p:sp>
      <p:sp>
        <p:nvSpPr>
          <p:cNvPr id="14" name="Rectangle 13">
            <a:extLst>
              <a:ext uri="{FF2B5EF4-FFF2-40B4-BE49-F238E27FC236}">
                <a16:creationId xmlns:a16="http://schemas.microsoft.com/office/drawing/2014/main" id="{35FB58D5-2245-3E86-22BF-8084831E7AE5}"/>
              </a:ext>
            </a:extLst>
          </p:cNvPr>
          <p:cNvSpPr/>
          <p:nvPr/>
        </p:nvSpPr>
        <p:spPr>
          <a:xfrm>
            <a:off x="901132" y="4300541"/>
            <a:ext cx="10354697" cy="1320000"/>
          </a:xfrm>
          <a:prstGeom prst="rect">
            <a:avLst/>
          </a:prstGeom>
          <a:solidFill>
            <a:srgbClr val="EBEBEB"/>
          </a:solidFill>
          <a:ln w="12700" cap="flat" cmpd="sng" algn="ctr">
            <a:noFill/>
            <a:prstDash val="solid"/>
            <a:miter lim="800000"/>
          </a:ln>
          <a:effectLst/>
        </p:spPr>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847E3E74-023E-8FD4-B2BA-7C36E72DCE19}"/>
              </a:ext>
            </a:extLst>
          </p:cNvPr>
          <p:cNvSpPr/>
          <p:nvPr/>
        </p:nvSpPr>
        <p:spPr>
          <a:xfrm>
            <a:off x="794658" y="4221420"/>
            <a:ext cx="10354697" cy="1298872"/>
          </a:xfrm>
          <a:prstGeom prst="rect">
            <a:avLst/>
          </a:prstGeom>
          <a:noFill/>
          <a:ln w="12700" cap="flat" cmpd="sng" algn="ctr">
            <a:solidFill>
              <a:schemeClr val="tx1"/>
            </a:solidFill>
            <a:prstDash val="solid"/>
            <a:miter lim="800000"/>
          </a:ln>
          <a:effectLst/>
        </p:spPr>
        <p:txBody>
          <a:bodyPr lIns="121920" tIns="60960" rIns="121920" bIns="6096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Franklin Gothic Medium" panose="020B060302010202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D2270654-9F81-8217-3194-A2EE37CE0C32}"/>
              </a:ext>
            </a:extLst>
          </p:cNvPr>
          <p:cNvSpPr/>
          <p:nvPr/>
        </p:nvSpPr>
        <p:spPr>
          <a:xfrm>
            <a:off x="3792611" y="3982184"/>
            <a:ext cx="4465263" cy="432000"/>
          </a:xfrm>
          <a:prstGeom prst="roundRect">
            <a:avLst>
              <a:gd name="adj" fmla="val 50000"/>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Solution</a:t>
            </a:r>
            <a:endParaRPr lang="en-GB" sz="1867">
              <a:latin typeface="Franklin Gothic Medium" panose="020B0603020102020204" pitchFamily="34" charset="0"/>
            </a:endParaRPr>
          </a:p>
        </p:txBody>
      </p:sp>
      <p:sp>
        <p:nvSpPr>
          <p:cNvPr id="17" name="TextBox 16">
            <a:extLst>
              <a:ext uri="{FF2B5EF4-FFF2-40B4-BE49-F238E27FC236}">
                <a16:creationId xmlns:a16="http://schemas.microsoft.com/office/drawing/2014/main" id="{1B49524F-A9E8-2413-8563-AB29B8C2E479}"/>
              </a:ext>
            </a:extLst>
          </p:cNvPr>
          <p:cNvSpPr txBox="1"/>
          <p:nvPr/>
        </p:nvSpPr>
        <p:spPr>
          <a:xfrm>
            <a:off x="1263527" y="4527827"/>
            <a:ext cx="9416955" cy="861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latin typeface="Franklin Gothic Medium" panose="020B0603020102020204" pitchFamily="34" charset="0"/>
                <a:cs typeface="Calibri" panose="020F0502020204030204" pitchFamily="34" charset="0"/>
              </a:rPr>
              <a:t>Leverage advances in generative AI to build a partly automated solution to reduce resource requirements and barriers to PLS inclusion</a:t>
            </a:r>
          </a:p>
        </p:txBody>
      </p:sp>
    </p:spTree>
    <p:custDataLst>
      <p:tags r:id="rId1"/>
    </p:custDataLst>
    <p:extLst>
      <p:ext uri="{BB962C8B-B14F-4D97-AF65-F5344CB8AC3E}">
        <p14:creationId xmlns:p14="http://schemas.microsoft.com/office/powerpoint/2010/main" val="973210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80ABAD92-4AE9-318F-3826-B13921B16657}"/>
              </a:ext>
            </a:extLst>
          </p:cNvPr>
          <p:cNvCxnSpPr>
            <a:cxnSpLocks/>
          </p:cNvCxnSpPr>
          <p:nvPr/>
        </p:nvCxnSpPr>
        <p:spPr>
          <a:xfrm>
            <a:off x="2060759" y="4012863"/>
            <a:ext cx="0" cy="715781"/>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74D929-C34A-3E4E-945C-6622D8F484A7}"/>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Innovating with AI to Generate PLS</a:t>
            </a:r>
          </a:p>
        </p:txBody>
      </p:sp>
      <p:sp>
        <p:nvSpPr>
          <p:cNvPr id="32" name="Shape 1578">
            <a:extLst>
              <a:ext uri="{FF2B5EF4-FFF2-40B4-BE49-F238E27FC236}">
                <a16:creationId xmlns:a16="http://schemas.microsoft.com/office/drawing/2014/main" id="{0D78C6BF-C367-1A82-90DE-7137EABA7FB8}"/>
              </a:ext>
            </a:extLst>
          </p:cNvPr>
          <p:cNvSpPr/>
          <p:nvPr/>
        </p:nvSpPr>
        <p:spPr>
          <a:xfrm>
            <a:off x="933124" y="4827854"/>
            <a:ext cx="2255273" cy="70023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786824" rtl="0" eaLnBrk="1" fontAlgn="auto" latinLnBrk="0" hangingPunct="1">
              <a:lnSpc>
                <a:spcPct val="93000"/>
              </a:lnSpc>
              <a:spcBef>
                <a:spcPts val="0"/>
              </a:spcBef>
              <a:spcAft>
                <a:spcPts val="0"/>
              </a:spcAft>
              <a:buClrTx/>
              <a:buSzTx/>
              <a:buFontTx/>
              <a:buNone/>
              <a:tabLst>
                <a:tab pos="778914" algn="l"/>
                <a:tab pos="1557828" algn="l"/>
                <a:tab pos="2353674" algn="l"/>
                <a:tab pos="3132588" algn="l"/>
                <a:tab pos="3928435" algn="l"/>
                <a:tab pos="4707349" algn="l"/>
                <a:tab pos="5503196" algn="l"/>
                <a:tab pos="6282110" algn="l"/>
                <a:tab pos="7077956" algn="l"/>
                <a:tab pos="7856870" algn="l"/>
                <a:tab pos="8652717" algn="l"/>
                <a:tab pos="9431631" algn="l"/>
                <a:tab pos="10227478" algn="l"/>
                <a:tab pos="11006392" algn="l"/>
                <a:tab pos="11802238" algn="l"/>
                <a:tab pos="12581152" algn="l"/>
                <a:tab pos="13360066" algn="l"/>
                <a:tab pos="14155913" algn="l"/>
                <a:tab pos="14934827" algn="l"/>
                <a:tab pos="15730673" algn="l"/>
              </a:tabLst>
              <a:defRPr/>
            </a:pPr>
            <a:r>
              <a:rPr kumimoji="0" lang="en-GB" sz="1867" b="1" i="0" u="none" strike="noStrike" kern="1200" cap="none" spc="0" normalizeH="0" baseline="0" noProof="0">
                <a:ln>
                  <a:noFill/>
                </a:ln>
                <a:solidFill>
                  <a:schemeClr val="accent2"/>
                </a:solidFill>
                <a:effectLst/>
                <a:uLnTx/>
                <a:uFillTx/>
                <a:latin typeface="Franklin Gothic Medium" panose="020B0603020102020204" pitchFamily="34" charset="0"/>
                <a:cs typeface="Calibri" panose="020F0502020204030204" pitchFamily="34" charset="0"/>
                <a:sym typeface="'Roboto-Bold'"/>
              </a:rPr>
              <a:t>Draft 1 development and review </a:t>
            </a:r>
            <a:r>
              <a:rPr lang="en-GB" sz="1867">
                <a:solidFill>
                  <a:schemeClr val="tx1"/>
                </a:solidFill>
                <a:latin typeface="Franklin Gothic Medium" panose="020B0603020102020204" pitchFamily="34" charset="0"/>
                <a:cs typeface="Calibri" panose="020F0502020204030204" pitchFamily="34" charset="0"/>
              </a:rPr>
              <a:t>by </a:t>
            </a:r>
            <a:br>
              <a:rPr lang="en-GB" sz="1867">
                <a:solidFill>
                  <a:schemeClr val="tx1"/>
                </a:solidFill>
                <a:latin typeface="Franklin Gothic Medium" panose="020B0603020102020204" pitchFamily="34" charset="0"/>
                <a:cs typeface="Calibri" panose="020F0502020204030204" pitchFamily="34" charset="0"/>
              </a:rPr>
            </a:br>
            <a:r>
              <a:rPr lang="en-GB" sz="1867">
                <a:solidFill>
                  <a:schemeClr val="tx1"/>
                </a:solidFill>
                <a:latin typeface="Franklin Gothic Medium" panose="020B0603020102020204" pitchFamily="34" charset="0"/>
                <a:cs typeface="Calibri" panose="020F0502020204030204" pitchFamily="34" charset="0"/>
              </a:rPr>
              <a:t>pub leads</a:t>
            </a:r>
          </a:p>
        </p:txBody>
      </p:sp>
      <p:sp>
        <p:nvSpPr>
          <p:cNvPr id="38" name="Shape 1578">
            <a:extLst>
              <a:ext uri="{FF2B5EF4-FFF2-40B4-BE49-F238E27FC236}">
                <a16:creationId xmlns:a16="http://schemas.microsoft.com/office/drawing/2014/main" id="{BA763D49-2D53-ADB4-4C45-3B0C0CCCC527}"/>
              </a:ext>
            </a:extLst>
          </p:cNvPr>
          <p:cNvSpPr/>
          <p:nvPr/>
        </p:nvSpPr>
        <p:spPr>
          <a:xfrm>
            <a:off x="3628830" y="4827854"/>
            <a:ext cx="2255273" cy="70023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786824" rtl="0" eaLnBrk="1" fontAlgn="auto" latinLnBrk="0" hangingPunct="1">
              <a:lnSpc>
                <a:spcPct val="93000"/>
              </a:lnSpc>
              <a:spcBef>
                <a:spcPts val="0"/>
              </a:spcBef>
              <a:spcAft>
                <a:spcPts val="0"/>
              </a:spcAft>
              <a:buClrTx/>
              <a:buSzTx/>
              <a:buFontTx/>
              <a:buNone/>
              <a:tabLst>
                <a:tab pos="778914" algn="l"/>
                <a:tab pos="1557828" algn="l"/>
                <a:tab pos="2353674" algn="l"/>
                <a:tab pos="3132588" algn="l"/>
                <a:tab pos="3928435" algn="l"/>
                <a:tab pos="4707349" algn="l"/>
                <a:tab pos="5503196" algn="l"/>
                <a:tab pos="6282110" algn="l"/>
                <a:tab pos="7077956" algn="l"/>
                <a:tab pos="7856870" algn="l"/>
                <a:tab pos="8652717" algn="l"/>
                <a:tab pos="9431631" algn="l"/>
                <a:tab pos="10227478" algn="l"/>
                <a:tab pos="11006392" algn="l"/>
                <a:tab pos="11802238" algn="l"/>
                <a:tab pos="12581152" algn="l"/>
                <a:tab pos="13360066" algn="l"/>
                <a:tab pos="14155913" algn="l"/>
                <a:tab pos="14934827" algn="l"/>
                <a:tab pos="15730673" algn="l"/>
              </a:tabLst>
              <a:defRPr/>
            </a:pPr>
            <a:r>
              <a:rPr kumimoji="0" lang="en-GB" sz="1867" b="1" i="0" u="none" strike="noStrike" kern="1200" cap="none" spc="0" normalizeH="0" baseline="0" noProof="0">
                <a:ln>
                  <a:noFill/>
                </a:ln>
                <a:solidFill>
                  <a:schemeClr val="accent2"/>
                </a:solidFill>
                <a:effectLst/>
                <a:uLnTx/>
                <a:uFillTx/>
                <a:latin typeface="Franklin Gothic Medium" panose="020B0603020102020204" pitchFamily="34" charset="0"/>
                <a:cs typeface="Calibri" panose="020F0502020204030204" pitchFamily="34" charset="0"/>
                <a:sym typeface="'Roboto-Bold'"/>
              </a:rPr>
              <a:t>Draft 2 development and review </a:t>
            </a:r>
            <a:r>
              <a:rPr lang="en-GB" sz="1867">
                <a:solidFill>
                  <a:schemeClr val="tx1"/>
                </a:solidFill>
                <a:latin typeface="Franklin Gothic Medium" panose="020B0603020102020204" pitchFamily="34" charset="0"/>
                <a:cs typeface="Calibri" panose="020F0502020204030204" pitchFamily="34" charset="0"/>
              </a:rPr>
              <a:t>by authors, patient reviewers etc…</a:t>
            </a:r>
          </a:p>
        </p:txBody>
      </p:sp>
      <p:sp>
        <p:nvSpPr>
          <p:cNvPr id="39" name="Shape 1578">
            <a:extLst>
              <a:ext uri="{FF2B5EF4-FFF2-40B4-BE49-F238E27FC236}">
                <a16:creationId xmlns:a16="http://schemas.microsoft.com/office/drawing/2014/main" id="{7A3D5C12-5631-0C8F-783A-B63913DBD2D4}"/>
              </a:ext>
            </a:extLst>
          </p:cNvPr>
          <p:cNvSpPr/>
          <p:nvPr/>
        </p:nvSpPr>
        <p:spPr>
          <a:xfrm>
            <a:off x="6326956" y="4827854"/>
            <a:ext cx="2255273" cy="70023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786824" rtl="0" eaLnBrk="1" fontAlgn="auto" latinLnBrk="0" hangingPunct="1">
              <a:lnSpc>
                <a:spcPct val="93000"/>
              </a:lnSpc>
              <a:spcBef>
                <a:spcPts val="0"/>
              </a:spcBef>
              <a:spcAft>
                <a:spcPts val="0"/>
              </a:spcAft>
              <a:buClrTx/>
              <a:buSzTx/>
              <a:buFontTx/>
              <a:buNone/>
              <a:tabLst>
                <a:tab pos="778914" algn="l"/>
                <a:tab pos="1557828" algn="l"/>
                <a:tab pos="2353674" algn="l"/>
                <a:tab pos="3132588" algn="l"/>
                <a:tab pos="3928435" algn="l"/>
                <a:tab pos="4707349" algn="l"/>
                <a:tab pos="5503196" algn="l"/>
                <a:tab pos="6282110" algn="l"/>
                <a:tab pos="7077956" algn="l"/>
                <a:tab pos="7856870" algn="l"/>
                <a:tab pos="8652717" algn="l"/>
                <a:tab pos="9431631" algn="l"/>
                <a:tab pos="10227478" algn="l"/>
                <a:tab pos="11006392" algn="l"/>
                <a:tab pos="11802238" algn="l"/>
                <a:tab pos="12581152" algn="l"/>
                <a:tab pos="13360066" algn="l"/>
                <a:tab pos="14155913" algn="l"/>
                <a:tab pos="14934827" algn="l"/>
                <a:tab pos="15730673" algn="l"/>
              </a:tabLst>
              <a:defRPr/>
            </a:pPr>
            <a:r>
              <a:rPr kumimoji="0" lang="en-GB" sz="1867" b="1" i="0" u="none" strike="noStrike" kern="1200" cap="none" spc="0" normalizeH="0" baseline="0" noProof="0">
                <a:ln>
                  <a:noFill/>
                </a:ln>
                <a:solidFill>
                  <a:schemeClr val="tx2"/>
                </a:solidFill>
                <a:effectLst/>
                <a:uLnTx/>
                <a:uFillTx/>
                <a:latin typeface="Franklin Gothic Medium" panose="020B0603020102020204" pitchFamily="34" charset="0"/>
                <a:cs typeface="Calibri" panose="020F0502020204030204" pitchFamily="34" charset="0"/>
                <a:sym typeface="'Roboto-Bold'"/>
              </a:rPr>
              <a:t>Final approval</a:t>
            </a:r>
          </a:p>
          <a:p>
            <a:pPr marL="0" marR="0" lvl="0" indent="0" algn="ctr" defTabSz="786824" rtl="0" eaLnBrk="1" fontAlgn="auto" latinLnBrk="0" hangingPunct="1">
              <a:lnSpc>
                <a:spcPct val="93000"/>
              </a:lnSpc>
              <a:spcBef>
                <a:spcPts val="0"/>
              </a:spcBef>
              <a:spcAft>
                <a:spcPts val="0"/>
              </a:spcAft>
              <a:buClrTx/>
              <a:buSzTx/>
              <a:buFontTx/>
              <a:buNone/>
              <a:tabLst>
                <a:tab pos="778914" algn="l"/>
                <a:tab pos="1557828" algn="l"/>
                <a:tab pos="2353674" algn="l"/>
                <a:tab pos="3132588" algn="l"/>
                <a:tab pos="3928435" algn="l"/>
                <a:tab pos="4707349" algn="l"/>
                <a:tab pos="5503196" algn="l"/>
                <a:tab pos="6282110" algn="l"/>
                <a:tab pos="7077956" algn="l"/>
                <a:tab pos="7856870" algn="l"/>
                <a:tab pos="8652717" algn="l"/>
                <a:tab pos="9431631" algn="l"/>
                <a:tab pos="10227478" algn="l"/>
                <a:tab pos="11006392" algn="l"/>
                <a:tab pos="11802238" algn="l"/>
                <a:tab pos="12581152" algn="l"/>
                <a:tab pos="13360066" algn="l"/>
                <a:tab pos="14155913" algn="l"/>
                <a:tab pos="14934827" algn="l"/>
                <a:tab pos="15730673" algn="l"/>
              </a:tabLst>
              <a:defRPr/>
            </a:pPr>
            <a:r>
              <a:rPr lang="en-US" sz="1867">
                <a:solidFill>
                  <a:schemeClr val="tx1"/>
                </a:solidFill>
                <a:latin typeface="Franklin Gothic Medium" panose="020B0603020102020204" pitchFamily="34" charset="0"/>
                <a:cs typeface="Calibri" panose="020F0502020204030204" pitchFamily="34" charset="0"/>
              </a:rPr>
              <a:t>by authors</a:t>
            </a:r>
            <a:endParaRPr kumimoji="0" lang="en-US" sz="1867" b="1" i="0" u="none" strike="noStrike" kern="1200" cap="none" spc="0" normalizeH="0" baseline="0" noProof="0">
              <a:ln>
                <a:noFill/>
              </a:ln>
              <a:solidFill>
                <a:schemeClr val="tx1"/>
              </a:solidFill>
              <a:effectLst/>
              <a:uLnTx/>
              <a:uFillTx/>
              <a:latin typeface="Franklin Gothic Medium" panose="020B0603020102020204" pitchFamily="34" charset="0"/>
              <a:cs typeface="Calibri" panose="020F0502020204030204" pitchFamily="34" charset="0"/>
              <a:sym typeface="'Roboto-Bold'"/>
            </a:endParaRPr>
          </a:p>
          <a:p>
            <a:pPr marL="0" marR="0" lvl="0" indent="0" algn="ctr" defTabSz="786824" rtl="0" eaLnBrk="1" fontAlgn="auto" latinLnBrk="0" hangingPunct="1">
              <a:lnSpc>
                <a:spcPct val="93000"/>
              </a:lnSpc>
              <a:spcBef>
                <a:spcPts val="0"/>
              </a:spcBef>
              <a:spcAft>
                <a:spcPts val="0"/>
              </a:spcAft>
              <a:buClrTx/>
              <a:buSzTx/>
              <a:buFontTx/>
              <a:buNone/>
              <a:tabLst>
                <a:tab pos="778914" algn="l"/>
                <a:tab pos="1557828" algn="l"/>
                <a:tab pos="2353674" algn="l"/>
                <a:tab pos="3132588" algn="l"/>
                <a:tab pos="3928435" algn="l"/>
                <a:tab pos="4707349" algn="l"/>
                <a:tab pos="5503196" algn="l"/>
                <a:tab pos="6282110" algn="l"/>
                <a:tab pos="7077956" algn="l"/>
                <a:tab pos="7856870" algn="l"/>
                <a:tab pos="8652717" algn="l"/>
                <a:tab pos="9431631" algn="l"/>
                <a:tab pos="10227478" algn="l"/>
                <a:tab pos="11006392" algn="l"/>
                <a:tab pos="11802238" algn="l"/>
                <a:tab pos="12581152" algn="l"/>
                <a:tab pos="13360066" algn="l"/>
                <a:tab pos="14155913" algn="l"/>
                <a:tab pos="14934827" algn="l"/>
                <a:tab pos="15730673" algn="l"/>
              </a:tabLst>
              <a:defRPr/>
            </a:pPr>
            <a:endParaRPr kumimoji="0" lang="en-GB" sz="1867" b="1" i="0" u="none" strike="noStrike" kern="1200" cap="none" spc="0" normalizeH="0" baseline="0" noProof="0">
              <a:ln>
                <a:noFill/>
              </a:ln>
              <a:solidFill>
                <a:srgbClr val="001E60"/>
              </a:solidFill>
              <a:effectLst/>
              <a:uLnTx/>
              <a:uFillTx/>
              <a:latin typeface="Franklin Gothic Medium" panose="020B0603020102020204" pitchFamily="34" charset="0"/>
              <a:cs typeface="Calibri" panose="020F0502020204030204" pitchFamily="34" charset="0"/>
              <a:sym typeface="'Roboto-Bold'"/>
            </a:endParaRPr>
          </a:p>
        </p:txBody>
      </p:sp>
      <p:sp>
        <p:nvSpPr>
          <p:cNvPr id="40" name="Shape 1578">
            <a:extLst>
              <a:ext uri="{FF2B5EF4-FFF2-40B4-BE49-F238E27FC236}">
                <a16:creationId xmlns:a16="http://schemas.microsoft.com/office/drawing/2014/main" id="{93889740-CC4C-9132-7CE4-EBB904BAE5F1}"/>
              </a:ext>
            </a:extLst>
          </p:cNvPr>
          <p:cNvSpPr/>
          <p:nvPr/>
        </p:nvSpPr>
        <p:spPr>
          <a:xfrm>
            <a:off x="9024006" y="4827854"/>
            <a:ext cx="2255273" cy="70023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786824" rtl="0" eaLnBrk="1" fontAlgn="auto" latinLnBrk="0" hangingPunct="1">
              <a:lnSpc>
                <a:spcPct val="93000"/>
              </a:lnSpc>
              <a:spcBef>
                <a:spcPts val="0"/>
              </a:spcBef>
              <a:spcAft>
                <a:spcPts val="0"/>
              </a:spcAft>
              <a:buClrTx/>
              <a:buSzTx/>
              <a:buFontTx/>
              <a:buNone/>
              <a:tabLst>
                <a:tab pos="778914" algn="l"/>
                <a:tab pos="1557828" algn="l"/>
                <a:tab pos="2353674" algn="l"/>
                <a:tab pos="3132588" algn="l"/>
                <a:tab pos="3928435" algn="l"/>
                <a:tab pos="4707349" algn="l"/>
                <a:tab pos="5503196" algn="l"/>
                <a:tab pos="6282110" algn="l"/>
                <a:tab pos="7077956" algn="l"/>
                <a:tab pos="7856870" algn="l"/>
                <a:tab pos="8652717" algn="l"/>
                <a:tab pos="9431631" algn="l"/>
                <a:tab pos="10227478" algn="l"/>
                <a:tab pos="11006392" algn="l"/>
                <a:tab pos="11802238" algn="l"/>
                <a:tab pos="12581152" algn="l"/>
                <a:tab pos="13360066" algn="l"/>
                <a:tab pos="14155913" algn="l"/>
                <a:tab pos="14934827" algn="l"/>
                <a:tab pos="15730673" algn="l"/>
              </a:tabLst>
              <a:defRPr/>
            </a:pPr>
            <a:r>
              <a:rPr kumimoji="0" lang="en-GB" sz="1867" b="1" i="1" u="none" strike="noStrike" kern="1200" cap="none" spc="0" normalizeH="0" baseline="0" noProof="0">
                <a:ln>
                  <a:noFill/>
                </a:ln>
                <a:solidFill>
                  <a:schemeClr val="accent3"/>
                </a:solidFill>
                <a:effectLst/>
                <a:uLnTx/>
                <a:uFillTx/>
                <a:latin typeface="Franklin Gothic Medium" panose="020B0603020102020204" pitchFamily="34" charset="0"/>
                <a:cs typeface="Calibri"/>
                <a:sym typeface="'Roboto-Bold'"/>
              </a:rPr>
              <a:t>PLS </a:t>
            </a:r>
            <a:r>
              <a:rPr lang="en-GB" sz="1867" i="1">
                <a:solidFill>
                  <a:schemeClr val="accent3"/>
                </a:solidFill>
                <a:latin typeface="Franklin Gothic Medium" panose="020B0603020102020204" pitchFamily="34" charset="0"/>
                <a:cs typeface="Calibri"/>
              </a:rPr>
              <a:t>presentation</a:t>
            </a:r>
            <a:endParaRPr kumimoji="0" lang="en-GB" sz="1867" b="1" i="1" u="none" strike="noStrike" kern="1200" cap="none" spc="0" normalizeH="0" baseline="0" noProof="0">
              <a:ln>
                <a:noFill/>
              </a:ln>
              <a:solidFill>
                <a:schemeClr val="accent3"/>
              </a:solidFill>
              <a:effectLst/>
              <a:uLnTx/>
              <a:uFillTx/>
              <a:latin typeface="Franklin Gothic Medium" panose="020B0603020102020204" pitchFamily="34" charset="0"/>
              <a:cs typeface="Calibri"/>
              <a:sym typeface="'Roboto-Bold'"/>
            </a:endParaRPr>
          </a:p>
          <a:p>
            <a:pPr algn="ctr">
              <a:defRPr/>
            </a:pPr>
            <a:r>
              <a:rPr lang="en-GB" sz="1867">
                <a:solidFill>
                  <a:schemeClr val="accent3"/>
                </a:solidFill>
                <a:latin typeface="Franklin Gothic Medium" panose="020B0603020102020204" pitchFamily="34" charset="0"/>
                <a:cs typeface="Calibri"/>
              </a:rPr>
              <a:t>w</a:t>
            </a:r>
            <a:r>
              <a:rPr kumimoji="0" lang="en-GB" sz="1867" b="1" i="0" u="none" strike="noStrike" kern="1200" cap="none" spc="0" normalizeH="0" baseline="0" noProof="0" err="1">
                <a:ln>
                  <a:noFill/>
                </a:ln>
                <a:solidFill>
                  <a:schemeClr val="accent3"/>
                </a:solidFill>
                <a:effectLst/>
                <a:uLnTx/>
                <a:uFillTx/>
                <a:latin typeface="Franklin Gothic Medium" panose="020B0603020102020204" pitchFamily="34" charset="0"/>
                <a:cs typeface="Calibri"/>
                <a:sym typeface="'Roboto-Bold'"/>
              </a:rPr>
              <a:t>ith</a:t>
            </a:r>
            <a:r>
              <a:rPr kumimoji="0" lang="en-GB" sz="1867" b="1" i="0" u="none" strike="noStrike" kern="1200" cap="none" spc="0" normalizeH="0" baseline="0" noProof="0">
                <a:ln>
                  <a:noFill/>
                </a:ln>
                <a:solidFill>
                  <a:schemeClr val="accent3"/>
                </a:solidFill>
                <a:effectLst/>
                <a:uLnTx/>
                <a:uFillTx/>
                <a:latin typeface="Franklin Gothic Medium" panose="020B0603020102020204" pitchFamily="34" charset="0"/>
                <a:cs typeface="Calibri"/>
                <a:sym typeface="'Roboto-Bold'"/>
              </a:rPr>
              <a:t> poster</a:t>
            </a:r>
            <a:r>
              <a:rPr lang="en-GB" sz="1867">
                <a:solidFill>
                  <a:schemeClr val="accent3"/>
                </a:solidFill>
                <a:latin typeface="Franklin Gothic Medium" panose="020B0603020102020204" pitchFamily="34" charset="0"/>
                <a:cs typeface="Calibri"/>
              </a:rPr>
              <a:t> </a:t>
            </a:r>
            <a:endParaRPr lang="en-GB" sz="1867" b="1" i="0" u="none" strike="noStrike" kern="1200" cap="none" spc="0" normalizeH="0" baseline="0" noProof="0">
              <a:ln>
                <a:noFill/>
              </a:ln>
              <a:solidFill>
                <a:schemeClr val="accent3"/>
              </a:solidFill>
              <a:effectLst/>
              <a:uLnTx/>
              <a:uFillTx/>
              <a:latin typeface="Franklin Gothic Medium" panose="020B060302010202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5C861888-E53C-7279-341C-CD75F6174483}"/>
              </a:ext>
            </a:extLst>
          </p:cNvPr>
          <p:cNvCxnSpPr>
            <a:cxnSpLocks/>
          </p:cNvCxnSpPr>
          <p:nvPr/>
        </p:nvCxnSpPr>
        <p:spPr>
          <a:xfrm>
            <a:off x="334434" y="4015061"/>
            <a:ext cx="115231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E1416C-7516-6BA8-855A-1C0FEC18104E}"/>
              </a:ext>
            </a:extLst>
          </p:cNvPr>
          <p:cNvCxnSpPr>
            <a:cxnSpLocks/>
          </p:cNvCxnSpPr>
          <p:nvPr/>
        </p:nvCxnSpPr>
        <p:spPr>
          <a:xfrm>
            <a:off x="7459100" y="4017260"/>
            <a:ext cx="0" cy="715781"/>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DE4C495-2CB6-A7C3-B820-8DBA9F6BCAE4}"/>
              </a:ext>
            </a:extLst>
          </p:cNvPr>
          <p:cNvCxnSpPr>
            <a:cxnSpLocks/>
          </p:cNvCxnSpPr>
          <p:nvPr/>
        </p:nvCxnSpPr>
        <p:spPr>
          <a:xfrm>
            <a:off x="10142352" y="4017260"/>
            <a:ext cx="0" cy="715781"/>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4CE9249-9379-6DE7-147F-3395A9B0C66A}"/>
              </a:ext>
            </a:extLst>
          </p:cNvPr>
          <p:cNvCxnSpPr>
            <a:cxnSpLocks/>
          </p:cNvCxnSpPr>
          <p:nvPr/>
        </p:nvCxnSpPr>
        <p:spPr>
          <a:xfrm>
            <a:off x="4750367" y="4017260"/>
            <a:ext cx="0" cy="715781"/>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3" name="Graphic 62">
            <a:extLst>
              <a:ext uri="{FF2B5EF4-FFF2-40B4-BE49-F238E27FC236}">
                <a16:creationId xmlns:a16="http://schemas.microsoft.com/office/drawing/2014/main" id="{1028E181-8F8C-AA58-AD62-D758E16B36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6409" y="2698530"/>
            <a:ext cx="387916" cy="595452"/>
          </a:xfrm>
          <a:prstGeom prst="rect">
            <a:avLst/>
          </a:prstGeom>
        </p:spPr>
      </p:pic>
      <p:grpSp>
        <p:nvGrpSpPr>
          <p:cNvPr id="7" name="Group 6">
            <a:extLst>
              <a:ext uri="{FF2B5EF4-FFF2-40B4-BE49-F238E27FC236}">
                <a16:creationId xmlns:a16="http://schemas.microsoft.com/office/drawing/2014/main" id="{1A3BBBE8-8962-A381-9C6B-6F602CC9EE23}"/>
              </a:ext>
            </a:extLst>
          </p:cNvPr>
          <p:cNvGrpSpPr/>
          <p:nvPr/>
        </p:nvGrpSpPr>
        <p:grpSpPr>
          <a:xfrm>
            <a:off x="1536337" y="2541390"/>
            <a:ext cx="1048843" cy="1471473"/>
            <a:chOff x="1143000" y="1628040"/>
            <a:chExt cx="786632" cy="1103605"/>
          </a:xfrm>
        </p:grpSpPr>
        <p:sp>
          <p:nvSpPr>
            <p:cNvPr id="4" name="Freeform: Shape 3">
              <a:extLst>
                <a:ext uri="{FF2B5EF4-FFF2-40B4-BE49-F238E27FC236}">
                  <a16:creationId xmlns:a16="http://schemas.microsoft.com/office/drawing/2014/main" id="{554B65CD-1BCB-0E86-F6B3-C577EF5DA1C6}"/>
                </a:ext>
              </a:extLst>
            </p:cNvPr>
            <p:cNvSpPr/>
            <p:nvPr/>
          </p:nvSpPr>
          <p:spPr>
            <a:xfrm>
              <a:off x="1143000" y="1628040"/>
              <a:ext cx="786632" cy="1103605"/>
            </a:xfrm>
            <a:custGeom>
              <a:avLst/>
              <a:gdLst>
                <a:gd name="connsiteX0" fmla="*/ 786632 w 786632"/>
                <a:gd name="connsiteY0" fmla="*/ 393316 h 1103605"/>
                <a:gd name="connsiteX1" fmla="*/ 393316 w 786632"/>
                <a:gd name="connsiteY1" fmla="*/ 1103606 h 1103605"/>
                <a:gd name="connsiteX2" fmla="*/ 0 w 786632"/>
                <a:gd name="connsiteY2" fmla="*/ 393316 h 1103605"/>
                <a:gd name="connsiteX3" fmla="*/ 393220 w 786632"/>
                <a:gd name="connsiteY3" fmla="*/ 0 h 1103605"/>
                <a:gd name="connsiteX4" fmla="*/ 786536 w 786632"/>
                <a:gd name="connsiteY4" fmla="*/ 393316 h 110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32" h="1103605">
                  <a:moveTo>
                    <a:pt x="786632" y="393316"/>
                  </a:moveTo>
                  <a:cubicBezTo>
                    <a:pt x="786632" y="610546"/>
                    <a:pt x="393316" y="1103606"/>
                    <a:pt x="393316" y="1103606"/>
                  </a:cubicBezTo>
                  <a:cubicBezTo>
                    <a:pt x="393316" y="1103606"/>
                    <a:pt x="0" y="610546"/>
                    <a:pt x="0" y="393316"/>
                  </a:cubicBezTo>
                  <a:cubicBezTo>
                    <a:pt x="0" y="176086"/>
                    <a:pt x="175990" y="0"/>
                    <a:pt x="393220" y="0"/>
                  </a:cubicBezTo>
                  <a:cubicBezTo>
                    <a:pt x="610451" y="0"/>
                    <a:pt x="786536" y="176086"/>
                    <a:pt x="786536" y="393316"/>
                  </a:cubicBezTo>
                  <a:close/>
                </a:path>
              </a:pathLst>
            </a:custGeom>
            <a:noFill/>
            <a:ln w="19050" cap="flat">
              <a:solidFill>
                <a:srgbClr val="000000"/>
              </a:solidFill>
              <a:prstDash val="solid"/>
              <a:round/>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27" name="Oval 26">
              <a:extLst>
                <a:ext uri="{FF2B5EF4-FFF2-40B4-BE49-F238E27FC236}">
                  <a16:creationId xmlns:a16="http://schemas.microsoft.com/office/drawing/2014/main" id="{7621F61E-CD9E-7E13-799A-D7CA5EFC711E}"/>
                </a:ext>
              </a:extLst>
            </p:cNvPr>
            <p:cNvSpPr/>
            <p:nvPr/>
          </p:nvSpPr>
          <p:spPr>
            <a:xfrm>
              <a:off x="1257056" y="1738164"/>
              <a:ext cx="558520" cy="558520"/>
            </a:xfrm>
            <a:prstGeom prst="ellipse">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pic>
          <p:nvPicPr>
            <p:cNvPr id="62" name="Graphic 61">
              <a:extLst>
                <a:ext uri="{FF2B5EF4-FFF2-40B4-BE49-F238E27FC236}">
                  <a16:creationId xmlns:a16="http://schemas.microsoft.com/office/drawing/2014/main" id="{26333BEC-7464-B447-E73C-920733C4EFB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417395" y="1833937"/>
              <a:ext cx="237841" cy="365086"/>
            </a:xfrm>
            <a:prstGeom prst="rect">
              <a:avLst/>
            </a:prstGeom>
          </p:spPr>
        </p:pic>
      </p:grpSp>
      <p:grpSp>
        <p:nvGrpSpPr>
          <p:cNvPr id="8" name="Group 7">
            <a:extLst>
              <a:ext uri="{FF2B5EF4-FFF2-40B4-BE49-F238E27FC236}">
                <a16:creationId xmlns:a16="http://schemas.microsoft.com/office/drawing/2014/main" id="{149C6745-DC2A-9EE9-8702-B4843DA64B03}"/>
              </a:ext>
            </a:extLst>
          </p:cNvPr>
          <p:cNvGrpSpPr/>
          <p:nvPr/>
        </p:nvGrpSpPr>
        <p:grpSpPr>
          <a:xfrm>
            <a:off x="4225944" y="2529566"/>
            <a:ext cx="1048843" cy="1471473"/>
            <a:chOff x="1143000" y="1628040"/>
            <a:chExt cx="786632" cy="1103605"/>
          </a:xfrm>
        </p:grpSpPr>
        <p:sp>
          <p:nvSpPr>
            <p:cNvPr id="9" name="Freeform: Shape 8">
              <a:extLst>
                <a:ext uri="{FF2B5EF4-FFF2-40B4-BE49-F238E27FC236}">
                  <a16:creationId xmlns:a16="http://schemas.microsoft.com/office/drawing/2014/main" id="{9E2D5AB1-1EC6-65CA-4B99-D12E25C14C4A}"/>
                </a:ext>
              </a:extLst>
            </p:cNvPr>
            <p:cNvSpPr/>
            <p:nvPr/>
          </p:nvSpPr>
          <p:spPr>
            <a:xfrm>
              <a:off x="1143000" y="1628040"/>
              <a:ext cx="786632" cy="1103605"/>
            </a:xfrm>
            <a:custGeom>
              <a:avLst/>
              <a:gdLst>
                <a:gd name="connsiteX0" fmla="*/ 786632 w 786632"/>
                <a:gd name="connsiteY0" fmla="*/ 393316 h 1103605"/>
                <a:gd name="connsiteX1" fmla="*/ 393316 w 786632"/>
                <a:gd name="connsiteY1" fmla="*/ 1103606 h 1103605"/>
                <a:gd name="connsiteX2" fmla="*/ 0 w 786632"/>
                <a:gd name="connsiteY2" fmla="*/ 393316 h 1103605"/>
                <a:gd name="connsiteX3" fmla="*/ 393220 w 786632"/>
                <a:gd name="connsiteY3" fmla="*/ 0 h 1103605"/>
                <a:gd name="connsiteX4" fmla="*/ 786536 w 786632"/>
                <a:gd name="connsiteY4" fmla="*/ 393316 h 110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32" h="1103605">
                  <a:moveTo>
                    <a:pt x="786632" y="393316"/>
                  </a:moveTo>
                  <a:cubicBezTo>
                    <a:pt x="786632" y="610546"/>
                    <a:pt x="393316" y="1103606"/>
                    <a:pt x="393316" y="1103606"/>
                  </a:cubicBezTo>
                  <a:cubicBezTo>
                    <a:pt x="393316" y="1103606"/>
                    <a:pt x="0" y="610546"/>
                    <a:pt x="0" y="393316"/>
                  </a:cubicBezTo>
                  <a:cubicBezTo>
                    <a:pt x="0" y="176086"/>
                    <a:pt x="175990" y="0"/>
                    <a:pt x="393220" y="0"/>
                  </a:cubicBezTo>
                  <a:cubicBezTo>
                    <a:pt x="610451" y="0"/>
                    <a:pt x="786536" y="176086"/>
                    <a:pt x="786536" y="393316"/>
                  </a:cubicBezTo>
                  <a:close/>
                </a:path>
              </a:pathLst>
            </a:custGeom>
            <a:noFill/>
            <a:ln w="19050" cap="flat">
              <a:solidFill>
                <a:srgbClr val="000000"/>
              </a:solidFill>
              <a:prstDash val="solid"/>
              <a:round/>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10" name="Oval 9">
              <a:extLst>
                <a:ext uri="{FF2B5EF4-FFF2-40B4-BE49-F238E27FC236}">
                  <a16:creationId xmlns:a16="http://schemas.microsoft.com/office/drawing/2014/main" id="{9553B0EE-E38D-4B13-80D6-CE573374FC75}"/>
                </a:ext>
              </a:extLst>
            </p:cNvPr>
            <p:cNvSpPr/>
            <p:nvPr/>
          </p:nvSpPr>
          <p:spPr>
            <a:xfrm>
              <a:off x="1257056" y="1738164"/>
              <a:ext cx="558520" cy="558520"/>
            </a:xfrm>
            <a:prstGeom prst="ellipse">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pic>
          <p:nvPicPr>
            <p:cNvPr id="11" name="Graphic 10">
              <a:extLst>
                <a:ext uri="{FF2B5EF4-FFF2-40B4-BE49-F238E27FC236}">
                  <a16:creationId xmlns:a16="http://schemas.microsoft.com/office/drawing/2014/main" id="{413A0BAE-39C3-9F88-E83D-66F9C9068B0E}"/>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417395" y="1833937"/>
              <a:ext cx="237841" cy="365086"/>
            </a:xfrm>
            <a:prstGeom prst="rect">
              <a:avLst/>
            </a:prstGeom>
          </p:spPr>
        </p:pic>
      </p:grpSp>
      <p:sp>
        <p:nvSpPr>
          <p:cNvPr id="13" name="Freeform: Shape 12">
            <a:extLst>
              <a:ext uri="{FF2B5EF4-FFF2-40B4-BE49-F238E27FC236}">
                <a16:creationId xmlns:a16="http://schemas.microsoft.com/office/drawing/2014/main" id="{1A66CD70-3CDF-61E9-D041-2287526A1779}"/>
              </a:ext>
            </a:extLst>
          </p:cNvPr>
          <p:cNvSpPr/>
          <p:nvPr/>
        </p:nvSpPr>
        <p:spPr>
          <a:xfrm>
            <a:off x="6927891" y="2529566"/>
            <a:ext cx="1048843" cy="1471473"/>
          </a:xfrm>
          <a:custGeom>
            <a:avLst/>
            <a:gdLst>
              <a:gd name="connsiteX0" fmla="*/ 786632 w 786632"/>
              <a:gd name="connsiteY0" fmla="*/ 393316 h 1103605"/>
              <a:gd name="connsiteX1" fmla="*/ 393316 w 786632"/>
              <a:gd name="connsiteY1" fmla="*/ 1103606 h 1103605"/>
              <a:gd name="connsiteX2" fmla="*/ 0 w 786632"/>
              <a:gd name="connsiteY2" fmla="*/ 393316 h 1103605"/>
              <a:gd name="connsiteX3" fmla="*/ 393220 w 786632"/>
              <a:gd name="connsiteY3" fmla="*/ 0 h 1103605"/>
              <a:gd name="connsiteX4" fmla="*/ 786536 w 786632"/>
              <a:gd name="connsiteY4" fmla="*/ 393316 h 110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32" h="1103605">
                <a:moveTo>
                  <a:pt x="786632" y="393316"/>
                </a:moveTo>
                <a:cubicBezTo>
                  <a:pt x="786632" y="610546"/>
                  <a:pt x="393316" y="1103606"/>
                  <a:pt x="393316" y="1103606"/>
                </a:cubicBezTo>
                <a:cubicBezTo>
                  <a:pt x="393316" y="1103606"/>
                  <a:pt x="0" y="610546"/>
                  <a:pt x="0" y="393316"/>
                </a:cubicBezTo>
                <a:cubicBezTo>
                  <a:pt x="0" y="176086"/>
                  <a:pt x="175990" y="0"/>
                  <a:pt x="393220" y="0"/>
                </a:cubicBezTo>
                <a:cubicBezTo>
                  <a:pt x="610451" y="0"/>
                  <a:pt x="786536" y="176086"/>
                  <a:pt x="786536" y="393316"/>
                </a:cubicBezTo>
                <a:close/>
              </a:path>
            </a:pathLst>
          </a:custGeom>
          <a:noFill/>
          <a:ln w="19050" cap="flat">
            <a:solidFill>
              <a:srgbClr val="000000"/>
            </a:solidFill>
            <a:prstDash val="solid"/>
            <a:round/>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14" name="Oval 13">
            <a:extLst>
              <a:ext uri="{FF2B5EF4-FFF2-40B4-BE49-F238E27FC236}">
                <a16:creationId xmlns:a16="http://schemas.microsoft.com/office/drawing/2014/main" id="{6CB41790-4B53-7580-F9E7-CB943D853134}"/>
              </a:ext>
            </a:extLst>
          </p:cNvPr>
          <p:cNvSpPr/>
          <p:nvPr/>
        </p:nvSpPr>
        <p:spPr>
          <a:xfrm>
            <a:off x="7079966" y="2690291"/>
            <a:ext cx="744693" cy="744693"/>
          </a:xfrm>
          <a:prstGeom prst="ellipse">
            <a:avLst/>
          </a:prstGeom>
          <a:solidFill>
            <a:schemeClr val="tx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pic>
        <p:nvPicPr>
          <p:cNvPr id="59" name="Graphic 58">
            <a:extLst>
              <a:ext uri="{FF2B5EF4-FFF2-40B4-BE49-F238E27FC236}">
                <a16:creationId xmlns:a16="http://schemas.microsoft.com/office/drawing/2014/main" id="{6FB38D81-1408-8EE6-5327-D2F43C0D67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7086" y="2807199"/>
            <a:ext cx="494847" cy="535271"/>
          </a:xfrm>
          <a:prstGeom prst="rect">
            <a:avLst/>
          </a:prstGeom>
        </p:spPr>
      </p:pic>
      <p:grpSp>
        <p:nvGrpSpPr>
          <p:cNvPr id="16" name="Group 15">
            <a:extLst>
              <a:ext uri="{FF2B5EF4-FFF2-40B4-BE49-F238E27FC236}">
                <a16:creationId xmlns:a16="http://schemas.microsoft.com/office/drawing/2014/main" id="{A01074C2-6831-0D08-95E6-13BD3A703FE9}"/>
              </a:ext>
            </a:extLst>
          </p:cNvPr>
          <p:cNvGrpSpPr/>
          <p:nvPr/>
        </p:nvGrpSpPr>
        <p:grpSpPr>
          <a:xfrm>
            <a:off x="9627220" y="2529566"/>
            <a:ext cx="1048843" cy="1471473"/>
            <a:chOff x="1143000" y="1628040"/>
            <a:chExt cx="786632" cy="1103605"/>
          </a:xfrm>
        </p:grpSpPr>
        <p:sp>
          <p:nvSpPr>
            <p:cNvPr id="17" name="Freeform: Shape 16">
              <a:extLst>
                <a:ext uri="{FF2B5EF4-FFF2-40B4-BE49-F238E27FC236}">
                  <a16:creationId xmlns:a16="http://schemas.microsoft.com/office/drawing/2014/main" id="{F31B7290-35BA-32BC-0723-AB49C094E861}"/>
                </a:ext>
              </a:extLst>
            </p:cNvPr>
            <p:cNvSpPr/>
            <p:nvPr/>
          </p:nvSpPr>
          <p:spPr>
            <a:xfrm>
              <a:off x="1143000" y="1628040"/>
              <a:ext cx="786632" cy="1103605"/>
            </a:xfrm>
            <a:custGeom>
              <a:avLst/>
              <a:gdLst>
                <a:gd name="connsiteX0" fmla="*/ 786632 w 786632"/>
                <a:gd name="connsiteY0" fmla="*/ 393316 h 1103605"/>
                <a:gd name="connsiteX1" fmla="*/ 393316 w 786632"/>
                <a:gd name="connsiteY1" fmla="*/ 1103606 h 1103605"/>
                <a:gd name="connsiteX2" fmla="*/ 0 w 786632"/>
                <a:gd name="connsiteY2" fmla="*/ 393316 h 1103605"/>
                <a:gd name="connsiteX3" fmla="*/ 393220 w 786632"/>
                <a:gd name="connsiteY3" fmla="*/ 0 h 1103605"/>
                <a:gd name="connsiteX4" fmla="*/ 786536 w 786632"/>
                <a:gd name="connsiteY4" fmla="*/ 393316 h 1103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32" h="1103605">
                  <a:moveTo>
                    <a:pt x="786632" y="393316"/>
                  </a:moveTo>
                  <a:cubicBezTo>
                    <a:pt x="786632" y="610546"/>
                    <a:pt x="393316" y="1103606"/>
                    <a:pt x="393316" y="1103606"/>
                  </a:cubicBezTo>
                  <a:cubicBezTo>
                    <a:pt x="393316" y="1103606"/>
                    <a:pt x="0" y="610546"/>
                    <a:pt x="0" y="393316"/>
                  </a:cubicBezTo>
                  <a:cubicBezTo>
                    <a:pt x="0" y="176086"/>
                    <a:pt x="175990" y="0"/>
                    <a:pt x="393220" y="0"/>
                  </a:cubicBezTo>
                  <a:cubicBezTo>
                    <a:pt x="610451" y="0"/>
                    <a:pt x="786536" y="176086"/>
                    <a:pt x="786536" y="393316"/>
                  </a:cubicBezTo>
                  <a:close/>
                </a:path>
              </a:pathLst>
            </a:custGeom>
            <a:noFill/>
            <a:ln w="19050" cap="flat">
              <a:solidFill>
                <a:srgbClr val="000000"/>
              </a:solidFill>
              <a:prstDash val="solid"/>
              <a:round/>
            </a:ln>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18" name="Oval 17">
              <a:extLst>
                <a:ext uri="{FF2B5EF4-FFF2-40B4-BE49-F238E27FC236}">
                  <a16:creationId xmlns:a16="http://schemas.microsoft.com/office/drawing/2014/main" id="{54D9C826-CC82-095A-7F50-D67292119E11}"/>
                </a:ext>
              </a:extLst>
            </p:cNvPr>
            <p:cNvSpPr/>
            <p:nvPr/>
          </p:nvSpPr>
          <p:spPr>
            <a:xfrm>
              <a:off x="1257056" y="1738164"/>
              <a:ext cx="558520" cy="558520"/>
            </a:xfrm>
            <a:prstGeom prst="ellipse">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grpSp>
      <p:pic>
        <p:nvPicPr>
          <p:cNvPr id="49" name="Graphic 48">
            <a:extLst>
              <a:ext uri="{FF2B5EF4-FFF2-40B4-BE49-F238E27FC236}">
                <a16:creationId xmlns:a16="http://schemas.microsoft.com/office/drawing/2014/main" id="{FFC084A9-4DF8-5542-7EFC-FCBE939FDC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2148" y="2846970"/>
            <a:ext cx="540409" cy="443908"/>
          </a:xfrm>
          <a:prstGeom prst="rect">
            <a:avLst/>
          </a:prstGeom>
        </p:spPr>
      </p:pic>
      <p:sp>
        <p:nvSpPr>
          <p:cNvPr id="3" name="Rectangle: Rounded Corners 2">
            <a:extLst>
              <a:ext uri="{FF2B5EF4-FFF2-40B4-BE49-F238E27FC236}">
                <a16:creationId xmlns:a16="http://schemas.microsoft.com/office/drawing/2014/main" id="{F7450207-0FE9-5916-58ED-8E41EB8F7EAB}"/>
              </a:ext>
            </a:extLst>
          </p:cNvPr>
          <p:cNvSpPr/>
          <p:nvPr/>
        </p:nvSpPr>
        <p:spPr>
          <a:xfrm>
            <a:off x="904321" y="1850205"/>
            <a:ext cx="2304000" cy="4041343"/>
          </a:xfrm>
          <a:prstGeom prst="roundRect">
            <a:avLst>
              <a:gd name="adj" fmla="val 14636"/>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grpSp>
        <p:nvGrpSpPr>
          <p:cNvPr id="31" name="Group 30">
            <a:extLst>
              <a:ext uri="{FF2B5EF4-FFF2-40B4-BE49-F238E27FC236}">
                <a16:creationId xmlns:a16="http://schemas.microsoft.com/office/drawing/2014/main" id="{3705B24A-F143-05D4-0185-C930AA1F7A67}"/>
              </a:ext>
            </a:extLst>
          </p:cNvPr>
          <p:cNvGrpSpPr/>
          <p:nvPr/>
        </p:nvGrpSpPr>
        <p:grpSpPr>
          <a:xfrm>
            <a:off x="904321" y="1850204"/>
            <a:ext cx="2304000" cy="558629"/>
            <a:chOff x="810939" y="1135631"/>
            <a:chExt cx="1728000" cy="418972"/>
          </a:xfrm>
        </p:grpSpPr>
        <p:sp>
          <p:nvSpPr>
            <p:cNvPr id="67" name="Rectangle: Rounded Corners 66">
              <a:extLst>
                <a:ext uri="{FF2B5EF4-FFF2-40B4-BE49-F238E27FC236}">
                  <a16:creationId xmlns:a16="http://schemas.microsoft.com/office/drawing/2014/main" id="{DD7A0003-2663-E85B-85FB-235A46147CDB}"/>
                </a:ext>
              </a:extLst>
            </p:cNvPr>
            <p:cNvSpPr/>
            <p:nvPr/>
          </p:nvSpPr>
          <p:spPr>
            <a:xfrm>
              <a:off x="810939" y="1135631"/>
              <a:ext cx="1728000" cy="418972"/>
            </a:xfrm>
            <a:prstGeom prst="roundRect">
              <a:avLst>
                <a:gd name="adj" fmla="val 50000"/>
              </a:avLst>
            </a:prstGeom>
            <a:solidFill>
              <a:schemeClr val="tx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pic>
          <p:nvPicPr>
            <p:cNvPr id="65" name="Graphic 64">
              <a:extLst>
                <a:ext uri="{FF2B5EF4-FFF2-40B4-BE49-F238E27FC236}">
                  <a16:creationId xmlns:a16="http://schemas.microsoft.com/office/drawing/2014/main" id="{7BA03206-A7F1-4D41-9CB7-88BAF9E940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8125" y="1191695"/>
              <a:ext cx="299872" cy="299872"/>
            </a:xfrm>
            <a:prstGeom prst="rect">
              <a:avLst/>
            </a:prstGeom>
          </p:spPr>
        </p:pic>
        <p:sp>
          <p:nvSpPr>
            <p:cNvPr id="69" name="Shape 1578">
              <a:extLst>
                <a:ext uri="{FF2B5EF4-FFF2-40B4-BE49-F238E27FC236}">
                  <a16:creationId xmlns:a16="http://schemas.microsoft.com/office/drawing/2014/main" id="{04996EBE-38FE-4F32-6D8A-958B7B3DC35F}"/>
                </a:ext>
              </a:extLst>
            </p:cNvPr>
            <p:cNvSpPr/>
            <p:nvPr/>
          </p:nvSpPr>
          <p:spPr>
            <a:xfrm>
              <a:off x="1355448" y="1226062"/>
              <a:ext cx="1037335" cy="217966"/>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1219170" rtl="0" eaLnBrk="1" fontAlgn="base" latinLnBrk="0" hangingPunct="1">
                <a:lnSpc>
                  <a:spcPct val="100000"/>
                </a:lnSpc>
                <a:spcBef>
                  <a:spcPct val="0"/>
                </a:spcBef>
                <a:spcAft>
                  <a:spcPct val="0"/>
                </a:spcAft>
                <a:buClrTx/>
                <a:buSzTx/>
                <a:buFontTx/>
                <a:buNone/>
                <a:tabLst/>
                <a:defRPr/>
              </a:pPr>
              <a:r>
                <a:rPr kumimoji="0" lang="en-US" sz="1867" b="0" i="1" u="none" strike="noStrike" kern="1200" cap="none" spc="0" normalizeH="0" baseline="0" noProof="0">
                  <a:ln>
                    <a:noFill/>
                  </a:ln>
                  <a:solidFill>
                    <a:schemeClr val="tx1"/>
                  </a:solidFill>
                  <a:effectLst/>
                  <a:uLnTx/>
                  <a:uFillTx/>
                  <a:latin typeface="Arial" panose="020B0604020202020204" pitchFamily="34" charset="0"/>
                  <a:ea typeface="ヒラギノ角ゴ Pro W3" panose="020B0300000000000000" pitchFamily="34" charset="-128"/>
                  <a:cs typeface="+mn-cs"/>
                </a:rPr>
                <a:t>Target of AI</a:t>
              </a:r>
            </a:p>
          </p:txBody>
        </p:sp>
      </p:grpSp>
    </p:spTree>
    <p:custDataLst>
      <p:tags r:id="rId1"/>
    </p:custDataLst>
    <p:extLst>
      <p:ext uri="{BB962C8B-B14F-4D97-AF65-F5344CB8AC3E}">
        <p14:creationId xmlns:p14="http://schemas.microsoft.com/office/powerpoint/2010/main" val="3149847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79FF-540B-2C22-D29E-8B3518166700}"/>
              </a:ext>
            </a:extLst>
          </p:cNvPr>
          <p:cNvSpPr>
            <a:spLocks noGrp="1"/>
          </p:cNvSpPr>
          <p:nvPr>
            <p:ph type="title"/>
          </p:nvPr>
        </p:nvSpPr>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Collaboration in Action</a:t>
            </a:r>
            <a:endParaRPr lang="en-US" sz="4533">
              <a:solidFill>
                <a:srgbClr val="F28C11"/>
              </a:solidFill>
              <a:latin typeface="Franklin Gothic Medium" panose="020B0603020102020204" pitchFamily="34" charset="0"/>
              <a:cs typeface="Calibri"/>
            </a:endParaRPr>
          </a:p>
        </p:txBody>
      </p:sp>
      <p:pic>
        <p:nvPicPr>
          <p:cNvPr id="6" name="Picture 5">
            <a:extLst>
              <a:ext uri="{FF2B5EF4-FFF2-40B4-BE49-F238E27FC236}">
                <a16:creationId xmlns:a16="http://schemas.microsoft.com/office/drawing/2014/main" id="{D1902CCD-9B65-39E7-DC5D-B1358291730F}"/>
              </a:ext>
            </a:extLst>
          </p:cNvPr>
          <p:cNvPicPr>
            <a:picLocks noChangeAspect="1"/>
          </p:cNvPicPr>
          <p:nvPr/>
        </p:nvPicPr>
        <p:blipFill>
          <a:blip r:embed="rId4"/>
          <a:srcRect/>
          <a:stretch/>
        </p:blipFill>
        <p:spPr>
          <a:xfrm>
            <a:off x="709158" y="1770884"/>
            <a:ext cx="10773685" cy="4149352"/>
          </a:xfrm>
          <a:prstGeom prst="rect">
            <a:avLst/>
          </a:prstGeom>
        </p:spPr>
      </p:pic>
    </p:spTree>
    <p:custDataLst>
      <p:tags r:id="rId1"/>
    </p:custDataLst>
    <p:extLst>
      <p:ext uri="{BB962C8B-B14F-4D97-AF65-F5344CB8AC3E}">
        <p14:creationId xmlns:p14="http://schemas.microsoft.com/office/powerpoint/2010/main" val="1858457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sz="4000"/>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928955" y="1516685"/>
            <a:ext cx="9895697" cy="5927328"/>
          </a:xfrm>
          <a:prstGeom prst="rect">
            <a:avLst/>
          </a:prstGeom>
        </p:spPr>
        <p:txBody>
          <a:bodyPr wrap="square" lIns="121920" tIns="60960" rIns="121920" bIns="60960" anchor="t">
            <a:spAutoFit/>
          </a:bodyPr>
          <a:lstStyle/>
          <a:p>
            <a:pPr algn="ctr" defTabSz="914377">
              <a:spcBef>
                <a:spcPts val="800"/>
              </a:spcBef>
              <a:defRPr/>
            </a:pPr>
            <a:r>
              <a:rPr lang="en-US" sz="3600" b="1" spc="-31">
                <a:solidFill>
                  <a:srgbClr val="FF0000"/>
                </a:solidFill>
                <a:latin typeface="Franklin Gothic Demi" panose="020B0703020102020204" pitchFamily="34" charset="0"/>
                <a:ea typeface="ＭＳ Ｐゴシック"/>
                <a:cs typeface="Calibri"/>
              </a:rPr>
              <a:t>NEW</a:t>
            </a:r>
            <a:r>
              <a:rPr lang="en-US" sz="3600" b="1" spc="-31">
                <a:solidFill>
                  <a:schemeClr val="accent1">
                    <a:lumMod val="75000"/>
                  </a:schemeClr>
                </a:solidFill>
                <a:latin typeface="Franklin Gothic Demi" panose="020B0703020102020204" pitchFamily="34" charset="0"/>
                <a:ea typeface="ＭＳ Ｐゴシック"/>
                <a:cs typeface="Calibri"/>
              </a:rPr>
              <a:t> ISMPP Academy</a:t>
            </a:r>
            <a:endParaRPr lang="en-US" sz="3600" b="1">
              <a:solidFill>
                <a:schemeClr val="accent1">
                  <a:lumMod val="75000"/>
                </a:schemeClr>
              </a:solidFill>
              <a:latin typeface="Franklin Gothic Demi" panose="020B0703020102020204" pitchFamily="34" charset="0"/>
              <a:ea typeface="ＭＳ Ｐゴシック"/>
              <a:cs typeface="Calibri"/>
            </a:endParaRPr>
          </a:p>
          <a:p>
            <a:pPr algn="ctr" defTabSz="914377">
              <a:spcBef>
                <a:spcPts val="800"/>
              </a:spcBef>
              <a:defRPr/>
            </a:pPr>
            <a:endParaRPr lang="en-US" sz="800" b="1" spc="-31">
              <a:solidFill>
                <a:srgbClr val="0070C0"/>
              </a:solidFill>
              <a:latin typeface="Franklin Gothic Book"/>
              <a:ea typeface="ＭＳ Ｐゴシック"/>
              <a:cs typeface="Calibri"/>
            </a:endParaRPr>
          </a:p>
          <a:p>
            <a:pPr algn="ctr" defTabSz="914377">
              <a:spcBef>
                <a:spcPts val="800"/>
              </a:spcBef>
              <a:defRPr/>
            </a:pPr>
            <a:r>
              <a:rPr lang="en-US" sz="2400" b="1" spc="-31">
                <a:solidFill>
                  <a:srgbClr val="0070C0"/>
                </a:solidFill>
                <a:latin typeface="Franklin Gothic Book"/>
                <a:ea typeface="ＭＳ Ｐゴシック"/>
                <a:cs typeface="Calibri"/>
              </a:rPr>
              <a:t>Save the date: </a:t>
            </a:r>
            <a:r>
              <a:rPr lang="en-US" sz="2400" b="1" spc="-31">
                <a:solidFill>
                  <a:srgbClr val="0070C0"/>
                </a:solidFill>
                <a:latin typeface="Franklin Gothic Demi" panose="020B0703020102020204" pitchFamily="34" charset="0"/>
                <a:ea typeface="ＭＳ Ｐゴシック"/>
                <a:cs typeface="Calibri"/>
              </a:rPr>
              <a:t>November 13-14, 2024</a:t>
            </a:r>
            <a:endParaRPr lang="en-US" sz="2400" b="1">
              <a:latin typeface="Franklin Gothic Demi" panose="020B0703020102020204" pitchFamily="34" charset="0"/>
            </a:endParaRPr>
          </a:p>
          <a:p>
            <a:pPr algn="ctr" defTabSz="914377">
              <a:spcBef>
                <a:spcPts val="800"/>
              </a:spcBef>
              <a:defRPr/>
            </a:pPr>
            <a:r>
              <a:rPr lang="en-US" sz="2400" b="1" spc="-31">
                <a:solidFill>
                  <a:srgbClr val="0070C0"/>
                </a:solidFill>
                <a:latin typeface="Franklin Gothic Book"/>
                <a:ea typeface="ＭＳ Ｐゴシック"/>
                <a:cs typeface="Calibri"/>
              </a:rPr>
              <a:t>Where: </a:t>
            </a:r>
            <a:r>
              <a:rPr lang="en-US" sz="2400" b="1" spc="-31">
                <a:solidFill>
                  <a:srgbClr val="0070C0"/>
                </a:solidFill>
                <a:latin typeface="Franklin Gothic Demi" panose="020B0703020102020204" pitchFamily="34" charset="0"/>
                <a:ea typeface="ＭＳ Ｐゴシック"/>
                <a:cs typeface="Calibri"/>
              </a:rPr>
              <a:t>Convene at Commerce Square, Two Commerce Square, Philadelphia, PA 19103</a:t>
            </a:r>
            <a:endParaRPr lang="en-US" sz="800">
              <a:solidFill>
                <a:srgbClr val="000000"/>
              </a:solidFill>
              <a:latin typeface="Franklin Gothic Book"/>
              <a:ea typeface="ＭＳ Ｐゴシック"/>
              <a:cs typeface="Calibri"/>
            </a:endParaRPr>
          </a:p>
          <a:p>
            <a:pPr algn="ctr" defTabSz="914377">
              <a:defRPr/>
            </a:pPr>
            <a:r>
              <a:rPr lang="en-US" sz="2400" b="1" spc="-31">
                <a:solidFill>
                  <a:schemeClr val="accent1">
                    <a:lumMod val="75000"/>
                  </a:schemeClr>
                </a:solidFill>
                <a:ea typeface="ＭＳ Ｐゴシック"/>
                <a:cs typeface="Calibri" panose="020F0502020204030204" pitchFamily="34" charset="0"/>
              </a:rPr>
              <a:t>ISMPP Academy </a:t>
            </a:r>
            <a:r>
              <a:rPr lang="en-US" sz="2400" spc="-31">
                <a:solidFill>
                  <a:schemeClr val="accent1">
                    <a:lumMod val="75000"/>
                  </a:schemeClr>
                </a:solidFill>
                <a:ea typeface="ＭＳ Ｐゴシック"/>
                <a:cs typeface="Calibri" panose="020F0502020204030204" pitchFamily="34" charset="0"/>
              </a:rPr>
              <a:t>is a meeting that will deliver </a:t>
            </a:r>
          </a:p>
          <a:p>
            <a:pPr algn="ctr" defTabSz="914377">
              <a:spcAft>
                <a:spcPts val="600"/>
              </a:spcAft>
              <a:defRPr/>
            </a:pPr>
            <a:r>
              <a:rPr lang="en-US" sz="2400" b="1" spc="-31">
                <a:solidFill>
                  <a:schemeClr val="accent1">
                    <a:lumMod val="75000"/>
                  </a:schemeClr>
                </a:solidFill>
                <a:ea typeface="ＭＳ Ｐゴシック"/>
                <a:cs typeface="Calibri" panose="020F0502020204030204" pitchFamily="34" charset="0"/>
              </a:rPr>
              <a:t>best practices education</a:t>
            </a:r>
            <a:r>
              <a:rPr lang="en-US" sz="2400" spc="-31">
                <a:solidFill>
                  <a:schemeClr val="accent1">
                    <a:lumMod val="75000"/>
                  </a:schemeClr>
                </a:solidFill>
                <a:ea typeface="ＭＳ Ｐゴシック"/>
                <a:cs typeface="Calibri" panose="020F0502020204030204" pitchFamily="34" charset="0"/>
              </a:rPr>
              <a:t> to</a:t>
            </a:r>
            <a:r>
              <a:rPr lang="en-US" sz="2400" b="1" spc="-31">
                <a:solidFill>
                  <a:schemeClr val="accent1">
                    <a:lumMod val="75000"/>
                  </a:schemeClr>
                </a:solidFill>
                <a:ea typeface="ＭＳ Ｐゴシック"/>
                <a:cs typeface="Calibri" panose="020F0502020204030204" pitchFamily="34" charset="0"/>
              </a:rPr>
              <a:t> </a:t>
            </a:r>
            <a:r>
              <a:rPr lang="en-US" sz="2400" spc="-31">
                <a:solidFill>
                  <a:schemeClr val="accent1">
                    <a:lumMod val="75000"/>
                  </a:schemeClr>
                </a:solidFill>
                <a:ea typeface="ＭＳ Ｐゴシック"/>
                <a:cs typeface="Calibri" panose="020F0502020204030204" pitchFamily="34" charset="0"/>
              </a:rPr>
              <a:t>professionals:  </a:t>
            </a:r>
          </a:p>
          <a:p>
            <a:pPr marL="1588" algn="ctr" defTabSz="914377">
              <a:spcAft>
                <a:spcPts val="600"/>
              </a:spcAft>
              <a:defRPr/>
            </a:pPr>
            <a:r>
              <a:rPr lang="en-US" sz="2400" spc="-31">
                <a:solidFill>
                  <a:schemeClr val="accent1">
                    <a:lumMod val="75000"/>
                  </a:schemeClr>
                </a:solidFill>
                <a:ea typeface="ＭＳ Ｐゴシック"/>
                <a:cs typeface="Calibri" panose="020F0502020204030204" pitchFamily="34" charset="0"/>
                <a:sym typeface="Symbol" panose="05050102010706020507" pitchFamily="18" charset="2"/>
              </a:rPr>
              <a:t> </a:t>
            </a:r>
            <a:r>
              <a:rPr lang="en-US" sz="2400" spc="-31">
                <a:solidFill>
                  <a:schemeClr val="accent1">
                    <a:lumMod val="75000"/>
                  </a:schemeClr>
                </a:solidFill>
                <a:ea typeface="ＭＳ Ｐゴシック"/>
                <a:cs typeface="Calibri" panose="020F0502020204030204" pitchFamily="34" charset="0"/>
              </a:rPr>
              <a:t>Who work at biotechnology, small pharma, and medical device companies </a:t>
            </a:r>
            <a:r>
              <a:rPr lang="en-US" sz="2400" spc="-31">
                <a:solidFill>
                  <a:schemeClr val="accent1">
                    <a:lumMod val="75000"/>
                  </a:schemeClr>
                </a:solidFill>
                <a:ea typeface="ＭＳ Ｐゴシック"/>
                <a:cs typeface="Calibri" panose="020F0502020204030204" pitchFamily="34" charset="0"/>
                <a:sym typeface="Symbol" panose="05050102010706020507" pitchFamily="18" charset="2"/>
              </a:rPr>
              <a:t></a:t>
            </a:r>
            <a:endParaRPr lang="en-US" sz="2400" spc="-31">
              <a:solidFill>
                <a:schemeClr val="accent1">
                  <a:lumMod val="75000"/>
                </a:schemeClr>
              </a:solidFill>
              <a:ea typeface="ＭＳ Ｐゴシック"/>
              <a:cs typeface="Calibri" panose="020F0502020204030204" pitchFamily="34" charset="0"/>
            </a:endParaRPr>
          </a:p>
          <a:p>
            <a:pPr marL="1588" algn="ctr" defTabSz="914377">
              <a:spcAft>
                <a:spcPts val="600"/>
              </a:spcAft>
              <a:defRPr/>
            </a:pPr>
            <a:r>
              <a:rPr lang="en-US" sz="2400" spc="-31">
                <a:solidFill>
                  <a:schemeClr val="accent1">
                    <a:lumMod val="75000"/>
                  </a:schemeClr>
                </a:solidFill>
                <a:ea typeface="ＭＳ Ｐゴシック"/>
                <a:cs typeface="Calibri" panose="020F0502020204030204" pitchFamily="34" charset="0"/>
                <a:sym typeface="Symbol" panose="05050102010706020507" pitchFamily="18" charset="2"/>
              </a:rPr>
              <a:t>  </a:t>
            </a:r>
            <a:r>
              <a:rPr lang="en-US" sz="2400" spc="-31">
                <a:solidFill>
                  <a:schemeClr val="accent1">
                    <a:lumMod val="75000"/>
                  </a:schemeClr>
                </a:solidFill>
                <a:ea typeface="ＭＳ Ｐゴシック"/>
                <a:cs typeface="Calibri" panose="020F0502020204030204" pitchFamily="34" charset="0"/>
              </a:rPr>
              <a:t>Who are newer to the field </a:t>
            </a:r>
            <a:r>
              <a:rPr lang="en-US" sz="2400" spc="-31">
                <a:solidFill>
                  <a:schemeClr val="accent1">
                    <a:lumMod val="75000"/>
                  </a:schemeClr>
                </a:solidFill>
                <a:ea typeface="ＭＳ Ｐゴシック"/>
                <a:cs typeface="Calibri" panose="020F0502020204030204" pitchFamily="34" charset="0"/>
                <a:sym typeface="Symbol" panose="05050102010706020507" pitchFamily="18" charset="2"/>
              </a:rPr>
              <a:t></a:t>
            </a:r>
            <a:endParaRPr lang="en-US" sz="2400" spc="-31">
              <a:solidFill>
                <a:schemeClr val="accent1">
                  <a:lumMod val="75000"/>
                </a:schemeClr>
              </a:solidFill>
              <a:ea typeface="ＭＳ Ｐゴシック"/>
              <a:cs typeface="Calibri" panose="020F0502020204030204" pitchFamily="34" charset="0"/>
            </a:endParaRPr>
          </a:p>
          <a:p>
            <a:pPr marL="1588" algn="ctr" defTabSz="914377">
              <a:spcAft>
                <a:spcPts val="600"/>
              </a:spcAft>
              <a:defRPr/>
            </a:pPr>
            <a:r>
              <a:rPr lang="en-US" sz="2400" spc="-31">
                <a:solidFill>
                  <a:schemeClr val="accent1">
                    <a:lumMod val="75000"/>
                  </a:schemeClr>
                </a:solidFill>
                <a:ea typeface="ＭＳ Ｐゴシック"/>
                <a:cs typeface="Calibri" panose="020F0502020204030204" pitchFamily="34" charset="0"/>
                <a:sym typeface="Symbol" panose="05050102010706020507" pitchFamily="18" charset="2"/>
              </a:rPr>
              <a:t> </a:t>
            </a:r>
            <a:r>
              <a:rPr lang="en-US" sz="2400" spc="-31">
                <a:solidFill>
                  <a:schemeClr val="accent1">
                    <a:lumMod val="75000"/>
                  </a:schemeClr>
                </a:solidFill>
                <a:ea typeface="ＭＳ Ｐゴシック"/>
                <a:cs typeface="Calibri" panose="020F0502020204030204" pitchFamily="34" charset="0"/>
              </a:rPr>
              <a:t>Who want to build their expertise </a:t>
            </a:r>
            <a:r>
              <a:rPr lang="en-US" sz="2400" spc="-31">
                <a:solidFill>
                  <a:schemeClr val="accent1">
                    <a:lumMod val="75000"/>
                  </a:schemeClr>
                </a:solidFill>
                <a:ea typeface="ＭＳ Ｐゴシック"/>
                <a:cs typeface="Calibri" panose="020F0502020204030204" pitchFamily="34" charset="0"/>
                <a:sym typeface="Symbol" panose="05050102010706020507" pitchFamily="18" charset="2"/>
              </a:rPr>
              <a:t></a:t>
            </a:r>
            <a:r>
              <a:rPr lang="en-US" sz="2400" spc="-31">
                <a:solidFill>
                  <a:schemeClr val="accent1">
                    <a:lumMod val="75000"/>
                  </a:schemeClr>
                </a:solidFill>
                <a:ea typeface="ＭＳ Ｐゴシック"/>
                <a:cs typeface="Calibri" panose="020F0502020204030204" pitchFamily="34" charset="0"/>
              </a:rPr>
              <a:t>  </a:t>
            </a:r>
            <a:endParaRPr lang="en-US" sz="1200" b="1" spc="-31">
              <a:solidFill>
                <a:srgbClr val="0070C0"/>
              </a:solidFill>
              <a:latin typeface="Franklin Gothic Book"/>
              <a:ea typeface="ＭＳ Ｐゴシック"/>
              <a:cs typeface="Calibri"/>
            </a:endParaRPr>
          </a:p>
          <a:p>
            <a:pPr algn="ctr" defTabSz="914377">
              <a:spcBef>
                <a:spcPts val="800"/>
              </a:spcBef>
              <a:defRPr/>
            </a:pPr>
            <a:r>
              <a:rPr lang="en-US" sz="2800" spc="-31">
                <a:solidFill>
                  <a:srgbClr val="FF0000"/>
                </a:solidFill>
                <a:latin typeface="Franklin Gothic Demi" panose="020B0703020102020204" pitchFamily="34" charset="0"/>
                <a:ea typeface="ＭＳ Ｐゴシック"/>
                <a:cs typeface="Calibri"/>
              </a:rPr>
              <a:t>More details to come! </a:t>
            </a:r>
            <a:endParaRPr lang="en-US" sz="2800">
              <a:solidFill>
                <a:srgbClr val="FF0000"/>
              </a:solidFill>
              <a:latin typeface="Franklin Gothic Demi" panose="020B0703020102020204" pitchFamily="34" charset="0"/>
            </a:endParaRPr>
          </a:p>
          <a:p>
            <a:pPr marL="380365" indent="-380365" defTabSz="914377">
              <a:spcBef>
                <a:spcPts val="800"/>
              </a:spcBef>
              <a:buFont typeface="Arial" panose="020B0604020202020204" pitchFamily="34" charset="0"/>
              <a:buChar char="•"/>
              <a:defRPr/>
            </a:pPr>
            <a:endParaRPr lang="en-US" sz="2650" b="1" spc="-31">
              <a:solidFill>
                <a:srgbClr val="0070C0"/>
              </a:solidFill>
              <a:latin typeface="Franklin Gothic Book"/>
              <a:ea typeface="ＭＳ Ｐゴシック"/>
              <a:cs typeface="Calibri"/>
            </a:endParaRPr>
          </a:p>
          <a:p>
            <a:pPr>
              <a:spcBef>
                <a:spcPts val="800"/>
              </a:spcBef>
              <a:defRPr/>
            </a:pPr>
            <a:endParaRPr lang="en-US" sz="2667" spc="-31">
              <a:latin typeface="Franklin Gothic Book"/>
              <a:ea typeface="ＭＳ Ｐゴシック" pitchFamily="34" charset="-128"/>
              <a:cs typeface="Calibri" pitchFamily="34" charset="0"/>
            </a:endParaRPr>
          </a:p>
        </p:txBody>
      </p:sp>
      <p:pic>
        <p:nvPicPr>
          <p:cNvPr id="4" name="Graphic 3" descr="Megaphone1 with solid fill">
            <a:extLst>
              <a:ext uri="{FF2B5EF4-FFF2-40B4-BE49-F238E27FC236}">
                <a16:creationId xmlns:a16="http://schemas.microsoft.com/office/drawing/2014/main" id="{727FB416-C30D-9BFD-5675-8925BD5353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9536" y="1205789"/>
            <a:ext cx="1904999" cy="1904999"/>
          </a:xfrm>
          <a:prstGeom prst="rect">
            <a:avLst/>
          </a:prstGeom>
        </p:spPr>
      </p:pic>
    </p:spTree>
    <p:custDataLst>
      <p:tags r:id="rId1"/>
    </p:custDataLst>
    <p:extLst>
      <p:ext uri="{BB962C8B-B14F-4D97-AF65-F5344CB8AC3E}">
        <p14:creationId xmlns:p14="http://schemas.microsoft.com/office/powerpoint/2010/main" val="3163331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7C94F490-C7BA-9C99-0713-F7DDDD3335C5}"/>
              </a:ext>
            </a:extLst>
          </p:cNvPr>
          <p:cNvSpPr/>
          <p:nvPr/>
        </p:nvSpPr>
        <p:spPr>
          <a:xfrm>
            <a:off x="4015085" y="1775232"/>
            <a:ext cx="652800" cy="652800"/>
          </a:xfrm>
          <a:prstGeom prst="ellipse">
            <a:avLst/>
          </a:prstGeom>
          <a:solidFill>
            <a:srgbClr val="FFC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28" name="Oval 27">
            <a:extLst>
              <a:ext uri="{FF2B5EF4-FFF2-40B4-BE49-F238E27FC236}">
                <a16:creationId xmlns:a16="http://schemas.microsoft.com/office/drawing/2014/main" id="{1979C39A-0BFD-5F28-4157-0D88409FC2A0}"/>
              </a:ext>
            </a:extLst>
          </p:cNvPr>
          <p:cNvSpPr/>
          <p:nvPr/>
        </p:nvSpPr>
        <p:spPr>
          <a:xfrm>
            <a:off x="9793355" y="1775232"/>
            <a:ext cx="652800" cy="652800"/>
          </a:xfrm>
          <a:prstGeom prst="ellipse">
            <a:avLst/>
          </a:prstGeom>
          <a:solidFill>
            <a:srgbClr val="D2F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26" name="Oval 25">
            <a:extLst>
              <a:ext uri="{FF2B5EF4-FFF2-40B4-BE49-F238E27FC236}">
                <a16:creationId xmlns:a16="http://schemas.microsoft.com/office/drawing/2014/main" id="{16AE60D3-B288-8858-8941-D03668053C73}"/>
              </a:ext>
            </a:extLst>
          </p:cNvPr>
          <p:cNvSpPr/>
          <p:nvPr/>
        </p:nvSpPr>
        <p:spPr>
          <a:xfrm>
            <a:off x="1098786" y="1775150"/>
            <a:ext cx="652965" cy="652965"/>
          </a:xfrm>
          <a:prstGeom prst="ellipse">
            <a:avLst/>
          </a:prstGeom>
          <a:solidFill>
            <a:srgbClr val="FFE9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29" name="Oval 28">
            <a:extLst>
              <a:ext uri="{FF2B5EF4-FFF2-40B4-BE49-F238E27FC236}">
                <a16:creationId xmlns:a16="http://schemas.microsoft.com/office/drawing/2014/main" id="{D56D8D01-5AF1-7880-0A7F-7BD444EA9629}"/>
              </a:ext>
            </a:extLst>
          </p:cNvPr>
          <p:cNvSpPr/>
          <p:nvPr/>
        </p:nvSpPr>
        <p:spPr>
          <a:xfrm>
            <a:off x="6861855" y="1775232"/>
            <a:ext cx="652800" cy="652800"/>
          </a:xfrm>
          <a:prstGeom prst="ellipse">
            <a:avLst/>
          </a:prstGeom>
          <a:solidFill>
            <a:srgbClr val="FF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25" name="Rectangle 24">
            <a:extLst>
              <a:ext uri="{FF2B5EF4-FFF2-40B4-BE49-F238E27FC236}">
                <a16:creationId xmlns:a16="http://schemas.microsoft.com/office/drawing/2014/main" id="{696E88CD-6A2D-A02D-D8A9-46622290180C}"/>
              </a:ext>
            </a:extLst>
          </p:cNvPr>
          <p:cNvSpPr/>
          <p:nvPr/>
        </p:nvSpPr>
        <p:spPr>
          <a:xfrm>
            <a:off x="9441896" y="3423589"/>
            <a:ext cx="2160000" cy="2235288"/>
          </a:xfrm>
          <a:prstGeom prst="rect">
            <a:avLst/>
          </a:prstGeom>
          <a:solidFill>
            <a:srgbClr val="68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24" name="Rectangle 23">
            <a:extLst>
              <a:ext uri="{FF2B5EF4-FFF2-40B4-BE49-F238E27FC236}">
                <a16:creationId xmlns:a16="http://schemas.microsoft.com/office/drawing/2014/main" id="{15AAD8F4-36B4-6527-E897-4705DA8609BF}"/>
              </a:ext>
            </a:extLst>
          </p:cNvPr>
          <p:cNvSpPr/>
          <p:nvPr/>
        </p:nvSpPr>
        <p:spPr>
          <a:xfrm>
            <a:off x="6541793" y="3212333"/>
            <a:ext cx="2099040" cy="2445844"/>
          </a:xfrm>
          <a:prstGeom prst="rect">
            <a:avLst/>
          </a:prstGeom>
          <a:solidFill>
            <a:srgbClr val="D000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400">
              <a:latin typeface="Franklin Gothic Medium" panose="020B0603020102020204" pitchFamily="34" charset="0"/>
            </a:endParaRPr>
          </a:p>
        </p:txBody>
      </p:sp>
      <p:sp>
        <p:nvSpPr>
          <p:cNvPr id="14" name="TextBox 13">
            <a:extLst>
              <a:ext uri="{FF2B5EF4-FFF2-40B4-BE49-F238E27FC236}">
                <a16:creationId xmlns:a16="http://schemas.microsoft.com/office/drawing/2014/main" id="{F3DD179C-80D9-83E3-BBAE-23AFA5ABBBAF}"/>
              </a:ext>
            </a:extLst>
          </p:cNvPr>
          <p:cNvSpPr txBox="1"/>
          <p:nvPr/>
        </p:nvSpPr>
        <p:spPr>
          <a:xfrm>
            <a:off x="3641691" y="3283452"/>
            <a:ext cx="2160000" cy="1921179"/>
          </a:xfrm>
          <a:prstGeom prst="rect">
            <a:avLst/>
          </a:prstGeom>
          <a:solidFill>
            <a:srgbClr val="830051"/>
          </a:solidFill>
          <a:ln w="12700">
            <a:noFill/>
          </a:ln>
        </p:spPr>
        <p:txBody>
          <a:bodyPr wrap="square" lIns="144000" tIns="144000" rIns="144000" bIns="144000" rtlCol="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1600">
              <a:latin typeface="Franklin Gothic Medium" panose="020B0603020102020204" pitchFamily="34" charset="0"/>
            </a:endParaRPr>
          </a:p>
        </p:txBody>
      </p:sp>
      <p:sp>
        <p:nvSpPr>
          <p:cNvPr id="13" name="TextBox 12">
            <a:extLst>
              <a:ext uri="{FF2B5EF4-FFF2-40B4-BE49-F238E27FC236}">
                <a16:creationId xmlns:a16="http://schemas.microsoft.com/office/drawing/2014/main" id="{EBDF8F73-96EC-E6B4-CBEC-75144A6099D2}"/>
              </a:ext>
            </a:extLst>
          </p:cNvPr>
          <p:cNvSpPr txBox="1"/>
          <p:nvPr/>
        </p:nvSpPr>
        <p:spPr>
          <a:xfrm>
            <a:off x="741588" y="3283452"/>
            <a:ext cx="2160000" cy="1921179"/>
          </a:xfrm>
          <a:prstGeom prst="rect">
            <a:avLst/>
          </a:prstGeom>
          <a:solidFill>
            <a:srgbClr val="F0AB00"/>
          </a:solidFill>
          <a:ln w="12700">
            <a:noFill/>
          </a:ln>
        </p:spPr>
        <p:txBody>
          <a:bodyPr wrap="square" lIns="144000" tIns="144000" rIns="144000" bIns="144000" rtlCol="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1600">
              <a:latin typeface="Franklin Gothic Medium" panose="020B0603020102020204" pitchFamily="34" charset="0"/>
            </a:endParaRPr>
          </a:p>
        </p:txBody>
      </p:sp>
      <p:sp>
        <p:nvSpPr>
          <p:cNvPr id="2" name="Title 1">
            <a:extLst>
              <a:ext uri="{FF2B5EF4-FFF2-40B4-BE49-F238E27FC236}">
                <a16:creationId xmlns:a16="http://schemas.microsoft.com/office/drawing/2014/main" id="{6674D929-C34A-3E4E-945C-6622D8F484A7}"/>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Innovating with AI to Generate PLS</a:t>
            </a:r>
          </a:p>
        </p:txBody>
      </p:sp>
      <p:sp>
        <p:nvSpPr>
          <p:cNvPr id="3" name="Rectangle: Rounded Corners 2" descr="Document">
            <a:extLst>
              <a:ext uri="{FF2B5EF4-FFF2-40B4-BE49-F238E27FC236}">
                <a16:creationId xmlns:a16="http://schemas.microsoft.com/office/drawing/2014/main" id="{C86B81BA-79D3-7E72-1F4A-5DA89B4FAD11}"/>
              </a:ext>
            </a:extLst>
          </p:cNvPr>
          <p:cNvSpPr/>
          <p:nvPr/>
        </p:nvSpPr>
        <p:spPr>
          <a:xfrm>
            <a:off x="1098785" y="1618065"/>
            <a:ext cx="1294120" cy="1294120"/>
          </a:xfrm>
          <a:prstGeom prst="roundRect">
            <a:avLst>
              <a:gd name="adj" fmla="val 10000"/>
            </a:avLst>
          </a:prstGeom>
          <a:blipFill>
            <a:blip r:embed="rId4">
              <a:extLst>
                <a:ext uri="{96DAC541-7B7A-43D3-8B79-37D633B846F1}">
                  <asvg:svgBlip xmlns:asvg="http://schemas.microsoft.com/office/drawing/2016/SVG/main" r:embed="rId5"/>
                </a:ext>
              </a:extLst>
            </a:blip>
            <a:stretch>
              <a:fillRect/>
            </a:stretch>
          </a:blipFill>
          <a:ln w="254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4" name="Rectangle: Rounded Corners 3" descr="Clipboard Ticked with solid fill">
            <a:extLst>
              <a:ext uri="{FF2B5EF4-FFF2-40B4-BE49-F238E27FC236}">
                <a16:creationId xmlns:a16="http://schemas.microsoft.com/office/drawing/2014/main" id="{36B8637D-1B54-805C-ED40-56AD77FA7D37}"/>
              </a:ext>
            </a:extLst>
          </p:cNvPr>
          <p:cNvSpPr/>
          <p:nvPr/>
        </p:nvSpPr>
        <p:spPr>
          <a:xfrm>
            <a:off x="3998888" y="1618065"/>
            <a:ext cx="1294120" cy="1294120"/>
          </a:xfrm>
          <a:prstGeom prst="roundRect">
            <a:avLst>
              <a:gd name="adj" fmla="val 10000"/>
            </a:avLst>
          </a:prstGeom>
          <a:blipFill>
            <a:blip r:embed="rId6">
              <a:extLst>
                <a:ext uri="{96DAC541-7B7A-43D3-8B79-37D633B846F1}">
                  <asvg:svgBlip xmlns:asvg="http://schemas.microsoft.com/office/drawing/2016/SVG/main" r:embed="rId7"/>
                </a:ext>
              </a:extLst>
            </a:blip>
            <a:stretch>
              <a:fillRect/>
            </a:stretch>
          </a:blipFill>
          <a:ln w="254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6" name="Rectangle: Rounded Corners 5" descr="Circles with arrows with solid fill">
            <a:extLst>
              <a:ext uri="{FF2B5EF4-FFF2-40B4-BE49-F238E27FC236}">
                <a16:creationId xmlns:a16="http://schemas.microsoft.com/office/drawing/2014/main" id="{9A7BAEA2-B53C-C7F4-E179-1ED34D039AD3}"/>
              </a:ext>
            </a:extLst>
          </p:cNvPr>
          <p:cNvSpPr/>
          <p:nvPr/>
        </p:nvSpPr>
        <p:spPr>
          <a:xfrm>
            <a:off x="6898991" y="1618065"/>
            <a:ext cx="1294120" cy="1294120"/>
          </a:xfrm>
          <a:prstGeom prst="roundRect">
            <a:avLst>
              <a:gd name="adj" fmla="val 10000"/>
            </a:avLst>
          </a:prstGeom>
          <a:blipFill>
            <a:blip r:embed="rId8">
              <a:extLst>
                <a:ext uri="{96DAC541-7B7A-43D3-8B79-37D633B846F1}">
                  <asvg:svgBlip xmlns:asvg="http://schemas.microsoft.com/office/drawing/2016/SVG/main" r:embed="rId9"/>
                </a:ext>
              </a:extLst>
            </a:blip>
            <a:stretch>
              <a:fillRect/>
            </a:stretch>
          </a:blipFill>
          <a:ln w="254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8" name="Rectangle: Rounded Corners 7">
            <a:extLst>
              <a:ext uri="{FF2B5EF4-FFF2-40B4-BE49-F238E27FC236}">
                <a16:creationId xmlns:a16="http://schemas.microsoft.com/office/drawing/2014/main" id="{5841D985-E7FC-148F-51DB-77413B024348}"/>
              </a:ext>
            </a:extLst>
          </p:cNvPr>
          <p:cNvSpPr/>
          <p:nvPr/>
        </p:nvSpPr>
        <p:spPr>
          <a:xfrm>
            <a:off x="9799095" y="1618065"/>
            <a:ext cx="1294120" cy="1294120"/>
          </a:xfrm>
          <a:prstGeom prst="roundRect">
            <a:avLst>
              <a:gd name="adj" fmla="val 10000"/>
            </a:avLst>
          </a:prstGeom>
          <a:blipFill dpi="0" rotWithShape="1">
            <a:blip r:embed="rId10">
              <a:extLst>
                <a:ext uri="{96DAC541-7B7A-43D3-8B79-37D633B846F1}">
                  <asvg:svgBlip xmlns:asvg="http://schemas.microsoft.com/office/drawing/2016/SVG/main" r:embed="rId11"/>
                </a:ext>
              </a:extLst>
            </a:blip>
            <a:srcRect/>
            <a:stretch>
              <a:fillRect/>
            </a:stretch>
          </a:blipFill>
          <a:ln w="254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sz="2400">
              <a:latin typeface="Franklin Gothic Medium" panose="020B0603020102020204" pitchFamily="34" charset="0"/>
            </a:endParaRPr>
          </a:p>
        </p:txBody>
      </p:sp>
      <p:sp>
        <p:nvSpPr>
          <p:cNvPr id="9" name="TextBox 8">
            <a:extLst>
              <a:ext uri="{FF2B5EF4-FFF2-40B4-BE49-F238E27FC236}">
                <a16:creationId xmlns:a16="http://schemas.microsoft.com/office/drawing/2014/main" id="{E8061468-0E26-E21F-B154-44B9FE39054D}"/>
              </a:ext>
            </a:extLst>
          </p:cNvPr>
          <p:cNvSpPr txBox="1"/>
          <p:nvPr/>
        </p:nvSpPr>
        <p:spPr>
          <a:xfrm>
            <a:off x="665845" y="3194936"/>
            <a:ext cx="2160000" cy="1921179"/>
          </a:xfrm>
          <a:prstGeom prst="rect">
            <a:avLst/>
          </a:prstGeom>
          <a:noFill/>
          <a:ln w="12700">
            <a:solidFill>
              <a:schemeClr val="tx1"/>
            </a:solidFill>
          </a:ln>
        </p:spPr>
        <p:txBody>
          <a:bodyPr wrap="square" lIns="144000" tIns="144000" rIns="144000" bIns="144000" rtlCol="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1467" b="1">
                <a:solidFill>
                  <a:schemeClr val="bg1"/>
                </a:solidFill>
                <a:latin typeface="Franklin Gothic Medium" panose="020B0603020102020204" pitchFamily="34" charset="0"/>
              </a:rPr>
              <a:t>Input</a:t>
            </a:r>
            <a:endParaRPr lang="en-GB" sz="1467" b="1">
              <a:solidFill>
                <a:schemeClr val="bg1"/>
              </a:solidFill>
              <a:latin typeface="Franklin Gothic Medium" panose="020B0603020102020204" pitchFamily="34" charset="0"/>
              <a:cs typeface="Calibri"/>
            </a:endParaRPr>
          </a:p>
          <a:p>
            <a:pPr marL="380990" indent="-380990">
              <a:buFont typeface="Arial" panose="020B0604020202020204" pitchFamily="34" charset="0"/>
              <a:buChar char="•"/>
            </a:pPr>
            <a:r>
              <a:rPr lang="en-GB" sz="1467">
                <a:solidFill>
                  <a:schemeClr val="bg1"/>
                </a:solidFill>
                <a:latin typeface="Franklin Gothic Medium" panose="020B0603020102020204" pitchFamily="34" charset="0"/>
              </a:rPr>
              <a:t>PDFs/Docs/</a:t>
            </a:r>
            <a:br>
              <a:rPr lang="en-GB" sz="1467">
                <a:latin typeface="Franklin Gothic Medium" panose="020B0603020102020204" pitchFamily="34" charset="0"/>
              </a:rPr>
            </a:br>
            <a:r>
              <a:rPr lang="en-GB" sz="1467">
                <a:solidFill>
                  <a:schemeClr val="bg1"/>
                </a:solidFill>
                <a:latin typeface="Franklin Gothic Medium" panose="020B0603020102020204" pitchFamily="34" charset="0"/>
              </a:rPr>
              <a:t>Free Texts</a:t>
            </a:r>
            <a:endParaRPr lang="en-GB" sz="1467">
              <a:solidFill>
                <a:schemeClr val="bg1"/>
              </a:solidFill>
              <a:latin typeface="Franklin Gothic Medium" panose="020B0603020102020204" pitchFamily="34" charset="0"/>
              <a:cs typeface="Calibri"/>
            </a:endParaRPr>
          </a:p>
        </p:txBody>
      </p:sp>
      <p:sp>
        <p:nvSpPr>
          <p:cNvPr id="10" name="TextBox 9">
            <a:extLst>
              <a:ext uri="{FF2B5EF4-FFF2-40B4-BE49-F238E27FC236}">
                <a16:creationId xmlns:a16="http://schemas.microsoft.com/office/drawing/2014/main" id="{40BD8D4F-473A-9CF6-0843-C909BE9FFA3D}"/>
              </a:ext>
            </a:extLst>
          </p:cNvPr>
          <p:cNvSpPr txBox="1"/>
          <p:nvPr/>
        </p:nvSpPr>
        <p:spPr>
          <a:xfrm>
            <a:off x="3565949" y="3194936"/>
            <a:ext cx="2160000" cy="1921179"/>
          </a:xfrm>
          <a:prstGeom prst="rect">
            <a:avLst/>
          </a:prstGeom>
          <a:noFill/>
          <a:ln w="12700">
            <a:solidFill>
              <a:schemeClr val="tx1"/>
            </a:solidFill>
          </a:ln>
        </p:spPr>
        <p:txBody>
          <a:bodyPr wrap="square" lIns="144000" tIns="144000" rIns="144000" bIns="144000" rtlCol="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1467" b="1">
                <a:solidFill>
                  <a:schemeClr val="bg1"/>
                </a:solidFill>
                <a:latin typeface="Franklin Gothic Medium" panose="020B0603020102020204" pitchFamily="34" charset="0"/>
              </a:rPr>
              <a:t>PLS Styles</a:t>
            </a:r>
            <a:endParaRPr lang="en-GB" sz="1467" b="1">
              <a:solidFill>
                <a:schemeClr val="bg1"/>
              </a:solidFill>
              <a:latin typeface="Franklin Gothic Medium" panose="020B0603020102020204" pitchFamily="34" charset="0"/>
              <a:cs typeface="Calibri"/>
            </a:endParaRPr>
          </a:p>
          <a:p>
            <a:pPr marL="228594" indent="-228594">
              <a:buFont typeface="Arial" panose="020B0604020202020204" pitchFamily="34" charset="0"/>
              <a:buChar char="•"/>
            </a:pPr>
            <a:r>
              <a:rPr lang="en-GB" sz="1467">
                <a:solidFill>
                  <a:schemeClr val="bg1"/>
                </a:solidFill>
                <a:latin typeface="Franklin Gothic Medium" panose="020B0603020102020204" pitchFamily="34" charset="0"/>
              </a:rPr>
              <a:t>Style and grade level</a:t>
            </a:r>
            <a:endParaRPr lang="en-GB" sz="1467">
              <a:solidFill>
                <a:schemeClr val="bg1"/>
              </a:solidFill>
              <a:latin typeface="Franklin Gothic Medium" panose="020B0603020102020204" pitchFamily="34" charset="0"/>
              <a:cs typeface="Calibri"/>
            </a:endParaRPr>
          </a:p>
          <a:p>
            <a:pPr marL="228594" indent="-228594">
              <a:buFont typeface="Arial" panose="020B0604020202020204" pitchFamily="34" charset="0"/>
              <a:buChar char="•"/>
            </a:pPr>
            <a:r>
              <a:rPr lang="en-GB" sz="1467">
                <a:solidFill>
                  <a:schemeClr val="bg1"/>
                </a:solidFill>
                <a:latin typeface="Franklin Gothic Medium" panose="020B0603020102020204" pitchFamily="34" charset="0"/>
              </a:rPr>
              <a:t>Multiple examples</a:t>
            </a:r>
            <a:endParaRPr lang="en-GB" sz="1467">
              <a:solidFill>
                <a:schemeClr val="bg1"/>
              </a:solidFill>
              <a:latin typeface="Franklin Gothic Medium" panose="020B0603020102020204" pitchFamily="34" charset="0"/>
              <a:cs typeface="Calibri"/>
            </a:endParaRPr>
          </a:p>
          <a:p>
            <a:pPr marL="228594" indent="-228594">
              <a:buFont typeface="Arial" panose="020B0604020202020204" pitchFamily="34" charset="0"/>
              <a:buChar char="•"/>
            </a:pPr>
            <a:r>
              <a:rPr lang="en-GB" sz="1467">
                <a:solidFill>
                  <a:schemeClr val="bg1"/>
                </a:solidFill>
                <a:latin typeface="Franklin Gothic Medium" panose="020B0603020102020204" pitchFamily="34" charset="0"/>
              </a:rPr>
              <a:t>Source text identification to validate content</a:t>
            </a:r>
            <a:endParaRPr lang="en-GB" sz="1467">
              <a:solidFill>
                <a:schemeClr val="bg1"/>
              </a:solidFill>
              <a:latin typeface="Franklin Gothic Medium" panose="020B0603020102020204" pitchFamily="34" charset="0"/>
              <a:ea typeface="Calibri"/>
              <a:cs typeface="Calibri"/>
            </a:endParaRPr>
          </a:p>
        </p:txBody>
      </p:sp>
      <p:sp>
        <p:nvSpPr>
          <p:cNvPr id="11" name="TextBox 10">
            <a:extLst>
              <a:ext uri="{FF2B5EF4-FFF2-40B4-BE49-F238E27FC236}">
                <a16:creationId xmlns:a16="http://schemas.microsoft.com/office/drawing/2014/main" id="{0E332611-A7E0-5451-C71C-9B854869B1A5}"/>
              </a:ext>
            </a:extLst>
          </p:cNvPr>
          <p:cNvSpPr txBox="1"/>
          <p:nvPr/>
        </p:nvSpPr>
        <p:spPr>
          <a:xfrm>
            <a:off x="6466052" y="3216152"/>
            <a:ext cx="2160000" cy="2322137"/>
          </a:xfrm>
          <a:prstGeom prst="rect">
            <a:avLst/>
          </a:prstGeom>
          <a:noFill/>
          <a:ln w="12700">
            <a:solidFill>
              <a:schemeClr val="tx1"/>
            </a:solidFill>
          </a:ln>
        </p:spPr>
        <p:txBody>
          <a:bodyPr wrap="square" lIns="144000" tIns="144000" rIns="144000" bIns="144000" rtlCol="0" anchor="ctr" anchorCtr="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9170">
              <a:defRPr/>
            </a:pPr>
            <a:r>
              <a:rPr lang="en-GB" sz="1467" b="1" kern="0">
                <a:solidFill>
                  <a:schemeClr val="bg1"/>
                </a:solidFill>
                <a:latin typeface="Franklin Gothic Medium" panose="020B0603020102020204" pitchFamily="34" charset="0"/>
              </a:rPr>
              <a:t>Refinement</a:t>
            </a:r>
            <a:endParaRPr lang="en-GB" sz="1467" kern="0">
              <a:solidFill>
                <a:schemeClr val="bg1"/>
              </a:solidFill>
              <a:latin typeface="Franklin Gothic Medium" panose="020B0603020102020204" pitchFamily="34" charset="0"/>
            </a:endParaRPr>
          </a:p>
          <a:p>
            <a:pPr marL="228594" marR="0" lvl="0" indent="-228594" defTabSz="1219170">
              <a:lnSpc>
                <a:spcPct val="100000"/>
              </a:lnSpc>
              <a:spcBef>
                <a:spcPts val="0"/>
              </a:spcBef>
              <a:spcAft>
                <a:spcPts val="0"/>
              </a:spcAft>
              <a:buClrTx/>
              <a:buSzTx/>
              <a:buFont typeface="Arial"/>
              <a:buChar char="•"/>
              <a:tabLst/>
              <a:defRPr/>
            </a:pPr>
            <a:r>
              <a:rPr lang="en-GB" sz="1467" kern="0">
                <a:solidFill>
                  <a:schemeClr val="bg1"/>
                </a:solidFill>
                <a:latin typeface="Franklin Gothic Medium" panose="020B0603020102020204" pitchFamily="34" charset="0"/>
              </a:rPr>
              <a:t>Simplify</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ea typeface="Calibri"/>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Shorten content</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Extend</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Explain terms</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Expand Acronyms</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Remove repetitions</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Change to active voice</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p:txBody>
      </p:sp>
      <p:sp>
        <p:nvSpPr>
          <p:cNvPr id="12" name="TextBox 11">
            <a:extLst>
              <a:ext uri="{FF2B5EF4-FFF2-40B4-BE49-F238E27FC236}">
                <a16:creationId xmlns:a16="http://schemas.microsoft.com/office/drawing/2014/main" id="{E608342B-F428-0E9A-D6BE-4B9190A3E78F}"/>
              </a:ext>
            </a:extLst>
          </p:cNvPr>
          <p:cNvSpPr txBox="1"/>
          <p:nvPr/>
        </p:nvSpPr>
        <p:spPr>
          <a:xfrm>
            <a:off x="9366155" y="3369542"/>
            <a:ext cx="2160000" cy="2116953"/>
          </a:xfrm>
          <a:prstGeom prst="rect">
            <a:avLst/>
          </a:prstGeom>
          <a:noFill/>
          <a:ln w="12700">
            <a:solidFill>
              <a:schemeClr val="tx1"/>
            </a:solidFill>
          </a:ln>
        </p:spPr>
        <p:txBody>
          <a:bodyPr wrap="square" lIns="144000" tIns="144000" rIns="144000" bIns="144000" rtlCol="0" anchor="ctr" anchorCtr="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R="0" lvl="0" defTabSz="1219170" eaLnBrk="1" fontAlgn="auto" latinLnBrk="0" hangingPunct="1">
              <a:lnSpc>
                <a:spcPct val="100000"/>
              </a:lnSpc>
              <a:spcBef>
                <a:spcPts val="0"/>
              </a:spcBef>
              <a:spcAft>
                <a:spcPts val="0"/>
              </a:spcAft>
              <a:buClrTx/>
              <a:buSzTx/>
              <a:tabLst/>
              <a:defRPr/>
            </a:pPr>
            <a:r>
              <a:rPr kumimoji="0" lang="en-GB" sz="1600" b="1"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E</a:t>
            </a:r>
            <a:r>
              <a:rPr kumimoji="0" lang="en-GB" sz="1467" b="1"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valuation</a:t>
            </a:r>
            <a:endParaRPr lang="en-GB" sz="1467" b="1"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Words per sentence</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Flesch-Kincaid ease of reading score</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Flesch-Kincaid grade level</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a:p>
            <a:pPr marL="228594" marR="0" lvl="1" indent="-228594"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67" b="0" i="0" u="none" strike="noStrike" kern="0" cap="none" spc="0" normalizeH="0" baseline="0" noProof="0">
                <a:ln>
                  <a:noFill/>
                </a:ln>
                <a:solidFill>
                  <a:schemeClr val="bg1"/>
                </a:solidFill>
                <a:effectLst/>
                <a:uLnTx/>
                <a:uFillTx/>
                <a:latin typeface="Franklin Gothic Medium" panose="020B0603020102020204" pitchFamily="34" charset="0"/>
                <a:ea typeface="+mn-ea"/>
                <a:cs typeface="+mn-cs"/>
              </a:rPr>
              <a:t>Number of clauses in passive voice</a:t>
            </a:r>
            <a:endParaRPr lang="en-GB" sz="1467" b="0" i="0" u="none" strike="noStrike" kern="0" cap="none" spc="0" normalizeH="0" baseline="0" noProof="0">
              <a:ln>
                <a:noFill/>
              </a:ln>
              <a:solidFill>
                <a:schemeClr val="bg1"/>
              </a:solidFill>
              <a:effectLst/>
              <a:uLnTx/>
              <a:uFillTx/>
              <a:latin typeface="Franklin Gothic Medium" panose="020B0603020102020204" pitchFamily="34" charset="0"/>
              <a:cs typeface="Calibri"/>
            </a:endParaRPr>
          </a:p>
        </p:txBody>
      </p:sp>
      <p:cxnSp>
        <p:nvCxnSpPr>
          <p:cNvPr id="31" name="Straight Arrow Connector 30">
            <a:extLst>
              <a:ext uri="{FF2B5EF4-FFF2-40B4-BE49-F238E27FC236}">
                <a16:creationId xmlns:a16="http://schemas.microsoft.com/office/drawing/2014/main" id="{45401361-DC11-03EA-26A2-9E68279E1677}"/>
              </a:ext>
            </a:extLst>
          </p:cNvPr>
          <p:cNvCxnSpPr>
            <a:cxnSpLocks/>
          </p:cNvCxnSpPr>
          <p:nvPr/>
        </p:nvCxnSpPr>
        <p:spPr>
          <a:xfrm>
            <a:off x="2825845" y="4158192"/>
            <a:ext cx="74010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EEFAD9A-AAA2-4FE1-F52C-7A83230A4A71}"/>
              </a:ext>
            </a:extLst>
          </p:cNvPr>
          <p:cNvCxnSpPr>
            <a:cxnSpLocks/>
          </p:cNvCxnSpPr>
          <p:nvPr/>
        </p:nvCxnSpPr>
        <p:spPr>
          <a:xfrm>
            <a:off x="5725948" y="4153772"/>
            <a:ext cx="74010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B70DF7F-60F0-A01B-5B03-CB9616B5CC9C}"/>
              </a:ext>
            </a:extLst>
          </p:cNvPr>
          <p:cNvCxnSpPr>
            <a:cxnSpLocks/>
          </p:cNvCxnSpPr>
          <p:nvPr/>
        </p:nvCxnSpPr>
        <p:spPr>
          <a:xfrm>
            <a:off x="8626052" y="4158192"/>
            <a:ext cx="74010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7450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79FF-540B-2C22-D29E-8B3518166700}"/>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00">
                <a:solidFill>
                  <a:srgbClr val="F28C11"/>
                </a:solidFill>
                <a:latin typeface="Franklin Gothic Medium" panose="020B0603020102020204" pitchFamily="34" charset="0"/>
                <a:cs typeface="Calibri"/>
              </a:rPr>
              <a:t>Proof of Concept Methods</a:t>
            </a:r>
          </a:p>
        </p:txBody>
      </p:sp>
      <p:pic>
        <p:nvPicPr>
          <p:cNvPr id="4" name="Picture 3">
            <a:extLst>
              <a:ext uri="{FF2B5EF4-FFF2-40B4-BE49-F238E27FC236}">
                <a16:creationId xmlns:a16="http://schemas.microsoft.com/office/drawing/2014/main" id="{04CB63C9-2F66-690C-B8E2-060523F84696}"/>
              </a:ext>
            </a:extLst>
          </p:cNvPr>
          <p:cNvPicPr>
            <a:picLocks noChangeAspect="1"/>
          </p:cNvPicPr>
          <p:nvPr/>
        </p:nvPicPr>
        <p:blipFill>
          <a:blip r:embed="rId3"/>
          <a:srcRect/>
          <a:stretch/>
        </p:blipFill>
        <p:spPr>
          <a:xfrm>
            <a:off x="1489447" y="1661109"/>
            <a:ext cx="9213107" cy="4783337"/>
          </a:xfrm>
          <a:prstGeom prst="rect">
            <a:avLst/>
          </a:prstGeom>
        </p:spPr>
      </p:pic>
    </p:spTree>
    <p:custDataLst>
      <p:tags r:id="rId1"/>
    </p:custDataLst>
    <p:extLst>
      <p:ext uri="{BB962C8B-B14F-4D97-AF65-F5344CB8AC3E}">
        <p14:creationId xmlns:p14="http://schemas.microsoft.com/office/powerpoint/2010/main" val="2084857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0C97F-0EB8-3EAB-AF13-0C8EF0C3D797}"/>
              </a:ext>
            </a:extLst>
          </p:cNvPr>
          <p:cNvSpPr>
            <a:spLocks noGrp="1"/>
          </p:cNvSpPr>
          <p:nvPr>
            <p:ph type="title"/>
          </p:nvPr>
        </p:nvSpPr>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Achievements and Impact</a:t>
            </a:r>
          </a:p>
        </p:txBody>
      </p:sp>
      <p:grpSp>
        <p:nvGrpSpPr>
          <p:cNvPr id="73" name="Group 72">
            <a:extLst>
              <a:ext uri="{FF2B5EF4-FFF2-40B4-BE49-F238E27FC236}">
                <a16:creationId xmlns:a16="http://schemas.microsoft.com/office/drawing/2014/main" id="{8F4544A1-34CB-BC85-B21F-4AC6BB78CE7E}"/>
              </a:ext>
            </a:extLst>
          </p:cNvPr>
          <p:cNvGrpSpPr/>
          <p:nvPr/>
        </p:nvGrpSpPr>
        <p:grpSpPr>
          <a:xfrm>
            <a:off x="8393910" y="4579077"/>
            <a:ext cx="3477085" cy="1030401"/>
            <a:chOff x="5346393" y="4993669"/>
            <a:chExt cx="4989986" cy="1478735"/>
          </a:xfrm>
        </p:grpSpPr>
        <p:sp>
          <p:nvSpPr>
            <p:cNvPr id="53" name="Rectangle: Rounded Corners 52">
              <a:extLst>
                <a:ext uri="{FF2B5EF4-FFF2-40B4-BE49-F238E27FC236}">
                  <a16:creationId xmlns:a16="http://schemas.microsoft.com/office/drawing/2014/main" id="{BF2E96DC-CE3A-3B56-840D-9864E34E844B}"/>
                </a:ext>
              </a:extLst>
            </p:cNvPr>
            <p:cNvSpPr/>
            <p:nvPr/>
          </p:nvSpPr>
          <p:spPr>
            <a:xfrm>
              <a:off x="5346393" y="4993669"/>
              <a:ext cx="4989986" cy="1457569"/>
            </a:xfrm>
            <a:prstGeom prst="roundRect">
              <a:avLst>
                <a:gd name="adj" fmla="val 10824"/>
              </a:avLst>
            </a:prstGeom>
            <a:solidFill>
              <a:srgbClr val="F0AB00">
                <a:alpha val="10000"/>
              </a:srgbClr>
            </a:solidFill>
            <a:ln>
              <a:noFill/>
            </a:ln>
            <a:effectLst/>
          </p:spPr>
          <p:txBody>
            <a:bodyPr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pic>
          <p:nvPicPr>
            <p:cNvPr id="57" name="Graphic 56" descr="Coins with solid fill">
              <a:extLst>
                <a:ext uri="{FF2B5EF4-FFF2-40B4-BE49-F238E27FC236}">
                  <a16:creationId xmlns:a16="http://schemas.microsoft.com/office/drawing/2014/main" id="{B1FE094D-FF18-543C-5784-5BD55661595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112" t="11042" r="13448" b="6009"/>
            <a:stretch/>
          </p:blipFill>
          <p:spPr>
            <a:xfrm>
              <a:off x="9042887" y="5216622"/>
              <a:ext cx="1293492" cy="1255782"/>
            </a:xfrm>
            <a:prstGeom prst="rect">
              <a:avLst/>
            </a:prstGeom>
          </p:spPr>
        </p:pic>
      </p:grpSp>
      <p:grpSp>
        <p:nvGrpSpPr>
          <p:cNvPr id="72" name="Group 71">
            <a:extLst>
              <a:ext uri="{FF2B5EF4-FFF2-40B4-BE49-F238E27FC236}">
                <a16:creationId xmlns:a16="http://schemas.microsoft.com/office/drawing/2014/main" id="{AFA697B5-4850-85AA-7969-C014946FC218}"/>
              </a:ext>
            </a:extLst>
          </p:cNvPr>
          <p:cNvGrpSpPr/>
          <p:nvPr/>
        </p:nvGrpSpPr>
        <p:grpSpPr>
          <a:xfrm>
            <a:off x="8388298" y="3072837"/>
            <a:ext cx="3477087" cy="1049336"/>
            <a:chOff x="-299110" y="4921097"/>
            <a:chExt cx="4989987" cy="1505908"/>
          </a:xfrm>
        </p:grpSpPr>
        <p:sp>
          <p:nvSpPr>
            <p:cNvPr id="49" name="Rectangle: Rounded Corners 48">
              <a:extLst>
                <a:ext uri="{FF2B5EF4-FFF2-40B4-BE49-F238E27FC236}">
                  <a16:creationId xmlns:a16="http://schemas.microsoft.com/office/drawing/2014/main" id="{2E864853-95D5-D26D-7C12-7C5013EE241F}"/>
                </a:ext>
              </a:extLst>
            </p:cNvPr>
            <p:cNvSpPr/>
            <p:nvPr/>
          </p:nvSpPr>
          <p:spPr>
            <a:xfrm>
              <a:off x="-299110" y="4992857"/>
              <a:ext cx="4989986" cy="1433045"/>
            </a:xfrm>
            <a:prstGeom prst="roundRect">
              <a:avLst>
                <a:gd name="adj" fmla="val 10824"/>
              </a:avLst>
            </a:prstGeom>
            <a:solidFill>
              <a:srgbClr val="F0AB00">
                <a:alpha val="10000"/>
              </a:srgbClr>
            </a:solidFill>
            <a:ln w="12700" cap="flat" cmpd="sng" algn="ctr">
              <a:noFill/>
              <a:prstDash val="solid"/>
              <a:miter lim="800000"/>
            </a:ln>
            <a:effectLst/>
          </p:spPr>
          <p:txBody>
            <a:bodyPr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6508"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pic>
          <p:nvPicPr>
            <p:cNvPr id="52" name="Graphic 51" descr="Clock with solid fill">
              <a:extLst>
                <a:ext uri="{FF2B5EF4-FFF2-40B4-BE49-F238E27FC236}">
                  <a16:creationId xmlns:a16="http://schemas.microsoft.com/office/drawing/2014/main" id="{8D4D2FBC-B143-47B7-849F-914523BADF9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348" b="28680"/>
            <a:stretch/>
          </p:blipFill>
          <p:spPr>
            <a:xfrm>
              <a:off x="3199081" y="4921097"/>
              <a:ext cx="1491796" cy="1505908"/>
            </a:xfrm>
            <a:prstGeom prst="rect">
              <a:avLst/>
            </a:prstGeom>
          </p:spPr>
        </p:pic>
      </p:grpSp>
      <p:sp>
        <p:nvSpPr>
          <p:cNvPr id="50" name="TextBox 49">
            <a:extLst>
              <a:ext uri="{FF2B5EF4-FFF2-40B4-BE49-F238E27FC236}">
                <a16:creationId xmlns:a16="http://schemas.microsoft.com/office/drawing/2014/main" id="{C50981AE-7DB8-29C9-79B1-051A7C7B3E9D}"/>
              </a:ext>
            </a:extLst>
          </p:cNvPr>
          <p:cNvSpPr txBox="1"/>
          <p:nvPr/>
        </p:nvSpPr>
        <p:spPr>
          <a:xfrm>
            <a:off x="8562945" y="3219940"/>
            <a:ext cx="2675326" cy="3139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600" b="0" i="0" u="none" strike="noStrike" kern="0" cap="none" spc="0" normalizeH="0" baseline="0" noProof="0">
                <a:ln>
                  <a:noFill/>
                </a:ln>
                <a:solidFill>
                  <a:srgbClr val="000000"/>
                </a:solidFill>
                <a:effectLst/>
                <a:uLnTx/>
                <a:uFillTx/>
                <a:latin typeface="Franklin Gothic Medium" panose="020B0603020102020204" pitchFamily="34" charset="0"/>
              </a:rPr>
              <a:t>Time to draft 1 (n = 8)</a:t>
            </a:r>
          </a:p>
        </p:txBody>
      </p:sp>
      <p:sp>
        <p:nvSpPr>
          <p:cNvPr id="51" name="TextBox 50">
            <a:extLst>
              <a:ext uri="{FF2B5EF4-FFF2-40B4-BE49-F238E27FC236}">
                <a16:creationId xmlns:a16="http://schemas.microsoft.com/office/drawing/2014/main" id="{D5E1D9B7-ABE8-9A46-DA0E-5D8374F02CC7}"/>
              </a:ext>
            </a:extLst>
          </p:cNvPr>
          <p:cNvSpPr txBox="1"/>
          <p:nvPr/>
        </p:nvSpPr>
        <p:spPr>
          <a:xfrm>
            <a:off x="8562945" y="3474308"/>
            <a:ext cx="2039448" cy="830933"/>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2400" b="1" i="0" u="none" strike="noStrike" kern="0" cap="none" spc="0" normalizeH="0" baseline="0" noProof="0">
                <a:ln>
                  <a:noFill/>
                </a:ln>
                <a:solidFill>
                  <a:srgbClr val="000000"/>
                </a:solidFill>
                <a:effectLst/>
                <a:uLnTx/>
                <a:uFillTx/>
                <a:latin typeface="Franklin Gothic Medium" panose="020B0603020102020204" pitchFamily="34" charset="0"/>
              </a:rPr>
              <a:t>26–59</a:t>
            </a:r>
            <a:r>
              <a:rPr kumimoji="0" lang="en-GB" sz="3200" b="1" i="0" u="none" strike="noStrike" kern="0" cap="none" spc="0" normalizeH="0" baseline="0" noProof="0">
                <a:ln>
                  <a:noFill/>
                </a:ln>
                <a:solidFill>
                  <a:srgbClr val="000000"/>
                </a:solidFill>
                <a:effectLst/>
                <a:uLnTx/>
                <a:uFillTx/>
                <a:latin typeface="Franklin Gothic Medium" panose="020B0603020102020204" pitchFamily="34" charset="0"/>
              </a:rPr>
              <a:t> </a:t>
            </a:r>
            <a:r>
              <a:rPr kumimoji="0" lang="en-GB" sz="2133" b="1" i="0" u="none" strike="noStrike" kern="0" cap="none" spc="0" normalizeH="0" baseline="0" noProof="0">
                <a:ln>
                  <a:noFill/>
                </a:ln>
                <a:solidFill>
                  <a:srgbClr val="000000"/>
                </a:solidFill>
                <a:effectLst/>
                <a:uLnTx/>
                <a:uFillTx/>
                <a:latin typeface="Franklin Gothic Medium" panose="020B0603020102020204" pitchFamily="34" charset="0"/>
              </a:rPr>
              <a:t>minutes</a:t>
            </a:r>
          </a:p>
        </p:txBody>
      </p:sp>
      <p:sp>
        <p:nvSpPr>
          <p:cNvPr id="54" name="TextBox 53">
            <a:extLst>
              <a:ext uri="{FF2B5EF4-FFF2-40B4-BE49-F238E27FC236}">
                <a16:creationId xmlns:a16="http://schemas.microsoft.com/office/drawing/2014/main" id="{BD9F2BA7-CC3D-ABCF-B5FA-B4B4EF23A9C5}"/>
              </a:ext>
            </a:extLst>
          </p:cNvPr>
          <p:cNvSpPr txBox="1"/>
          <p:nvPr/>
        </p:nvSpPr>
        <p:spPr>
          <a:xfrm>
            <a:off x="8588066" y="4614515"/>
            <a:ext cx="2748528" cy="3139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600" b="0" i="0" u="none" strike="noStrike" kern="0" cap="none" spc="0" normalizeH="0" baseline="0" noProof="0">
                <a:ln>
                  <a:noFill/>
                </a:ln>
                <a:solidFill>
                  <a:srgbClr val="000000"/>
                </a:solidFill>
                <a:effectLst/>
                <a:uLnTx/>
                <a:uFillTx/>
                <a:latin typeface="Franklin Gothic Medium" panose="020B0603020102020204" pitchFamily="34" charset="0"/>
              </a:rPr>
              <a:t>AI processing cost (n = 15)</a:t>
            </a:r>
          </a:p>
        </p:txBody>
      </p:sp>
      <p:sp>
        <p:nvSpPr>
          <p:cNvPr id="55" name="TextBox 54">
            <a:extLst>
              <a:ext uri="{FF2B5EF4-FFF2-40B4-BE49-F238E27FC236}">
                <a16:creationId xmlns:a16="http://schemas.microsoft.com/office/drawing/2014/main" id="{5FCE2FA7-3029-6B18-DA7C-D56B3EE7C761}"/>
              </a:ext>
            </a:extLst>
          </p:cNvPr>
          <p:cNvSpPr txBox="1"/>
          <p:nvPr/>
        </p:nvSpPr>
        <p:spPr>
          <a:xfrm>
            <a:off x="8588066" y="4861160"/>
            <a:ext cx="1617818" cy="461729"/>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2667" b="1" i="0" u="none" strike="noStrike" kern="0" cap="none" spc="0" normalizeH="0" baseline="0" noProof="0">
                <a:ln>
                  <a:noFill/>
                </a:ln>
                <a:solidFill>
                  <a:srgbClr val="000000"/>
                </a:solidFill>
                <a:effectLst/>
                <a:uLnTx/>
                <a:uFillTx/>
                <a:latin typeface="Franklin Gothic Medium" panose="020B0603020102020204" pitchFamily="34" charset="0"/>
              </a:rPr>
              <a:t>US$0.74</a:t>
            </a:r>
          </a:p>
        </p:txBody>
      </p:sp>
      <p:sp>
        <p:nvSpPr>
          <p:cNvPr id="56" name="TextBox 55">
            <a:extLst>
              <a:ext uri="{FF2B5EF4-FFF2-40B4-BE49-F238E27FC236}">
                <a16:creationId xmlns:a16="http://schemas.microsoft.com/office/drawing/2014/main" id="{710A1DB8-C235-C487-0FD3-754BE6ABA768}"/>
              </a:ext>
            </a:extLst>
          </p:cNvPr>
          <p:cNvSpPr txBox="1"/>
          <p:nvPr/>
        </p:nvSpPr>
        <p:spPr>
          <a:xfrm>
            <a:off x="8588066" y="5272316"/>
            <a:ext cx="2257142" cy="3139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600" b="0" i="0" u="none" strike="noStrike" kern="0" cap="none" spc="0" normalizeH="0" baseline="0" noProof="0">
                <a:ln>
                  <a:noFill/>
                </a:ln>
                <a:solidFill>
                  <a:srgbClr val="000000"/>
                </a:solidFill>
                <a:effectLst/>
                <a:uLnTx/>
                <a:uFillTx/>
                <a:latin typeface="Franklin Gothic Medium" panose="020B0603020102020204" pitchFamily="34" charset="0"/>
              </a:rPr>
              <a:t>Range: US$0.26–1.56</a:t>
            </a:r>
          </a:p>
        </p:txBody>
      </p:sp>
      <p:sp>
        <p:nvSpPr>
          <p:cNvPr id="58" name="TextBox 57">
            <a:extLst>
              <a:ext uri="{FF2B5EF4-FFF2-40B4-BE49-F238E27FC236}">
                <a16:creationId xmlns:a16="http://schemas.microsoft.com/office/drawing/2014/main" id="{361C29A8-811B-3B71-7A13-625CB4164516}"/>
              </a:ext>
            </a:extLst>
          </p:cNvPr>
          <p:cNvSpPr txBox="1"/>
          <p:nvPr/>
        </p:nvSpPr>
        <p:spPr>
          <a:xfrm>
            <a:off x="334434" y="1448652"/>
            <a:ext cx="11523133" cy="38773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2133" b="1" i="0" u="none" strike="noStrike" kern="0" cap="none" spc="0" normalizeH="0" baseline="0" noProof="0">
                <a:ln>
                  <a:noFill/>
                </a:ln>
                <a:effectLst/>
                <a:uLnTx/>
                <a:uFillTx/>
                <a:latin typeface="Franklin Gothic Medium" panose="020B0603020102020204" pitchFamily="34" charset="0"/>
              </a:rPr>
              <a:t>AI-generated PLS drafts had consistent and appropriate levels of complexity</a:t>
            </a:r>
          </a:p>
        </p:txBody>
      </p:sp>
      <p:grpSp>
        <p:nvGrpSpPr>
          <p:cNvPr id="71" name="Group 70">
            <a:extLst>
              <a:ext uri="{FF2B5EF4-FFF2-40B4-BE49-F238E27FC236}">
                <a16:creationId xmlns:a16="http://schemas.microsoft.com/office/drawing/2014/main" id="{88500374-357C-8E35-FF77-F8040EA8D1F1}"/>
              </a:ext>
            </a:extLst>
          </p:cNvPr>
          <p:cNvGrpSpPr/>
          <p:nvPr/>
        </p:nvGrpSpPr>
        <p:grpSpPr>
          <a:xfrm>
            <a:off x="1179618" y="1905732"/>
            <a:ext cx="9903192" cy="313932"/>
            <a:chOff x="355281" y="1538780"/>
            <a:chExt cx="7427394" cy="235449"/>
          </a:xfrm>
        </p:grpSpPr>
        <p:sp>
          <p:nvSpPr>
            <p:cNvPr id="59" name="Rectangle 58">
              <a:extLst>
                <a:ext uri="{FF2B5EF4-FFF2-40B4-BE49-F238E27FC236}">
                  <a16:creationId xmlns:a16="http://schemas.microsoft.com/office/drawing/2014/main" id="{EA76BF15-47DA-E60B-79A7-D52937885D5A}"/>
                </a:ext>
              </a:extLst>
            </p:cNvPr>
            <p:cNvSpPr/>
            <p:nvPr/>
          </p:nvSpPr>
          <p:spPr>
            <a:xfrm>
              <a:off x="5582651" y="1578046"/>
              <a:ext cx="180000" cy="180000"/>
            </a:xfrm>
            <a:prstGeom prst="rect">
              <a:avLst/>
            </a:prstGeom>
            <a:solidFill>
              <a:srgbClr val="F0AB00"/>
            </a:solidFill>
            <a:ln>
              <a:noFill/>
            </a:ln>
            <a:effectLst/>
          </p:spPr>
          <p:txBody>
            <a:bodyPr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2933"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60" name="TextBox 59">
              <a:extLst>
                <a:ext uri="{FF2B5EF4-FFF2-40B4-BE49-F238E27FC236}">
                  <a16:creationId xmlns:a16="http://schemas.microsoft.com/office/drawing/2014/main" id="{C4A44445-5CED-9CEA-E3B8-1CBC08F33912}"/>
                </a:ext>
              </a:extLst>
            </p:cNvPr>
            <p:cNvSpPr txBox="1"/>
            <p:nvPr/>
          </p:nvSpPr>
          <p:spPr>
            <a:xfrm>
              <a:off x="5762651" y="1538780"/>
              <a:ext cx="2020024" cy="235449"/>
            </a:xfrm>
            <a:prstGeom prst="rect">
              <a:avLst/>
            </a:prstGeom>
            <a:noFill/>
          </p:spPr>
          <p:txBody>
            <a:bodyPr wrap="non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600" b="0" i="0" u="none" strike="noStrike" kern="0" cap="none" spc="0" normalizeH="0" baseline="0" noProof="0">
                  <a:ln>
                    <a:noFill/>
                  </a:ln>
                  <a:effectLst/>
                  <a:uLnTx/>
                  <a:uFillTx/>
                  <a:latin typeface="Franklin Gothic Medium" panose="020B0603020102020204" pitchFamily="34" charset="0"/>
                </a:rPr>
                <a:t>AI-generated draft 1 (n = 16)</a:t>
              </a:r>
            </a:p>
          </p:txBody>
        </p:sp>
        <p:sp>
          <p:nvSpPr>
            <p:cNvPr id="61" name="Rectangle 60">
              <a:extLst>
                <a:ext uri="{FF2B5EF4-FFF2-40B4-BE49-F238E27FC236}">
                  <a16:creationId xmlns:a16="http://schemas.microsoft.com/office/drawing/2014/main" id="{213A8B07-A833-0E76-B6F3-79E19C772E75}"/>
                </a:ext>
              </a:extLst>
            </p:cNvPr>
            <p:cNvSpPr/>
            <p:nvPr/>
          </p:nvSpPr>
          <p:spPr>
            <a:xfrm>
              <a:off x="355281" y="1578046"/>
              <a:ext cx="180000" cy="180000"/>
            </a:xfrm>
            <a:prstGeom prst="rect">
              <a:avLst/>
            </a:prstGeom>
            <a:solidFill>
              <a:srgbClr val="D0006F"/>
            </a:solidFill>
            <a:ln>
              <a:noFill/>
            </a:ln>
            <a:effectLst/>
          </p:spPr>
          <p:txBody>
            <a:bodyPr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2933"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62" name="TextBox 61">
              <a:extLst>
                <a:ext uri="{FF2B5EF4-FFF2-40B4-BE49-F238E27FC236}">
                  <a16:creationId xmlns:a16="http://schemas.microsoft.com/office/drawing/2014/main" id="{2F018718-306F-BB0E-32E5-876975BDA687}"/>
                </a:ext>
              </a:extLst>
            </p:cNvPr>
            <p:cNvSpPr txBox="1"/>
            <p:nvPr/>
          </p:nvSpPr>
          <p:spPr>
            <a:xfrm>
              <a:off x="535281" y="1538780"/>
              <a:ext cx="1586011" cy="235449"/>
            </a:xfrm>
            <a:prstGeom prst="rect">
              <a:avLst/>
            </a:prstGeom>
            <a:noFill/>
          </p:spPr>
          <p:txBody>
            <a:bodyPr wrap="non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600" b="0" i="0" u="none" strike="noStrike" kern="0" cap="none" spc="0" normalizeH="0" baseline="0" noProof="0">
                  <a:ln>
                    <a:noFill/>
                  </a:ln>
                  <a:effectLst/>
                  <a:uLnTx/>
                  <a:uFillTx/>
                  <a:latin typeface="Franklin Gothic Medium" panose="020B0603020102020204" pitchFamily="34" charset="0"/>
                </a:rPr>
                <a:t>Historic draft 1 (n = 7)</a:t>
              </a:r>
            </a:p>
          </p:txBody>
        </p:sp>
        <p:sp>
          <p:nvSpPr>
            <p:cNvPr id="63" name="Rectangle 62">
              <a:extLst>
                <a:ext uri="{FF2B5EF4-FFF2-40B4-BE49-F238E27FC236}">
                  <a16:creationId xmlns:a16="http://schemas.microsoft.com/office/drawing/2014/main" id="{EF5E7506-FA85-4466-A663-09A15F38CD6D}"/>
                </a:ext>
              </a:extLst>
            </p:cNvPr>
            <p:cNvSpPr/>
            <p:nvPr/>
          </p:nvSpPr>
          <p:spPr>
            <a:xfrm>
              <a:off x="2826292" y="1578046"/>
              <a:ext cx="180000" cy="180000"/>
            </a:xfrm>
            <a:prstGeom prst="rect">
              <a:avLst/>
            </a:prstGeom>
            <a:solidFill>
              <a:srgbClr val="68D2DF"/>
            </a:solidFill>
            <a:ln>
              <a:noFill/>
            </a:ln>
            <a:effectLst/>
          </p:spPr>
          <p:txBody>
            <a:bodyPr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3306021" eaLnBrk="1" fontAlgn="auto" latinLnBrk="0" hangingPunct="1">
                <a:lnSpc>
                  <a:spcPct val="90000"/>
                </a:lnSpc>
                <a:spcBef>
                  <a:spcPts val="0"/>
                </a:spcBef>
                <a:spcAft>
                  <a:spcPts val="800"/>
                </a:spcAft>
                <a:buClrTx/>
                <a:buSzTx/>
                <a:buFontTx/>
                <a:buNone/>
                <a:tabLst/>
                <a:defRPr/>
              </a:pPr>
              <a:endParaRPr kumimoji="0" lang="en-GB" sz="2933" b="0" i="0" u="none" strike="noStrike" kern="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64" name="TextBox 63">
              <a:extLst>
                <a:ext uri="{FF2B5EF4-FFF2-40B4-BE49-F238E27FC236}">
                  <a16:creationId xmlns:a16="http://schemas.microsoft.com/office/drawing/2014/main" id="{8D032DF2-FC72-6D21-C90F-09FDBEDE1149}"/>
                </a:ext>
              </a:extLst>
            </p:cNvPr>
            <p:cNvSpPr txBox="1"/>
            <p:nvPr/>
          </p:nvSpPr>
          <p:spPr>
            <a:xfrm>
              <a:off x="3006292" y="1538780"/>
              <a:ext cx="1874552" cy="235449"/>
            </a:xfrm>
            <a:prstGeom prst="rect">
              <a:avLst/>
            </a:prstGeom>
            <a:noFill/>
          </p:spPr>
          <p:txBody>
            <a:bodyPr wrap="non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600" b="0" i="0" u="none" strike="noStrike" kern="0" cap="none" spc="0" normalizeH="0" baseline="0" noProof="0">
                  <a:ln>
                    <a:noFill/>
                  </a:ln>
                  <a:effectLst/>
                  <a:uLnTx/>
                  <a:uFillTx/>
                  <a:latin typeface="Franklin Gothic Medium" panose="020B0603020102020204" pitchFamily="34" charset="0"/>
                </a:rPr>
                <a:t>Historic final draft (n = 16)</a:t>
              </a:r>
            </a:p>
          </p:txBody>
        </p:sp>
      </p:grpSp>
      <p:grpSp>
        <p:nvGrpSpPr>
          <p:cNvPr id="65" name="Group 64">
            <a:extLst>
              <a:ext uri="{FF2B5EF4-FFF2-40B4-BE49-F238E27FC236}">
                <a16:creationId xmlns:a16="http://schemas.microsoft.com/office/drawing/2014/main" id="{30765D20-E497-B124-9CE4-3139ED495EB4}"/>
              </a:ext>
            </a:extLst>
          </p:cNvPr>
          <p:cNvGrpSpPr/>
          <p:nvPr/>
        </p:nvGrpSpPr>
        <p:grpSpPr>
          <a:xfrm>
            <a:off x="214433" y="2268635"/>
            <a:ext cx="8055011" cy="3886188"/>
            <a:chOff x="10203955" y="11870817"/>
            <a:chExt cx="10706955" cy="6673055"/>
          </a:xfrm>
        </p:grpSpPr>
        <mc:AlternateContent xmlns:mc="http://schemas.openxmlformats.org/markup-compatibility/2006" xmlns:cx1="http://schemas.microsoft.com/office/drawing/2015/9/8/chartex">
          <mc:Choice Requires="cx1">
            <p:graphicFrame>
              <p:nvGraphicFramePr>
                <p:cNvPr id="66" name="Chart 65">
                  <a:extLst>
                    <a:ext uri="{FF2B5EF4-FFF2-40B4-BE49-F238E27FC236}">
                      <a16:creationId xmlns:a16="http://schemas.microsoft.com/office/drawing/2014/main" id="{CB057665-0C85-6B2A-687A-EE17AA23AE31}"/>
                    </a:ext>
                  </a:extLst>
                </p:cNvPr>
                <p:cNvGraphicFramePr/>
                <p:nvPr/>
              </p:nvGraphicFramePr>
              <p:xfrm>
                <a:off x="10203955" y="11870817"/>
                <a:ext cx="5210314" cy="3559558"/>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66" name="Chart 65">
                  <a:extLst>
                    <a:ext uri="{FF2B5EF4-FFF2-40B4-BE49-F238E27FC236}">
                      <a16:creationId xmlns:a16="http://schemas.microsoft.com/office/drawing/2014/main" id="{CB057665-0C85-6B2A-687A-EE17AA23AE31}"/>
                    </a:ext>
                  </a:extLst>
                </p:cNvPr>
                <p:cNvPicPr>
                  <a:picLocks noGrp="1" noRot="1" noChangeAspect="1" noMove="1" noResize="1" noEditPoints="1" noAdjustHandles="1" noChangeArrowheads="1" noChangeShapeType="1"/>
                </p:cNvPicPr>
                <p:nvPr/>
              </p:nvPicPr>
              <p:blipFill>
                <a:blip r:embed="rId9"/>
                <a:stretch>
                  <a:fillRect/>
                </a:stretch>
              </p:blipFill>
              <p:spPr>
                <a:xfrm>
                  <a:off x="214433" y="2268635"/>
                  <a:ext cx="3919801" cy="20729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7" name="Chart 66">
                  <a:extLst>
                    <a:ext uri="{FF2B5EF4-FFF2-40B4-BE49-F238E27FC236}">
                      <a16:creationId xmlns:a16="http://schemas.microsoft.com/office/drawing/2014/main" id="{A5F740D1-7923-C71A-5119-8FB5BC87F51F}"/>
                    </a:ext>
                  </a:extLst>
                </p:cNvPr>
                <p:cNvGraphicFramePr/>
                <p:nvPr/>
              </p:nvGraphicFramePr>
              <p:xfrm>
                <a:off x="15700596" y="11876305"/>
                <a:ext cx="5210314" cy="3554065"/>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67" name="Chart 66">
                  <a:extLst>
                    <a:ext uri="{FF2B5EF4-FFF2-40B4-BE49-F238E27FC236}">
                      <a16:creationId xmlns:a16="http://schemas.microsoft.com/office/drawing/2014/main" id="{A5F740D1-7923-C71A-5119-8FB5BC87F51F}"/>
                    </a:ext>
                  </a:extLst>
                </p:cNvPr>
                <p:cNvPicPr>
                  <a:picLocks noGrp="1" noRot="1" noChangeAspect="1" noMove="1" noResize="1" noEditPoints="1" noAdjustHandles="1" noChangeArrowheads="1" noChangeShapeType="1"/>
                </p:cNvPicPr>
                <p:nvPr/>
              </p:nvPicPr>
              <p:blipFill>
                <a:blip r:embed="rId11"/>
                <a:stretch>
                  <a:fillRect/>
                </a:stretch>
              </p:blipFill>
              <p:spPr>
                <a:xfrm>
                  <a:off x="4349643" y="2271831"/>
                  <a:ext cx="3919801" cy="2069781"/>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8" name="Chart 67">
                  <a:extLst>
                    <a:ext uri="{FF2B5EF4-FFF2-40B4-BE49-F238E27FC236}">
                      <a16:creationId xmlns:a16="http://schemas.microsoft.com/office/drawing/2014/main" id="{E4BF43A0-0606-DF4B-E664-95D173910170}"/>
                    </a:ext>
                  </a:extLst>
                </p:cNvPr>
                <p:cNvGraphicFramePr/>
                <p:nvPr/>
              </p:nvGraphicFramePr>
              <p:xfrm>
                <a:off x="10204761" y="14983472"/>
                <a:ext cx="5210314" cy="3560400"/>
              </p:xfrm>
              <a:graphic>
                <a:graphicData uri="http://schemas.microsoft.com/office/drawing/2014/chartex">
                  <cx:chart xmlns:cx="http://schemas.microsoft.com/office/drawing/2014/chartex" xmlns:r="http://schemas.openxmlformats.org/officeDocument/2006/relationships" r:id="rId12"/>
                </a:graphicData>
              </a:graphic>
            </p:graphicFrame>
          </mc:Choice>
          <mc:Fallback xmlns="">
            <p:pic>
              <p:nvPicPr>
                <p:cNvPr id="68" name="Chart 67">
                  <a:extLst>
                    <a:ext uri="{FF2B5EF4-FFF2-40B4-BE49-F238E27FC236}">
                      <a16:creationId xmlns:a16="http://schemas.microsoft.com/office/drawing/2014/main" id="{E4BF43A0-0606-DF4B-E664-95D173910170}"/>
                    </a:ext>
                  </a:extLst>
                </p:cNvPr>
                <p:cNvPicPr>
                  <a:picLocks noGrp="1" noRot="1" noChangeAspect="1" noMove="1" noResize="1" noEditPoints="1" noAdjustHandles="1" noChangeArrowheads="1" noChangeShapeType="1"/>
                </p:cNvPicPr>
                <p:nvPr/>
              </p:nvPicPr>
              <p:blipFill>
                <a:blip r:embed="rId13"/>
                <a:stretch>
                  <a:fillRect/>
                </a:stretch>
              </p:blipFill>
              <p:spPr>
                <a:xfrm>
                  <a:off x="215039" y="4081352"/>
                  <a:ext cx="3919801" cy="2073471"/>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9" name="Chart 68">
                  <a:extLst>
                    <a:ext uri="{FF2B5EF4-FFF2-40B4-BE49-F238E27FC236}">
                      <a16:creationId xmlns:a16="http://schemas.microsoft.com/office/drawing/2014/main" id="{FECD6ED0-BF97-E573-53AA-4F126B869CDA}"/>
                    </a:ext>
                  </a:extLst>
                </p:cNvPr>
                <p:cNvGraphicFramePr/>
                <p:nvPr/>
              </p:nvGraphicFramePr>
              <p:xfrm>
                <a:off x="15700598" y="14983472"/>
                <a:ext cx="5210312" cy="3554063"/>
              </p:xfrm>
              <a:graphic>
                <a:graphicData uri="http://schemas.microsoft.com/office/drawing/2014/chartex">
                  <cx:chart xmlns:cx="http://schemas.microsoft.com/office/drawing/2014/chartex" xmlns:r="http://schemas.openxmlformats.org/officeDocument/2006/relationships" r:id="rId14"/>
                </a:graphicData>
              </a:graphic>
            </p:graphicFrame>
          </mc:Choice>
          <mc:Fallback xmlns="">
            <p:pic>
              <p:nvPicPr>
                <p:cNvPr id="69" name="Chart 68">
                  <a:extLst>
                    <a:ext uri="{FF2B5EF4-FFF2-40B4-BE49-F238E27FC236}">
                      <a16:creationId xmlns:a16="http://schemas.microsoft.com/office/drawing/2014/main" id="{FECD6ED0-BF97-E573-53AA-4F126B869CDA}"/>
                    </a:ext>
                  </a:extLst>
                </p:cNvPr>
                <p:cNvPicPr>
                  <a:picLocks noGrp="1" noRot="1" noChangeAspect="1" noMove="1" noResize="1" noEditPoints="1" noAdjustHandles="1" noChangeArrowheads="1" noChangeShapeType="1"/>
                </p:cNvPicPr>
                <p:nvPr/>
              </p:nvPicPr>
              <p:blipFill>
                <a:blip r:embed="rId15"/>
                <a:stretch>
                  <a:fillRect/>
                </a:stretch>
              </p:blipFill>
              <p:spPr>
                <a:xfrm>
                  <a:off x="4349644" y="4081352"/>
                  <a:ext cx="3919800" cy="2069780"/>
                </a:xfrm>
                <a:prstGeom prst="rect">
                  <a:avLst/>
                </a:prstGeom>
              </p:spPr>
            </p:pic>
          </mc:Fallback>
        </mc:AlternateContent>
      </p:grpSp>
      <p:sp>
        <p:nvSpPr>
          <p:cNvPr id="70" name="TextBox 69">
            <a:extLst>
              <a:ext uri="{FF2B5EF4-FFF2-40B4-BE49-F238E27FC236}">
                <a16:creationId xmlns:a16="http://schemas.microsoft.com/office/drawing/2014/main" id="{13EEC23A-6CC2-2A99-1425-E175F1D0CB28}"/>
              </a:ext>
            </a:extLst>
          </p:cNvPr>
          <p:cNvSpPr txBox="1"/>
          <p:nvPr/>
        </p:nvSpPr>
        <p:spPr>
          <a:xfrm>
            <a:off x="234221" y="6173767"/>
            <a:ext cx="9769191" cy="4247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3306021" eaLnBrk="1" fontAlgn="auto" latinLnBrk="0" hangingPunct="1">
              <a:lnSpc>
                <a:spcPct val="90000"/>
              </a:lnSpc>
              <a:spcBef>
                <a:spcPts val="0"/>
              </a:spcBef>
              <a:spcAft>
                <a:spcPts val="800"/>
              </a:spcAft>
              <a:buClrTx/>
              <a:buSzTx/>
              <a:buFontTx/>
              <a:buNone/>
              <a:tabLst/>
              <a:defRPr/>
            </a:pPr>
            <a:r>
              <a:rPr kumimoji="0" lang="en-GB" sz="1200" b="0" i="0" u="none" strike="noStrike" kern="0" cap="none" spc="0" normalizeH="0" baseline="30000" noProof="0" err="1">
                <a:ln>
                  <a:noFill/>
                </a:ln>
                <a:effectLst/>
                <a:uLnTx/>
                <a:uFillTx/>
                <a:latin typeface="Franklin Gothic Medium" panose="020B0603020102020204" pitchFamily="34" charset="0"/>
              </a:rPr>
              <a:t>a</a:t>
            </a:r>
            <a:r>
              <a:rPr kumimoji="0" lang="en-GB" sz="1200" b="0" i="0" u="none" strike="noStrike" kern="0" cap="none" spc="0" normalizeH="0" baseline="0" noProof="0" err="1">
                <a:ln>
                  <a:noFill/>
                </a:ln>
                <a:effectLst/>
                <a:uLnTx/>
                <a:uFillTx/>
                <a:latin typeface="Franklin Gothic Medium" panose="020B0603020102020204" pitchFamily="34" charset="0"/>
              </a:rPr>
              <a:t>Higher</a:t>
            </a:r>
            <a:r>
              <a:rPr kumimoji="0" lang="en-GB" sz="1200" b="0" i="0" u="none" strike="noStrike" kern="0" cap="none" spc="0" normalizeH="0" baseline="0" noProof="0">
                <a:ln>
                  <a:noFill/>
                </a:ln>
                <a:effectLst/>
                <a:uLnTx/>
                <a:uFillTx/>
                <a:latin typeface="Franklin Gothic Medium" panose="020B0603020102020204" pitchFamily="34" charset="0"/>
              </a:rPr>
              <a:t> scores indicate that the document is easier to read. Error bars indicate range. Bottom and top of the box represent the 25</a:t>
            </a:r>
            <a:r>
              <a:rPr kumimoji="0" lang="en-GB" sz="1200" b="0" i="0" u="none" strike="noStrike" kern="0" cap="none" spc="0" normalizeH="0" baseline="30000" noProof="0">
                <a:ln>
                  <a:noFill/>
                </a:ln>
                <a:effectLst/>
                <a:uLnTx/>
                <a:uFillTx/>
                <a:latin typeface="Franklin Gothic Medium" panose="020B0603020102020204" pitchFamily="34" charset="0"/>
              </a:rPr>
              <a:t>th</a:t>
            </a:r>
            <a:r>
              <a:rPr lang="en-GB" sz="1200" kern="0">
                <a:latin typeface="Franklin Gothic Medium" panose="020B0603020102020204" pitchFamily="34" charset="0"/>
              </a:rPr>
              <a:t> </a:t>
            </a:r>
            <a:r>
              <a:rPr kumimoji="0" lang="en-GB" sz="1200" b="0" i="0" u="none" strike="noStrike" kern="0" cap="none" spc="0" normalizeH="0" baseline="0" noProof="0">
                <a:ln>
                  <a:noFill/>
                </a:ln>
                <a:effectLst/>
                <a:uLnTx/>
                <a:uFillTx/>
                <a:latin typeface="Franklin Gothic Medium" panose="020B0603020102020204" pitchFamily="34" charset="0"/>
              </a:rPr>
              <a:t>and 75</a:t>
            </a:r>
            <a:r>
              <a:rPr kumimoji="0" lang="en-GB" sz="1200" b="0" i="0" u="none" strike="noStrike" kern="0" cap="none" spc="0" normalizeH="0" baseline="30000" noProof="0">
                <a:ln>
                  <a:noFill/>
                </a:ln>
                <a:effectLst/>
                <a:uLnTx/>
                <a:uFillTx/>
                <a:latin typeface="Franklin Gothic Medium" panose="020B0603020102020204" pitchFamily="34" charset="0"/>
              </a:rPr>
              <a:t>th</a:t>
            </a:r>
            <a:r>
              <a:rPr kumimoji="0" lang="en-GB" sz="1200" b="0" i="0" u="none" strike="noStrike" kern="0" cap="none" spc="0" normalizeH="0" baseline="0" noProof="0">
                <a:ln>
                  <a:noFill/>
                </a:ln>
                <a:effectLst/>
                <a:uLnTx/>
                <a:uFillTx/>
                <a:latin typeface="Franklin Gothic Medium" panose="020B0603020102020204" pitchFamily="34" charset="0"/>
              </a:rPr>
              <a:t> percentiles. Line inside box represents median. Mean is indicated with an x.</a:t>
            </a:r>
            <a:endParaRPr kumimoji="0" lang="en-GB" sz="1200" b="0" i="0" u="none" strike="noStrike" kern="0" cap="none" spc="0" normalizeH="0" baseline="30000" noProof="0">
              <a:ln>
                <a:noFill/>
              </a:ln>
              <a:effectLst/>
              <a:uLnTx/>
              <a:uFillTx/>
              <a:latin typeface="Franklin Gothic Medium" panose="020B0603020102020204" pitchFamily="34" charset="0"/>
            </a:endParaRPr>
          </a:p>
        </p:txBody>
      </p:sp>
    </p:spTree>
    <p:custDataLst>
      <p:tags r:id="rId1"/>
    </p:custDataLst>
    <p:extLst>
      <p:ext uri="{BB962C8B-B14F-4D97-AF65-F5344CB8AC3E}">
        <p14:creationId xmlns:p14="http://schemas.microsoft.com/office/powerpoint/2010/main" val="3615594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E5EE-AED0-ED75-C8AE-A3ECB140D2A1}"/>
              </a:ext>
            </a:extLst>
          </p:cNvPr>
          <p:cNvSpPr>
            <a:spLocks noGrp="1"/>
          </p:cNvSpPr>
          <p:nvPr>
            <p:ph type="title"/>
          </p:nvPr>
        </p:nvSpPr>
        <p:spPr/>
        <p:txBody>
          <a:bodyPr>
            <a:normAutofit fontScale="90000"/>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User Feedback: Learning from our Users</a:t>
            </a:r>
          </a:p>
        </p:txBody>
      </p:sp>
      <p:graphicFrame>
        <p:nvGraphicFramePr>
          <p:cNvPr id="9" name="Chart 8">
            <a:extLst>
              <a:ext uri="{FF2B5EF4-FFF2-40B4-BE49-F238E27FC236}">
                <a16:creationId xmlns:a16="http://schemas.microsoft.com/office/drawing/2014/main" id="{11A044E8-CD40-2723-755B-F0288B82D4AA}"/>
              </a:ext>
            </a:extLst>
          </p:cNvPr>
          <p:cNvGraphicFramePr/>
          <p:nvPr>
            <p:custDataLst>
              <p:tags r:id="rId2"/>
            </p:custDataLst>
          </p:nvPr>
        </p:nvGraphicFramePr>
        <p:xfrm>
          <a:off x="1020055" y="1863127"/>
          <a:ext cx="9583911" cy="398775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295940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CF86-CB62-F3B4-8AC6-1EF2CDF33668}"/>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4533">
                <a:solidFill>
                  <a:srgbClr val="F28C11"/>
                </a:solidFill>
                <a:latin typeface="Franklin Gothic Medium" panose="020B0603020102020204" pitchFamily="34" charset="0"/>
                <a:cs typeface="Calibri"/>
              </a:rPr>
              <a:t>Learnings</a:t>
            </a:r>
          </a:p>
        </p:txBody>
      </p:sp>
      <p:pic>
        <p:nvPicPr>
          <p:cNvPr id="31" name="Picture 30">
            <a:extLst>
              <a:ext uri="{FF2B5EF4-FFF2-40B4-BE49-F238E27FC236}">
                <a16:creationId xmlns:a16="http://schemas.microsoft.com/office/drawing/2014/main" id="{12DDD748-1580-6E4E-3161-B8A638EBAD3B}"/>
              </a:ext>
            </a:extLst>
          </p:cNvPr>
          <p:cNvPicPr>
            <a:picLocks noChangeAspect="1"/>
          </p:cNvPicPr>
          <p:nvPr/>
        </p:nvPicPr>
        <p:blipFill>
          <a:blip r:embed="rId4"/>
          <a:srcRect/>
          <a:stretch/>
        </p:blipFill>
        <p:spPr>
          <a:xfrm>
            <a:off x="624731" y="1840564"/>
            <a:ext cx="10765557" cy="4238760"/>
          </a:xfrm>
          <a:prstGeom prst="rect">
            <a:avLst/>
          </a:prstGeom>
        </p:spPr>
      </p:pic>
    </p:spTree>
    <p:custDataLst>
      <p:tags r:id="rId1"/>
    </p:custDataLst>
    <p:extLst>
      <p:ext uri="{BB962C8B-B14F-4D97-AF65-F5344CB8AC3E}">
        <p14:creationId xmlns:p14="http://schemas.microsoft.com/office/powerpoint/2010/main" val="535528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061B-430B-6AA6-EAF9-B30C1D696A55}"/>
              </a:ext>
            </a:extLst>
          </p:cNvPr>
          <p:cNvSpPr>
            <a:spLocks noGrp="1"/>
          </p:cNvSpPr>
          <p:nvPr>
            <p:ph type="title"/>
          </p:nvPr>
        </p:nvSpPr>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4533">
                <a:solidFill>
                  <a:srgbClr val="F28C11"/>
                </a:solidFill>
                <a:latin typeface="Franklin Gothic Medium" panose="020B0603020102020204" pitchFamily="34" charset="0"/>
                <a:cs typeface="Calibri"/>
              </a:rPr>
              <a:t>Investment / Utility Cycle</a:t>
            </a:r>
          </a:p>
        </p:txBody>
      </p:sp>
      <p:pic>
        <p:nvPicPr>
          <p:cNvPr id="10" name="Picture 9" descr="A graph of a line&#10;&#10;Description automatically generated with medium confidence">
            <a:extLst>
              <a:ext uri="{FF2B5EF4-FFF2-40B4-BE49-F238E27FC236}">
                <a16:creationId xmlns:a16="http://schemas.microsoft.com/office/drawing/2014/main" id="{308F6BB2-C365-78E6-559C-4A27D20BC43B}"/>
              </a:ext>
            </a:extLst>
          </p:cNvPr>
          <p:cNvPicPr>
            <a:picLocks noChangeAspect="1"/>
          </p:cNvPicPr>
          <p:nvPr/>
        </p:nvPicPr>
        <p:blipFill>
          <a:blip r:embed="rId4"/>
          <a:stretch>
            <a:fillRect/>
          </a:stretch>
        </p:blipFill>
        <p:spPr>
          <a:xfrm>
            <a:off x="957062" y="1731852"/>
            <a:ext cx="10277877" cy="4376937"/>
          </a:xfrm>
          <a:prstGeom prst="rect">
            <a:avLst/>
          </a:prstGeom>
        </p:spPr>
      </p:pic>
    </p:spTree>
    <p:custDataLst>
      <p:tags r:id="rId1"/>
    </p:custDataLst>
    <p:extLst>
      <p:ext uri="{BB962C8B-B14F-4D97-AF65-F5344CB8AC3E}">
        <p14:creationId xmlns:p14="http://schemas.microsoft.com/office/powerpoint/2010/main" val="890053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B003C-BE2C-F3AB-9996-9E0BB8B1EB6F}"/>
              </a:ext>
            </a:extLst>
          </p:cNvPr>
          <p:cNvSpPr>
            <a:spLocks noGrp="1"/>
          </p:cNvSpPr>
          <p:nvPr>
            <p:ph type="title"/>
          </p:nvPr>
        </p:nvSpPr>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4533">
                <a:solidFill>
                  <a:srgbClr val="F28C11"/>
                </a:solidFill>
                <a:latin typeface="Franklin Gothic Medium" panose="020B0603020102020204" pitchFamily="34" charset="0"/>
                <a:cs typeface="Calibri"/>
              </a:rPr>
              <a:t>Collaboration in Action</a:t>
            </a:r>
          </a:p>
        </p:txBody>
      </p:sp>
      <p:sp>
        <p:nvSpPr>
          <p:cNvPr id="18" name="TextBox 17">
            <a:extLst>
              <a:ext uri="{FF2B5EF4-FFF2-40B4-BE49-F238E27FC236}">
                <a16:creationId xmlns:a16="http://schemas.microsoft.com/office/drawing/2014/main" id="{BD0B5568-2AFA-46E3-02ED-5980967D178D}"/>
              </a:ext>
            </a:extLst>
          </p:cNvPr>
          <p:cNvSpPr txBox="1"/>
          <p:nvPr/>
        </p:nvSpPr>
        <p:spPr>
          <a:xfrm>
            <a:off x="498820" y="5901950"/>
            <a:ext cx="10758781" cy="410369"/>
          </a:xfrm>
          <a:prstGeom prst="rect">
            <a:avLst/>
          </a:prstGeom>
          <a:noFill/>
        </p:spPr>
        <p:txBody>
          <a:bodyPr wrap="square" lIns="121920" tIns="60960" rIns="121920" bIns="6096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1219170">
              <a:defRPr/>
            </a:pPr>
            <a:r>
              <a:rPr lang="en-US" sz="1867" b="1" kern="0">
                <a:latin typeface="Franklin Gothic Medium" panose="020B0603020102020204" pitchFamily="34" charset="0"/>
              </a:rPr>
              <a:t>Collaboration</a:t>
            </a:r>
            <a:r>
              <a:rPr kumimoji="0" lang="en-US" sz="1867" b="1" i="0" u="none" strike="noStrike" kern="0" cap="none" spc="0" normalizeH="0" baseline="0" noProof="0">
                <a:ln>
                  <a:noFill/>
                </a:ln>
                <a:effectLst/>
                <a:uLnTx/>
                <a:uFillTx/>
                <a:latin typeface="Franklin Gothic Medium" panose="020B0603020102020204" pitchFamily="34" charset="0"/>
              </a:rPr>
              <a:t> </a:t>
            </a:r>
            <a:r>
              <a:rPr lang="en-US" sz="1867" b="1" kern="0">
                <a:latin typeface="Franklin Gothic Medium" panose="020B0603020102020204" pitchFamily="34" charset="0"/>
              </a:rPr>
              <a:t>across</a:t>
            </a:r>
            <a:r>
              <a:rPr kumimoji="0" lang="en-US" sz="1867" b="1" i="0" u="none" strike="noStrike" kern="0" cap="none" spc="0" normalizeH="0" baseline="0" noProof="0">
                <a:ln>
                  <a:noFill/>
                </a:ln>
                <a:effectLst/>
                <a:uLnTx/>
                <a:uFillTx/>
                <a:latin typeface="Franklin Gothic Medium" panose="020B0603020102020204" pitchFamily="34" charset="0"/>
              </a:rPr>
              <a:t> </a:t>
            </a:r>
            <a:r>
              <a:rPr lang="en-US" sz="1867" b="1" kern="0">
                <a:latin typeface="Franklin Gothic Medium" panose="020B0603020102020204" pitchFamily="34" charset="0"/>
              </a:rPr>
              <a:t>different cross-functional</a:t>
            </a:r>
            <a:r>
              <a:rPr kumimoji="0" lang="en-US" sz="1867" b="1" i="0" u="none" strike="noStrike" kern="0" cap="none" spc="0" normalizeH="0" baseline="0" noProof="0">
                <a:ln>
                  <a:noFill/>
                </a:ln>
                <a:effectLst/>
                <a:uLnTx/>
                <a:uFillTx/>
                <a:latin typeface="Franklin Gothic Medium" panose="020B0603020102020204" pitchFamily="34" charset="0"/>
              </a:rPr>
              <a:t> teams</a:t>
            </a:r>
          </a:p>
        </p:txBody>
      </p:sp>
      <p:sp>
        <p:nvSpPr>
          <p:cNvPr id="3" name="Rectangle: Rounded Corners 2">
            <a:extLst>
              <a:ext uri="{FF2B5EF4-FFF2-40B4-BE49-F238E27FC236}">
                <a16:creationId xmlns:a16="http://schemas.microsoft.com/office/drawing/2014/main" id="{222EFDCB-E333-9EE2-60D1-40A7E2F897D7}"/>
              </a:ext>
            </a:extLst>
          </p:cNvPr>
          <p:cNvSpPr/>
          <p:nvPr/>
        </p:nvSpPr>
        <p:spPr>
          <a:xfrm>
            <a:off x="1032285" y="2541769"/>
            <a:ext cx="3878835" cy="555160"/>
          </a:xfrm>
          <a:prstGeom prst="roundRect">
            <a:avLst>
              <a:gd name="adj" fmla="val 50000"/>
            </a:avLst>
          </a:prstGeom>
          <a:solidFill>
            <a:schemeClr val="accent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Publications</a:t>
            </a:r>
          </a:p>
        </p:txBody>
      </p:sp>
      <p:sp>
        <p:nvSpPr>
          <p:cNvPr id="4" name="Rectangle: Rounded Corners 3">
            <a:extLst>
              <a:ext uri="{FF2B5EF4-FFF2-40B4-BE49-F238E27FC236}">
                <a16:creationId xmlns:a16="http://schemas.microsoft.com/office/drawing/2014/main" id="{4C0124CC-0780-BBEB-6CD0-87EBE8BEEB63}"/>
              </a:ext>
            </a:extLst>
          </p:cNvPr>
          <p:cNvSpPr/>
          <p:nvPr/>
        </p:nvSpPr>
        <p:spPr>
          <a:xfrm>
            <a:off x="7301800" y="4889633"/>
            <a:ext cx="3878835" cy="555160"/>
          </a:xfrm>
          <a:prstGeom prst="roundRect">
            <a:avLst>
              <a:gd name="adj" fmla="val 50000"/>
            </a:avLst>
          </a:prstGeom>
          <a:solidFill>
            <a:schemeClr val="accent4"/>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Architecture and IT Integration</a:t>
            </a:r>
          </a:p>
        </p:txBody>
      </p:sp>
      <p:sp>
        <p:nvSpPr>
          <p:cNvPr id="6" name="Rectangle: Rounded Corners 5">
            <a:extLst>
              <a:ext uri="{FF2B5EF4-FFF2-40B4-BE49-F238E27FC236}">
                <a16:creationId xmlns:a16="http://schemas.microsoft.com/office/drawing/2014/main" id="{44B76195-6F2B-F0C0-3173-643E65EC4964}"/>
              </a:ext>
            </a:extLst>
          </p:cNvPr>
          <p:cNvSpPr/>
          <p:nvPr/>
        </p:nvSpPr>
        <p:spPr>
          <a:xfrm>
            <a:off x="1032285" y="4891488"/>
            <a:ext cx="3878835" cy="555160"/>
          </a:xfrm>
          <a:prstGeom prst="roundRect">
            <a:avLst>
              <a:gd name="adj" fmla="val 50000"/>
            </a:avLst>
          </a:prstGeom>
          <a:solidFill>
            <a:schemeClr val="tx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Experience Innovation </a:t>
            </a:r>
          </a:p>
        </p:txBody>
      </p:sp>
      <p:sp>
        <p:nvSpPr>
          <p:cNvPr id="7" name="Rectangle: Rounded Corners 6">
            <a:extLst>
              <a:ext uri="{FF2B5EF4-FFF2-40B4-BE49-F238E27FC236}">
                <a16:creationId xmlns:a16="http://schemas.microsoft.com/office/drawing/2014/main" id="{0E3B73CC-E451-1613-E762-7982DBD7BFA1}"/>
              </a:ext>
            </a:extLst>
          </p:cNvPr>
          <p:cNvSpPr/>
          <p:nvPr/>
        </p:nvSpPr>
        <p:spPr>
          <a:xfrm>
            <a:off x="7301800" y="2546131"/>
            <a:ext cx="3878835" cy="555160"/>
          </a:xfrm>
          <a:prstGeom prst="roundRect">
            <a:avLst>
              <a:gd name="adj" fmla="val 50000"/>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kumimoji="0" lang="en-US" sz="1867" b="1" i="0" u="none" strike="noStrike" kern="0" cap="none" spc="0" normalizeH="0" baseline="0" noProof="0">
                <a:ln>
                  <a:noFill/>
                </a:ln>
                <a:solidFill>
                  <a:prstClr val="white"/>
                </a:solidFill>
                <a:effectLst/>
                <a:uLnTx/>
                <a:uFillTx/>
                <a:latin typeface="Franklin Gothic Medium" panose="020B0603020102020204" pitchFamily="34" charset="0"/>
                <a:ea typeface="+mn-ea"/>
                <a:cs typeface="+mn-cs"/>
              </a:rPr>
              <a:t>AI Engineering</a:t>
            </a:r>
          </a:p>
        </p:txBody>
      </p:sp>
      <p:pic>
        <p:nvPicPr>
          <p:cNvPr id="71" name="Graphic 70">
            <a:extLst>
              <a:ext uri="{FF2B5EF4-FFF2-40B4-BE49-F238E27FC236}">
                <a16:creationId xmlns:a16="http://schemas.microsoft.com/office/drawing/2014/main" id="{60B12C01-1263-9372-6FCB-6162AED81D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9970" y="2838091"/>
            <a:ext cx="2312063" cy="2312063"/>
          </a:xfrm>
          <a:prstGeom prst="rect">
            <a:avLst/>
          </a:prstGeom>
        </p:spPr>
      </p:pic>
    </p:spTree>
    <p:custDataLst>
      <p:tags r:id="rId1"/>
    </p:custDataLst>
    <p:extLst>
      <p:ext uri="{BB962C8B-B14F-4D97-AF65-F5344CB8AC3E}">
        <p14:creationId xmlns:p14="http://schemas.microsoft.com/office/powerpoint/2010/main" val="3512039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C0F6E1-CF8B-4BCF-8E73-237513D9EAF9}"/>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56C0F6E1-CF8B-4BCF-8E73-237513D9EAF9}"/>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5B36683-8DFF-4DF9-8CF4-0FE412B2B489}"/>
              </a:ext>
            </a:extLst>
          </p:cNvPr>
          <p:cNvSpPr>
            <a:spLocks noGrp="1"/>
          </p:cNvSpPr>
          <p:nvPr>
            <p:ph type="title"/>
          </p:nvPr>
        </p:nvSpPr>
        <p:spPr/>
        <p:txBody>
          <a:bodyPr>
            <a:normAutofit/>
          </a:bodyPr>
          <a:lstStyle/>
          <a:p>
            <a:r>
              <a:rPr lang="en-US" sz="4100"/>
              <a:t>Audience Q&amp;A</a:t>
            </a:r>
          </a:p>
        </p:txBody>
      </p:sp>
      <p:sp>
        <p:nvSpPr>
          <p:cNvPr id="12" name="Text Placeholder 7">
            <a:extLst>
              <a:ext uri="{FF2B5EF4-FFF2-40B4-BE49-F238E27FC236}">
                <a16:creationId xmlns:a16="http://schemas.microsoft.com/office/drawing/2014/main" id="{DFE67A4E-1222-4DAC-B542-A206577A15CD}"/>
              </a:ext>
            </a:extLst>
          </p:cNvPr>
          <p:cNvSpPr txBox="1">
            <a:spLocks/>
          </p:cNvSpPr>
          <p:nvPr/>
        </p:nvSpPr>
        <p:spPr>
          <a:xfrm>
            <a:off x="4000501" y="4210051"/>
            <a:ext cx="7346951" cy="1326683"/>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21920" tIns="60960" rIns="121920" bIns="60960" rtlCol="0" anchor="ctr">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0">
                <a:solidFill>
                  <a:schemeClr val="accent1"/>
                </a:solidFill>
                <a:latin typeface="Arial Narrow" panose="020B0606020202030204" pitchFamily="34" charset="0"/>
                <a:cs typeface="Arial" panose="020B0604020202020204" pitchFamily="34" charset="0"/>
              </a:rPr>
              <a:t>To ask a question</a:t>
            </a:r>
            <a:r>
              <a:rPr lang="en-US" b="0">
                <a:latin typeface="Arial Narrow" panose="020B0606020202030204" pitchFamily="34" charset="0"/>
                <a:cs typeface="Arial" panose="020B0604020202020204" pitchFamily="34" charset="0"/>
              </a:rPr>
              <a:t>, open the Q&amp;A window, type your question into the Q&amp;A box. </a:t>
            </a:r>
            <a:r>
              <a:rPr lang="en-US" b="0">
                <a:solidFill>
                  <a:schemeClr val="accent1"/>
                </a:solidFill>
                <a:latin typeface="Arial Narrow" panose="020B0606020202030204" pitchFamily="34" charset="0"/>
                <a:cs typeface="Arial" panose="020B0604020202020204" pitchFamily="34" charset="0"/>
              </a:rPr>
              <a:t>Click Send</a:t>
            </a:r>
            <a:r>
              <a:rPr lang="en-US" b="0">
                <a:latin typeface="Arial Narrow" panose="020B0606020202030204" pitchFamily="34" charset="0"/>
                <a:cs typeface="Arial" panose="020B0604020202020204" pitchFamily="34" charset="0"/>
              </a:rPr>
              <a:t>. </a:t>
            </a:r>
            <a:endParaRPr lang="en-US" sz="1333" b="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41863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9FD9-5969-4AB4-9EED-9EB2B7FC1DCD}"/>
              </a:ext>
            </a:extLst>
          </p:cNvPr>
          <p:cNvSpPr>
            <a:spLocks noGrp="1"/>
          </p:cNvSpPr>
          <p:nvPr>
            <p:ph type="title"/>
          </p:nvPr>
        </p:nvSpPr>
        <p:spPr/>
        <p:txBody>
          <a:bodyPr>
            <a:normAutofit/>
          </a:bodyPr>
          <a:lstStyle/>
          <a:p>
            <a:r>
              <a:rPr lang="en-US" sz="4000"/>
              <a:t>Closing Remarks</a:t>
            </a:r>
          </a:p>
        </p:txBody>
      </p:sp>
      <p:sp>
        <p:nvSpPr>
          <p:cNvPr id="3" name="Content Placeholder 2">
            <a:extLst>
              <a:ext uri="{FF2B5EF4-FFF2-40B4-BE49-F238E27FC236}">
                <a16:creationId xmlns:a16="http://schemas.microsoft.com/office/drawing/2014/main" id="{5E43AB08-E4BE-4D22-B393-D586B180881E}"/>
              </a:ext>
            </a:extLst>
          </p:cNvPr>
          <p:cNvSpPr>
            <a:spLocks noGrp="1"/>
          </p:cNvSpPr>
          <p:nvPr>
            <p:ph idx="1"/>
          </p:nvPr>
        </p:nvSpPr>
        <p:spPr>
          <a:xfrm>
            <a:off x="735368" y="1647397"/>
            <a:ext cx="9950215" cy="4419106"/>
          </a:xfrm>
        </p:spPr>
        <p:txBody>
          <a:bodyPr vert="horz" lIns="91440" tIns="45720" rIns="91440" bIns="45720" rtlCol="0" anchor="t">
            <a:noAutofit/>
          </a:bodyPr>
          <a:lstStyle/>
          <a:p>
            <a:pPr>
              <a:lnSpc>
                <a:spcPct val="100000"/>
              </a:lnSpc>
            </a:pPr>
            <a:r>
              <a:rPr lang="en-US" sz="2400">
                <a:latin typeface="Franklin Gothic Book"/>
              </a:rPr>
              <a:t>AI can be a powerful tool in enhancing engagement, making science more accessible and understandable for a broader audience.</a:t>
            </a:r>
          </a:p>
          <a:p>
            <a:pPr>
              <a:lnSpc>
                <a:spcPct val="100000"/>
              </a:lnSpc>
            </a:pPr>
            <a:r>
              <a:rPr lang="en-US" sz="2400">
                <a:latin typeface="Franklin Gothic Book"/>
              </a:rPr>
              <a:t>The applications of AI are vast and set to continue to develop, We have only scratched the surface.</a:t>
            </a:r>
          </a:p>
          <a:p>
            <a:pPr>
              <a:lnSpc>
                <a:spcPct val="100000"/>
              </a:lnSpc>
            </a:pPr>
            <a:r>
              <a:rPr lang="en-US" sz="2400">
                <a:latin typeface="Franklin Gothic Book"/>
              </a:rPr>
              <a:t>As we harness AI's capabilities, we must do so responsibly, keeping in mind the ethical and regulatory frameworks that guide our industry.</a:t>
            </a:r>
            <a:endParaRPr lang="en-US"/>
          </a:p>
        </p:txBody>
      </p:sp>
      <p:sp>
        <p:nvSpPr>
          <p:cNvPr id="5" name="TextBox 4">
            <a:extLst>
              <a:ext uri="{FF2B5EF4-FFF2-40B4-BE49-F238E27FC236}">
                <a16:creationId xmlns:a16="http://schemas.microsoft.com/office/drawing/2014/main" id="{60E0BEEF-4970-B3A4-67EF-7FD13320011E}"/>
              </a:ext>
            </a:extLst>
          </p:cNvPr>
          <p:cNvSpPr txBox="1"/>
          <p:nvPr/>
        </p:nvSpPr>
        <p:spPr>
          <a:xfrm>
            <a:off x="595525" y="4652420"/>
            <a:ext cx="1023714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Franklin Gothic Book"/>
              </a:rPr>
              <a:t>A huge thank you to our speakers for their invaluable insights and to all of you for your active participation and thoughtful questions</a:t>
            </a:r>
            <a:endParaRPr lang="en-US" b="1"/>
          </a:p>
        </p:txBody>
      </p:sp>
    </p:spTree>
    <p:extLst>
      <p:ext uri="{BB962C8B-B14F-4D97-AF65-F5344CB8AC3E}">
        <p14:creationId xmlns:p14="http://schemas.microsoft.com/office/powerpoint/2010/main" val="27761330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4100"/>
              <a:t>Upcoming ISMPP U Webinars</a:t>
            </a:r>
          </a:p>
        </p:txBody>
      </p:sp>
      <p:sp>
        <p:nvSpPr>
          <p:cNvPr id="4" name="Rectangle 3"/>
          <p:cNvSpPr/>
          <p:nvPr/>
        </p:nvSpPr>
        <p:spPr>
          <a:xfrm>
            <a:off x="7329488" y="5867400"/>
            <a:ext cx="618917"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base">
              <a:spcBef>
                <a:spcPct val="0"/>
              </a:spcBef>
              <a:spcAft>
                <a:spcPct val="0"/>
              </a:spcAft>
              <a:defRPr/>
            </a:pPr>
            <a:endParaRPr lang="en-US">
              <a:solidFill>
                <a:prstClr val="white"/>
              </a:solidFill>
              <a:latin typeface="Franklin Gothic Medium" panose="020B0603020102020204" pitchFamily="34" charset="0"/>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921589" y="1427314"/>
            <a:ext cx="10180227" cy="2506734"/>
            <a:chOff x="395288" y="6129942"/>
            <a:chExt cx="15763219" cy="2346910"/>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6129942"/>
              <a:ext cx="15727638" cy="234691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810996" y="6309089"/>
              <a:ext cx="15347511" cy="997001"/>
            </a:xfrm>
            <a:prstGeom prst="rect">
              <a:avLst/>
            </a:prstGeom>
          </p:spPr>
          <p:txBody>
            <a:bodyPr lIns="0" tIns="18000" rIns="0" bIns="18000" anchor="ctr">
              <a:noAutofit/>
            </a:bodyPr>
            <a:lstStyle/>
            <a:p>
              <a:pPr>
                <a:spcAft>
                  <a:spcPts val="1500"/>
                </a:spcAft>
                <a:tabLst>
                  <a:tab pos="2784405" algn="l"/>
                </a:tabLst>
                <a:defRPr/>
              </a:pPr>
              <a:endParaRPr lang="en-GB" sz="2400" b="1">
                <a:solidFill>
                  <a:srgbClr val="0070C0"/>
                </a:solidFill>
                <a:latin typeface="Franklin Gothic Book" panose="020B0503020102020204"/>
              </a:endParaRPr>
            </a:p>
            <a:p>
              <a:pPr>
                <a:spcAft>
                  <a:spcPts val="1500"/>
                </a:spcAft>
                <a:tabLst>
                  <a:tab pos="2784405" algn="l"/>
                </a:tabLst>
                <a:defRPr/>
              </a:pPr>
              <a:endParaRPr lang="en-GB" sz="2400" b="1">
                <a:solidFill>
                  <a:srgbClr val="0070C0"/>
                </a:solidFill>
                <a:latin typeface="Franklin Gothic Book" panose="020B0503020102020204"/>
              </a:endParaRPr>
            </a:p>
            <a:p>
              <a:pPr>
                <a:spcAft>
                  <a:spcPts val="1500"/>
                </a:spcAft>
                <a:tabLst>
                  <a:tab pos="2784405" algn="l"/>
                </a:tabLst>
                <a:defRPr/>
              </a:pPr>
              <a:r>
                <a:rPr lang="en-US" sz="2400" b="1">
                  <a:solidFill>
                    <a:srgbClr val="0070C0"/>
                  </a:solidFill>
                  <a:latin typeface="Franklin Gothic Book" panose="020B0503020102020204"/>
                </a:rPr>
                <a:t>July 31, 2024:</a:t>
              </a:r>
              <a:endParaRPr lang="en-US" sz="2400"/>
            </a:p>
            <a:p>
              <a:pPr>
                <a:spcAft>
                  <a:spcPts val="1500"/>
                </a:spcAft>
                <a:tabLst>
                  <a:tab pos="2784405" algn="l"/>
                </a:tabLst>
                <a:defRPr/>
              </a:pPr>
              <a:r>
                <a:rPr lang="en-US" sz="2400" b="1">
                  <a:solidFill>
                    <a:srgbClr val="0070C0"/>
                  </a:solidFill>
                  <a:ea typeface="+mn-lt"/>
                  <a:cs typeface="+mn-lt"/>
                </a:rPr>
                <a:t>Accurate </a:t>
              </a:r>
              <a:r>
                <a:rPr lang="en-US" sz="2400" b="1" err="1">
                  <a:solidFill>
                    <a:srgbClr val="0070C0"/>
                  </a:solidFill>
                  <a:ea typeface="+mn-lt"/>
                  <a:cs typeface="+mn-lt"/>
                </a:rPr>
                <a:t>COnsensus</a:t>
              </a:r>
              <a:r>
                <a:rPr lang="en-US" sz="2400" b="1">
                  <a:solidFill>
                    <a:srgbClr val="0070C0"/>
                  </a:solidFill>
                  <a:ea typeface="+mn-lt"/>
                  <a:cs typeface="+mn-lt"/>
                </a:rPr>
                <a:t> Reporting Document (ACCORD) checklist: a reporting guideline for consensus methods</a:t>
              </a:r>
              <a:endParaRPr lang="en-US" sz="2400" b="1">
                <a:solidFill>
                  <a:srgbClr val="0070C0"/>
                </a:solidFill>
                <a:latin typeface="Franklin Gothic Book" panose="020B0503020102020204"/>
              </a:endParaRPr>
            </a:p>
          </p:txBody>
        </p:sp>
      </p:grpSp>
      <p:grpSp>
        <p:nvGrpSpPr>
          <p:cNvPr id="2" name="Group 1">
            <a:extLst>
              <a:ext uri="{FF2B5EF4-FFF2-40B4-BE49-F238E27FC236}">
                <a16:creationId xmlns:a16="http://schemas.microsoft.com/office/drawing/2014/main" id="{AD950970-5B38-BB95-C4C0-714E612E7527}"/>
              </a:ext>
            </a:extLst>
          </p:cNvPr>
          <p:cNvGrpSpPr>
            <a:grpSpLocks/>
          </p:cNvGrpSpPr>
          <p:nvPr/>
        </p:nvGrpSpPr>
        <p:grpSpPr>
          <a:xfrm>
            <a:off x="921589" y="4026047"/>
            <a:ext cx="10157248" cy="2394942"/>
            <a:chOff x="395288" y="6847224"/>
            <a:chExt cx="15727638" cy="771044"/>
          </a:xfrm>
        </p:grpSpPr>
        <p:sp>
          <p:nvSpPr>
            <p:cNvPr id="3" name="Rectangle: Rounded Corners 2">
              <a:extLst>
                <a:ext uri="{FF2B5EF4-FFF2-40B4-BE49-F238E27FC236}">
                  <a16:creationId xmlns:a16="http://schemas.microsoft.com/office/drawing/2014/main" id="{6505C580-CEFB-6D22-C083-0D4941CE95F6}"/>
                </a:ext>
              </a:extLst>
            </p:cNvPr>
            <p:cNvSpPr>
              <a:spLocks/>
            </p:cNvSpPr>
            <p:nvPr/>
          </p:nvSpPr>
          <p:spPr>
            <a:xfrm flipV="1">
              <a:off x="395288" y="6866393"/>
              <a:ext cx="15727638" cy="751875"/>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5" name="Rectangle 4">
              <a:extLst>
                <a:ext uri="{FF2B5EF4-FFF2-40B4-BE49-F238E27FC236}">
                  <a16:creationId xmlns:a16="http://schemas.microsoft.com/office/drawing/2014/main" id="{DA3AB865-D56D-0557-13FB-37F4F9376628}"/>
                </a:ext>
              </a:extLst>
            </p:cNvPr>
            <p:cNvSpPr>
              <a:spLocks/>
            </p:cNvSpPr>
            <p:nvPr/>
          </p:nvSpPr>
          <p:spPr>
            <a:xfrm>
              <a:off x="913595" y="6847224"/>
              <a:ext cx="15060366" cy="712338"/>
            </a:xfrm>
            <a:prstGeom prst="rect">
              <a:avLst/>
            </a:prstGeom>
          </p:spPr>
          <p:txBody>
            <a:bodyPr lIns="0" tIns="18000" rIns="0" bIns="18000" anchor="ctr">
              <a:noAutofit/>
            </a:bodyPr>
            <a:lstStyle/>
            <a:p>
              <a:pPr>
                <a:spcAft>
                  <a:spcPts val="1500"/>
                </a:spcAft>
                <a:tabLst>
                  <a:tab pos="2784405" algn="l"/>
                </a:tabLst>
                <a:defRPr/>
              </a:pPr>
              <a:r>
                <a:rPr lang="en-GB" sz="2400" b="1">
                  <a:solidFill>
                    <a:srgbClr val="0070C0"/>
                  </a:solidFill>
                  <a:latin typeface="Franklin Gothic Book" panose="020B0503020102020204"/>
                </a:rPr>
                <a:t>August 2024:</a:t>
              </a:r>
            </a:p>
            <a:p>
              <a:pPr>
                <a:spcAft>
                  <a:spcPts val="1500"/>
                </a:spcAft>
                <a:tabLst>
                  <a:tab pos="2784405" algn="l"/>
                </a:tabLst>
                <a:defRPr/>
              </a:pPr>
              <a:r>
                <a:rPr lang="en-US" sz="2400" b="1">
                  <a:solidFill>
                    <a:srgbClr val="0070C0"/>
                  </a:solidFill>
                  <a:latin typeface="Franklin Gothic Book" panose="020B0503020102020204"/>
                </a:rPr>
                <a:t>Starting a new relationship between agency and pharma</a:t>
              </a:r>
              <a:endParaRPr lang="en-GB" sz="2400" b="1">
                <a:solidFill>
                  <a:srgbClr val="4472C4"/>
                </a:solidFill>
                <a:latin typeface="Franklin Gothic Book" panose="020B0503020102020204"/>
              </a:endParaRPr>
            </a:p>
          </p:txBody>
        </p:sp>
      </p:grpSp>
    </p:spTree>
    <p:extLst>
      <p:ext uri="{BB962C8B-B14F-4D97-AF65-F5344CB8AC3E}">
        <p14:creationId xmlns:p14="http://schemas.microsoft.com/office/powerpoint/2010/main" val="59301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4794567" y="1706225"/>
            <a:ext cx="2647080" cy="4343923"/>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defTabSz="914377">
              <a:defRPr/>
            </a:pPr>
            <a:endParaRPr lang="en-GB" sz="675">
              <a:solidFill>
                <a:prstClr val="black"/>
              </a:solidFill>
              <a:latin typeface="Franklin Gothic Book" panose="020B0503020102020204"/>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4000"/>
              <a:t>How To Ask Questions</a:t>
            </a:r>
          </a:p>
        </p:txBody>
      </p:sp>
      <p:sp>
        <p:nvSpPr>
          <p:cNvPr id="4" name="Rectangle 3"/>
          <p:cNvSpPr/>
          <p:nvPr/>
        </p:nvSpPr>
        <p:spPr>
          <a:xfrm>
            <a:off x="7329488" y="5867400"/>
            <a:ext cx="618917"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base">
              <a:spcBef>
                <a:spcPct val="0"/>
              </a:spcBef>
              <a:spcAft>
                <a:spcPct val="0"/>
              </a:spcAft>
              <a:defRPr/>
            </a:pPr>
            <a:endParaRPr lang="en-US">
              <a:solidFill>
                <a:prstClr val="white"/>
              </a:solidFill>
              <a:latin typeface="Franklin Gothic Medium" panose="020B0603020102020204" pitchFamily="34" charset="0"/>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1295401" y="1777536"/>
            <a:ext cx="9797815" cy="96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8000" rIns="0" bIns="18000" anchor="ctr">
              <a:noAutofit/>
            </a:bodyPr>
            <a:lstStyle/>
            <a:p>
              <a:pPr defTabSz="914377">
                <a:spcAft>
                  <a:spcPts val="1500"/>
                </a:spcAft>
                <a:tabLst>
                  <a:tab pos="2784405" algn="l"/>
                </a:tabLst>
                <a:defRPr/>
              </a:pPr>
              <a:r>
                <a:rPr lang="en-GB" sz="2400">
                  <a:solidFill>
                    <a:prstClr val="black"/>
                  </a:solidFill>
                  <a:latin typeface="Franklin Gothic Book" panose="020B0503020102020204"/>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1295401" y="2954599"/>
            <a:ext cx="9797815" cy="96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8000" rIns="0" bIns="18000" anchor="ctr">
              <a:noAutofit/>
            </a:bodyPr>
            <a:lstStyle/>
            <a:p>
              <a:pPr defTabSz="914377">
                <a:spcAft>
                  <a:spcPts val="1500"/>
                </a:spcAft>
                <a:tabLst>
                  <a:tab pos="2784405" algn="l"/>
                </a:tabLst>
                <a:defRPr/>
              </a:pPr>
              <a:r>
                <a:rPr lang="en-GB" sz="2400" b="1">
                  <a:solidFill>
                    <a:srgbClr val="4472C4"/>
                  </a:solidFill>
                  <a:latin typeface="Franklin Gothic Book" panose="020B0503020102020204"/>
                </a:rPr>
                <a:t>To ask a question</a:t>
              </a:r>
              <a:r>
                <a:rPr lang="en-GB" sz="2400">
                  <a:solidFill>
                    <a:prstClr val="black"/>
                  </a:solidFill>
                  <a:latin typeface="Franklin Gothic Book" panose="020B0503020102020204"/>
                </a:rPr>
                <a:t>, open the Q&amp;A window, type your question into the </a:t>
              </a:r>
              <a:br>
                <a:rPr lang="en-GB" sz="2400">
                  <a:solidFill>
                    <a:prstClr val="black"/>
                  </a:solidFill>
                  <a:latin typeface="Franklin Gothic Book" panose="020B0503020102020204"/>
                </a:rPr>
              </a:br>
              <a:r>
                <a:rPr lang="en-GB" sz="2400">
                  <a:solidFill>
                    <a:prstClr val="black"/>
                  </a:solidFill>
                  <a:latin typeface="Franklin Gothic Book" panose="020B0503020102020204"/>
                </a:rPr>
                <a:t>Q&amp;A box. </a:t>
              </a:r>
              <a:r>
                <a:rPr lang="en-GB" sz="2400" b="1">
                  <a:solidFill>
                    <a:srgbClr val="4472C4"/>
                  </a:solidFill>
                  <a:latin typeface="Franklin Gothic Book" panose="020B0503020102020204"/>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1295401" y="4131661"/>
            <a:ext cx="9797815" cy="96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8000" rIns="0" bIns="18000" anchor="ctr">
              <a:noAutofit/>
            </a:bodyPr>
            <a:lstStyle/>
            <a:p>
              <a:pPr defTabSz="914377">
                <a:spcAft>
                  <a:spcPts val="1500"/>
                </a:spcAft>
                <a:tabLst>
                  <a:tab pos="2784405" algn="l"/>
                </a:tabLst>
                <a:defRPr/>
              </a:pPr>
              <a:r>
                <a:rPr lang="en-GB" sz="2400" b="1">
                  <a:solidFill>
                    <a:srgbClr val="4472C4"/>
                  </a:solidFill>
                  <a:latin typeface="Franklin Gothic Book" panose="020B0503020102020204"/>
                </a:rPr>
                <a:t>Note: </a:t>
              </a:r>
              <a:r>
                <a:rPr lang="en-GB" sz="2400">
                  <a:solidFill>
                    <a:prstClr val="black"/>
                  </a:solidFill>
                  <a:latin typeface="Franklin Gothic Book" panose="020B0503020102020204"/>
                </a:rPr>
                <a:t>Check </a:t>
              </a:r>
              <a:r>
                <a:rPr lang="en-GB" sz="2400" b="1">
                  <a:solidFill>
                    <a:srgbClr val="4472C4"/>
                  </a:solidFill>
                  <a:latin typeface="Franklin Gothic Book" panose="020B0503020102020204"/>
                </a:rPr>
                <a:t>Send Anonymously </a:t>
              </a:r>
              <a:r>
                <a:rPr lang="en-GB" sz="2400">
                  <a:solidFill>
                    <a:prstClr val="black"/>
                  </a:solidFill>
                  <a:latin typeface="Franklin Gothic Book" panose="020B0503020102020204"/>
                </a:rPr>
                <a:t>if you do not want your name attached </a:t>
              </a:r>
              <a:br>
                <a:rPr lang="en-GB" sz="2400">
                  <a:solidFill>
                    <a:prstClr val="black"/>
                  </a:solidFill>
                  <a:latin typeface="Franklin Gothic Book" panose="020B0503020102020204"/>
                </a:rPr>
              </a:br>
              <a:r>
                <a:rPr lang="en-GB" sz="2400">
                  <a:solidFill>
                    <a:prstClr val="black"/>
                  </a:solidFill>
                  <a:latin typeface="Franklin Gothic Book" panose="020B0503020102020204"/>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1295401" y="5308724"/>
            <a:ext cx="9797815" cy="576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8000" rIns="0" bIns="18000" anchor="ctr">
              <a:noAutofit/>
            </a:bodyPr>
            <a:lstStyle/>
            <a:p>
              <a:pPr defTabSz="914377">
                <a:spcAft>
                  <a:spcPts val="1500"/>
                </a:spcAft>
                <a:tabLst>
                  <a:tab pos="2784405" algn="l"/>
                </a:tabLst>
                <a:defRPr/>
              </a:pPr>
              <a:r>
                <a:rPr lang="en-GB" sz="2400">
                  <a:solidFill>
                    <a:prstClr val="black"/>
                  </a:solidFill>
                  <a:latin typeface="Franklin Gothic Book" panose="020B0503020102020204"/>
                </a:rPr>
                <a:t>We will make every effort to respond to all questions live (out loud)</a:t>
              </a:r>
            </a:p>
          </p:txBody>
        </p:sp>
      </p:grpSp>
    </p:spTree>
    <p:custDataLst>
      <p:tags r:id="rId1"/>
    </p:custDataLst>
    <p:extLst>
      <p:ext uri="{BB962C8B-B14F-4D97-AF65-F5344CB8AC3E}">
        <p14:creationId xmlns:p14="http://schemas.microsoft.com/office/powerpoint/2010/main" val="348130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4100"/>
              <a:t>ISMPP Podcasts</a:t>
            </a:r>
          </a:p>
        </p:txBody>
      </p:sp>
      <p:sp>
        <p:nvSpPr>
          <p:cNvPr id="4" name="Rectangle 3"/>
          <p:cNvSpPr/>
          <p:nvPr/>
        </p:nvSpPr>
        <p:spPr>
          <a:xfrm>
            <a:off x="7329488" y="5867400"/>
            <a:ext cx="618917"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base">
              <a:spcBef>
                <a:spcPct val="0"/>
              </a:spcBef>
              <a:spcAft>
                <a:spcPct val="0"/>
              </a:spcAft>
              <a:defRPr/>
            </a:pPr>
            <a:endParaRPr lang="en-US">
              <a:solidFill>
                <a:prstClr val="white"/>
              </a:solidFill>
              <a:latin typeface="Franklin Gothic Medium" panose="020B0603020102020204" pitchFamily="34" charset="0"/>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921589" y="1505756"/>
            <a:ext cx="10157817" cy="2517937"/>
            <a:chOff x="395288" y="5740302"/>
            <a:chExt cx="15763238" cy="2749537"/>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5740302"/>
              <a:ext cx="15745007" cy="2749537"/>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741573" y="6372037"/>
              <a:ext cx="15416953" cy="78780"/>
            </a:xfrm>
            <a:prstGeom prst="rect">
              <a:avLst/>
            </a:prstGeom>
          </p:spPr>
          <p:txBody>
            <a:bodyPr lIns="0" tIns="18000" rIns="0" bIns="18000" anchor="ctr">
              <a:noAutofit/>
            </a:bodyPr>
            <a:lstStyle/>
            <a:p>
              <a:pPr>
                <a:spcAft>
                  <a:spcPts val="1500"/>
                </a:spcAft>
                <a:tabLst>
                  <a:tab pos="2784405" algn="l"/>
                </a:tabLst>
                <a:defRPr/>
              </a:pPr>
              <a:endParaRPr lang="en-GB" sz="2400" b="1">
                <a:solidFill>
                  <a:srgbClr val="0070C0"/>
                </a:solidFill>
                <a:latin typeface="Franklin Gothic Book" panose="020B0503020102020204"/>
              </a:endParaRPr>
            </a:p>
            <a:p>
              <a:pPr>
                <a:spcAft>
                  <a:spcPts val="1500"/>
                </a:spcAft>
                <a:tabLst>
                  <a:tab pos="2784405" algn="l"/>
                </a:tabLst>
                <a:defRPr/>
              </a:pPr>
              <a:endParaRPr lang="en-GB" sz="2400" b="1">
                <a:solidFill>
                  <a:srgbClr val="0070C0"/>
                </a:solidFill>
                <a:latin typeface="Franklin Gothic Book" panose="020B0503020102020204"/>
              </a:endParaRPr>
            </a:p>
            <a:p>
              <a:pPr>
                <a:spcAft>
                  <a:spcPts val="1500"/>
                </a:spcAft>
                <a:tabLst>
                  <a:tab pos="2784405" algn="l"/>
                </a:tabLst>
                <a:defRPr/>
              </a:pPr>
              <a:endParaRPr lang="en-US" sz="2400" b="1">
                <a:solidFill>
                  <a:srgbClr val="0070C0"/>
                </a:solidFill>
              </a:endParaRPr>
            </a:p>
            <a:p>
              <a:pPr>
                <a:spcAft>
                  <a:spcPts val="1500"/>
                </a:spcAft>
                <a:tabLst>
                  <a:tab pos="2784405" algn="l"/>
                </a:tabLst>
                <a:defRPr/>
              </a:pPr>
              <a:r>
                <a:rPr lang="en-US" sz="2400" b="1">
                  <a:solidFill>
                    <a:srgbClr val="0070C0"/>
                  </a:solidFill>
                  <a:ea typeface="+mn-lt"/>
                  <a:cs typeface="+mn-lt"/>
                </a:rPr>
                <a:t>From Pixels to Patients: Harnessing Artificial Intelligence in Medical Communication </a:t>
              </a:r>
              <a:r>
                <a:rPr lang="en-US" sz="2400">
                  <a:solidFill>
                    <a:srgbClr val="0070C0"/>
                  </a:solidFill>
                  <a:ea typeface="+mn-lt"/>
                  <a:cs typeface="+mn-lt"/>
                </a:rPr>
                <a:t>(2024 season, episode 4)</a:t>
              </a:r>
              <a:endParaRPr lang="en-US"/>
            </a:p>
          </p:txBody>
        </p:sp>
      </p:grpSp>
      <p:grpSp>
        <p:nvGrpSpPr>
          <p:cNvPr id="2" name="Group 1">
            <a:extLst>
              <a:ext uri="{FF2B5EF4-FFF2-40B4-BE49-F238E27FC236}">
                <a16:creationId xmlns:a16="http://schemas.microsoft.com/office/drawing/2014/main" id="{AD950970-5B38-BB95-C4C0-714E612E7527}"/>
              </a:ext>
            </a:extLst>
          </p:cNvPr>
          <p:cNvGrpSpPr>
            <a:grpSpLocks/>
          </p:cNvGrpSpPr>
          <p:nvPr/>
        </p:nvGrpSpPr>
        <p:grpSpPr>
          <a:xfrm>
            <a:off x="921589" y="4026047"/>
            <a:ext cx="10157248" cy="2394942"/>
            <a:chOff x="395288" y="6847224"/>
            <a:chExt cx="15727638" cy="771044"/>
          </a:xfrm>
        </p:grpSpPr>
        <p:sp>
          <p:nvSpPr>
            <p:cNvPr id="3" name="Rectangle: Rounded Corners 2">
              <a:extLst>
                <a:ext uri="{FF2B5EF4-FFF2-40B4-BE49-F238E27FC236}">
                  <a16:creationId xmlns:a16="http://schemas.microsoft.com/office/drawing/2014/main" id="{6505C580-CEFB-6D22-C083-0D4941CE95F6}"/>
                </a:ext>
              </a:extLst>
            </p:cNvPr>
            <p:cNvSpPr>
              <a:spLocks/>
            </p:cNvSpPr>
            <p:nvPr/>
          </p:nvSpPr>
          <p:spPr>
            <a:xfrm flipV="1">
              <a:off x="395288" y="6866393"/>
              <a:ext cx="15727638" cy="751875"/>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400">
                <a:solidFill>
                  <a:prstClr val="black"/>
                </a:solidFill>
                <a:latin typeface="Franklin Gothic Book" panose="020B0503020102020204"/>
              </a:endParaRPr>
            </a:p>
          </p:txBody>
        </p:sp>
        <p:sp>
          <p:nvSpPr>
            <p:cNvPr id="5" name="Rectangle 4">
              <a:extLst>
                <a:ext uri="{FF2B5EF4-FFF2-40B4-BE49-F238E27FC236}">
                  <a16:creationId xmlns:a16="http://schemas.microsoft.com/office/drawing/2014/main" id="{DA3AB865-D56D-0557-13FB-37F4F9376628}"/>
                </a:ext>
              </a:extLst>
            </p:cNvPr>
            <p:cNvSpPr>
              <a:spLocks/>
            </p:cNvSpPr>
            <p:nvPr/>
          </p:nvSpPr>
          <p:spPr>
            <a:xfrm>
              <a:off x="705380" y="6847224"/>
              <a:ext cx="15268581" cy="712338"/>
            </a:xfrm>
            <a:prstGeom prst="rect">
              <a:avLst/>
            </a:prstGeom>
          </p:spPr>
          <p:txBody>
            <a:bodyPr lIns="0" tIns="18000" rIns="0" bIns="18000" anchor="ctr">
              <a:noAutofit/>
            </a:bodyPr>
            <a:lstStyle/>
            <a:p>
              <a:pPr>
                <a:spcAft>
                  <a:spcPts val="1500"/>
                </a:spcAft>
                <a:tabLst>
                  <a:tab pos="2784405" algn="l"/>
                </a:tabLst>
                <a:defRPr/>
              </a:pPr>
              <a:r>
                <a:rPr lang="en-GB" sz="2400" b="1">
                  <a:solidFill>
                    <a:srgbClr val="0070C0"/>
                  </a:solidFill>
                  <a:ea typeface="+mn-lt"/>
                  <a:cs typeface="+mn-lt"/>
                </a:rPr>
                <a:t>Inventing the Future Generative AI and Medical Publishing – a Collaborative Conversation</a:t>
              </a:r>
              <a:r>
                <a:rPr lang="en-GB" sz="2400">
                  <a:solidFill>
                    <a:srgbClr val="0070C0"/>
                  </a:solidFill>
                  <a:ea typeface="+mn-lt"/>
                  <a:cs typeface="+mn-lt"/>
                </a:rPr>
                <a:t> (2023 season, episode 13)</a:t>
              </a:r>
              <a:endParaRPr lang="en-US"/>
            </a:p>
          </p:txBody>
        </p:sp>
      </p:grpSp>
    </p:spTree>
    <p:extLst>
      <p:ext uri="{BB962C8B-B14F-4D97-AF65-F5344CB8AC3E}">
        <p14:creationId xmlns:p14="http://schemas.microsoft.com/office/powerpoint/2010/main" val="2629882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450E-9ECA-02B6-6253-A4C0D0E32FDF}"/>
              </a:ext>
            </a:extLst>
          </p:cNvPr>
          <p:cNvSpPr>
            <a:spLocks noGrp="1"/>
          </p:cNvSpPr>
          <p:nvPr>
            <p:ph type="title"/>
          </p:nvPr>
        </p:nvSpPr>
        <p:spPr/>
        <p:txBody>
          <a:bodyPr/>
          <a:lstStyle/>
          <a:p>
            <a:r>
              <a:rPr lang="en-US" b="0"/>
              <a:t>#MedComms Day </a:t>
            </a:r>
            <a:r>
              <a:rPr lang="en-US"/>
              <a:t>Special Invitation</a:t>
            </a:r>
            <a:r>
              <a:rPr lang="en-US" b="0"/>
              <a:t> to Join ISMPP</a:t>
            </a:r>
            <a:br>
              <a:rPr lang="en-US" b="0"/>
            </a:br>
            <a:r>
              <a:rPr lang="en-US" sz="2800" b="0"/>
              <a:t>Join through Friday, June 14, 2024</a:t>
            </a:r>
            <a:endParaRPr lang="en-US" sz="2800"/>
          </a:p>
        </p:txBody>
      </p:sp>
      <p:sp>
        <p:nvSpPr>
          <p:cNvPr id="8" name="TextBox 7">
            <a:extLst>
              <a:ext uri="{FF2B5EF4-FFF2-40B4-BE49-F238E27FC236}">
                <a16:creationId xmlns:a16="http://schemas.microsoft.com/office/drawing/2014/main" id="{3746287A-3AE1-F235-13A8-FC887CEDEB2B}"/>
              </a:ext>
            </a:extLst>
          </p:cNvPr>
          <p:cNvSpPr txBox="1"/>
          <p:nvPr/>
        </p:nvSpPr>
        <p:spPr>
          <a:xfrm>
            <a:off x="666500" y="1716950"/>
            <a:ext cx="106216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In honor of #MedComms Day and all publication and communication professionals globally, ISMPP invites new members (and those who have not been a member in the past 3 or more years) with a 15% discount off of the first year of membership. </a:t>
            </a:r>
            <a:endParaRPr lang="en-US">
              <a:latin typeface="Franklin Gothic Book" panose="020B0503020102020204"/>
              <a:cs typeface="arial"/>
            </a:endParaRPr>
          </a:p>
          <a:p>
            <a:endParaRPr lang="en-US">
              <a:latin typeface="arial"/>
              <a:cs typeface="arial"/>
            </a:endParaRPr>
          </a:p>
          <a:p>
            <a:r>
              <a:rPr lang="en-US" b="1">
                <a:latin typeface="arial"/>
                <a:cs typeface="arial"/>
              </a:rPr>
              <a:t>Membership Highlights:</a:t>
            </a:r>
          </a:p>
          <a:p>
            <a:r>
              <a:rPr lang="en-US">
                <a:latin typeface="arial"/>
                <a:cs typeface="arial"/>
              </a:rPr>
              <a:t>•    Network with thousands of professionals</a:t>
            </a:r>
            <a:br>
              <a:rPr lang="en-US">
                <a:latin typeface="arial"/>
                <a:cs typeface="arial"/>
              </a:rPr>
            </a:br>
            <a:r>
              <a:rPr lang="en-US">
                <a:latin typeface="arial"/>
                <a:cs typeface="arial"/>
              </a:rPr>
              <a:t>•    Stay up to date with tons of education, including free webinars</a:t>
            </a:r>
            <a:br>
              <a:rPr lang="en-US">
                <a:latin typeface="arial"/>
                <a:cs typeface="arial"/>
              </a:rPr>
            </a:br>
            <a:r>
              <a:rPr lang="en-US">
                <a:latin typeface="arial"/>
                <a:cs typeface="arial"/>
              </a:rPr>
              <a:t>•    Get certified for career advancement</a:t>
            </a:r>
          </a:p>
          <a:p>
            <a:endParaRPr lang="en-US">
              <a:solidFill>
                <a:srgbClr val="000000"/>
              </a:solidFill>
              <a:latin typeface="arial"/>
              <a:cs typeface="arial"/>
            </a:endParaRPr>
          </a:p>
          <a:p>
            <a:r>
              <a:rPr lang="en-US">
                <a:solidFill>
                  <a:srgbClr val="000000"/>
                </a:solidFill>
                <a:latin typeface="arial"/>
                <a:cs typeface="arial"/>
              </a:rPr>
              <a:t>Go to </a:t>
            </a:r>
            <a:r>
              <a:rPr lang="en-US">
                <a:solidFill>
                  <a:srgbClr val="000000"/>
                </a:solidFill>
                <a:latin typeface="arial"/>
                <a:cs typeface="arial"/>
                <a:hlinkClick r:id="rId3"/>
              </a:rPr>
              <a:t>www.ismpp.org</a:t>
            </a:r>
            <a:r>
              <a:rPr lang="en-US">
                <a:solidFill>
                  <a:srgbClr val="000000"/>
                </a:solidFill>
                <a:latin typeface="arial"/>
                <a:cs typeface="arial"/>
              </a:rPr>
              <a:t> and click on </a:t>
            </a:r>
            <a:r>
              <a:rPr lang="en-US" b="1">
                <a:solidFill>
                  <a:srgbClr val="000000"/>
                </a:solidFill>
                <a:latin typeface="arial"/>
                <a:cs typeface="arial"/>
              </a:rPr>
              <a:t>Join Now. Complete the membership application and enter discount code: New_Member_2024</a:t>
            </a:r>
          </a:p>
          <a:p>
            <a:endParaRPr lang="en-US" b="1">
              <a:latin typeface="arial"/>
              <a:cs typeface="arial"/>
            </a:endParaRPr>
          </a:p>
          <a:p>
            <a:r>
              <a:rPr lang="en-US">
                <a:latin typeface="arial"/>
                <a:cs typeface="arial"/>
              </a:rPr>
              <a:t>Our sincere thanks to the important work that all our professionals do to support optimal patient care. Pride in Profession!</a:t>
            </a:r>
          </a:p>
          <a:p>
            <a:endParaRPr lang="en-US">
              <a:solidFill>
                <a:srgbClr val="000000"/>
              </a:solidFill>
              <a:latin typeface="arial"/>
              <a:cs typeface="arial"/>
            </a:endParaRPr>
          </a:p>
          <a:p>
            <a:r>
              <a:rPr lang="en-US">
                <a:solidFill>
                  <a:srgbClr val="000000"/>
                </a:solidFill>
                <a:latin typeface="arial"/>
                <a:cs typeface="arial"/>
              </a:rPr>
              <a:t>Questions? Contact </a:t>
            </a:r>
            <a:r>
              <a:rPr lang="en-US">
                <a:solidFill>
                  <a:srgbClr val="000000"/>
                </a:solidFill>
                <a:latin typeface="arial"/>
                <a:cs typeface="arial"/>
                <a:hlinkClick r:id="rId4"/>
              </a:rPr>
              <a:t>ismpp@ismpp.org</a:t>
            </a:r>
            <a:r>
              <a:rPr lang="en-US">
                <a:solidFill>
                  <a:srgbClr val="000000"/>
                </a:solidFill>
                <a:latin typeface="arial"/>
                <a:cs typeface="arial"/>
              </a:rPr>
              <a:t> </a:t>
            </a:r>
          </a:p>
          <a:p>
            <a:endParaRPr lang="en-US">
              <a:solidFill>
                <a:srgbClr val="6F6973"/>
              </a:solidFill>
              <a:latin typeface="arial"/>
              <a:cs typeface="arial"/>
            </a:endParaRPr>
          </a:p>
        </p:txBody>
      </p:sp>
    </p:spTree>
    <p:extLst>
      <p:ext uri="{BB962C8B-B14F-4D97-AF65-F5344CB8AC3E}">
        <p14:creationId xmlns:p14="http://schemas.microsoft.com/office/powerpoint/2010/main" val="3148409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6327856" y="1019471"/>
            <a:ext cx="5169877" cy="1481511"/>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5863999" y="2500982"/>
            <a:ext cx="6097592" cy="2888681"/>
          </a:xfrm>
        </p:spPr>
        <p:txBody>
          <a:bodyPr/>
          <a:lstStyle/>
          <a:p>
            <a:r>
              <a:rPr lang="en-US" sz="2933"/>
              <a:t>The AI Evolution: Medical Communications in the Digital Age</a:t>
            </a:r>
          </a:p>
        </p:txBody>
      </p:sp>
      <p:sp>
        <p:nvSpPr>
          <p:cNvPr id="4" name="TextBox 3">
            <a:extLst>
              <a:ext uri="{FF2B5EF4-FFF2-40B4-BE49-F238E27FC236}">
                <a16:creationId xmlns:a16="http://schemas.microsoft.com/office/drawing/2014/main" id="{F0FD9C17-DA93-4646-8A02-B34096B5D343}"/>
              </a:ext>
            </a:extLst>
          </p:cNvPr>
          <p:cNvSpPr txBox="1"/>
          <p:nvPr/>
        </p:nvSpPr>
        <p:spPr>
          <a:xfrm>
            <a:off x="78376" y="5207727"/>
            <a:ext cx="2664824" cy="1477328"/>
          </a:xfrm>
          <a:prstGeom prst="rect">
            <a:avLst/>
          </a:prstGeom>
          <a:noFill/>
        </p:spPr>
        <p:txBody>
          <a:bodyPr wrap="square" rtlCol="0">
            <a:spAutoFit/>
          </a:bodyPr>
          <a:lstStyle/>
          <a:p>
            <a:pPr defTabSz="914377">
              <a:defRPr/>
            </a:pPr>
            <a:endParaRPr lang="en-US">
              <a:solidFill>
                <a:prstClr val="black"/>
              </a:solidFill>
              <a:latin typeface="Franklin Gothic Book" panose="020B0503020102020204"/>
            </a:endParaRPr>
          </a:p>
          <a:p>
            <a:pPr defTabSz="914377">
              <a:defRPr/>
            </a:pPr>
            <a:endParaRPr lang="en-US">
              <a:solidFill>
                <a:prstClr val="black"/>
              </a:solidFill>
              <a:latin typeface="Franklin Gothic Book" panose="020B0503020102020204"/>
            </a:endParaRPr>
          </a:p>
          <a:p>
            <a:pPr defTabSz="914377">
              <a:defRPr/>
            </a:pPr>
            <a:r>
              <a:rPr lang="en-US" b="1">
                <a:solidFill>
                  <a:prstClr val="black"/>
                </a:solidFill>
                <a:latin typeface="Franklin Gothic Book" panose="020B0503020102020204"/>
              </a:rPr>
              <a:t>Webinar will begin promptly at: </a:t>
            </a:r>
          </a:p>
          <a:p>
            <a:pPr defTabSz="914377">
              <a:defRPr/>
            </a:pPr>
            <a:r>
              <a:rPr lang="en-US"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6226511" y="3582281"/>
            <a:ext cx="4929052" cy="451342"/>
          </a:xfrm>
          <a:prstGeom prst="rect">
            <a:avLst/>
          </a:prstGeom>
          <a:noFill/>
        </p:spPr>
        <p:txBody>
          <a:bodyPr wrap="square" lIns="121920" tIns="60960" rIns="121920" bIns="60960" rtlCol="0" anchor="t">
            <a:spAutoFit/>
          </a:bodyPr>
          <a:lstStyle/>
          <a:p>
            <a:pPr algn="ctr">
              <a:defRPr/>
            </a:pPr>
            <a:r>
              <a:rPr lang="en-US" sz="2100" b="1">
                <a:latin typeface="Franklin Gothic Book" panose="020B0503020102020204"/>
              </a:rPr>
              <a:t>June 12, 2024</a:t>
            </a:r>
          </a:p>
        </p:txBody>
      </p:sp>
      <p:sp>
        <p:nvSpPr>
          <p:cNvPr id="8" name="Plus Sign 7">
            <a:extLst>
              <a:ext uri="{FF2B5EF4-FFF2-40B4-BE49-F238E27FC236}">
                <a16:creationId xmlns:a16="http://schemas.microsoft.com/office/drawing/2014/main" id="{7697EEA5-09DA-4234-BF38-6B90153E7B0F}"/>
              </a:ext>
            </a:extLst>
          </p:cNvPr>
          <p:cNvSpPr/>
          <p:nvPr/>
        </p:nvSpPr>
        <p:spPr>
          <a:xfrm>
            <a:off x="8353689" y="669098"/>
            <a:ext cx="674697" cy="5507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Franklin Gothic Book" panose="020B0503020102020204"/>
            </a:endParaRPr>
          </a:p>
        </p:txBody>
      </p:sp>
      <p:pic>
        <p:nvPicPr>
          <p:cNvPr id="9" name="Picture 8">
            <a:extLst>
              <a:ext uri="{FF2B5EF4-FFF2-40B4-BE49-F238E27FC236}">
                <a16:creationId xmlns:a16="http://schemas.microsoft.com/office/drawing/2014/main" id="{FCBFCC8E-C30E-4D8F-AA73-663C1BE95284}"/>
              </a:ext>
            </a:extLst>
          </p:cNvPr>
          <p:cNvPicPr>
            <a:picLocks noChangeAspect="1"/>
          </p:cNvPicPr>
          <p:nvPr/>
        </p:nvPicPr>
        <p:blipFill>
          <a:blip r:embed="rId3"/>
          <a:stretch>
            <a:fillRect/>
          </a:stretch>
        </p:blipFill>
        <p:spPr>
          <a:xfrm>
            <a:off x="9150969" y="472437"/>
            <a:ext cx="1065537" cy="796987"/>
          </a:xfrm>
          <a:prstGeom prst="rect">
            <a:avLst/>
          </a:prstGeom>
        </p:spPr>
      </p:pic>
      <p:pic>
        <p:nvPicPr>
          <p:cNvPr id="6" name="Picture 9" descr="A picture containing text&#10;&#10;Description automatically generated">
            <a:extLst>
              <a:ext uri="{FF2B5EF4-FFF2-40B4-BE49-F238E27FC236}">
                <a16:creationId xmlns:a16="http://schemas.microsoft.com/office/drawing/2014/main" id="{F4D40816-8132-90AA-2D8A-79C3245C3477}"/>
              </a:ext>
            </a:extLst>
          </p:cNvPr>
          <p:cNvPicPr>
            <a:picLocks noChangeAspect="1"/>
          </p:cNvPicPr>
          <p:nvPr/>
        </p:nvPicPr>
        <p:blipFill>
          <a:blip r:embed="rId4"/>
          <a:stretch>
            <a:fillRect/>
          </a:stretch>
        </p:blipFill>
        <p:spPr>
          <a:xfrm>
            <a:off x="7149194" y="331110"/>
            <a:ext cx="1086757" cy="1088573"/>
          </a:xfrm>
          <a:prstGeom prst="rect">
            <a:avLst/>
          </a:prstGeom>
        </p:spPr>
      </p:pic>
    </p:spTree>
    <p:extLst>
      <p:ext uri="{BB962C8B-B14F-4D97-AF65-F5344CB8AC3E}">
        <p14:creationId xmlns:p14="http://schemas.microsoft.com/office/powerpoint/2010/main" val="3510893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600"/>
              </a:spcAft>
              <a:buNone/>
            </a:pPr>
            <a:r>
              <a:rPr lang="en-GB" altLang="en-US" sz="2667"/>
              <a:t>We hope you enjoyed today'</a:t>
            </a:r>
            <a:r>
              <a:rPr lang="en-GB" altLang="ja-JP" sz="2667"/>
              <a:t>s presentation. </a:t>
            </a:r>
          </a:p>
          <a:p>
            <a:pPr marL="0" indent="0">
              <a:spcAft>
                <a:spcPts val="1600"/>
              </a:spcAft>
              <a:buNone/>
            </a:pPr>
            <a:r>
              <a:rPr lang="en-GB" altLang="ja-JP" sz="2667" b="1">
                <a:solidFill>
                  <a:schemeClr val="accent2"/>
                </a:solidFill>
              </a:rPr>
              <a:t>After closing out of Zoom, please click the CONTINUE button </a:t>
            </a:r>
            <a:br>
              <a:rPr lang="en-GB" altLang="ja-JP" sz="2667" b="1">
                <a:solidFill>
                  <a:schemeClr val="accent2"/>
                </a:solidFill>
              </a:rPr>
            </a:br>
            <a:r>
              <a:rPr lang="en-GB" altLang="ja-JP" sz="2667" b="1">
                <a:solidFill>
                  <a:schemeClr val="accent2"/>
                </a:solidFill>
              </a:rPr>
              <a:t>on your screen to take our short survey. Thank you!</a:t>
            </a:r>
            <a:endParaRPr lang="en-GB" altLang="en-US" sz="2667"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4100"/>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3"/>
          <a:stretch>
            <a:fillRect/>
          </a:stretch>
        </p:blipFill>
        <p:spPr>
          <a:xfrm>
            <a:off x="2758648" y="3196559"/>
            <a:ext cx="7101840" cy="321056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4731987" y="5782912"/>
            <a:ext cx="1397005" cy="534537"/>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Franklin Gothic Book" panose="020B0503020102020204"/>
            </a:endParaRPr>
          </a:p>
        </p:txBody>
      </p:sp>
    </p:spTree>
    <p:extLst>
      <p:ext uri="{BB962C8B-B14F-4D97-AF65-F5344CB8AC3E}">
        <p14:creationId xmlns:p14="http://schemas.microsoft.com/office/powerpoint/2010/main" val="4122334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a:xfrm>
            <a:off x="4000499" y="742952"/>
            <a:ext cx="7752023" cy="3078163"/>
          </a:xfrm>
        </p:spPr>
        <p:txBody>
          <a:bodyPr>
            <a:normAutofit/>
          </a:bodyPr>
          <a:lstStyle/>
          <a:p>
            <a:r>
              <a:rPr lang="en-US" sz="4500">
                <a:solidFill>
                  <a:srgbClr val="0070C0"/>
                </a:solidFill>
              </a:rPr>
              <a:t>Faculty Bios</a:t>
            </a:r>
          </a:p>
        </p:txBody>
      </p:sp>
    </p:spTree>
    <p:extLst>
      <p:ext uri="{BB962C8B-B14F-4D97-AF65-F5344CB8AC3E}">
        <p14:creationId xmlns:p14="http://schemas.microsoft.com/office/powerpoint/2010/main" val="18291604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832174" y="651967"/>
            <a:ext cx="10527653" cy="854080"/>
          </a:xfrm>
          <a:prstGeom prst="rect">
            <a:avLst/>
          </a:prstGeom>
          <a:noFill/>
        </p:spPr>
        <p:txBody>
          <a:bodyPr wrap="square" lIns="91440" tIns="45720" rIns="91440" bIns="45720" rtlCol="0" anchor="t">
            <a:spAutoFit/>
          </a:bodyPr>
          <a:lstStyle/>
          <a:p>
            <a:pPr defTabSz="914377">
              <a:lnSpc>
                <a:spcPct val="90000"/>
              </a:lnSpc>
              <a:defRPr/>
            </a:pPr>
            <a:r>
              <a:rPr lang="en-US" sz="3700" b="1">
                <a:solidFill>
                  <a:srgbClr val="F28C11"/>
                </a:solidFill>
                <a:latin typeface="Franklin Gothic Medium" panose="020B0603020102020204"/>
              </a:rPr>
              <a:t>Matt Lewis</a:t>
            </a:r>
          </a:p>
          <a:p>
            <a:pPr defTabSz="914377">
              <a:lnSpc>
                <a:spcPct val="90000"/>
              </a:lnSpc>
              <a:spcBef>
                <a:spcPct val="0"/>
              </a:spcBef>
              <a:defRPr/>
            </a:pPr>
            <a:endParaRPr lang="en-US"/>
          </a:p>
        </p:txBody>
      </p:sp>
      <p:sp>
        <p:nvSpPr>
          <p:cNvPr id="27" name="Rectangle 26">
            <a:extLst>
              <a:ext uri="{FF2B5EF4-FFF2-40B4-BE49-F238E27FC236}">
                <a16:creationId xmlns:a16="http://schemas.microsoft.com/office/drawing/2014/main" id="{30B86684-560B-4625-9126-37384A52BFC5}"/>
              </a:ext>
            </a:extLst>
          </p:cNvPr>
          <p:cNvSpPr/>
          <p:nvPr/>
        </p:nvSpPr>
        <p:spPr>
          <a:xfrm>
            <a:off x="288263" y="6469724"/>
            <a:ext cx="5793574" cy="230832"/>
          </a:xfrm>
          <a:prstGeom prst="rect">
            <a:avLst/>
          </a:prstGeom>
        </p:spPr>
        <p:txBody>
          <a:bodyPr wrap="none">
            <a:spAutoFit/>
          </a:bodyPr>
          <a:lstStyle/>
          <a:p>
            <a:pPr defTabSz="914377">
              <a:defRPr/>
            </a:pPr>
            <a:r>
              <a:rPr lang="en-US" sz="900">
                <a:solidFill>
                  <a:prstClr val="white"/>
                </a:solidFill>
                <a:latin typeface="Franklin Gothic Book" panose="020B0503020102020204"/>
              </a:rPr>
              <a:t>CMPP, certified medical publications professional; ISMPP, international society of medical publications professional</a:t>
            </a:r>
            <a:endParaRPr lang="en-IN" sz="900">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4054803" y="1865880"/>
            <a:ext cx="6502585" cy="3323987"/>
          </a:xfrm>
          <a:prstGeom prst="rect">
            <a:avLst/>
          </a:prstGeom>
          <a:noFill/>
        </p:spPr>
        <p:txBody>
          <a:bodyPr wrap="square" lIns="121920" tIns="60960" rIns="121920" bIns="60960" anchor="t">
            <a:spAutoFit/>
          </a:bodyPr>
          <a:lstStyle/>
          <a:p>
            <a:pPr marL="456565" indent="-456565">
              <a:buFont typeface="Symbol" panose="05050102010706020507" pitchFamily="18" charset="2"/>
              <a:buChar char=""/>
            </a:pPr>
            <a:r>
              <a:rPr lang="en-US" sz="1600"/>
              <a:t>25 years in life experiences, with roles in small pharma, private and public-side organizations, not-for-profit professional society, patient advocacy, agency and consultancy organizations.</a:t>
            </a:r>
          </a:p>
          <a:p>
            <a:pPr marL="456565" indent="-456565">
              <a:buFont typeface="Symbol" panose="05050102010706020507" pitchFamily="18" charset="2"/>
              <a:buChar char=""/>
            </a:pPr>
            <a:r>
              <a:rPr lang="en-US" sz="1600"/>
              <a:t>Therapeutic area depth in oncology/hematology, neuropsychiatry and rare disorders.</a:t>
            </a:r>
          </a:p>
          <a:p>
            <a:pPr marL="456565" indent="-456565">
              <a:buFont typeface="Symbol" panose="05050102010706020507" pitchFamily="18" charset="2"/>
              <a:buChar char=""/>
            </a:pPr>
            <a:r>
              <a:rPr lang="en-US" sz="1600"/>
              <a:t>Founded the </a:t>
            </a:r>
            <a:r>
              <a:rPr lang="en-US" sz="1600" err="1"/>
              <a:t>Inizio</a:t>
            </a:r>
            <a:r>
              <a:rPr lang="en-US" sz="1600"/>
              <a:t> Medical Analytics and Innovation team, with an emphasis on advanced analytics, digital consulting and software as a service digital transformation partnership.</a:t>
            </a:r>
          </a:p>
          <a:p>
            <a:pPr marL="456565" indent="-456565">
              <a:buFont typeface="Symbol" panose="05050102010706020507" pitchFamily="18" charset="2"/>
              <a:buChar char=""/>
            </a:pPr>
            <a:r>
              <a:rPr lang="en-US" sz="1600"/>
              <a:t>Practice lead for augmented intelligence across </a:t>
            </a:r>
            <a:r>
              <a:rPr lang="en-US" sz="1600" err="1"/>
              <a:t>Inizio</a:t>
            </a:r>
            <a:r>
              <a:rPr lang="en-US" sz="1600"/>
              <a:t> Medical; lead on the Generative AI workstream for MAPS, lead AI author for HCA’s AI Roadmap (published in CMRO).</a:t>
            </a:r>
          </a:p>
          <a:p>
            <a:pPr marL="456565" indent="-456565">
              <a:buFont typeface="Symbol" panose="05050102010706020507" pitchFamily="18" charset="2"/>
              <a:buChar char=""/>
            </a:pPr>
            <a:r>
              <a:rPr lang="en-US" sz="1600"/>
              <a:t>Executive Lead for </a:t>
            </a:r>
            <a:r>
              <a:rPr lang="en-US" sz="1600" err="1"/>
              <a:t>Inizio’s</a:t>
            </a:r>
            <a:r>
              <a:rPr lang="en-US" sz="1600"/>
              <a:t> Mental Health and Wellbeing Business Employee Resource Group.</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extLst>
              <a:ext uri="{28A0092B-C50C-407E-A947-70E740481C1C}">
                <a14:useLocalDpi xmlns:a14="http://schemas.microsoft.com/office/drawing/2010/main" val="0"/>
              </a:ext>
            </a:extLst>
          </a:blip>
          <a:srcRect l="14298" r="14298"/>
          <a:stretch/>
        </p:blipFill>
        <p:spPr>
          <a:xfrm>
            <a:off x="1322071" y="1635125"/>
            <a:ext cx="2484751" cy="3479801"/>
          </a:xfrm>
          <a:prstGeom prst="ellipse">
            <a:avLst/>
          </a:prstGeom>
          <a:ln w="57150">
            <a:solidFill>
              <a:schemeClr val="bg2">
                <a:lumMod val="25000"/>
              </a:schemeClr>
            </a:solidFill>
          </a:ln>
        </p:spPr>
      </p:pic>
    </p:spTree>
    <p:extLst>
      <p:ext uri="{BB962C8B-B14F-4D97-AF65-F5344CB8AC3E}">
        <p14:creationId xmlns:p14="http://schemas.microsoft.com/office/powerpoint/2010/main" val="914207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832174" y="651967"/>
            <a:ext cx="10527653" cy="854080"/>
          </a:xfrm>
          <a:prstGeom prst="rect">
            <a:avLst/>
          </a:prstGeom>
          <a:noFill/>
        </p:spPr>
        <p:txBody>
          <a:bodyPr wrap="square" lIns="91440" tIns="45720" rIns="91440" bIns="45720" rtlCol="0" anchor="t">
            <a:spAutoFit/>
          </a:bodyPr>
          <a:lstStyle/>
          <a:p>
            <a:pPr defTabSz="914377">
              <a:lnSpc>
                <a:spcPct val="90000"/>
              </a:lnSpc>
              <a:defRPr/>
            </a:pPr>
            <a:r>
              <a:rPr lang="en-US" sz="3700" b="1">
                <a:solidFill>
                  <a:srgbClr val="F28C11"/>
                </a:solidFill>
                <a:latin typeface="Franklin Gothic Medium" panose="020B0603020102020204"/>
              </a:rPr>
              <a:t>Yahya </a:t>
            </a:r>
            <a:r>
              <a:rPr lang="en-US" sz="3700" b="1" err="1">
                <a:solidFill>
                  <a:srgbClr val="F28C11"/>
                </a:solidFill>
                <a:latin typeface="Franklin Gothic Medium" panose="020B0603020102020204"/>
              </a:rPr>
              <a:t>Anvar</a:t>
            </a:r>
            <a:endParaRPr lang="en-US" sz="3700" b="1">
              <a:solidFill>
                <a:srgbClr val="F28C11"/>
              </a:solidFill>
              <a:latin typeface="Franklin Gothic Medium" panose="020B0603020102020204"/>
            </a:endParaRPr>
          </a:p>
          <a:p>
            <a:pPr defTabSz="914377">
              <a:lnSpc>
                <a:spcPct val="90000"/>
              </a:lnSpc>
              <a:spcBef>
                <a:spcPct val="0"/>
              </a:spcBef>
              <a:defRPr/>
            </a:pPr>
            <a:endParaRPr lang="en-US"/>
          </a:p>
        </p:txBody>
      </p:sp>
      <p:sp>
        <p:nvSpPr>
          <p:cNvPr id="27" name="Rectangle 26">
            <a:extLst>
              <a:ext uri="{FF2B5EF4-FFF2-40B4-BE49-F238E27FC236}">
                <a16:creationId xmlns:a16="http://schemas.microsoft.com/office/drawing/2014/main" id="{30B86684-560B-4625-9126-37384A52BFC5}"/>
              </a:ext>
            </a:extLst>
          </p:cNvPr>
          <p:cNvSpPr/>
          <p:nvPr/>
        </p:nvSpPr>
        <p:spPr>
          <a:xfrm>
            <a:off x="288263" y="6469724"/>
            <a:ext cx="5793574" cy="230832"/>
          </a:xfrm>
          <a:prstGeom prst="rect">
            <a:avLst/>
          </a:prstGeom>
        </p:spPr>
        <p:txBody>
          <a:bodyPr wrap="none">
            <a:spAutoFit/>
          </a:bodyPr>
          <a:lstStyle/>
          <a:p>
            <a:pPr defTabSz="914377">
              <a:defRPr/>
            </a:pPr>
            <a:r>
              <a:rPr lang="en-US" sz="900">
                <a:solidFill>
                  <a:prstClr val="white"/>
                </a:solidFill>
                <a:latin typeface="Franklin Gothic Book" panose="020B0503020102020204"/>
              </a:rPr>
              <a:t>CMPP, certified medical publications professional; ISMPP, international society of medical publications professional</a:t>
            </a:r>
            <a:endParaRPr lang="en-IN" sz="900">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4054803" y="1865880"/>
            <a:ext cx="6502585" cy="3816429"/>
          </a:xfrm>
          <a:prstGeom prst="rect">
            <a:avLst/>
          </a:prstGeom>
          <a:noFill/>
        </p:spPr>
        <p:txBody>
          <a:bodyPr wrap="square" lIns="121920" tIns="60960" rIns="121920" bIns="60960" anchor="t">
            <a:spAutoFit/>
          </a:bodyPr>
          <a:lstStyle/>
          <a:p>
            <a:pPr marL="456565" indent="-456565">
              <a:buFont typeface="Symbol" panose="05050102010706020507" pitchFamily="18" charset="2"/>
              <a:buChar char=""/>
            </a:pPr>
            <a:r>
              <a:rPr lang="en-US" sz="1600"/>
              <a:t>Dr. Yahya </a:t>
            </a:r>
            <a:r>
              <a:rPr lang="en-US" sz="1600" err="1"/>
              <a:t>Anvar</a:t>
            </a:r>
            <a:r>
              <a:rPr lang="en-US" sz="1600"/>
              <a:t> currently serves as Head of OKRA.ai and Chief AI Science &amp; Insights Officer at Envision Pharma Group.</a:t>
            </a:r>
          </a:p>
          <a:p>
            <a:pPr marL="456565" indent="-456565">
              <a:buFont typeface="Symbol" panose="05050102010706020507" pitchFamily="18" charset="2"/>
              <a:buChar char=""/>
            </a:pPr>
            <a:r>
              <a:rPr lang="en-US" sz="1600"/>
              <a:t>During his tenure at OKRA.ai, he has overseen the development and productization of AI solutions across the drug life-cycle continuum to improve patient outcomes. His team has developed and implemented groundbreaking AI solutions with a focus on explainability, actionability, and keeping the human in the loop.</a:t>
            </a:r>
          </a:p>
          <a:p>
            <a:pPr marL="456565" indent="-456565">
              <a:buFont typeface="Symbol" panose="05050102010706020507" pitchFamily="18" charset="2"/>
              <a:buChar char=""/>
            </a:pPr>
            <a:r>
              <a:rPr lang="en-US" sz="1600"/>
              <a:t>Prior to this, he was a senior scientist, serving as principal investigator of preclinical </a:t>
            </a:r>
            <a:r>
              <a:rPr lang="en-US" sz="1600" err="1"/>
              <a:t>personalised</a:t>
            </a:r>
            <a:r>
              <a:rPr lang="en-US" sz="1600"/>
              <a:t> medicine at Leiden University Medical Centre (LUMC). He has over 15 years of experience in the healthcare sector and is the author of over 30 peer-reviewed scientific articles.</a:t>
            </a:r>
          </a:p>
          <a:p>
            <a:pPr marL="456565" indent="-456565">
              <a:buFont typeface="Symbol" panose="05050102010706020507" pitchFamily="18" charset="2"/>
              <a:buChar char=""/>
            </a:pPr>
            <a:r>
              <a:rPr lang="en-US" sz="1600"/>
              <a:t>He holds a PhD in Medicine, with a focus on bioinformatics and computational biology, from Leiden University, and MSc in Bioinformatics and Artificial Intelligence from Brunel University.</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extLst>
              <a:ext uri="{28A0092B-C50C-407E-A947-70E740481C1C}">
                <a14:useLocalDpi xmlns:a14="http://schemas.microsoft.com/office/drawing/2010/main" val="0"/>
              </a:ext>
            </a:extLst>
          </a:blip>
          <a:srcRect l="4133" r="4133"/>
          <a:stretch/>
        </p:blipFill>
        <p:spPr>
          <a:xfrm>
            <a:off x="1322071" y="1635125"/>
            <a:ext cx="2484751" cy="3479801"/>
          </a:xfrm>
          <a:prstGeom prst="ellipse">
            <a:avLst/>
          </a:prstGeom>
          <a:ln w="57150">
            <a:solidFill>
              <a:schemeClr val="bg2">
                <a:lumMod val="25000"/>
              </a:schemeClr>
            </a:solidFill>
          </a:ln>
        </p:spPr>
      </p:pic>
    </p:spTree>
    <p:extLst>
      <p:ext uri="{BB962C8B-B14F-4D97-AF65-F5344CB8AC3E}">
        <p14:creationId xmlns:p14="http://schemas.microsoft.com/office/powerpoint/2010/main" val="1485625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832174" y="651967"/>
            <a:ext cx="10527653" cy="604781"/>
          </a:xfrm>
          <a:prstGeom prst="rect">
            <a:avLst/>
          </a:prstGeom>
          <a:noFill/>
        </p:spPr>
        <p:txBody>
          <a:bodyPr wrap="square" lIns="91440" tIns="45720" rIns="91440" bIns="45720" rtlCol="0" anchor="t">
            <a:spAutoFit/>
          </a:bodyPr>
          <a:lstStyle/>
          <a:p>
            <a:pPr defTabSz="914377">
              <a:lnSpc>
                <a:spcPct val="90000"/>
              </a:lnSpc>
              <a:defRPr/>
            </a:pPr>
            <a:r>
              <a:rPr lang="en-US" sz="3700" b="1">
                <a:solidFill>
                  <a:srgbClr val="F28C11"/>
                </a:solidFill>
                <a:latin typeface="Franklin Gothic Medium" panose="020B0603020102020204"/>
              </a:rPr>
              <a:t>Hélène </a:t>
            </a:r>
            <a:r>
              <a:rPr lang="en-US" sz="3700" b="1" err="1">
                <a:solidFill>
                  <a:srgbClr val="F28C11"/>
                </a:solidFill>
                <a:latin typeface="Franklin Gothic Medium" panose="020B0603020102020204"/>
              </a:rPr>
              <a:t>Dassule</a:t>
            </a:r>
            <a:endParaRPr lang="en-US"/>
          </a:p>
        </p:txBody>
      </p:sp>
      <p:sp>
        <p:nvSpPr>
          <p:cNvPr id="27" name="Rectangle 26">
            <a:extLst>
              <a:ext uri="{FF2B5EF4-FFF2-40B4-BE49-F238E27FC236}">
                <a16:creationId xmlns:a16="http://schemas.microsoft.com/office/drawing/2014/main" id="{30B86684-560B-4625-9126-37384A52BFC5}"/>
              </a:ext>
            </a:extLst>
          </p:cNvPr>
          <p:cNvSpPr/>
          <p:nvPr/>
        </p:nvSpPr>
        <p:spPr>
          <a:xfrm>
            <a:off x="288263" y="6469724"/>
            <a:ext cx="5793574" cy="230832"/>
          </a:xfrm>
          <a:prstGeom prst="rect">
            <a:avLst/>
          </a:prstGeom>
        </p:spPr>
        <p:txBody>
          <a:bodyPr wrap="none">
            <a:spAutoFit/>
          </a:bodyPr>
          <a:lstStyle/>
          <a:p>
            <a:pPr defTabSz="914377">
              <a:defRPr/>
            </a:pPr>
            <a:r>
              <a:rPr lang="en-US" sz="900">
                <a:solidFill>
                  <a:prstClr val="white"/>
                </a:solidFill>
                <a:latin typeface="Franklin Gothic Book" panose="020B0503020102020204"/>
              </a:rPr>
              <a:t>CMPP, certified medical publications professional; ISMPP, international society of medical publications professional</a:t>
            </a:r>
            <a:endParaRPr lang="en-IN" sz="900">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999385" y="1459480"/>
            <a:ext cx="6502585" cy="4555093"/>
          </a:xfrm>
          <a:prstGeom prst="rect">
            <a:avLst/>
          </a:prstGeom>
          <a:noFill/>
        </p:spPr>
        <p:txBody>
          <a:bodyPr wrap="square" lIns="121920" tIns="60960" rIns="121920" bIns="60960" anchor="t">
            <a:spAutoFit/>
          </a:bodyPr>
          <a:lstStyle/>
          <a:p>
            <a:pPr marL="456565" indent="-456565">
              <a:buFont typeface="Symbol" panose="05050102010706020507" pitchFamily="18" charset="2"/>
              <a:buChar char=""/>
            </a:pPr>
            <a:r>
              <a:rPr lang="en-US" sz="1600"/>
              <a:t>Hélène </a:t>
            </a:r>
            <a:r>
              <a:rPr lang="en-US" sz="1600" err="1"/>
              <a:t>Dassule</a:t>
            </a:r>
            <a:r>
              <a:rPr lang="en-US" sz="1600"/>
              <a:t> has over 20 years of experience in Scientific Communications. After completing her PhD in molecular and cellular biology at Harvard University, she joined the Scientific Communications team at Bayer Pharmaceuticals to assist with the development and implementation of communications strategies.</a:t>
            </a:r>
          </a:p>
          <a:p>
            <a:pPr marL="456565" indent="-456565">
              <a:buFont typeface="Symbol" panose="05050102010706020507" pitchFamily="18" charset="2"/>
              <a:buChar char=""/>
            </a:pPr>
            <a:r>
              <a:rPr lang="en-US" sz="1600"/>
              <a:t>She continued her medical writing career as a Senior Editor at Parexel Medical Communications, Inc, and then worked for over 15 years as an independent publications consultant in a range of therapeutic areas.</a:t>
            </a:r>
          </a:p>
          <a:p>
            <a:pPr marL="456565" indent="-456565">
              <a:buFont typeface="Symbol" panose="05050102010706020507" pitchFamily="18" charset="2"/>
              <a:buChar char=""/>
            </a:pPr>
            <a:r>
              <a:rPr lang="en-US" sz="1600"/>
              <a:t>In 2022, she joined Alexion AstraZeneca Rare Disease as a Director of Scientific Communications where she successfully worked on publications and publications plans across a number of therapeutic areas.</a:t>
            </a:r>
          </a:p>
          <a:p>
            <a:pPr marL="456565" indent="-456565">
              <a:buFont typeface="Symbol" panose="05050102010706020507" pitchFamily="18" charset="2"/>
              <a:buChar char=""/>
            </a:pPr>
            <a:r>
              <a:rPr lang="en-US" sz="1600"/>
              <a:t>Since taking on operational excellence as the head of Strategy and Excellence for Global Medical Communications and Health Economics and Outcomes Research, she has been ensuring the implementation best publication practices, optimizing departmental efficiency, and fostering innovation.</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extLst>
              <a:ext uri="{28A0092B-C50C-407E-A947-70E740481C1C}">
                <a14:useLocalDpi xmlns:a14="http://schemas.microsoft.com/office/drawing/2010/main" val="0"/>
              </a:ext>
            </a:extLst>
          </a:blip>
          <a:srcRect l="13205" r="13205"/>
          <a:stretch/>
        </p:blipFill>
        <p:spPr>
          <a:xfrm>
            <a:off x="1322071" y="1635125"/>
            <a:ext cx="2484751" cy="3479801"/>
          </a:xfrm>
          <a:prstGeom prst="ellipse">
            <a:avLst/>
          </a:prstGeom>
          <a:ln w="57150">
            <a:solidFill>
              <a:schemeClr val="bg2">
                <a:lumMod val="25000"/>
              </a:schemeClr>
            </a:solidFill>
          </a:ln>
        </p:spPr>
      </p:pic>
    </p:spTree>
    <p:extLst>
      <p:ext uri="{BB962C8B-B14F-4D97-AF65-F5344CB8AC3E}">
        <p14:creationId xmlns:p14="http://schemas.microsoft.com/office/powerpoint/2010/main" val="141165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832174" y="651967"/>
            <a:ext cx="10527653" cy="604781"/>
          </a:xfrm>
          <a:prstGeom prst="rect">
            <a:avLst/>
          </a:prstGeom>
          <a:noFill/>
        </p:spPr>
        <p:txBody>
          <a:bodyPr wrap="square" lIns="91440" tIns="45720" rIns="91440" bIns="45720" rtlCol="0" anchor="t">
            <a:spAutoFit/>
          </a:bodyPr>
          <a:lstStyle/>
          <a:p>
            <a:pPr defTabSz="914377">
              <a:lnSpc>
                <a:spcPct val="90000"/>
              </a:lnSpc>
              <a:defRPr/>
            </a:pPr>
            <a:r>
              <a:rPr lang="en-US" sz="3700" b="1">
                <a:solidFill>
                  <a:srgbClr val="F28C11"/>
                </a:solidFill>
                <a:latin typeface="Franklin Gothic Medium" panose="020B0603020102020204"/>
              </a:rPr>
              <a:t>Simon Foulcer</a:t>
            </a:r>
            <a:endParaRPr lang="en-US"/>
          </a:p>
        </p:txBody>
      </p:sp>
      <p:sp>
        <p:nvSpPr>
          <p:cNvPr id="27" name="Rectangle 26">
            <a:extLst>
              <a:ext uri="{FF2B5EF4-FFF2-40B4-BE49-F238E27FC236}">
                <a16:creationId xmlns:a16="http://schemas.microsoft.com/office/drawing/2014/main" id="{30B86684-560B-4625-9126-37384A52BFC5}"/>
              </a:ext>
            </a:extLst>
          </p:cNvPr>
          <p:cNvSpPr/>
          <p:nvPr/>
        </p:nvSpPr>
        <p:spPr>
          <a:xfrm>
            <a:off x="288263" y="6469724"/>
            <a:ext cx="5793574" cy="230832"/>
          </a:xfrm>
          <a:prstGeom prst="rect">
            <a:avLst/>
          </a:prstGeom>
        </p:spPr>
        <p:txBody>
          <a:bodyPr wrap="none">
            <a:spAutoFit/>
          </a:bodyPr>
          <a:lstStyle/>
          <a:p>
            <a:pPr defTabSz="914377">
              <a:defRPr/>
            </a:pPr>
            <a:r>
              <a:rPr lang="en-US" sz="900">
                <a:solidFill>
                  <a:prstClr val="white"/>
                </a:solidFill>
                <a:latin typeface="Franklin Gothic Book" panose="020B0503020102020204"/>
              </a:rPr>
              <a:t>CMPP, certified medical publications professional; ISMPP, international society of medical publications professional</a:t>
            </a:r>
            <a:endParaRPr lang="en-IN" sz="900">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999385" y="1459480"/>
            <a:ext cx="6502585" cy="4308872"/>
          </a:xfrm>
          <a:prstGeom prst="rect">
            <a:avLst/>
          </a:prstGeom>
          <a:noFill/>
        </p:spPr>
        <p:txBody>
          <a:bodyPr wrap="square" lIns="121920" tIns="60960" rIns="121920" bIns="60960" anchor="t">
            <a:spAutoFit/>
          </a:bodyPr>
          <a:lstStyle/>
          <a:p>
            <a:pPr marL="456565" indent="-456565">
              <a:buFont typeface="Symbol" panose="05050102010706020507" pitchFamily="18" charset="2"/>
              <a:buChar char=""/>
            </a:pPr>
            <a:r>
              <a:rPr lang="en-US" sz="1600"/>
              <a:t>Simon is a Global Publication Lead at AstraZeneca with over 10 years of experience in the pharmaceutical industry. His primary responsibility is overseeing the strategic publications plan for products within AstraZeneca's CVRM portfolio.</a:t>
            </a:r>
          </a:p>
          <a:p>
            <a:pPr marL="456565" indent="-456565">
              <a:buFont typeface="Symbol" panose="05050102010706020507" pitchFamily="18" charset="2"/>
              <a:buChar char=""/>
            </a:pPr>
            <a:r>
              <a:rPr lang="en-US" sz="1600"/>
              <a:t>In his current role, Simon develops and implements publication strategies that effectively communicate the scientific advancements and therapeutic benefits of our products.</a:t>
            </a:r>
          </a:p>
          <a:p>
            <a:pPr marL="456565" indent="-456565">
              <a:buFont typeface="Symbol" panose="05050102010706020507" pitchFamily="18" charset="2"/>
              <a:buChar char=""/>
            </a:pPr>
            <a:r>
              <a:rPr lang="en-US" sz="1600"/>
              <a:t>He has a diverse background, spending time in both medical communications consulting and a Contract Research Organization (CRO), and so possesses a comprehensive understanding of the pharmaceutical landscape and the complexities of scientific publications.</a:t>
            </a:r>
          </a:p>
          <a:p>
            <a:pPr marL="456565" indent="-456565">
              <a:buFont typeface="Symbol" panose="05050102010706020507" pitchFamily="18" charset="2"/>
              <a:buChar char=""/>
            </a:pPr>
            <a:r>
              <a:rPr lang="en-US" sz="1600"/>
              <a:t>Simon is passionate about driving innovation, for example by incorporating AI into publication workflows, with the goal of delivering meaningful information that empowers patients and healthcare professionals and ensures that publications are accessible, accurate, and impactful.</a:t>
            </a: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extLst>
              <a:ext uri="{28A0092B-C50C-407E-A947-70E740481C1C}">
                <a14:useLocalDpi xmlns:a14="http://schemas.microsoft.com/office/drawing/2010/main" val="0"/>
              </a:ext>
            </a:extLst>
          </a:blip>
          <a:srcRect l="14298" r="14298"/>
          <a:stretch/>
        </p:blipFill>
        <p:spPr>
          <a:xfrm>
            <a:off x="1322071" y="1635125"/>
            <a:ext cx="2484751" cy="3479801"/>
          </a:xfrm>
          <a:prstGeom prst="ellipse">
            <a:avLst/>
          </a:prstGeom>
          <a:ln w="57150">
            <a:solidFill>
              <a:schemeClr val="bg2">
                <a:lumMod val="25000"/>
              </a:schemeClr>
            </a:solidFill>
          </a:ln>
        </p:spPr>
      </p:pic>
    </p:spTree>
    <p:extLst>
      <p:ext uri="{BB962C8B-B14F-4D97-AF65-F5344CB8AC3E}">
        <p14:creationId xmlns:p14="http://schemas.microsoft.com/office/powerpoint/2010/main" val="189947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34F-F5D1-4656-8CC1-0FD5B197DD29}"/>
              </a:ext>
            </a:extLst>
          </p:cNvPr>
          <p:cNvSpPr>
            <a:spLocks noGrp="1"/>
          </p:cNvSpPr>
          <p:nvPr>
            <p:ph type="title"/>
          </p:nvPr>
        </p:nvSpPr>
        <p:spPr/>
        <p:txBody>
          <a:bodyPr>
            <a:normAutofit/>
          </a:bodyPr>
          <a:lstStyle/>
          <a:p>
            <a:r>
              <a:rPr lang="en-US" sz="4000"/>
              <a:t>Disclaimer</a:t>
            </a:r>
          </a:p>
        </p:txBody>
      </p:sp>
      <p:sp>
        <p:nvSpPr>
          <p:cNvPr id="4" name="Content Placeholder 3">
            <a:extLst>
              <a:ext uri="{FF2B5EF4-FFF2-40B4-BE49-F238E27FC236}">
                <a16:creationId xmlns:a16="http://schemas.microsoft.com/office/drawing/2014/main" id="{79C78045-050D-4096-BEE3-B6607DCF8DE0}"/>
              </a:ext>
            </a:extLst>
          </p:cNvPr>
          <p:cNvSpPr>
            <a:spLocks noGrp="1"/>
          </p:cNvSpPr>
          <p:nvPr>
            <p:ph idx="1"/>
          </p:nvPr>
        </p:nvSpPr>
        <p:spPr/>
        <p:txBody>
          <a:bodyPr/>
          <a:lstStyle/>
          <a:p>
            <a:r>
              <a:rPr lang="en-US"/>
              <a:t>Information presented reflects the personal knowledge and opinions of the faculty and does not necessarily represent the position of their current or past employers</a:t>
            </a:r>
          </a:p>
          <a:p>
            <a:endParaRPr lang="en-US"/>
          </a:p>
        </p:txBody>
      </p:sp>
    </p:spTree>
    <p:custDataLst>
      <p:tags r:id="rId1"/>
    </p:custDataLst>
    <p:extLst>
      <p:ext uri="{BB962C8B-B14F-4D97-AF65-F5344CB8AC3E}">
        <p14:creationId xmlns:p14="http://schemas.microsoft.com/office/powerpoint/2010/main" val="103418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9FD9-5969-4AB4-9EED-9EB2B7FC1DCD}"/>
              </a:ext>
            </a:extLst>
          </p:cNvPr>
          <p:cNvSpPr>
            <a:spLocks noGrp="1"/>
          </p:cNvSpPr>
          <p:nvPr>
            <p:ph type="title"/>
          </p:nvPr>
        </p:nvSpPr>
        <p:spPr/>
        <p:txBody>
          <a:bodyPr>
            <a:normAutofit/>
          </a:bodyPr>
          <a:lstStyle/>
          <a:p>
            <a:r>
              <a:rPr lang="en-US" sz="4000"/>
              <a:t>Objectives</a:t>
            </a:r>
          </a:p>
        </p:txBody>
      </p:sp>
      <p:sp>
        <p:nvSpPr>
          <p:cNvPr id="3" name="Content Placeholder 2">
            <a:extLst>
              <a:ext uri="{FF2B5EF4-FFF2-40B4-BE49-F238E27FC236}">
                <a16:creationId xmlns:a16="http://schemas.microsoft.com/office/drawing/2014/main" id="{5E43AB08-E4BE-4D22-B393-D586B180881E}"/>
              </a:ext>
            </a:extLst>
          </p:cNvPr>
          <p:cNvSpPr>
            <a:spLocks noGrp="1"/>
          </p:cNvSpPr>
          <p:nvPr>
            <p:ph idx="1"/>
          </p:nvPr>
        </p:nvSpPr>
        <p:spPr>
          <a:xfrm>
            <a:off x="735368" y="1647397"/>
            <a:ext cx="9950215" cy="4419106"/>
          </a:xfrm>
        </p:spPr>
        <p:txBody>
          <a:bodyPr vert="horz" lIns="91440" tIns="45720" rIns="91440" bIns="45720" rtlCol="0" anchor="t">
            <a:noAutofit/>
          </a:bodyPr>
          <a:lstStyle/>
          <a:p>
            <a:pPr>
              <a:lnSpc>
                <a:spcPct val="100000"/>
              </a:lnSpc>
            </a:pPr>
            <a:r>
              <a:rPr lang="en-US" sz="2400">
                <a:latin typeface="Franklin Gothic Book"/>
              </a:rPr>
              <a:t>To discuss the integration of AI tools into the publication process </a:t>
            </a:r>
          </a:p>
          <a:p>
            <a:pPr>
              <a:lnSpc>
                <a:spcPct val="100000"/>
              </a:lnSpc>
            </a:pPr>
            <a:r>
              <a:rPr lang="en-US" sz="2400">
                <a:latin typeface="Franklin Gothic Book"/>
              </a:rPr>
              <a:t>Gain an understanding of AI and explore the advantages and limitations of using generative AI.</a:t>
            </a:r>
          </a:p>
          <a:p>
            <a:pPr>
              <a:lnSpc>
                <a:spcPct val="100000"/>
              </a:lnSpc>
            </a:pPr>
            <a:r>
              <a:rPr lang="en-US" sz="2400">
                <a:latin typeface="Franklin Gothic Book"/>
              </a:rPr>
              <a:t>To share insights and learnings from the development of an AI tool for PLS creation.</a:t>
            </a:r>
          </a:p>
          <a:p>
            <a:pPr>
              <a:lnSpc>
                <a:spcPct val="100000"/>
              </a:lnSpc>
            </a:pPr>
            <a:r>
              <a:rPr lang="en-US" sz="2400">
                <a:latin typeface="Franklin Gothic Book"/>
              </a:rPr>
              <a:t>To understand the ethical considerations surrounding generative AI.</a:t>
            </a:r>
          </a:p>
          <a:p>
            <a:pPr>
              <a:lnSpc>
                <a:spcPct val="100000"/>
              </a:lnSpc>
            </a:pPr>
            <a:r>
              <a:rPr lang="en-US" sz="2400">
                <a:latin typeface="Franklin Gothic Book"/>
              </a:rPr>
              <a:t>To evaluate the implications of AI technology on the future of scientific communication within the pharmaceutical industry.</a:t>
            </a:r>
          </a:p>
        </p:txBody>
      </p:sp>
    </p:spTree>
    <p:custDataLst>
      <p:tags r:id="rId1"/>
    </p:custDataLst>
    <p:extLst>
      <p:ext uri="{BB962C8B-B14F-4D97-AF65-F5344CB8AC3E}">
        <p14:creationId xmlns:p14="http://schemas.microsoft.com/office/powerpoint/2010/main" val="1448412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BRANDIN_CHARTS" val="CHART PROCESSED"/>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SMPP_U_webinar_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40">
      <a:dk1>
        <a:sysClr val="windowText" lastClr="000000"/>
      </a:dk1>
      <a:lt1>
        <a:sysClr val="window" lastClr="FFFFFF"/>
      </a:lt1>
      <a:dk2>
        <a:srgbClr val="68D2DF"/>
      </a:dk2>
      <a:lt2>
        <a:srgbClr val="E7E6E6"/>
      </a:lt2>
      <a:accent1>
        <a:srgbClr val="3F4444"/>
      </a:accent1>
      <a:accent2>
        <a:srgbClr val="830051"/>
      </a:accent2>
      <a:accent3>
        <a:srgbClr val="F0AB00"/>
      </a:accent3>
      <a:accent4>
        <a:srgbClr val="D0006F"/>
      </a:accent4>
      <a:accent5>
        <a:srgbClr val="3C1053"/>
      </a:accent5>
      <a:accent6>
        <a:srgbClr val="C4D600"/>
      </a:accent6>
      <a:hlink>
        <a:srgbClr val="0563C1"/>
      </a:hlink>
      <a:folHlink>
        <a:srgbClr val="954F72"/>
      </a:folHlink>
    </a:clrScheme>
    <a:fontScheme name="Custom 5">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94B8DAAE217E45AC0F6E97E6F6B542" ma:contentTypeVersion="" ma:contentTypeDescription="Create a new document." ma:contentTypeScope="" ma:versionID="07ff29fa62f0862a150b9607454f3c62">
  <xsd:schema xmlns:xsd="http://www.w3.org/2001/XMLSchema" xmlns:xs="http://www.w3.org/2001/XMLSchema" xmlns:p="http://schemas.microsoft.com/office/2006/metadata/properties" xmlns:ns2="8b536f62-3d7d-4d8d-91b2-3529adf13c3e" xmlns:ns3="35222ec3-ce27-4deb-9c60-9a43bcd569ff" xmlns:ns4="88bb9aa8-0f58-4ce7-b670-0c58ce47f445" targetNamespace="http://schemas.microsoft.com/office/2006/metadata/properties" ma:root="true" ma:fieldsID="806e1dc11e3ff16ba1c0df4f6b6918c7" ns2:_="" ns3:_="" ns4:_="">
    <xsd:import namespace="8b536f62-3d7d-4d8d-91b2-3529adf13c3e"/>
    <xsd:import namespace="35222ec3-ce27-4deb-9c60-9a43bcd569ff"/>
    <xsd:import namespace="88bb9aa8-0f58-4ce7-b670-0c58ce47f4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36f62-3d7d-4d8d-91b2-3529adf13c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22ec3-ce27-4deb-9c60-9a43bcd569f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5fe488b-0749-4c90-bfbe-6f6e50d70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bb9aa8-0f58-4ce7-b670-0c58ce47f44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bbf978-bfc1-408e-a50f-91a91c925a8e}" ma:internalName="TaxCatchAll" ma:showField="CatchAllData" ma:web="88bb9aa8-0f58-4ce7-b670-0c58ce47f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5222ec3-ce27-4deb-9c60-9a43bcd569ff">
      <Terms xmlns="http://schemas.microsoft.com/office/infopath/2007/PartnerControls"/>
    </lcf76f155ced4ddcb4097134ff3c332f>
    <TaxCatchAll xmlns="88bb9aa8-0f58-4ce7-b670-0c58ce47f4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2E33B1-D3B1-4EB0-8281-FA933E4AC947}">
  <ds:schemaRefs>
    <ds:schemaRef ds:uri="35222ec3-ce27-4deb-9c60-9a43bcd569ff"/>
    <ds:schemaRef ds:uri="88bb9aa8-0f58-4ce7-b670-0c58ce47f445"/>
    <ds:schemaRef ds:uri="8b536f62-3d7d-4d8d-91b2-3529adf13c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530CFA-407B-4E6F-A894-373EABDBE37D}">
  <ds:schemaRefs>
    <ds:schemaRef ds:uri="35222ec3-ce27-4deb-9c60-9a43bcd569ff"/>
    <ds:schemaRef ds:uri="88bb9aa8-0f58-4ce7-b670-0c58ce47f445"/>
    <ds:schemaRef ds:uri="8b536f62-3d7d-4d8d-91b2-3529adf13c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FE5F7A0-A72E-4423-9893-4057E53DF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5682</Words>
  <Application>Microsoft Office PowerPoint</Application>
  <PresentationFormat>Widescreen</PresentationFormat>
  <Paragraphs>682</Paragraphs>
  <Slides>78</Slides>
  <Notes>40</Notes>
  <HiddenSlides>0</HiddenSlides>
  <MMClips>0</MMClips>
  <ScaleCrop>false</ScaleCrop>
  <HeadingPairs>
    <vt:vector size="8" baseType="variant">
      <vt:variant>
        <vt:lpstr>Fonts Used</vt:lpstr>
      </vt:variant>
      <vt:variant>
        <vt:i4>24</vt:i4>
      </vt:variant>
      <vt:variant>
        <vt:lpstr>Theme</vt:lpstr>
      </vt:variant>
      <vt:variant>
        <vt:i4>3</vt:i4>
      </vt:variant>
      <vt:variant>
        <vt:lpstr>Embedded OLE Servers</vt:lpstr>
      </vt:variant>
      <vt:variant>
        <vt:i4>2</vt:i4>
      </vt:variant>
      <vt:variant>
        <vt:lpstr>Slide Titles</vt:lpstr>
      </vt:variant>
      <vt:variant>
        <vt:i4>78</vt:i4>
      </vt:variant>
    </vt:vector>
  </HeadingPairs>
  <TitlesOfParts>
    <vt:vector size="107" baseType="lpstr">
      <vt:lpstr>ＭＳ Ｐゴシック</vt:lpstr>
      <vt:lpstr>.AppleSystemUIFont</vt:lpstr>
      <vt:lpstr>Arial</vt:lpstr>
      <vt:lpstr>Arial</vt:lpstr>
      <vt:lpstr>Arial Narrow</vt:lpstr>
      <vt:lpstr>Calibri</vt:lpstr>
      <vt:lpstr>Calibri Light</vt:lpstr>
      <vt:lpstr>Courier New</vt:lpstr>
      <vt:lpstr>Franklin Gothic Book</vt:lpstr>
      <vt:lpstr>Franklin Gothic Demi</vt:lpstr>
      <vt:lpstr>Franklin Gothic Medium</vt:lpstr>
      <vt:lpstr>Gill Sans</vt:lpstr>
      <vt:lpstr>Inter</vt:lpstr>
      <vt:lpstr>Inter Medium</vt:lpstr>
      <vt:lpstr>Inter SemiBold</vt:lpstr>
      <vt:lpstr>Libre Franklin</vt:lpstr>
      <vt:lpstr>Libre Franklin Medium</vt:lpstr>
      <vt:lpstr>Montserrat</vt:lpstr>
      <vt:lpstr>Montserrat Medium</vt:lpstr>
      <vt:lpstr>Montserrat Regular</vt:lpstr>
      <vt:lpstr>Symbol</vt:lpstr>
      <vt:lpstr>Times New Roman</vt:lpstr>
      <vt:lpstr>Verdana</vt:lpstr>
      <vt:lpstr>Wingdings</vt:lpstr>
      <vt:lpstr>Office Theme</vt:lpstr>
      <vt:lpstr>ISMPP_U_webinar_template</vt:lpstr>
      <vt:lpstr>Office Theme</vt:lpstr>
      <vt:lpstr>Acrobat Document</vt:lpstr>
      <vt:lpstr>think-cell Slide</vt:lpstr>
      <vt:lpstr>ISMPP University</vt:lpstr>
      <vt:lpstr>PowerPoint Presentation</vt:lpstr>
      <vt:lpstr>PowerPoint Presentation</vt:lpstr>
      <vt:lpstr>ISMPP Announcements</vt:lpstr>
      <vt:lpstr>#MedComms Day Special Invitation to Join ISMPP Join through Friday, June 14, 2024</vt:lpstr>
      <vt:lpstr>ISMPP Announcements</vt:lpstr>
      <vt:lpstr>How To Ask Questions</vt:lpstr>
      <vt:lpstr>Disclaimer</vt:lpstr>
      <vt:lpstr>Objectives</vt:lpstr>
      <vt:lpstr>Faculty</vt:lpstr>
      <vt:lpstr>Polling: Current Knowledge Levels</vt:lpstr>
      <vt:lpstr>Polling: Barriers to Adoption</vt:lpstr>
      <vt:lpstr>Augmented Intelligence for Medical Communications: The Time for Knowledge (to Act) is Now</vt:lpstr>
      <vt:lpstr>Augmented Intelligence Has Been Growing In Impact Through The Years</vt:lpstr>
      <vt:lpstr>What is Augmented Intelligence and  where does Generative AI fit in?</vt:lpstr>
      <vt:lpstr>How does Generative AI work? Through Large Language Models…</vt:lpstr>
      <vt:lpstr>Generative AI Supercharges Reasoning</vt:lpstr>
      <vt:lpstr>Gartner Definition of Augmented Intelligence</vt:lpstr>
      <vt:lpstr>(Digital) Content Supply Chains</vt:lpstr>
      <vt:lpstr>(Digital) Content Supply Chains</vt:lpstr>
      <vt:lpstr> </vt:lpstr>
      <vt:lpstr>2023: FOMO</vt:lpstr>
      <vt:lpstr>What Does the Public Think About AI?</vt:lpstr>
      <vt:lpstr>As a result, we’ve quickly gone from FOMO TO FOBO</vt:lpstr>
      <vt:lpstr>How does Generative AI work? Through Large Language Models…</vt:lpstr>
      <vt:lpstr>What does “knowledge” in augmented intelligence look like in 2024?</vt:lpstr>
      <vt:lpstr>ISMPP AI Task Force Priorities</vt:lpstr>
      <vt:lpstr>Medical Communications Experimentation Pathway</vt:lpstr>
      <vt:lpstr>Pursuing Generative AI transformation</vt:lpstr>
      <vt:lpstr>Key considerations of adopting Augmented Intelligence</vt:lpstr>
      <vt:lpstr>What does the ISMPP Position Statement and Call to Action say?</vt:lpstr>
      <vt:lpstr>Ethical AI &amp; Responsible Implementation</vt:lpstr>
      <vt:lpstr>PowerPoint Presentation</vt:lpstr>
      <vt:lpstr>A transformative era for healthcare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Generative AI to support PLS creation</vt:lpstr>
      <vt:lpstr>An AstraZeneca AI Case Study </vt:lpstr>
      <vt:lpstr>Why do we need PLS?</vt:lpstr>
      <vt:lpstr>Types of PLS</vt:lpstr>
      <vt:lpstr>Types of PLS</vt:lpstr>
      <vt:lpstr>Meeting Industry Standards</vt:lpstr>
      <vt:lpstr>Barriers to Routine PLS Adoption </vt:lpstr>
      <vt:lpstr>Innovating with AI to Generate PLS</vt:lpstr>
      <vt:lpstr>Collaboration in Action</vt:lpstr>
      <vt:lpstr>Innovating with AI to Generate PLS</vt:lpstr>
      <vt:lpstr>Proof of Concept Methods</vt:lpstr>
      <vt:lpstr>Achievements and Impact</vt:lpstr>
      <vt:lpstr>User Feedback: Learning from our Users</vt:lpstr>
      <vt:lpstr>Learnings</vt:lpstr>
      <vt:lpstr>Investment / Utility Cycle</vt:lpstr>
      <vt:lpstr>Collaboration in Action</vt:lpstr>
      <vt:lpstr>Audience Q&amp;A</vt:lpstr>
      <vt:lpstr>Closing Remarks</vt:lpstr>
      <vt:lpstr>Upcoming ISMPP U Webinars</vt:lpstr>
      <vt:lpstr>ISMPP Podcasts</vt:lpstr>
      <vt:lpstr>#MedComms Day Special Invitation to Join ISMPP Join through Friday, June 14, 2024</vt:lpstr>
      <vt:lpstr>ISMPP University</vt:lpstr>
      <vt:lpstr>Thank you for attending!</vt:lpstr>
      <vt:lpstr>Faculty Bios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ISMPP University</dc:title>
  <dc:creator>Kevin Lewis</dc:creator>
  <cp:lastModifiedBy>Kevin Lewis</cp:lastModifiedBy>
  <cp:revision>3</cp:revision>
  <dcterms:created xsi:type="dcterms:W3CDTF">2023-02-15T18:16:07Z</dcterms:created>
  <dcterms:modified xsi:type="dcterms:W3CDTF">2024-06-12T17:50:36Z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0x0101007394B8DAAE217E45AC0F6E97E6F6B542</vt:lpwstr>
  </property>
  <property fmtid="{D5CDD505-2E9C-101B-9397-08002B2CF9AE}" pid="3" name="MediaServiceImageTags">
    <vt:lpwstr/>
  </property>
  <property fmtid="{D5CDD505-2E9C-101B-9397-08002B2CF9AE}" pid="4" name="ArticulateGUID">
    <vt:lpwstr>71FBB745-0102-404A-BCBC-57F15C8894EB</vt:lpwstr>
  </property>
  <property fmtid="{D5CDD505-2E9C-101B-9397-08002B2CF9AE}" pid="5" name="ArticulatePath">
    <vt:lpwstr>https://ismpp.sharepoint.com/Education/Shared Documents/ISMPP U/2024 ISMPP U/6.12.2024 Medcomms Day_AI Evolution/Content/Evolution of AI shell deck 6.10.2024</vt:lpwstr>
  </property>
</Properties>
</file>