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Average"/>
      <p:regular r:id="rId30"/>
    </p:embeddedFont>
    <p:embeddedFont>
      <p:font typeface="Oswald"/>
      <p:regular r:id="rId31"/>
      <p:bold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regular.fntdata"/><Relationship Id="rId30" Type="http://schemas.openxmlformats.org/officeDocument/2006/relationships/font" Target="fonts/Average-regular.fntdata"/><Relationship Id="rId11" Type="http://schemas.openxmlformats.org/officeDocument/2006/relationships/slide" Target="slides/slide7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6.xml"/><Relationship Id="rId32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Comfortaa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Renshaw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174a4fe32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174a4fe3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3cc1f344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a3cc1f344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9e924dff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a9e924dff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 Kaiser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9e924dff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9e924dff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3cc1f34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3cc1f34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3cc1f344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3cc1f344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24a95d1e2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24a95d1e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9e924dff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a9e924dff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 Enyart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dae3f03a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dae3f03a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9e924df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9e924df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6dc6cb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6dc6cb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Sean Tikkun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9e924dff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a9e924dff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9e924dff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9e924dff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9e924dff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a9e924dff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Sean Tikkun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3cc1f344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a3cc1f344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Sean Tikkun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1fb6306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1fb6306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 Tikkun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9e924dff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a9e924dff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4375799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4375799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 Tikkun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9e924dff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a9e924dff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 Tikkun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9e924dff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9e924dff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Rebecca Renshaw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3cc1f344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3cc1f344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Rebecca Renshaw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3922a54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3922a54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Rebecca Renshaw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9e924dff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9e924dff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Kuna Tavalin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9e924dff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a9e924dff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5hBr_MaL_KkB3A2GYc84T5FBNRgMpYlmkLi0uR322VU/edit?usp=sharing" TargetMode="External"/><Relationship Id="rId4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peak4.app/lp/2j01ws8a/?ts=1763997634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aerelearning.org/courses/11839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5hBr_MaL_KkB3A2GYc84T5FBNRgMpYlmkLi0uR322VU/edit?usp=sharing" TargetMode="External"/><Relationship Id="rId4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peak4.app/lp/2j01ws8a/?ts=1763997634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46725" y="2141250"/>
            <a:ext cx="45615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Welcome to the Community Town Hall</a:t>
            </a: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984700" y="3422100"/>
            <a:ext cx="319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will begin the event at 7:00 p.m. EST / 4:00 p.m. PST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693" y="0"/>
            <a:ext cx="400831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90250" y="297750"/>
            <a:ext cx="8152800" cy="18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Academy for Certification of Vision Rehabilitation &amp; Education Professionals</a:t>
            </a:r>
            <a:r>
              <a:rPr lang="en" sz="2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CVREP logo"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550" y="2525300"/>
            <a:ext cx="4156050" cy="13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90250" y="297750"/>
            <a:ext cx="8152800" cy="18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Success Beyond Sight</a:t>
            </a:r>
            <a:endParaRPr sz="4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uccess Beyond Sight logo"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050" y="2191650"/>
            <a:ext cx="6955974" cy="10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90250" y="607550"/>
            <a:ext cx="8152800" cy="19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Orientation and Mobility Specialist Association (OMSA)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OMSA Logo"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725" y="2070225"/>
            <a:ext cx="2519275" cy="25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490250" y="607550"/>
            <a:ext cx="8152800" cy="19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Vision Serve Alliance (VSA)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Vision Serve Alliance "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346" y="2096225"/>
            <a:ext cx="3640579" cy="19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495600" y="554975"/>
            <a:ext cx="8152800" cy="1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National Family Association of the DeafBlind (NFADB)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NFADB logo"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700" y="2021075"/>
            <a:ext cx="6496993" cy="2416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495600" y="554975"/>
            <a:ext cx="8152800" cy="1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CHARGE Syndrome Foundation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HARGE Syndrome Foundation logo"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728" y="1635200"/>
            <a:ext cx="3522375" cy="22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490250" y="297750"/>
            <a:ext cx="7648200" cy="12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Portland State University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8" title="PSU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0" y="4367912"/>
            <a:ext cx="775575" cy="7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4100" y="1914900"/>
            <a:ext cx="7159722" cy="14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490250" y="297750"/>
            <a:ext cx="8152800" cy="18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American Foundation for the Blind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600" y="1599975"/>
            <a:ext cx="2363875" cy="23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idx="4294967295" type="title"/>
          </p:nvPr>
        </p:nvSpPr>
        <p:spPr>
          <a:xfrm>
            <a:off x="298875" y="1084225"/>
            <a:ext cx="40452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Panelists: </a:t>
            </a:r>
            <a:endParaRPr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Joshua Miele</a:t>
            </a:r>
            <a:endParaRPr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900" y="-19087"/>
            <a:ext cx="3443093" cy="51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/>
          <p:nvPr/>
        </p:nvSpPr>
        <p:spPr>
          <a:xfrm>
            <a:off x="4955000" y="4410700"/>
            <a:ext cx="1185000" cy="29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1"/>
          <p:cNvSpPr txBox="1"/>
          <p:nvPr>
            <p:ph idx="4294967295" type="title"/>
          </p:nvPr>
        </p:nvSpPr>
        <p:spPr>
          <a:xfrm>
            <a:off x="298875" y="1084225"/>
            <a:ext cx="40452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Panelists:</a:t>
            </a:r>
            <a:endParaRPr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Sarah and Jack Chatfield</a:t>
            </a:r>
            <a:endParaRPr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3" name="Google Shape;213;p31" title="sarah-jack-chatfield.jpg"/>
          <p:cNvPicPr preferRelativeResize="0"/>
          <p:nvPr/>
        </p:nvPicPr>
        <p:blipFill rotWithShape="1">
          <a:blip r:embed="rId3">
            <a:alphaModFix/>
          </a:blip>
          <a:srcRect b="-8560" l="5612" r="24054" t="-8549"/>
          <a:stretch/>
        </p:blipFill>
        <p:spPr>
          <a:xfrm>
            <a:off x="4889113" y="0"/>
            <a:ext cx="41188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90250" y="297750"/>
            <a:ext cx="7648200" cy="12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Webinar 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Logistics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900600" y="1602150"/>
            <a:ext cx="7342800" cy="23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Participants are muted upon entry. Please ensure that 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microphone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 is muted. 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You can add comments in the chat box. We will save questions for the last 15-20 mins of the presentation.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This session will be recorded and you can view it at a later time.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CART/ASL services are available.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idx="4294967295" type="title"/>
          </p:nvPr>
        </p:nvSpPr>
        <p:spPr>
          <a:xfrm>
            <a:off x="298875" y="1084225"/>
            <a:ext cx="40452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Panelists:</a:t>
            </a:r>
            <a:endParaRPr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Larry Wexler</a:t>
            </a:r>
            <a:endParaRPr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700" y="1"/>
            <a:ext cx="38672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490250" y="297750"/>
            <a:ext cx="7648200" cy="12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Questions?</a:t>
            </a:r>
            <a:endParaRPr sz="45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560775" y="1713400"/>
            <a:ext cx="81174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/>
          <p:nvPr/>
        </p:nvSpPr>
        <p:spPr>
          <a:xfrm rot="5400000">
            <a:off x="7924250" y="4464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"/>
          <p:cNvSpPr/>
          <p:nvPr/>
        </p:nvSpPr>
        <p:spPr>
          <a:xfrm rot="5400000">
            <a:off x="7924250" y="21840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3"/>
          <p:cNvSpPr/>
          <p:nvPr/>
        </p:nvSpPr>
        <p:spPr>
          <a:xfrm rot="5400000">
            <a:off x="7924250" y="39216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3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47" y="1432397"/>
            <a:ext cx="6345299" cy="24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490250" y="297750"/>
            <a:ext cx="7648200" cy="12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Take Action! Digital Toolkit</a:t>
            </a:r>
            <a:endParaRPr sz="45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560775" y="1713400"/>
            <a:ext cx="81174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>
            <a:off x="490250" y="1545750"/>
            <a:ext cx="7342800" cy="23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erdana"/>
                <a:ea typeface="Verdana"/>
                <a:cs typeface="Verdana"/>
                <a:sym typeface="Verdana"/>
              </a:rPr>
              <a:t>Access to materials for today’s session.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Town Hall Digital Toolkit</a:t>
            </a:r>
            <a:endParaRPr sz="2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800">
              <a:solidFill>
                <a:srgbClr val="38761D"/>
              </a:solidFill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-1371600" lvl="0" marL="1371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34"/>
          <p:cNvSpPr/>
          <p:nvPr/>
        </p:nvSpPr>
        <p:spPr>
          <a:xfrm rot="5400000">
            <a:off x="7924250" y="4464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"/>
          <p:cNvSpPr/>
          <p:nvPr/>
        </p:nvSpPr>
        <p:spPr>
          <a:xfrm rot="5400000">
            <a:off x="7924250" y="21840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 rot="5400000">
            <a:off x="7924250" y="39216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2" name="Google Shape;242;p34" title="IA3W8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675" y="2182100"/>
            <a:ext cx="1974349" cy="255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type="title"/>
          </p:nvPr>
        </p:nvSpPr>
        <p:spPr>
          <a:xfrm>
            <a:off x="490250" y="607550"/>
            <a:ext cx="8152800" cy="19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AER Speak4</a:t>
            </a: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- Take Action Now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35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5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025" y="2394675"/>
            <a:ext cx="2194825" cy="21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 title="NeKGJ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0951" y="1751224"/>
            <a:ext cx="2073793" cy="2681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490250" y="297750"/>
            <a:ext cx="7648200" cy="12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Your Feedback: Take the Survey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560775" y="1713400"/>
            <a:ext cx="81174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"/>
          <p:cNvSpPr txBox="1"/>
          <p:nvPr/>
        </p:nvSpPr>
        <p:spPr>
          <a:xfrm>
            <a:off x="490250" y="1802913"/>
            <a:ext cx="7648200" cy="25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erdana"/>
                <a:ea typeface="Verdana"/>
                <a:cs typeface="Verdana"/>
                <a:sym typeface="Verdana"/>
              </a:rPr>
              <a:t>Please share your experience of this event with us via this short, anonymous survey (Mobile Friendly!):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12121"/>
                </a:solidFill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Access the link from the </a:t>
            </a:r>
            <a:endParaRPr sz="2800">
              <a:solidFill>
                <a:srgbClr val="212121"/>
              </a:solidFill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12121"/>
                </a:solidFill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chat or use the QR code.</a:t>
            </a:r>
            <a:endParaRPr sz="2800">
              <a:solidFill>
                <a:srgbClr val="212121"/>
              </a:solidFill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latin typeface="Comfortaa"/>
              <a:ea typeface="Comfortaa"/>
              <a:cs typeface="Comfortaa"/>
              <a:sym typeface="Comfortaa"/>
            </a:endParaRPr>
          </a:p>
          <a:p>
            <a:pPr indent="-1371600" lvl="0" marL="1371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9" name="Google Shape;259;p36"/>
          <p:cNvSpPr/>
          <p:nvPr/>
        </p:nvSpPr>
        <p:spPr>
          <a:xfrm rot="5400000">
            <a:off x="7924250" y="4464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"/>
          <p:cNvSpPr/>
          <p:nvPr/>
        </p:nvSpPr>
        <p:spPr>
          <a:xfrm rot="5400000">
            <a:off x="7924250" y="21840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6"/>
          <p:cNvSpPr/>
          <p:nvPr/>
        </p:nvSpPr>
        <p:spPr>
          <a:xfrm rot="5400000">
            <a:off x="7924250" y="39216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3" name="Google Shape;263;p36" title="SV_0GjbsFNinbXBrlI-qr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075" y="2890700"/>
            <a:ext cx="2164800" cy="21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490250" y="526350"/>
            <a:ext cx="6227100" cy="198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37"/>
          <p:cNvSpPr/>
          <p:nvPr/>
        </p:nvSpPr>
        <p:spPr>
          <a:xfrm>
            <a:off x="5877457" y="424090"/>
            <a:ext cx="3086100" cy="3086100"/>
          </a:xfrm>
          <a:custGeom>
            <a:rect b="b" l="l" r="r" t="t"/>
            <a:pathLst>
              <a:path extrusionOk="0" h="13716000" w="1371600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849" r="-18418" t="0"/>
            </a:stretch>
          </a:blipFill>
          <a:ln cap="sq" cmpd="sng" w="2857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7"/>
          <p:cNvSpPr/>
          <p:nvPr/>
        </p:nvSpPr>
        <p:spPr>
          <a:xfrm>
            <a:off x="3076094" y="1904140"/>
            <a:ext cx="3086100" cy="3086100"/>
          </a:xfrm>
          <a:custGeom>
            <a:rect b="b" l="l" r="r" t="t"/>
            <a:pathLst>
              <a:path extrusionOk="0" h="13716000" w="1371600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7067" l="0" r="0" t="-13199"/>
            </a:stretch>
          </a:blipFill>
          <a:ln cap="sq" cmpd="sng" w="2857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90250" y="297750"/>
            <a:ext cx="7648200" cy="12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Continuing Education Credits</a:t>
            </a:r>
            <a:endParaRPr sz="4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60775" y="1713400"/>
            <a:ext cx="81174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90250" y="1924450"/>
            <a:ext cx="76482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Need professional development credits? ACVREP credits are available. Visit the </a:t>
            </a:r>
            <a:r>
              <a:rPr lang="en" sz="2600" u="sng">
                <a:solidFill>
                  <a:srgbClr val="0000FF"/>
                </a:solidFill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AER website</a:t>
            </a:r>
            <a:r>
              <a:rPr lang="en" sz="2600"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 for instructions.</a:t>
            </a:r>
            <a:endParaRPr sz="2600"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highlight>
                  <a:schemeClr val="dk1"/>
                </a:highlight>
                <a:latin typeface="Verdana"/>
                <a:ea typeface="Verdana"/>
                <a:cs typeface="Verdana"/>
                <a:sym typeface="Verdana"/>
              </a:rPr>
              <a:t>Opening CODE</a:t>
            </a:r>
            <a:endParaRPr sz="2600"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1371600" lvl="0" marL="1371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/>
          <p:nvPr/>
        </p:nvSpPr>
        <p:spPr>
          <a:xfrm rot="5400000">
            <a:off x="7924250" y="4464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 rot="5400000">
            <a:off x="7924250" y="21840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5400000">
            <a:off x="7924250" y="39216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90250" y="297750"/>
            <a:ext cx="7648200" cy="12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Take Action! Digital Toolkit</a:t>
            </a:r>
            <a:endParaRPr sz="45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60775" y="1713400"/>
            <a:ext cx="81174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90250" y="1545750"/>
            <a:ext cx="7342800" cy="23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erdana"/>
                <a:ea typeface="Verdana"/>
                <a:cs typeface="Verdana"/>
                <a:sym typeface="Verdana"/>
              </a:rPr>
              <a:t>Access to materials for today’s session.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Town Hall Digital Toolkit</a:t>
            </a:r>
            <a:endParaRPr sz="2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800">
              <a:solidFill>
                <a:srgbClr val="38761D"/>
              </a:solidFill>
              <a:highlight>
                <a:schemeClr val="dk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-1371600" lvl="0" marL="1371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/>
          <p:nvPr/>
        </p:nvSpPr>
        <p:spPr>
          <a:xfrm rot="5400000">
            <a:off x="7924250" y="4464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rot="5400000">
            <a:off x="7924250" y="21840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 rot="5400000">
            <a:off x="7924250" y="3921600"/>
            <a:ext cx="1668300" cy="775500"/>
          </a:xfrm>
          <a:prstGeom prst="chevron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" name="Google Shape;92;p16" title="IA3W8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675" y="2182100"/>
            <a:ext cx="1974349" cy="255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90250" y="607550"/>
            <a:ext cx="8152800" cy="19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Association for Education and Rehabilitation of the Blind and Visually Impaired (AER)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025" y="2394675"/>
            <a:ext cx="2194825" cy="21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90250" y="607550"/>
            <a:ext cx="8152800" cy="19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u="sng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AER Speak4</a:t>
            </a: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- Take Action Now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025" y="2394675"/>
            <a:ext cx="2194825" cy="21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title="NeKGJ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0951" y="1751224"/>
            <a:ext cx="2073793" cy="2681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2233525" y="1720775"/>
            <a:ext cx="63072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90250" y="1009050"/>
            <a:ext cx="8268600" cy="3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71600" lvl="0" marL="13716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i="1"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490250" y="221550"/>
            <a:ext cx="6227100" cy="9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Schedule</a:t>
            </a:r>
            <a:endParaRPr sz="4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-23175" y="11575"/>
            <a:ext cx="614100" cy="5143500"/>
          </a:xfrm>
          <a:prstGeom prst="diagStripe">
            <a:avLst>
              <a:gd fmla="val 50000" name="adj"/>
            </a:avLst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639950" y="1361425"/>
            <a:ext cx="8554800" cy="25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Welcome &amp; Logistics (3-5 min)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Organization Spotlights (10 min)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Conversation with </a:t>
            </a: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Panelists (40 min)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Audience Q&amp;A (15-20 min)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Closing &amp; Call to Action (3–5 min)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490250" y="607550"/>
            <a:ext cx="8152800" cy="19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Council for Exceptional Children (CEC)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 CEC for Exceptional Children logo"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775" y="1262800"/>
            <a:ext cx="3225425" cy="32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90250" y="607550"/>
            <a:ext cx="8152800" cy="19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CEC Division on Visual Impairment and DeafBlindness (DVIDB)</a:t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0" y="0"/>
            <a:ext cx="999300" cy="4323300"/>
          </a:xfrm>
          <a:prstGeom prst="rtTriangle">
            <a:avLst/>
          </a:prstGeom>
          <a:solidFill>
            <a:srgbClr val="3394D3"/>
          </a:solidFill>
          <a:ln cap="flat" cmpd="sng" w="9525">
            <a:solidFill>
              <a:srgbClr val="339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775575" y="4589505"/>
            <a:ext cx="66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AERBVI Community Town Hall: IDEA 50th Anniversary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VIDB logo"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250" y="2010325"/>
            <a:ext cx="3280775" cy="18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