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y="5143500" cx="9144000"/>
  <p:notesSz cx="6858000" cy="9144000"/>
  <p:embeddedFontLst>
    <p:embeddedFont>
      <p:font typeface="Average"/>
      <p:regular r:id="rId30"/>
    </p:embeddedFont>
    <p:embeddedFont>
      <p:font typeface="Oswald"/>
      <p:regular r:id="rId31"/>
      <p:bold r:id="rId32"/>
    </p:embeddedFont>
    <p:embeddedFont>
      <p:font typeface="Comfortaa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Oswald-regular.fntdata"/><Relationship Id="rId30" Type="http://schemas.openxmlformats.org/officeDocument/2006/relationships/font" Target="fonts/Average-regular.fntdata"/><Relationship Id="rId11" Type="http://schemas.openxmlformats.org/officeDocument/2006/relationships/slide" Target="slides/slide7.xml"/><Relationship Id="rId33" Type="http://schemas.openxmlformats.org/officeDocument/2006/relationships/font" Target="fonts/Comfortaa-regular.fntdata"/><Relationship Id="rId10" Type="http://schemas.openxmlformats.org/officeDocument/2006/relationships/slide" Target="slides/slide6.xml"/><Relationship Id="rId32" Type="http://schemas.openxmlformats.org/officeDocument/2006/relationships/font" Target="fonts/Oswald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schemas.openxmlformats.org/officeDocument/2006/relationships/font" Target="fonts/Comfortaa-bold.fnt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Rebecca Renshaw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8174a4fe32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8174a4fe32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a3cc1f344e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a3cc1f344e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a9e924dffb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a9e924dffb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Justin Kaiser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a9e924dffb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a9e924dffb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a3cc1f34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a3cc1f34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a3cc1f344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a3cc1f344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24a95d1e2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524a95d1e2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a9e924dff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a9e924dff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Stephanie Enyart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bdae3f03a1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bdae3f03a1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a9e924df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a9e924df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716dc6cb2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716dc6cb2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Sean Tikkun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a9e924dffb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a9e924dffb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9e924dffb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a9e924dffb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a9e924dffb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a9e924dffb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Sean Tikkun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a3cc1f344e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a3cc1f344e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Sean Tikkun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51fb6306d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51fb6306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Sean Tikkun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a9e924dffb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a9e924dffb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24375799f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24375799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Sean Tikkun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a9e924dffb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a9e924dffb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Sean Tikkun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a9e924dffb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a9e924dffb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Rebecca Renshaw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a3cc1f344e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a3cc1f344e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Rebecca Renshaw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23922a544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23922a544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Rebecca Renshaw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a9e924dffb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a9e924dffb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Kuna Tavalin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a9e924dffb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a9e924dffb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rt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docs.google.com/document/d/15hBr_MaL_KkB3A2GYc84T5FBNRgMpYlmkLi0uR322VU/edit?usp=sharing" TargetMode="External"/><Relationship Id="rId4" Type="http://schemas.openxmlformats.org/officeDocument/2006/relationships/image" Target="../media/image2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speak4.app/lp/2j01ws8a/?ts=1763997634" TargetMode="External"/><Relationship Id="rId4" Type="http://schemas.openxmlformats.org/officeDocument/2006/relationships/image" Target="../media/image5.jpg"/><Relationship Id="rId5" Type="http://schemas.openxmlformats.org/officeDocument/2006/relationships/image" Target="../media/image2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5.jpg"/><Relationship Id="rId4" Type="http://schemas.openxmlformats.org/officeDocument/2006/relationships/image" Target="../media/image2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aerelearning.org/courses/118393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ocs.google.com/document/d/15hBr_MaL_KkB3A2GYc84T5FBNRgMpYlmkLi0uR322VU/edit?usp=sharing" TargetMode="External"/><Relationship Id="rId4" Type="http://schemas.openxmlformats.org/officeDocument/2006/relationships/image" Target="../media/image2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speak4.app/lp/2j01ws8a/?ts=1763997634" TargetMode="External"/><Relationship Id="rId4" Type="http://schemas.openxmlformats.org/officeDocument/2006/relationships/image" Target="../media/image5.jpg"/><Relationship Id="rId5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title"/>
          </p:nvPr>
        </p:nvSpPr>
        <p:spPr>
          <a:xfrm>
            <a:off x="346725" y="2141250"/>
            <a:ext cx="45615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Welcome to the Community Town Hall</a:t>
            </a: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984700" y="3422100"/>
            <a:ext cx="3199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We will begin the event at 7:00 p.m. EST / 4:00 p.m. PST</a:t>
            </a:r>
            <a:endParaRPr sz="2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5693" y="0"/>
            <a:ext cx="400831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/>
          <p:nvPr>
            <p:ph type="title"/>
          </p:nvPr>
        </p:nvSpPr>
        <p:spPr>
          <a:xfrm>
            <a:off x="490250" y="297750"/>
            <a:ext cx="8152800" cy="189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Academy for Certification of Vision Rehabilitation &amp; Education Professionals</a:t>
            </a:r>
            <a:r>
              <a:rPr lang="en" sz="26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26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ACVREP logo" id="142" name="Google Shape;14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1550" y="2525300"/>
            <a:ext cx="4156050" cy="1302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2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>
            <p:ph type="title"/>
          </p:nvPr>
        </p:nvSpPr>
        <p:spPr>
          <a:xfrm>
            <a:off x="490250" y="297750"/>
            <a:ext cx="8152800" cy="189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Success Beyond Sight</a:t>
            </a:r>
            <a:endParaRPr sz="46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3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Success Beyond Sight logo" id="151" name="Google Shape;15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0050" y="2191650"/>
            <a:ext cx="6955974" cy="105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Orientation and Mobility Specialist Association (OMSA)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7" name="Google Shape;157;p24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4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OMSA Logo" id="159" name="Google Shape;1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0725" y="2070225"/>
            <a:ext cx="2519275" cy="25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Vision Serve Alliance (VSA)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p25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5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Vision Serve Alliance " id="167" name="Google Shape;16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22346" y="2096225"/>
            <a:ext cx="3640579" cy="194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/>
          <p:nvPr>
            <p:ph type="title"/>
          </p:nvPr>
        </p:nvSpPr>
        <p:spPr>
          <a:xfrm>
            <a:off x="495600" y="554975"/>
            <a:ext cx="8152800" cy="131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National Family Association of the DeafBlind (NFADB)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Google Shape;173;p26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6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NFADB logo" id="175" name="Google Shape;17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1700" y="2021075"/>
            <a:ext cx="6496993" cy="2416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7"/>
          <p:cNvSpPr txBox="1"/>
          <p:nvPr>
            <p:ph type="title"/>
          </p:nvPr>
        </p:nvSpPr>
        <p:spPr>
          <a:xfrm>
            <a:off x="495600" y="554975"/>
            <a:ext cx="8152800" cy="1313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CHARGE Syndrome Foundation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1" name="Google Shape;181;p27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7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CHARGE Syndrome Foundation logo" id="183" name="Google Shape;18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23728" y="1635200"/>
            <a:ext cx="3522375" cy="22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Portland State University</a:t>
            </a:r>
            <a:r>
              <a:rPr lang="en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0" name="Google Shape;190;p28" title="PSU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50" y="4367912"/>
            <a:ext cx="775575" cy="775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8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</a:t>
            </a: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2" name="Google Shape;19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4100" y="1914900"/>
            <a:ext cx="7159722" cy="14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9"/>
          <p:cNvSpPr txBox="1"/>
          <p:nvPr>
            <p:ph type="title"/>
          </p:nvPr>
        </p:nvSpPr>
        <p:spPr>
          <a:xfrm>
            <a:off x="490250" y="297750"/>
            <a:ext cx="8152800" cy="189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American Foundation for the Blind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8" name="Google Shape;198;p29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9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0" name="Google Shape;20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3600" y="1599975"/>
            <a:ext cx="2363875" cy="236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0"/>
          <p:cNvSpPr txBox="1"/>
          <p:nvPr>
            <p:ph idx="4294967295" type="title"/>
          </p:nvPr>
        </p:nvSpPr>
        <p:spPr>
          <a:xfrm>
            <a:off x="298875" y="1084225"/>
            <a:ext cx="40452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Panelists: 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Joshua Miele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06" name="Google Shape;2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0900" y="-19087"/>
            <a:ext cx="3443093" cy="518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/>
          <p:nvPr/>
        </p:nvSpPr>
        <p:spPr>
          <a:xfrm>
            <a:off x="4955000" y="4410700"/>
            <a:ext cx="1185000" cy="29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1"/>
          <p:cNvSpPr txBox="1"/>
          <p:nvPr>
            <p:ph idx="4294967295" type="title"/>
          </p:nvPr>
        </p:nvSpPr>
        <p:spPr>
          <a:xfrm>
            <a:off x="298875" y="1084225"/>
            <a:ext cx="40452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Panelists: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Sarah and Jack Chatfield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13" name="Google Shape;213;p31" title="sarah-jack-chatfield.jpg"/>
          <p:cNvPicPr preferRelativeResize="0"/>
          <p:nvPr/>
        </p:nvPicPr>
        <p:blipFill rotWithShape="1">
          <a:blip r:embed="rId3">
            <a:alphaModFix/>
          </a:blip>
          <a:srcRect b="-8560" l="5612" r="24054" t="-8549"/>
          <a:stretch/>
        </p:blipFill>
        <p:spPr>
          <a:xfrm>
            <a:off x="4889113" y="0"/>
            <a:ext cx="411888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Webinar </a:t>
            </a:r>
            <a:r>
              <a:rPr lang="en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Logistics</a:t>
            </a:r>
            <a:endParaRPr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900600" y="1602150"/>
            <a:ext cx="7342800" cy="23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1800">
                <a:latin typeface="Verdana"/>
                <a:ea typeface="Verdana"/>
                <a:cs typeface="Verdana"/>
                <a:sym typeface="Verdana"/>
              </a:rPr>
              <a:t>Participants are muted upon entry. Please ensure that </a:t>
            </a:r>
            <a:r>
              <a:rPr lang="en" sz="1800">
                <a:latin typeface="Verdana"/>
                <a:ea typeface="Verdana"/>
                <a:cs typeface="Verdana"/>
                <a:sym typeface="Verdana"/>
              </a:rPr>
              <a:t>microphone</a:t>
            </a:r>
            <a:r>
              <a:rPr lang="en" sz="1800">
                <a:latin typeface="Verdana"/>
                <a:ea typeface="Verdana"/>
                <a:cs typeface="Verdana"/>
                <a:sym typeface="Verdana"/>
              </a:rPr>
              <a:t> is muted.  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1800">
                <a:latin typeface="Verdana"/>
                <a:ea typeface="Verdana"/>
                <a:cs typeface="Verdana"/>
                <a:sym typeface="Verdana"/>
              </a:rPr>
              <a:t>You can add comments in the chat box. We will save questions for the last 15-20 mins of the presentation. 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1800">
                <a:latin typeface="Verdana"/>
                <a:ea typeface="Verdana"/>
                <a:cs typeface="Verdana"/>
                <a:sym typeface="Verdana"/>
              </a:rPr>
              <a:t>This session will be recorded and you can view it at a later time. 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Verdana"/>
              <a:buChar char="●"/>
            </a:pPr>
            <a:r>
              <a:rPr lang="en" sz="1800">
                <a:latin typeface="Verdana"/>
                <a:ea typeface="Verdana"/>
                <a:cs typeface="Verdana"/>
                <a:sym typeface="Verdana"/>
              </a:rPr>
              <a:t>CART/ASL services are available. </a:t>
            </a:r>
            <a:endParaRPr sz="1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/>
          <p:nvPr>
            <p:ph idx="4294967295" type="title"/>
          </p:nvPr>
        </p:nvSpPr>
        <p:spPr>
          <a:xfrm>
            <a:off x="298875" y="1084225"/>
            <a:ext cx="40452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Panelists: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Verdana"/>
                <a:ea typeface="Verdana"/>
                <a:cs typeface="Verdana"/>
                <a:sym typeface="Verdana"/>
              </a:rPr>
              <a:t>Larry Wexler</a:t>
            </a:r>
            <a:endParaRPr sz="4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219" name="Google Shape;21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6700" y="1"/>
            <a:ext cx="386729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Questions?</a:t>
            </a:r>
            <a:endParaRPr sz="45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25" name="Google Shape;225;p33"/>
          <p:cNvSpPr txBox="1"/>
          <p:nvPr/>
        </p:nvSpPr>
        <p:spPr>
          <a:xfrm>
            <a:off x="560775" y="1713400"/>
            <a:ext cx="81174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33"/>
          <p:cNvSpPr/>
          <p:nvPr/>
        </p:nvSpPr>
        <p:spPr>
          <a:xfrm rot="5400000">
            <a:off x="7924250" y="4464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3"/>
          <p:cNvSpPr/>
          <p:nvPr/>
        </p:nvSpPr>
        <p:spPr>
          <a:xfrm rot="5400000">
            <a:off x="7924250" y="21840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33"/>
          <p:cNvSpPr/>
          <p:nvPr/>
        </p:nvSpPr>
        <p:spPr>
          <a:xfrm rot="5400000">
            <a:off x="7924250" y="39216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33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30" name="Google Shape;230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747" y="1432397"/>
            <a:ext cx="6345299" cy="241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Take Action! Digital Toolkit</a:t>
            </a:r>
            <a:endParaRPr sz="45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6" name="Google Shape;236;p34"/>
          <p:cNvSpPr txBox="1"/>
          <p:nvPr/>
        </p:nvSpPr>
        <p:spPr>
          <a:xfrm>
            <a:off x="560775" y="1713400"/>
            <a:ext cx="81174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4"/>
          <p:cNvSpPr txBox="1"/>
          <p:nvPr/>
        </p:nvSpPr>
        <p:spPr>
          <a:xfrm>
            <a:off x="490250" y="1545750"/>
            <a:ext cx="7342800" cy="23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Verdana"/>
                <a:ea typeface="Verdana"/>
                <a:cs typeface="Verdana"/>
                <a:sym typeface="Verdana"/>
              </a:rPr>
              <a:t>Access to materials for today’s session.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Town Hall Digital Toolkit</a:t>
            </a:r>
            <a:endParaRPr sz="28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2800">
              <a:solidFill>
                <a:srgbClr val="38761D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-1371600" lvl="0" marL="13716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38" name="Google Shape;238;p34"/>
          <p:cNvSpPr/>
          <p:nvPr/>
        </p:nvSpPr>
        <p:spPr>
          <a:xfrm rot="5400000">
            <a:off x="7924250" y="4464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4"/>
          <p:cNvSpPr/>
          <p:nvPr/>
        </p:nvSpPr>
        <p:spPr>
          <a:xfrm rot="5400000">
            <a:off x="7924250" y="21840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4"/>
          <p:cNvSpPr/>
          <p:nvPr/>
        </p:nvSpPr>
        <p:spPr>
          <a:xfrm rot="5400000">
            <a:off x="7924250" y="39216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4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42" name="Google Shape;242;p34" title="IA3W8c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8675" y="2182100"/>
            <a:ext cx="1974349" cy="255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u="sng">
                <a:solidFill>
                  <a:srgbClr val="1155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AER Speak4</a:t>
            </a: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- Take Action Now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8" name="Google Shape;248;p35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35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50" name="Google Shape;25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7025" y="2394675"/>
            <a:ext cx="2194825" cy="219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5" title="NeKGJ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0951" y="1751224"/>
            <a:ext cx="2073793" cy="2681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6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Your Feedback: Take the Survey</a:t>
            </a:r>
            <a:endParaRPr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7" name="Google Shape;257;p36"/>
          <p:cNvSpPr txBox="1"/>
          <p:nvPr/>
        </p:nvSpPr>
        <p:spPr>
          <a:xfrm>
            <a:off x="560775" y="1713400"/>
            <a:ext cx="81174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6"/>
          <p:cNvSpPr txBox="1"/>
          <p:nvPr/>
        </p:nvSpPr>
        <p:spPr>
          <a:xfrm>
            <a:off x="490250" y="1802913"/>
            <a:ext cx="7648200" cy="25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Verdana"/>
                <a:ea typeface="Verdana"/>
                <a:cs typeface="Verdana"/>
                <a:sym typeface="Verdana"/>
              </a:rPr>
              <a:t>Please share your experience of this event with us via this short, anonymous survey (Mobile Friendly!):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212121"/>
                </a:solidFill>
                <a:highlight>
                  <a:schemeClr val="dk1"/>
                </a:highlight>
                <a:latin typeface="Verdana"/>
                <a:ea typeface="Verdana"/>
                <a:cs typeface="Verdana"/>
                <a:sym typeface="Verdana"/>
              </a:rPr>
              <a:t>Access the link from the </a:t>
            </a:r>
            <a:endParaRPr sz="2800">
              <a:solidFill>
                <a:srgbClr val="212121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212121"/>
                </a:solidFill>
                <a:highlight>
                  <a:schemeClr val="dk1"/>
                </a:highlight>
                <a:latin typeface="Verdana"/>
                <a:ea typeface="Verdana"/>
                <a:cs typeface="Verdana"/>
                <a:sym typeface="Verdana"/>
              </a:rPr>
              <a:t>chat or use the QR code.</a:t>
            </a:r>
            <a:endParaRPr sz="2800">
              <a:solidFill>
                <a:srgbClr val="212121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 u="sng">
              <a:latin typeface="Comfortaa"/>
              <a:ea typeface="Comfortaa"/>
              <a:cs typeface="Comfortaa"/>
              <a:sym typeface="Comfortaa"/>
            </a:endParaRPr>
          </a:p>
          <a:p>
            <a:pPr indent="-1371600" lvl="0" marL="13716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259" name="Google Shape;259;p36"/>
          <p:cNvSpPr/>
          <p:nvPr/>
        </p:nvSpPr>
        <p:spPr>
          <a:xfrm rot="5400000">
            <a:off x="7924250" y="4464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6"/>
          <p:cNvSpPr/>
          <p:nvPr/>
        </p:nvSpPr>
        <p:spPr>
          <a:xfrm rot="5400000">
            <a:off x="7924250" y="21840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6"/>
          <p:cNvSpPr/>
          <p:nvPr/>
        </p:nvSpPr>
        <p:spPr>
          <a:xfrm rot="5400000">
            <a:off x="7924250" y="39216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6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63" name="Google Shape;263;p36" title="SV_0GjbsFNinbXBrlI-qr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1075" y="2890700"/>
            <a:ext cx="2164800" cy="216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 txBox="1"/>
          <p:nvPr>
            <p:ph type="title"/>
          </p:nvPr>
        </p:nvSpPr>
        <p:spPr>
          <a:xfrm>
            <a:off x="490250" y="526350"/>
            <a:ext cx="6227100" cy="198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erdana"/>
                <a:ea typeface="Verdana"/>
                <a:cs typeface="Verdana"/>
                <a:sym typeface="Verdana"/>
              </a:rPr>
              <a:t>Thank you!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9" name="Google Shape;269;p37"/>
          <p:cNvSpPr/>
          <p:nvPr/>
        </p:nvSpPr>
        <p:spPr>
          <a:xfrm>
            <a:off x="5877457" y="424090"/>
            <a:ext cx="3086100" cy="3086100"/>
          </a:xfrm>
          <a:custGeom>
            <a:rect b="b" l="l" r="r" t="t"/>
            <a:pathLst>
              <a:path extrusionOk="0" h="13716000" w="13716000">
                <a:moveTo>
                  <a:pt x="6858000" y="0"/>
                </a:moveTo>
                <a:cubicBezTo>
                  <a:pt x="3070431" y="0"/>
                  <a:pt x="0" y="3070431"/>
                  <a:pt x="0" y="6858000"/>
                </a:cubicBezTo>
                <a:cubicBezTo>
                  <a:pt x="0" y="10645569"/>
                  <a:pt x="3070431" y="13716000"/>
                  <a:pt x="6858000" y="13716000"/>
                </a:cubicBezTo>
                <a:cubicBezTo>
                  <a:pt x="10645569" y="13716000"/>
                  <a:pt x="13716000" y="10645569"/>
                  <a:pt x="13716000" y="6858000"/>
                </a:cubicBezTo>
                <a:cubicBezTo>
                  <a:pt x="13716000" y="3070431"/>
                  <a:pt x="10645569" y="0"/>
                  <a:pt x="68580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31849" r="-18418" t="0"/>
            </a:stretch>
          </a:blipFill>
          <a:ln cap="sq" cmpd="sng" w="28575">
            <a:solidFill>
              <a:srgbClr val="FFFFFF"/>
            </a:solidFill>
            <a:prstDash val="dot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7"/>
          <p:cNvSpPr/>
          <p:nvPr/>
        </p:nvSpPr>
        <p:spPr>
          <a:xfrm>
            <a:off x="3076094" y="1904140"/>
            <a:ext cx="3086100" cy="3086100"/>
          </a:xfrm>
          <a:custGeom>
            <a:rect b="b" l="l" r="r" t="t"/>
            <a:pathLst>
              <a:path extrusionOk="0" h="13716000" w="13716000">
                <a:moveTo>
                  <a:pt x="6858000" y="0"/>
                </a:moveTo>
                <a:cubicBezTo>
                  <a:pt x="3070431" y="0"/>
                  <a:pt x="0" y="3070431"/>
                  <a:pt x="0" y="6858000"/>
                </a:cubicBezTo>
                <a:cubicBezTo>
                  <a:pt x="0" y="10645569"/>
                  <a:pt x="3070431" y="13716000"/>
                  <a:pt x="6858000" y="13716000"/>
                </a:cubicBezTo>
                <a:cubicBezTo>
                  <a:pt x="10645569" y="13716000"/>
                  <a:pt x="13716000" y="10645569"/>
                  <a:pt x="13716000" y="6858000"/>
                </a:cubicBezTo>
                <a:cubicBezTo>
                  <a:pt x="13716000" y="3070431"/>
                  <a:pt x="10645569" y="0"/>
                  <a:pt x="6858000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7067" l="0" r="0" t="-13199"/>
            </a:stretch>
          </a:blipFill>
          <a:ln cap="sq" cmpd="sng" w="28575">
            <a:solidFill>
              <a:srgbClr val="FFFFFF"/>
            </a:solidFill>
            <a:prstDash val="dot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Continuing Education Credits</a:t>
            </a:r>
            <a:endParaRPr sz="44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560775" y="1713400"/>
            <a:ext cx="81174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5"/>
          <p:cNvSpPr txBox="1"/>
          <p:nvPr/>
        </p:nvSpPr>
        <p:spPr>
          <a:xfrm>
            <a:off x="490250" y="1924450"/>
            <a:ext cx="7648200" cy="187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highlight>
                  <a:schemeClr val="dk1"/>
                </a:highlight>
                <a:latin typeface="Verdana"/>
                <a:ea typeface="Verdana"/>
                <a:cs typeface="Verdana"/>
                <a:sym typeface="Verdana"/>
              </a:rPr>
              <a:t>Need professional development credits? ACVREP credits are available. Visit the </a:t>
            </a:r>
            <a:r>
              <a:rPr lang="en" sz="2600" u="sng">
                <a:solidFill>
                  <a:srgbClr val="0000FF"/>
                </a:solidFill>
                <a:highlight>
                  <a:schemeClr val="dk1"/>
                </a:highlight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AER website</a:t>
            </a:r>
            <a:r>
              <a:rPr lang="en" sz="2600">
                <a:highlight>
                  <a:schemeClr val="dk1"/>
                </a:highlight>
                <a:latin typeface="Verdana"/>
                <a:ea typeface="Verdana"/>
                <a:cs typeface="Verdana"/>
                <a:sym typeface="Verdana"/>
              </a:rPr>
              <a:t> for instructions.</a:t>
            </a:r>
            <a:endParaRPr sz="2600"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highlight>
                  <a:schemeClr val="dk1"/>
                </a:highlight>
                <a:latin typeface="Verdana"/>
                <a:ea typeface="Verdana"/>
                <a:cs typeface="Verdana"/>
                <a:sym typeface="Verdana"/>
              </a:rPr>
              <a:t>Opening CODE</a:t>
            </a:r>
            <a:endParaRPr sz="2600"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-1371600" lvl="0" marL="13716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7" name="Google Shape;77;p15"/>
          <p:cNvSpPr/>
          <p:nvPr/>
        </p:nvSpPr>
        <p:spPr>
          <a:xfrm rot="5400000">
            <a:off x="7924250" y="4464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5"/>
          <p:cNvSpPr/>
          <p:nvPr/>
        </p:nvSpPr>
        <p:spPr>
          <a:xfrm rot="5400000">
            <a:off x="7924250" y="21840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/>
          <p:nvPr/>
        </p:nvSpPr>
        <p:spPr>
          <a:xfrm rot="5400000">
            <a:off x="7924250" y="39216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490250" y="297750"/>
            <a:ext cx="7648200" cy="12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Take Action! Digital Toolkit</a:t>
            </a:r>
            <a:endParaRPr sz="45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560775" y="1713400"/>
            <a:ext cx="81174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/>
        </p:nvSpPr>
        <p:spPr>
          <a:xfrm>
            <a:off x="490250" y="1545750"/>
            <a:ext cx="7342800" cy="23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Verdana"/>
                <a:ea typeface="Verdana"/>
                <a:cs typeface="Verdana"/>
                <a:sym typeface="Verdana"/>
              </a:rPr>
              <a:t>Access to materials for today’s session.</a:t>
            </a:r>
            <a:endParaRPr sz="2800"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u="sng">
                <a:solidFill>
                  <a:srgbClr val="0000FF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Town Hall Digital Toolkit</a:t>
            </a:r>
            <a:endParaRPr sz="28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F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Verdana"/>
                <a:ea typeface="Verdana"/>
                <a:cs typeface="Verdana"/>
                <a:sym typeface="Verdana"/>
              </a:rPr>
              <a:t> </a:t>
            </a:r>
            <a:endParaRPr sz="2800">
              <a:solidFill>
                <a:srgbClr val="38761D"/>
              </a:solidFill>
              <a:highlight>
                <a:schemeClr val="dk1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latin typeface="Comfortaa"/>
              <a:ea typeface="Comfortaa"/>
              <a:cs typeface="Comfortaa"/>
              <a:sym typeface="Comfortaa"/>
            </a:endParaRPr>
          </a:p>
          <a:p>
            <a:pPr indent="-1371600" lvl="0" marL="137160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88" name="Google Shape;88;p16"/>
          <p:cNvSpPr/>
          <p:nvPr/>
        </p:nvSpPr>
        <p:spPr>
          <a:xfrm rot="5400000">
            <a:off x="7924250" y="4464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 rot="5400000">
            <a:off x="7924250" y="21840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/>
          <p:nvPr/>
        </p:nvSpPr>
        <p:spPr>
          <a:xfrm rot="5400000">
            <a:off x="7924250" y="3921600"/>
            <a:ext cx="1668300" cy="775500"/>
          </a:xfrm>
          <a:prstGeom prst="chevron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6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92" name="Google Shape;92;p16" title="IA3W8c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8675" y="2182100"/>
            <a:ext cx="1974349" cy="255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Association for Education and Rehabilitation of the Blind and Visually Impaired (AER)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8" name="Google Shape;98;p17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7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0" name="Google Shape;10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7025" y="2394675"/>
            <a:ext cx="2194825" cy="219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u="sng">
                <a:solidFill>
                  <a:srgbClr val="1155CC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AER Speak4</a:t>
            </a: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 - Take Action Now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8" name="Google Shape;10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7025" y="2394675"/>
            <a:ext cx="2194825" cy="219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8" title="NeKGJ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0951" y="1751224"/>
            <a:ext cx="2073793" cy="2681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/>
          <p:nvPr/>
        </p:nvSpPr>
        <p:spPr>
          <a:xfrm>
            <a:off x="2233525" y="1720775"/>
            <a:ext cx="6307200" cy="30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490250" y="1009050"/>
            <a:ext cx="8268600" cy="33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71600" lvl="0" marL="1371600" rtl="0" algn="l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i="1" sz="1600"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7" name="Google Shape;117;p19"/>
          <p:cNvSpPr txBox="1"/>
          <p:nvPr>
            <p:ph type="title"/>
          </p:nvPr>
        </p:nvSpPr>
        <p:spPr>
          <a:xfrm>
            <a:off x="490250" y="221550"/>
            <a:ext cx="6227100" cy="9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Schedule</a:t>
            </a:r>
            <a:endParaRPr sz="48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Google Shape;118;p19"/>
          <p:cNvSpPr/>
          <p:nvPr/>
        </p:nvSpPr>
        <p:spPr>
          <a:xfrm>
            <a:off x="-23175" y="11575"/>
            <a:ext cx="614100" cy="5143500"/>
          </a:xfrm>
          <a:prstGeom prst="diagStripe">
            <a:avLst>
              <a:gd fmla="val 50000" name="adj"/>
            </a:avLst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639950" y="1361425"/>
            <a:ext cx="8554800" cy="25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656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Welcome &amp; Logistics (3-5 min)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55600" lvl="0" marL="457200" rtl="0" algn="l">
              <a:lnSpc>
                <a:spcPct val="1656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Organization Spotlights (10 min)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55600" lvl="0" marL="457200" rtl="0" algn="l">
              <a:lnSpc>
                <a:spcPct val="1656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Conversation with </a:t>
            </a: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Panelists (40 min)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55600" lvl="0" marL="457200" rtl="0" algn="l">
              <a:lnSpc>
                <a:spcPct val="1656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Audience Q&amp;A (15-20 min)</a:t>
            </a:r>
            <a:endParaRPr sz="2000">
              <a:latin typeface="Verdana"/>
              <a:ea typeface="Verdana"/>
              <a:cs typeface="Verdana"/>
              <a:sym typeface="Verdana"/>
            </a:endParaRPr>
          </a:p>
          <a:p>
            <a:pPr indent="-355600" lvl="0" marL="457200" rtl="0" algn="l">
              <a:lnSpc>
                <a:spcPct val="165600"/>
              </a:lnSpc>
              <a:spcBef>
                <a:spcPts val="0"/>
              </a:spcBef>
              <a:spcAft>
                <a:spcPts val="0"/>
              </a:spcAft>
              <a:buSzPts val="2000"/>
              <a:buFont typeface="Verdana"/>
              <a:buChar char="●"/>
            </a:pPr>
            <a:r>
              <a:rPr lang="en" sz="2000">
                <a:latin typeface="Verdana"/>
                <a:ea typeface="Verdana"/>
                <a:cs typeface="Verdana"/>
                <a:sym typeface="Verdana"/>
              </a:rPr>
              <a:t>Closing &amp; Call to Action (3–5 min)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Council for Exceptional Children (CEC)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5" name="Google Shape;125;p20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0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 CEC for Exceptional Children logo" id="127" name="Google Shape;12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1775" y="1262800"/>
            <a:ext cx="3225425" cy="322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>
            <p:ph type="title"/>
          </p:nvPr>
        </p:nvSpPr>
        <p:spPr>
          <a:xfrm>
            <a:off x="490250" y="607550"/>
            <a:ext cx="8152800" cy="19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CEC Division on Visual Impairment and DeafBlindness (DVIDB)</a:t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3" name="Google Shape;133;p21"/>
          <p:cNvSpPr/>
          <p:nvPr/>
        </p:nvSpPr>
        <p:spPr>
          <a:xfrm>
            <a:off x="0" y="0"/>
            <a:ext cx="999300" cy="4323300"/>
          </a:xfrm>
          <a:prstGeom prst="rtTriangle">
            <a:avLst/>
          </a:prstGeom>
          <a:solidFill>
            <a:srgbClr val="3394D3"/>
          </a:solidFill>
          <a:ln cap="flat" cmpd="sng" w="9525">
            <a:solidFill>
              <a:srgbClr val="3394D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"/>
          <p:cNvSpPr txBox="1"/>
          <p:nvPr/>
        </p:nvSpPr>
        <p:spPr>
          <a:xfrm>
            <a:off x="775575" y="4589505"/>
            <a:ext cx="6600300" cy="3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Verdana"/>
                <a:ea typeface="Verdana"/>
                <a:cs typeface="Verdana"/>
                <a:sym typeface="Verdana"/>
              </a:rPr>
              <a:t>AERBVI Community Town Hall: IDEA 50th Anniversary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descr="DVIDB logo" id="135" name="Google Shape;13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250" y="2010325"/>
            <a:ext cx="3280775" cy="182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