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21" r:id="rId3"/>
    <p:sldId id="320" r:id="rId4"/>
    <p:sldId id="260" r:id="rId5"/>
    <p:sldId id="296" r:id="rId6"/>
    <p:sldId id="298" r:id="rId7"/>
    <p:sldId id="299" r:id="rId8"/>
    <p:sldId id="293" r:id="rId9"/>
    <p:sldId id="294" r:id="rId10"/>
    <p:sldId id="317" r:id="rId11"/>
    <p:sldId id="318" r:id="rId12"/>
    <p:sldId id="290" r:id="rId13"/>
    <p:sldId id="291" r:id="rId14"/>
    <p:sldId id="325" r:id="rId15"/>
    <p:sldId id="262" r:id="rId16"/>
    <p:sldId id="280" r:id="rId17"/>
    <p:sldId id="285" r:id="rId18"/>
    <p:sldId id="286" r:id="rId19"/>
    <p:sldId id="288" r:id="rId20"/>
    <p:sldId id="326" r:id="rId21"/>
    <p:sldId id="307" r:id="rId22"/>
    <p:sldId id="309" r:id="rId23"/>
    <p:sldId id="312" r:id="rId24"/>
    <p:sldId id="282" r:id="rId25"/>
    <p:sldId id="284" r:id="rId26"/>
    <p:sldId id="283" r:id="rId27"/>
    <p:sldId id="327" r:id="rId28"/>
    <p:sldId id="289" r:id="rId29"/>
    <p:sldId id="300" r:id="rId30"/>
    <p:sldId id="301" r:id="rId31"/>
    <p:sldId id="302" r:id="rId32"/>
    <p:sldId id="303" r:id="rId33"/>
    <p:sldId id="304" r:id="rId34"/>
    <p:sldId id="305" r:id="rId35"/>
    <p:sldId id="306" r:id="rId36"/>
    <p:sldId id="315" r:id="rId37"/>
    <p:sldId id="316" r:id="rId38"/>
    <p:sldId id="328" r:id="rId39"/>
    <p:sldId id="313" r:id="rId40"/>
    <p:sldId id="314"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304E"/>
    <a:srgbClr val="FF8F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6980" autoAdjust="0"/>
    <p:restoredTop sz="94660"/>
  </p:normalViewPr>
  <p:slideViewPr>
    <p:cSldViewPr snapToGrid="0">
      <p:cViewPr varScale="1">
        <p:scale>
          <a:sx n="114" d="100"/>
          <a:sy n="114" d="100"/>
        </p:scale>
        <p:origin x="360" y="84"/>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686538E-047F-47BC-9418-3D70B949374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2188866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86538E-047F-47BC-9418-3D70B949374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3280997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86538E-047F-47BC-9418-3D70B949374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2455023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86538E-047F-47BC-9418-3D70B949374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91277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86538E-047F-47BC-9418-3D70B949374C}"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439301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686538E-047F-47BC-9418-3D70B949374C}"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1285441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86538E-047F-47BC-9418-3D70B949374C}" type="datetimeFigureOut">
              <a:rPr lang="en-US" smtClean="0"/>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984336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686538E-047F-47BC-9418-3D70B949374C}" type="datetimeFigureOut">
              <a:rPr lang="en-US" smtClean="0"/>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350891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6538E-047F-47BC-9418-3D70B949374C}" type="datetimeFigureOut">
              <a:rPr lang="en-US" smtClean="0"/>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1097913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86538E-047F-47BC-9418-3D70B949374C}"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1362913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86538E-047F-47BC-9418-3D70B949374C}"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A0FCCC-E85C-4295-AF58-4BB61E0CD247}" type="slidenum">
              <a:rPr lang="en-US" smtClean="0"/>
              <a:t>‹#›</a:t>
            </a:fld>
            <a:endParaRPr lang="en-US"/>
          </a:p>
        </p:txBody>
      </p:sp>
    </p:spTree>
    <p:extLst>
      <p:ext uri="{BB962C8B-B14F-4D97-AF65-F5344CB8AC3E}">
        <p14:creationId xmlns:p14="http://schemas.microsoft.com/office/powerpoint/2010/main" val="1500637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86538E-047F-47BC-9418-3D70B949374C}" type="datetimeFigureOut">
              <a:rPr lang="en-US" smtClean="0"/>
              <a:t>10/23/2019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A0FCCC-E85C-4295-AF58-4BB61E0CD247}" type="slidenum">
              <a:rPr lang="en-US" smtClean="0"/>
              <a:t>‹#›</a:t>
            </a:fld>
            <a:endParaRPr lang="en-US"/>
          </a:p>
        </p:txBody>
      </p:sp>
    </p:spTree>
    <p:extLst>
      <p:ext uri="{BB962C8B-B14F-4D97-AF65-F5344CB8AC3E}">
        <p14:creationId xmlns:p14="http://schemas.microsoft.com/office/powerpoint/2010/main" val="41945789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3.xml"/><Relationship Id="rId7" Type="http://schemas.openxmlformats.org/officeDocument/2006/relationships/slide" Target="slide12.xml"/><Relationship Id="rId12" Type="http://schemas.openxmlformats.org/officeDocument/2006/relationships/hyperlink" Target="https://www.iriweb.org/articles/2019-digital-futures-conference-presentations" TargetMode="Externa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38.xml"/><Relationship Id="rId5" Type="http://schemas.openxmlformats.org/officeDocument/2006/relationships/slide" Target="slide8.xml"/><Relationship Id="rId10" Type="http://schemas.openxmlformats.org/officeDocument/2006/relationships/slide" Target="slide27.xml"/><Relationship Id="rId4" Type="http://schemas.openxmlformats.org/officeDocument/2006/relationships/slide" Target="slide5.xml"/><Relationship Id="rId9" Type="http://schemas.openxmlformats.org/officeDocument/2006/relationships/slide" Target="slide20.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ckinsey.com/business-functions/mckinsey-digital/our-insights/why-digital-strategies-fail"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www.youtube.com/watch?v=lSEfB3g1WD0"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EE8FA-97F2-4042-A618-5C4CF9F90B79}"/>
              </a:ext>
            </a:extLst>
          </p:cNvPr>
          <p:cNvSpPr>
            <a:spLocks noGrp="1"/>
          </p:cNvSpPr>
          <p:nvPr>
            <p:ph type="ctrTitle"/>
          </p:nvPr>
        </p:nvSpPr>
        <p:spPr>
          <a:xfrm>
            <a:off x="4147793" y="1214438"/>
            <a:ext cx="7632569" cy="2387600"/>
          </a:xfrm>
        </p:spPr>
        <p:txBody>
          <a:bodyPr/>
          <a:lstStyle/>
          <a:p>
            <a:pPr algn="l"/>
            <a:r>
              <a:rPr lang="en-US" b="1" dirty="0">
                <a:solidFill>
                  <a:srgbClr val="FF8F1C"/>
                </a:solidFill>
                <a:latin typeface="Arial" panose="020B0604020202020204" pitchFamily="34" charset="0"/>
                <a:cs typeface="Arial" panose="020B0604020202020204" pitchFamily="34" charset="0"/>
              </a:rPr>
              <a:t>Conference Highlights</a:t>
            </a:r>
          </a:p>
        </p:txBody>
      </p:sp>
      <p:sp>
        <p:nvSpPr>
          <p:cNvPr id="3" name="Subtitle 2">
            <a:extLst>
              <a:ext uri="{FF2B5EF4-FFF2-40B4-BE49-F238E27FC236}">
                <a16:creationId xmlns:a16="http://schemas.microsoft.com/office/drawing/2014/main" id="{8B0430A3-FEFB-4415-9383-0A3C38A3D560}"/>
              </a:ext>
            </a:extLst>
          </p:cNvPr>
          <p:cNvSpPr>
            <a:spLocks noGrp="1"/>
          </p:cNvSpPr>
          <p:nvPr>
            <p:ph type="subTitle" idx="1"/>
          </p:nvPr>
        </p:nvSpPr>
        <p:spPr>
          <a:xfrm>
            <a:off x="4223208" y="3602038"/>
            <a:ext cx="6444792" cy="1655762"/>
          </a:xfrm>
        </p:spPr>
        <p:txBody>
          <a:bodyPr>
            <a:normAutofit fontScale="77500" lnSpcReduction="20000"/>
          </a:bodyPr>
          <a:lstStyle/>
          <a:p>
            <a:pPr algn="l"/>
            <a:r>
              <a:rPr lang="en-US" dirty="0">
                <a:solidFill>
                  <a:srgbClr val="0A304E"/>
                </a:solidFill>
                <a:latin typeface="Arial" panose="020B0604020202020204" pitchFamily="34" charset="0"/>
                <a:cs typeface="Arial" panose="020B0604020202020204" pitchFamily="34" charset="0"/>
              </a:rPr>
              <a:t>10/17/2019</a:t>
            </a:r>
          </a:p>
          <a:p>
            <a:pPr algn="l"/>
            <a:endParaRPr lang="en-US" dirty="0">
              <a:solidFill>
                <a:srgbClr val="0A304E"/>
              </a:solidFill>
              <a:latin typeface="Arial" panose="020B0604020202020204" pitchFamily="34" charset="0"/>
              <a:cs typeface="Arial" panose="020B0604020202020204" pitchFamily="34" charset="0"/>
            </a:endParaRPr>
          </a:p>
          <a:p>
            <a:pPr algn="l">
              <a:lnSpc>
                <a:spcPct val="124000"/>
              </a:lnSpc>
            </a:pPr>
            <a:r>
              <a:rPr lang="en-US" dirty="0">
                <a:solidFill>
                  <a:srgbClr val="0A304E"/>
                </a:solidFill>
                <a:latin typeface="Arial" panose="020B0604020202020204" pitchFamily="34" charset="0"/>
                <a:cs typeface="Arial" panose="020B0604020202020204" pitchFamily="34" charset="0"/>
              </a:rPr>
              <a:t>Key takeaways to share with your organization – </a:t>
            </a:r>
            <a:r>
              <a:rPr lang="en-US" i="1" dirty="0">
                <a:solidFill>
                  <a:srgbClr val="0A304E"/>
                </a:solidFill>
                <a:latin typeface="Arial" panose="020B0604020202020204" pitchFamily="34" charset="0"/>
                <a:cs typeface="Arial" panose="020B0604020202020204" pitchFamily="34" charset="0"/>
              </a:rPr>
              <a:t>captured by Case Western Reserve University students* </a:t>
            </a:r>
          </a:p>
        </p:txBody>
      </p:sp>
      <p:sp>
        <p:nvSpPr>
          <p:cNvPr id="4" name="TextBox 3">
            <a:extLst>
              <a:ext uri="{FF2B5EF4-FFF2-40B4-BE49-F238E27FC236}">
                <a16:creationId xmlns:a16="http://schemas.microsoft.com/office/drawing/2014/main" id="{31D96F42-BBFE-47D4-8739-814344F23FDD}"/>
              </a:ext>
            </a:extLst>
          </p:cNvPr>
          <p:cNvSpPr txBox="1"/>
          <p:nvPr/>
        </p:nvSpPr>
        <p:spPr>
          <a:xfrm>
            <a:off x="4404220" y="5872294"/>
            <a:ext cx="5184397" cy="646331"/>
          </a:xfrm>
          <a:prstGeom prst="rect">
            <a:avLst/>
          </a:prstGeom>
          <a:noFill/>
        </p:spPr>
        <p:txBody>
          <a:bodyPr wrap="square" rtlCol="0">
            <a:spAutoFit/>
          </a:bodyPr>
          <a:lstStyle/>
          <a:p>
            <a:r>
              <a:rPr lang="en-US" dirty="0">
                <a:solidFill>
                  <a:srgbClr val="0A304E"/>
                </a:solidFill>
              </a:rPr>
              <a:t>* Note:  Due to the limited number of students, highlights could not be captured for all sessions.  </a:t>
            </a:r>
          </a:p>
        </p:txBody>
      </p:sp>
    </p:spTree>
    <p:extLst>
      <p:ext uri="{BB962C8B-B14F-4D97-AF65-F5344CB8AC3E}">
        <p14:creationId xmlns:p14="http://schemas.microsoft.com/office/powerpoint/2010/main" val="3651088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72770" y="1078187"/>
            <a:ext cx="10213157" cy="504314"/>
          </a:xfrm>
        </p:spPr>
        <p:txBody>
          <a:bodyPr>
            <a:noAutofit/>
          </a:bodyPr>
          <a:lstStyle/>
          <a:p>
            <a:r>
              <a:rPr lang="en-US" b="1" dirty="0">
                <a:solidFill>
                  <a:srgbClr val="FF8F1C"/>
                </a:solidFill>
              </a:rPr>
              <a:t>Digital Operations</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525566" y="2586173"/>
            <a:ext cx="8656319" cy="4777109"/>
          </a:xfrm>
          <a:effectLst>
            <a:glow rad="63500">
              <a:schemeClr val="bg1">
                <a:alpha val="40000"/>
              </a:schemeClr>
            </a:glow>
          </a:effectLst>
        </p:spPr>
        <p:txBody>
          <a:bodyPr>
            <a:noAutofit/>
          </a:bodyPr>
          <a:lstStyle/>
          <a:p>
            <a:pPr marL="0" indent="0">
              <a:lnSpc>
                <a:spcPts val="1400"/>
              </a:lnSpc>
              <a:buNone/>
            </a:pPr>
            <a:r>
              <a:rPr lang="en-US" sz="1600" dirty="0">
                <a:solidFill>
                  <a:srgbClr val="FF8F1C"/>
                </a:solidFill>
                <a:sym typeface="Wingdings" panose="05000000000000000000" pitchFamily="2" charset="2"/>
              </a:rPr>
              <a:t>GE’s Digital Transformation Journey</a:t>
            </a:r>
          </a:p>
          <a:p>
            <a:pPr lvl="1">
              <a:lnSpc>
                <a:spcPts val="1400"/>
              </a:lnSpc>
            </a:pPr>
            <a:r>
              <a:rPr lang="en-US" sz="1600" dirty="0">
                <a:solidFill>
                  <a:srgbClr val="0A304E"/>
                </a:solidFill>
                <a:sym typeface="Wingdings" panose="05000000000000000000" pitchFamily="2" charset="2"/>
              </a:rPr>
              <a:t>Started 10-12 years ago.  GE Aviation makes jet engines.  GE saw that jet engines in other parts of the world were failing before expected, which was causing major problems for customers.</a:t>
            </a:r>
          </a:p>
          <a:p>
            <a:pPr lvl="1">
              <a:lnSpc>
                <a:spcPts val="1400"/>
              </a:lnSpc>
            </a:pPr>
            <a:r>
              <a:rPr lang="en-US" sz="1600" dirty="0">
                <a:solidFill>
                  <a:srgbClr val="0A304E"/>
                </a:solidFill>
                <a:sym typeface="Wingdings" panose="05000000000000000000" pitchFamily="2" charset="2"/>
              </a:rPr>
              <a:t>As they brought in analytics and statistics, they found that the engines were not being operated as expected.  Customers can now use a digital application or manual inspection.  This automated application then spread throughout the organization.</a:t>
            </a:r>
          </a:p>
          <a:p>
            <a:pPr marL="0" indent="0">
              <a:lnSpc>
                <a:spcPts val="1400"/>
              </a:lnSpc>
              <a:buNone/>
            </a:pPr>
            <a:r>
              <a:rPr lang="en-US" sz="1600" dirty="0" err="1">
                <a:solidFill>
                  <a:srgbClr val="FF8F1C"/>
                </a:solidFill>
                <a:sym typeface="Wingdings" panose="05000000000000000000" pitchFamily="2" charset="2"/>
              </a:rPr>
              <a:t>Saggezza’s</a:t>
            </a:r>
            <a:r>
              <a:rPr lang="en-US" sz="1600" dirty="0">
                <a:solidFill>
                  <a:srgbClr val="FF8F1C"/>
                </a:solidFill>
                <a:sym typeface="Wingdings" panose="05000000000000000000" pitchFamily="2" charset="2"/>
              </a:rPr>
              <a:t> Digital Transformation journey</a:t>
            </a:r>
          </a:p>
          <a:p>
            <a:pPr lvl="1">
              <a:lnSpc>
                <a:spcPts val="1400"/>
              </a:lnSpc>
            </a:pPr>
            <a:r>
              <a:rPr lang="en-US" sz="1600" dirty="0">
                <a:solidFill>
                  <a:srgbClr val="0A304E"/>
                </a:solidFill>
                <a:sym typeface="Wingdings" panose="05000000000000000000" pitchFamily="2" charset="2"/>
              </a:rPr>
              <a:t>Developed a methodology to identify how to better collaborate.  This process identified a digital platform that was then developed and deployed throughout the company.  As a result, they saw productivity improvements</a:t>
            </a:r>
          </a:p>
          <a:p>
            <a:pPr lvl="1">
              <a:lnSpc>
                <a:spcPts val="1400"/>
              </a:lnSpc>
            </a:pPr>
            <a:r>
              <a:rPr lang="en-US" sz="1600" dirty="0">
                <a:solidFill>
                  <a:srgbClr val="0A304E"/>
                </a:solidFill>
                <a:sym typeface="Wingdings" panose="05000000000000000000" pitchFamily="2" charset="2"/>
              </a:rPr>
              <a:t>From a customer perspective, they worked with a furniture company to make data available for distributors and customers.  They were able to detect fraud at the store level.  </a:t>
            </a:r>
          </a:p>
          <a:p>
            <a:pPr marL="0" indent="0">
              <a:lnSpc>
                <a:spcPts val="1400"/>
              </a:lnSpc>
              <a:buNone/>
            </a:pPr>
            <a:r>
              <a:rPr lang="en-US" sz="1600" dirty="0">
                <a:solidFill>
                  <a:srgbClr val="FF8F1C"/>
                </a:solidFill>
                <a:sym typeface="Wingdings" panose="05000000000000000000" pitchFamily="2" charset="2"/>
              </a:rPr>
              <a:t>NASA’s  Digital Transformation Journey</a:t>
            </a:r>
          </a:p>
          <a:p>
            <a:pPr lvl="1">
              <a:lnSpc>
                <a:spcPts val="1400"/>
              </a:lnSpc>
            </a:pPr>
            <a:r>
              <a:rPr lang="en-US" sz="1600" dirty="0">
                <a:solidFill>
                  <a:srgbClr val="0A304E"/>
                </a:solidFill>
                <a:sym typeface="Wingdings" panose="05000000000000000000" pitchFamily="2" charset="2"/>
              </a:rPr>
              <a:t>About 2 years ago, NASA started examining their progress in digital transformation.</a:t>
            </a:r>
          </a:p>
          <a:p>
            <a:pPr lvl="1">
              <a:lnSpc>
                <a:spcPts val="1400"/>
              </a:lnSpc>
            </a:pPr>
            <a:r>
              <a:rPr lang="en-US" sz="1600" dirty="0">
                <a:solidFill>
                  <a:srgbClr val="0A304E"/>
                </a:solidFill>
                <a:sym typeface="Wingdings" panose="05000000000000000000" pitchFamily="2" charset="2"/>
              </a:rPr>
              <a:t>They discovered broad efforts at digital transformation, but the solutions were siloed.  The solutions were re-created many times in many different areas.</a:t>
            </a: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1751757"/>
            <a:ext cx="12052119"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5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Discussion Panel – Page 1</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J.F. Barthelemy, NASA Langley Research Center;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Socka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Suppiah</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Saggezza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Dinakar</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Deshmukh, GE Aviation</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Moderated by Lee Ann Cochran, Amphora Consulting</a:t>
            </a: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1666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81158" y="793974"/>
            <a:ext cx="10213157" cy="504314"/>
          </a:xfrm>
        </p:spPr>
        <p:txBody>
          <a:bodyPr>
            <a:noAutofit/>
          </a:bodyPr>
          <a:lstStyle/>
          <a:p>
            <a:r>
              <a:rPr lang="en-US" b="1" dirty="0">
                <a:solidFill>
                  <a:srgbClr val="FF8F1C"/>
                </a:solidFill>
              </a:rPr>
              <a:t>Digital Operations</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167724"/>
            <a:ext cx="8656319" cy="4777109"/>
          </a:xfrm>
          <a:effectLst>
            <a:glow rad="63500">
              <a:schemeClr val="bg1">
                <a:alpha val="40000"/>
              </a:schemeClr>
            </a:glow>
          </a:effectLst>
        </p:spPr>
        <p:txBody>
          <a:bodyPr>
            <a:noAutofit/>
          </a:bodyPr>
          <a:lstStyle/>
          <a:p>
            <a:pPr marL="0" indent="0">
              <a:lnSpc>
                <a:spcPts val="1400"/>
              </a:lnSpc>
              <a:buNone/>
            </a:pPr>
            <a:r>
              <a:rPr lang="en-US" sz="1800" i="1" dirty="0">
                <a:solidFill>
                  <a:srgbClr val="0A304E"/>
                </a:solidFill>
                <a:sym typeface="Wingdings" panose="05000000000000000000" pitchFamily="2" charset="2"/>
              </a:rPr>
              <a:t>Challenges with digital transformation</a:t>
            </a:r>
          </a:p>
          <a:p>
            <a:pPr marL="457200" lvl="1" indent="0">
              <a:lnSpc>
                <a:spcPts val="1400"/>
              </a:lnSpc>
              <a:buNone/>
            </a:pPr>
            <a:r>
              <a:rPr lang="en-US" sz="1800" dirty="0">
                <a:solidFill>
                  <a:srgbClr val="FF8F1C"/>
                </a:solidFill>
                <a:sym typeface="Wingdings" panose="05000000000000000000" pitchFamily="2" charset="2"/>
              </a:rPr>
              <a:t>GE</a:t>
            </a:r>
            <a:r>
              <a:rPr lang="en-US" sz="1800" dirty="0">
                <a:solidFill>
                  <a:srgbClr val="0A304E"/>
                </a:solidFill>
                <a:sym typeface="Wingdings" panose="05000000000000000000" pitchFamily="2" charset="2"/>
              </a:rPr>
              <a:t>: Translating POC to production systems is difficult.  It is a challenge to ensure that leaders understand a POC is just that, and that changes need to be made before production.</a:t>
            </a:r>
          </a:p>
          <a:p>
            <a:pPr marL="457200" lvl="1" indent="0">
              <a:lnSpc>
                <a:spcPts val="1400"/>
              </a:lnSpc>
              <a:buNone/>
            </a:pPr>
            <a:r>
              <a:rPr lang="en-US" sz="1800" dirty="0" err="1">
                <a:solidFill>
                  <a:srgbClr val="FF8F1C"/>
                </a:solidFill>
                <a:sym typeface="Wingdings" panose="05000000000000000000" pitchFamily="2" charset="2"/>
              </a:rPr>
              <a:t>Saggezza</a:t>
            </a:r>
            <a:r>
              <a:rPr lang="en-US" sz="1800" dirty="0">
                <a:solidFill>
                  <a:srgbClr val="0A304E"/>
                </a:solidFill>
                <a:sym typeface="Wingdings" panose="05000000000000000000" pitchFamily="2" charset="2"/>
              </a:rPr>
              <a:t>: The biggest challenge is behavioral.  The organization must be empowered to make decisions</a:t>
            </a:r>
          </a:p>
          <a:p>
            <a:pPr marL="457200" lvl="1" indent="0">
              <a:lnSpc>
                <a:spcPts val="1400"/>
              </a:lnSpc>
              <a:buNone/>
            </a:pPr>
            <a:r>
              <a:rPr lang="en-US" sz="1800" dirty="0">
                <a:solidFill>
                  <a:srgbClr val="FF8F1C"/>
                </a:solidFill>
                <a:sym typeface="Wingdings" panose="05000000000000000000" pitchFamily="2" charset="2"/>
              </a:rPr>
              <a:t>NASA</a:t>
            </a:r>
            <a:r>
              <a:rPr lang="en-US" sz="1800" dirty="0">
                <a:solidFill>
                  <a:srgbClr val="0A304E"/>
                </a:solidFill>
                <a:sym typeface="Wingdings" panose="05000000000000000000" pitchFamily="2" charset="2"/>
              </a:rPr>
              <a:t>: There is a tendency for technologists to push a technology.  They need to love the problem and not the solution.  NASA is a mission agency.  Need to be deliberate in terms of where innovation is introduced so that there is a demonstrable ROI on the mission.</a:t>
            </a:r>
          </a:p>
          <a:p>
            <a:pPr marL="457200" lvl="1" indent="0">
              <a:lnSpc>
                <a:spcPts val="1400"/>
              </a:lnSpc>
              <a:buNone/>
            </a:pPr>
            <a:endParaRPr lang="en-US" sz="1800" dirty="0">
              <a:solidFill>
                <a:srgbClr val="0A304E"/>
              </a:solidFill>
              <a:sym typeface="Wingdings" panose="05000000000000000000" pitchFamily="2" charset="2"/>
            </a:endParaRPr>
          </a:p>
          <a:p>
            <a:pPr marL="0" indent="0">
              <a:lnSpc>
                <a:spcPts val="1400"/>
              </a:lnSpc>
              <a:buNone/>
            </a:pPr>
            <a:r>
              <a:rPr lang="en-US" sz="1800" i="1" dirty="0">
                <a:solidFill>
                  <a:srgbClr val="0A304E"/>
                </a:solidFill>
                <a:sym typeface="Wingdings" panose="05000000000000000000" pitchFamily="2" charset="2"/>
              </a:rPr>
              <a:t>How can companies start?</a:t>
            </a:r>
          </a:p>
          <a:p>
            <a:pPr marL="457200" lvl="1" indent="0">
              <a:lnSpc>
                <a:spcPts val="1400"/>
              </a:lnSpc>
              <a:buNone/>
            </a:pPr>
            <a:r>
              <a:rPr lang="en-US" sz="1800" dirty="0">
                <a:solidFill>
                  <a:srgbClr val="FF8F1C"/>
                </a:solidFill>
                <a:sym typeface="Wingdings" panose="05000000000000000000" pitchFamily="2" charset="2"/>
              </a:rPr>
              <a:t>GE</a:t>
            </a:r>
            <a:r>
              <a:rPr lang="en-US" sz="1800" dirty="0">
                <a:solidFill>
                  <a:srgbClr val="0A304E"/>
                </a:solidFill>
                <a:sym typeface="Wingdings" panose="05000000000000000000" pitchFamily="2" charset="2"/>
              </a:rPr>
              <a:t>: Starting by democratizing the data.  How can the data be centrally located?  How can the employees be skilled up so that they can access and analyze the data?  Now that people can access the data, they are running with it and arriving at interesting insights.</a:t>
            </a:r>
          </a:p>
          <a:p>
            <a:pPr marL="457200" lvl="1" indent="0">
              <a:lnSpc>
                <a:spcPts val="1400"/>
              </a:lnSpc>
              <a:buNone/>
            </a:pPr>
            <a:r>
              <a:rPr lang="en-US" sz="1800" dirty="0" err="1">
                <a:solidFill>
                  <a:srgbClr val="FF8F1C"/>
                </a:solidFill>
                <a:sym typeface="Wingdings" panose="05000000000000000000" pitchFamily="2" charset="2"/>
              </a:rPr>
              <a:t>Saggezza</a:t>
            </a:r>
            <a:r>
              <a:rPr lang="en-US" sz="1800" dirty="0">
                <a:solidFill>
                  <a:srgbClr val="0A304E"/>
                </a:solidFill>
                <a:sym typeface="Wingdings" panose="05000000000000000000" pitchFamily="2" charset="2"/>
              </a:rPr>
              <a:t>: Start small, and quickly implement wins to get buy-in throughout the organization.  Wins release funds.</a:t>
            </a:r>
          </a:p>
          <a:p>
            <a:pPr marL="457200" lvl="1" indent="0">
              <a:lnSpc>
                <a:spcPts val="1400"/>
              </a:lnSpc>
              <a:buNone/>
            </a:pPr>
            <a:r>
              <a:rPr lang="en-US" sz="1800" dirty="0">
                <a:solidFill>
                  <a:srgbClr val="FF8F1C"/>
                </a:solidFill>
                <a:sym typeface="Wingdings" panose="05000000000000000000" pitchFamily="2" charset="2"/>
              </a:rPr>
              <a:t>NASA</a:t>
            </a:r>
            <a:r>
              <a:rPr lang="en-US" sz="1800" dirty="0">
                <a:solidFill>
                  <a:srgbClr val="0A304E"/>
                </a:solidFill>
                <a:sym typeface="Wingdings" panose="05000000000000000000" pitchFamily="2" charset="2"/>
              </a:rPr>
              <a:t>: Companies should look at their critical missions and start by making an impact in those areas.  NASA has developed 6 explicit roadmaps, and they are focusing on those as a first effort.</a:t>
            </a: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1462115"/>
            <a:ext cx="12052119"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5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Discussion Panel – Page 2</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J.F. Barthelemy, NASA Langley Research Center;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Socka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Suppiah</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Saggezza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Dinakar</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Deshmukh, GE Aviation</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Moderated by Lee Ann Cochran, Amphora Consulting</a:t>
            </a: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8546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b="1" dirty="0">
                <a:solidFill>
                  <a:srgbClr val="FF8F1C"/>
                </a:solidFill>
              </a:rPr>
              <a:t>Digital Value Creation</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5" y="1880650"/>
            <a:ext cx="8778241" cy="4977349"/>
          </a:xfrm>
        </p:spPr>
        <p:txBody>
          <a:bodyPr>
            <a:normAutofit/>
          </a:bodyPr>
          <a:lstStyle/>
          <a:p>
            <a:pPr marL="0" indent="0">
              <a:lnSpc>
                <a:spcPts val="1600"/>
              </a:lnSpc>
              <a:buNone/>
            </a:pPr>
            <a:r>
              <a:rPr lang="en-US" sz="1600" dirty="0">
                <a:solidFill>
                  <a:schemeClr val="accent2"/>
                </a:solidFill>
              </a:rPr>
              <a:t>IRI has commissioned RTI to complete six Case Studies:</a:t>
            </a:r>
          </a:p>
          <a:p>
            <a:pPr>
              <a:lnSpc>
                <a:spcPts val="1600"/>
              </a:lnSpc>
            </a:pPr>
            <a:r>
              <a:rPr lang="en-US" sz="1600" dirty="0">
                <a:solidFill>
                  <a:srgbClr val="0A304E"/>
                </a:solidFill>
              </a:rPr>
              <a:t>Each case will explore aspects of digital transformation</a:t>
            </a:r>
          </a:p>
          <a:p>
            <a:pPr lvl="1">
              <a:lnSpc>
                <a:spcPts val="1600"/>
              </a:lnSpc>
            </a:pPr>
            <a:r>
              <a:rPr lang="en-US" sz="1600" dirty="0">
                <a:solidFill>
                  <a:srgbClr val="0A304E"/>
                </a:solidFill>
              </a:rPr>
              <a:t>Impetus: Change drivers that led a company to contemplate and pursue a digital transformation.</a:t>
            </a:r>
          </a:p>
          <a:p>
            <a:pPr lvl="1">
              <a:lnSpc>
                <a:spcPts val="1600"/>
              </a:lnSpc>
            </a:pPr>
            <a:r>
              <a:rPr lang="en-US" sz="1600" dirty="0">
                <a:solidFill>
                  <a:srgbClr val="0A304E"/>
                </a:solidFill>
              </a:rPr>
              <a:t>Preparation: The specific initial steps taken to set the stage for and embark upon the digital transformation.</a:t>
            </a:r>
          </a:p>
          <a:p>
            <a:pPr lvl="1">
              <a:lnSpc>
                <a:spcPts val="1600"/>
              </a:lnSpc>
            </a:pPr>
            <a:r>
              <a:rPr lang="en-US" sz="1600" dirty="0">
                <a:solidFill>
                  <a:srgbClr val="0A304E"/>
                </a:solidFill>
              </a:rPr>
              <a:t>Action: The kinds of action taken across the key aspects or “lenses” as the company’s digital transformation progressed.</a:t>
            </a:r>
          </a:p>
          <a:p>
            <a:pPr lvl="1">
              <a:lnSpc>
                <a:spcPts val="1600"/>
              </a:lnSpc>
            </a:pPr>
            <a:r>
              <a:rPr lang="en-US" sz="1600" dirty="0">
                <a:solidFill>
                  <a:srgbClr val="0A304E"/>
                </a:solidFill>
              </a:rPr>
              <a:t>Maintenance: Lessons learned and continuing actions to sustain the transformation.</a:t>
            </a:r>
          </a:p>
          <a:p>
            <a:pPr>
              <a:lnSpc>
                <a:spcPts val="1600"/>
              </a:lnSpc>
            </a:pPr>
            <a:r>
              <a:rPr lang="en-US" sz="1600" dirty="0">
                <a:solidFill>
                  <a:srgbClr val="0A304E"/>
                </a:solidFill>
              </a:rPr>
              <a:t>Each lens provides focus on a critical aspect of Digital Transformation</a:t>
            </a:r>
          </a:p>
          <a:p>
            <a:pPr marL="0" indent="0">
              <a:lnSpc>
                <a:spcPts val="1600"/>
              </a:lnSpc>
              <a:buNone/>
            </a:pPr>
            <a:r>
              <a:rPr lang="en-US" sz="1600" dirty="0">
                <a:solidFill>
                  <a:schemeClr val="accent2"/>
                </a:solidFill>
              </a:rPr>
              <a:t>Michelin</a:t>
            </a:r>
          </a:p>
          <a:p>
            <a:pPr lvl="1">
              <a:lnSpc>
                <a:spcPts val="1600"/>
              </a:lnSpc>
            </a:pPr>
            <a:r>
              <a:rPr lang="en-US" sz="1600" dirty="0">
                <a:solidFill>
                  <a:srgbClr val="0A304E"/>
                </a:solidFill>
              </a:rPr>
              <a:t>Intentionally looked forward 50 years to adapt to the digital age ahead of everyone else</a:t>
            </a:r>
          </a:p>
          <a:p>
            <a:pPr lvl="1">
              <a:lnSpc>
                <a:spcPts val="1600"/>
              </a:lnSpc>
            </a:pPr>
            <a:r>
              <a:rPr lang="en-US" sz="1600" dirty="0">
                <a:solidFill>
                  <a:srgbClr val="0A304E"/>
                </a:solidFill>
              </a:rPr>
              <a:t>Hired and created a chief digital officer role</a:t>
            </a:r>
          </a:p>
          <a:p>
            <a:pPr lvl="1">
              <a:lnSpc>
                <a:spcPts val="1600"/>
              </a:lnSpc>
            </a:pPr>
            <a:r>
              <a:rPr lang="en-US" sz="1600" dirty="0">
                <a:solidFill>
                  <a:srgbClr val="0A304E"/>
                </a:solidFill>
              </a:rPr>
              <a:t>CDO advocated for a short, flexible 3-year strategy because technology is changing so fast. Competitors will also have strategies, but their implementation is what will set them apart.</a:t>
            </a:r>
          </a:p>
          <a:p>
            <a:pPr lvl="1">
              <a:lnSpc>
                <a:spcPts val="1600"/>
              </a:lnSpc>
            </a:pPr>
            <a:r>
              <a:rPr lang="en-US" sz="1600" dirty="0">
                <a:solidFill>
                  <a:srgbClr val="0A304E"/>
                </a:solidFill>
              </a:rPr>
              <a:t>Structure, IT department is in parallel, not ivory tower</a:t>
            </a: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Plenary Session– Page 1</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Tom Culver and Jason Norman, RTI Innovation Advisors</a:t>
            </a:r>
            <a:endParaRPr kumimoji="0" lang="en-US" sz="1700" b="1"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3BA0F1E2-F5BB-4593-86DA-38D22CC5DB2E}"/>
              </a:ext>
            </a:extLst>
          </p:cNvPr>
          <p:cNvSpPr/>
          <p:nvPr/>
        </p:nvSpPr>
        <p:spPr>
          <a:xfrm>
            <a:off x="1381215" y="2044057"/>
            <a:ext cx="8778241" cy="1127873"/>
          </a:xfrm>
          <a:prstGeom prst="rect">
            <a:avLst/>
          </a:prstGeom>
        </p:spPr>
        <p:txBody>
          <a:bodyPr wrap="square">
            <a:spAutoFit/>
          </a:bodyPr>
          <a:lstStyle/>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2096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b="1" dirty="0">
                <a:solidFill>
                  <a:srgbClr val="FF8F1C"/>
                </a:solidFill>
              </a:rPr>
              <a:t>Digital Value Creation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5" y="1880650"/>
            <a:ext cx="8778241" cy="4977349"/>
          </a:xfrm>
        </p:spPr>
        <p:txBody>
          <a:bodyPr>
            <a:normAutofit/>
          </a:bodyPr>
          <a:lstStyle/>
          <a:p>
            <a:pPr marL="0" indent="0">
              <a:lnSpc>
                <a:spcPts val="1600"/>
              </a:lnSpc>
              <a:buNone/>
            </a:pPr>
            <a:r>
              <a:rPr lang="en-US" sz="1600" dirty="0">
                <a:solidFill>
                  <a:schemeClr val="accent2"/>
                </a:solidFill>
              </a:rPr>
              <a:t>Michelin (cont.)</a:t>
            </a:r>
          </a:p>
          <a:p>
            <a:pPr>
              <a:lnSpc>
                <a:spcPts val="1600"/>
              </a:lnSpc>
            </a:pPr>
            <a:r>
              <a:rPr lang="en-US" sz="1600" dirty="0">
                <a:solidFill>
                  <a:srgbClr val="0A304E"/>
                </a:solidFill>
              </a:rPr>
              <a:t>Focus on building internal talent. Digital talent went from 6-600 in 4 years. Over 70% of digital factory staff were external hires with specific digital experience and competencies.</a:t>
            </a:r>
          </a:p>
          <a:p>
            <a:pPr>
              <a:lnSpc>
                <a:spcPts val="1600"/>
              </a:lnSpc>
            </a:pPr>
            <a:r>
              <a:rPr lang="en-US" sz="1600" dirty="0">
                <a:solidFill>
                  <a:srgbClr val="0A304E"/>
                </a:solidFill>
              </a:rPr>
              <a:t>Culture shift and transformation was intentional, find the people who are not resistant to change instead of trying to argue with those who refuse to change. Also be very intentional on creating incentives.</a:t>
            </a:r>
          </a:p>
          <a:p>
            <a:pPr>
              <a:lnSpc>
                <a:spcPts val="1600"/>
              </a:lnSpc>
            </a:pPr>
            <a:r>
              <a:rPr lang="en-US" sz="1600" dirty="0">
                <a:solidFill>
                  <a:srgbClr val="0A304E"/>
                </a:solidFill>
              </a:rPr>
              <a:t>Early digital experiments did not require IT support. Develop capabilities alongside IT, not through IT.</a:t>
            </a:r>
          </a:p>
          <a:p>
            <a:pPr>
              <a:lnSpc>
                <a:spcPts val="1600"/>
              </a:lnSpc>
            </a:pPr>
            <a:r>
              <a:rPr lang="en-US" sz="1600" dirty="0">
                <a:solidFill>
                  <a:srgbClr val="0A304E"/>
                </a:solidFill>
              </a:rPr>
              <a:t>Operations and offerings: Keep a clear idea of the context. Why should customers want to use your app?</a:t>
            </a:r>
          </a:p>
          <a:p>
            <a:pPr marL="0" indent="0">
              <a:lnSpc>
                <a:spcPts val="1600"/>
              </a:lnSpc>
              <a:buNone/>
            </a:pPr>
            <a:r>
              <a:rPr lang="en-US" sz="1600" dirty="0">
                <a:solidFill>
                  <a:srgbClr val="0A304E"/>
                </a:solidFill>
              </a:rPr>
              <a:t>Digital transformation will impact and change core structures, operations, and process, and such changes will take time.</a:t>
            </a: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Plenary Session – Page 2</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Tom Culver and Jason Norman, RTI Innovation Advisors</a:t>
            </a:r>
            <a:endParaRPr kumimoji="0" lang="en-US" sz="1700" b="1"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3BA0F1E2-F5BB-4593-86DA-38D22CC5DB2E}"/>
              </a:ext>
            </a:extLst>
          </p:cNvPr>
          <p:cNvSpPr/>
          <p:nvPr/>
        </p:nvSpPr>
        <p:spPr>
          <a:xfrm>
            <a:off x="1381215" y="2044057"/>
            <a:ext cx="8778241" cy="1127873"/>
          </a:xfrm>
          <a:prstGeom prst="rect">
            <a:avLst/>
          </a:prstGeom>
        </p:spPr>
        <p:txBody>
          <a:bodyPr wrap="square">
            <a:spAutoFit/>
          </a:bodyPr>
          <a:lstStyle/>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7318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98704" y="841041"/>
            <a:ext cx="10515600" cy="1325563"/>
          </a:xfrm>
        </p:spPr>
        <p:txBody>
          <a:bodyPr>
            <a:normAutofit/>
          </a:bodyPr>
          <a:lstStyle/>
          <a:p>
            <a:r>
              <a:rPr lang="en-US" b="1" dirty="0">
                <a:solidFill>
                  <a:srgbClr val="FF8F1C"/>
                </a:solidFill>
              </a:rPr>
              <a:t>Digital Partnerships</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838200" y="2166604"/>
            <a:ext cx="9976104" cy="5001795"/>
          </a:xfrm>
        </p:spPr>
        <p:txBody>
          <a:bodyPr>
            <a:noAutofit/>
          </a:bodyPr>
          <a:lstStyle/>
          <a:p>
            <a:pPr marL="457200" indent="-457200">
              <a:lnSpc>
                <a:spcPct val="100000"/>
              </a:lnSpc>
              <a:buFont typeface="+mj-lt"/>
              <a:buAutoNum type="arabicPeriod"/>
            </a:pPr>
            <a:r>
              <a:rPr lang="en-US" sz="2400" dirty="0">
                <a:solidFill>
                  <a:srgbClr val="0A304E"/>
                </a:solidFill>
              </a:rPr>
              <a:t>Jennifer Thomas, Plug &amp; Play Cleveland; Sarah Mihalik, UH Ventures; Sarah Stamp, Cleveland Clinic – </a:t>
            </a:r>
            <a:r>
              <a:rPr lang="en-US" sz="2400" i="1" dirty="0">
                <a:solidFill>
                  <a:srgbClr val="0A304E"/>
                </a:solidFill>
              </a:rPr>
              <a:t>slides available</a:t>
            </a:r>
          </a:p>
          <a:p>
            <a:pPr marL="457200" indent="-457200">
              <a:lnSpc>
                <a:spcPct val="100000"/>
              </a:lnSpc>
              <a:buFont typeface="+mj-lt"/>
              <a:buAutoNum type="arabicPeriod"/>
            </a:pPr>
            <a:r>
              <a:rPr lang="en-US" sz="2400" dirty="0">
                <a:solidFill>
                  <a:srgbClr val="0A304E"/>
                </a:solidFill>
              </a:rPr>
              <a:t>Creighton Warren, USG Corporation – </a:t>
            </a:r>
            <a:r>
              <a:rPr lang="en-US" sz="2400" i="1" dirty="0">
                <a:solidFill>
                  <a:srgbClr val="0A304E"/>
                </a:solidFill>
              </a:rPr>
              <a:t>slides available</a:t>
            </a:r>
          </a:p>
          <a:p>
            <a:pPr marL="457200" indent="-457200">
              <a:lnSpc>
                <a:spcPct val="100000"/>
              </a:lnSpc>
              <a:buFont typeface="+mj-lt"/>
              <a:buAutoNum type="arabicPeriod"/>
            </a:pPr>
            <a:r>
              <a:rPr lang="en-US" sz="2400" dirty="0">
                <a:solidFill>
                  <a:srgbClr val="0A304E"/>
                </a:solidFill>
              </a:rPr>
              <a:t>Cosmin Laslau, Lux Research – </a:t>
            </a:r>
            <a:r>
              <a:rPr lang="en-US" sz="2400" i="1" dirty="0">
                <a:solidFill>
                  <a:srgbClr val="0A304E"/>
                </a:solidFill>
              </a:rPr>
              <a:t>Highlights not captured; slides available</a:t>
            </a:r>
          </a:p>
          <a:p>
            <a:pPr marL="457200" indent="-457200">
              <a:lnSpc>
                <a:spcPts val="2000"/>
              </a:lnSpc>
              <a:buFont typeface="+mj-lt"/>
              <a:buAutoNum type="arabicPeriod"/>
            </a:pPr>
            <a:endParaRPr lang="en-US" sz="2000" dirty="0">
              <a:solidFill>
                <a:srgbClr val="0A304E"/>
              </a:solidFill>
            </a:endParaRPr>
          </a:p>
          <a:p>
            <a:pPr marL="457200" indent="-457200">
              <a:lnSpc>
                <a:spcPts val="2000"/>
              </a:lnSpc>
              <a:buFont typeface="+mj-lt"/>
              <a:buAutoNum type="arabicPeriod"/>
            </a:pPr>
            <a:endParaRPr lang="en-US" sz="2000" b="1" dirty="0">
              <a:solidFill>
                <a:srgbClr val="0A304E"/>
              </a:solidFill>
            </a:endParaRPr>
          </a:p>
          <a:p>
            <a:pPr marL="457200" indent="-457200">
              <a:lnSpc>
                <a:spcPts val="2000"/>
              </a:lnSpc>
              <a:buFont typeface="+mj-lt"/>
              <a:buAutoNum type="arabicPeriod"/>
            </a:pPr>
            <a:endParaRPr lang="en-US" sz="2000" b="1" dirty="0">
              <a:solidFill>
                <a:srgbClr val="0A304E"/>
              </a:solidFill>
            </a:endParaRPr>
          </a:p>
          <a:p>
            <a:pPr marL="0" indent="0">
              <a:lnSpc>
                <a:spcPts val="2000"/>
              </a:lnSpc>
              <a:buNone/>
            </a:pPr>
            <a:endParaRPr lang="en-US" sz="1600" dirty="0">
              <a:solidFill>
                <a:srgbClr val="0A304E"/>
              </a:solidFill>
            </a:endParaRPr>
          </a:p>
          <a:p>
            <a:pPr marL="0" indent="0">
              <a:lnSpc>
                <a:spcPts val="2000"/>
              </a:lnSpc>
              <a:buNone/>
            </a:pPr>
            <a:endParaRPr lang="en-US" sz="1600" dirty="0">
              <a:solidFill>
                <a:srgbClr val="0A304E"/>
              </a:solidFill>
            </a:endParaRPr>
          </a:p>
          <a:p>
            <a:pPr marL="0" indent="0">
              <a:lnSpc>
                <a:spcPts val="2000"/>
              </a:lnSpc>
              <a:buNone/>
            </a:pPr>
            <a:endParaRPr lang="en-US" sz="2000" dirty="0">
              <a:solidFill>
                <a:srgbClr val="0A304E"/>
              </a:solidFill>
            </a:endParaRPr>
          </a:p>
        </p:txBody>
      </p:sp>
      <p:sp>
        <p:nvSpPr>
          <p:cNvPr id="7" name="Content Placeholder 2">
            <a:extLst>
              <a:ext uri="{FF2B5EF4-FFF2-40B4-BE49-F238E27FC236}">
                <a16:creationId xmlns:a16="http://schemas.microsoft.com/office/drawing/2014/main" id="{AEE79893-65A9-446A-AAE8-D5A5C8B6E929}"/>
              </a:ext>
            </a:extLst>
          </p:cNvPr>
          <p:cNvSpPr txBox="1">
            <a:spLocks/>
          </p:cNvSpPr>
          <p:nvPr/>
        </p:nvSpPr>
        <p:spPr>
          <a:xfrm>
            <a:off x="6235881" y="1898788"/>
            <a:ext cx="5956119" cy="56906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srgbClr val="0A304E"/>
              </a:solidFill>
            </a:endParaRPr>
          </a:p>
        </p:txBody>
      </p:sp>
    </p:spTree>
    <p:extLst>
      <p:ext uri="{BB962C8B-B14F-4D97-AF65-F5344CB8AC3E}">
        <p14:creationId xmlns:p14="http://schemas.microsoft.com/office/powerpoint/2010/main" val="1668803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2081566"/>
            <a:ext cx="8778241" cy="4206636"/>
          </a:xfrm>
        </p:spPr>
        <p:txBody>
          <a:bodyPr>
            <a:normAutofit lnSpcReduction="10000"/>
          </a:bodyPr>
          <a:lstStyle/>
          <a:p>
            <a:pPr marL="0" indent="0">
              <a:buNone/>
            </a:pPr>
            <a:r>
              <a:rPr lang="en-US" sz="1700" dirty="0">
                <a:solidFill>
                  <a:srgbClr val="0A304E"/>
                </a:solidFill>
              </a:rPr>
              <a:t>Session Summary</a:t>
            </a:r>
          </a:p>
          <a:p>
            <a:pPr marL="0" indent="0">
              <a:buNone/>
            </a:pPr>
            <a:r>
              <a:rPr lang="en-US" sz="1700" dirty="0">
                <a:solidFill>
                  <a:srgbClr val="0A304E"/>
                </a:solidFill>
              </a:rPr>
              <a:t>This panel provides examples of successful partnerships.  Plug and Play serves an important role in connecting startups with corporate innovation and venture capital.</a:t>
            </a:r>
          </a:p>
          <a:p>
            <a:pPr marL="0" indent="0">
              <a:buNone/>
            </a:pPr>
            <a:r>
              <a:rPr lang="en-US" sz="1700" i="1" dirty="0">
                <a:solidFill>
                  <a:srgbClr val="0A304E"/>
                </a:solidFill>
              </a:rPr>
              <a:t>Why is there a heightened need for speed of innovation?</a:t>
            </a:r>
          </a:p>
          <a:p>
            <a:pPr marL="457200" lvl="1" indent="0">
              <a:buNone/>
            </a:pPr>
            <a:r>
              <a:rPr lang="en-US" sz="1700" dirty="0">
                <a:solidFill>
                  <a:schemeClr val="accent2"/>
                </a:solidFill>
              </a:rPr>
              <a:t>Mihalik</a:t>
            </a:r>
            <a:r>
              <a:rPr lang="en-US" sz="1700" dirty="0">
                <a:solidFill>
                  <a:srgbClr val="0A304E"/>
                </a:solidFill>
              </a:rPr>
              <a:t>: Payers are forcing healthcare organizations to streamline delivery of care and provide more accessible care, primarily at home</a:t>
            </a:r>
          </a:p>
          <a:p>
            <a:pPr marL="457200" lvl="1" indent="0">
              <a:buNone/>
            </a:pPr>
            <a:r>
              <a:rPr lang="en-US" sz="1700" dirty="0">
                <a:solidFill>
                  <a:schemeClr val="accent2"/>
                </a:solidFill>
              </a:rPr>
              <a:t>Stamp</a:t>
            </a:r>
            <a:r>
              <a:rPr lang="en-US" sz="1700" dirty="0">
                <a:solidFill>
                  <a:srgbClr val="0A304E"/>
                </a:solidFill>
              </a:rPr>
              <a:t>: There is a desire to know the consumer patients want access to healthcare where they are comfortable, which is usually at home.</a:t>
            </a:r>
          </a:p>
          <a:p>
            <a:pPr marL="0" indent="0">
              <a:buNone/>
            </a:pPr>
            <a:r>
              <a:rPr lang="en-US" sz="1700" i="1" dirty="0">
                <a:solidFill>
                  <a:srgbClr val="0A304E"/>
                </a:solidFill>
              </a:rPr>
              <a:t>How do you learn?</a:t>
            </a:r>
          </a:p>
          <a:p>
            <a:pPr marL="457200" lvl="1" indent="0">
              <a:buNone/>
            </a:pPr>
            <a:r>
              <a:rPr lang="en-US" sz="1700" dirty="0">
                <a:solidFill>
                  <a:schemeClr val="accent2"/>
                </a:solidFill>
              </a:rPr>
              <a:t>Stamp</a:t>
            </a:r>
            <a:r>
              <a:rPr lang="en-US" sz="1700" dirty="0">
                <a:solidFill>
                  <a:srgbClr val="0A304E"/>
                </a:solidFill>
              </a:rPr>
              <a:t>: We learn by making mistakes. We used to bring in many prospective companies across many different opportunity areas. It is important to understand priorities, and where disruption needs to occur. We focus on those areas in order to enact change quickly. These groups have immediate needs and resources to make it happen.</a:t>
            </a:r>
          </a:p>
          <a:p>
            <a:pPr marL="457200" lvl="1" indent="0">
              <a:buNone/>
            </a:pPr>
            <a:r>
              <a:rPr lang="en-US" sz="1700" dirty="0">
                <a:solidFill>
                  <a:schemeClr val="accent2"/>
                </a:solidFill>
              </a:rPr>
              <a:t>Mihalik</a:t>
            </a:r>
            <a:r>
              <a:rPr lang="en-US" sz="1700" dirty="0">
                <a:solidFill>
                  <a:srgbClr val="0A304E"/>
                </a:solidFill>
              </a:rPr>
              <a:t>: We look at the risk of not advancing innovation. We look at the results that they need to drive. Without a clear understanding of the value driver, they can’t clearly budget more money and time.</a:t>
            </a:r>
          </a:p>
          <a:p>
            <a:pPr marL="0" indent="0">
              <a:buNone/>
            </a:pPr>
            <a:endParaRPr lang="en-US"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600" b="1" dirty="0">
                <a:solidFill>
                  <a:srgbClr val="0A304E"/>
                </a:solidFill>
              </a:rPr>
              <a:t>Digital Partnerships Panel Discussion – Page 1</a:t>
            </a:r>
          </a:p>
          <a:p>
            <a:pPr marL="0" indent="0">
              <a:spcBef>
                <a:spcPts val="0"/>
              </a:spcBef>
              <a:buFont typeface="Arial" panose="020B0604020202020204" pitchFamily="34" charset="0"/>
              <a:buNone/>
            </a:pPr>
            <a:r>
              <a:rPr lang="en-US" sz="1600" b="1" dirty="0">
                <a:solidFill>
                  <a:srgbClr val="0A304E"/>
                </a:solidFill>
              </a:rPr>
              <a:t>Jennifer Thomas, Plug &amp; Play Cleveland; Sarah Mihalik, UH Ventures; Sarah Stamp, Cleveland Clinic</a:t>
            </a:r>
          </a:p>
          <a:p>
            <a:pPr marL="0" indent="0">
              <a:buFont typeface="Arial" panose="020B0604020202020204" pitchFamily="34" charset="0"/>
              <a:buNone/>
            </a:pPr>
            <a:endParaRPr lang="en-US" dirty="0">
              <a:solidFill>
                <a:srgbClr val="0A304E"/>
              </a:solidFill>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700"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7" name="TextBox 6">
            <a:extLst>
              <a:ext uri="{FF2B5EF4-FFF2-40B4-BE49-F238E27FC236}">
                <a16:creationId xmlns:a16="http://schemas.microsoft.com/office/drawing/2014/main" id="{0ED8C03D-3180-4182-B316-7031248E8F6F}"/>
              </a:ext>
            </a:extLst>
          </p:cNvPr>
          <p:cNvSpPr txBox="1"/>
          <p:nvPr/>
        </p:nvSpPr>
        <p:spPr>
          <a:xfrm>
            <a:off x="8208627" y="408112"/>
            <a:ext cx="1216404" cy="646331"/>
          </a:xfrm>
          <a:prstGeom prst="rect">
            <a:avLst/>
          </a:prstGeom>
          <a:noFill/>
        </p:spPr>
        <p:txBody>
          <a:bodyPr wrap="square" rtlCol="0">
            <a:spAutoFit/>
          </a:bodyPr>
          <a:lstStyle/>
          <a:p>
            <a:pPr algn="ctr"/>
            <a:r>
              <a:rPr lang="en-US" dirty="0">
                <a:solidFill>
                  <a:schemeClr val="bg1"/>
                </a:solidFill>
              </a:rPr>
              <a:t>Slides Available</a:t>
            </a:r>
          </a:p>
        </p:txBody>
      </p:sp>
    </p:spTree>
    <p:extLst>
      <p:ext uri="{BB962C8B-B14F-4D97-AF65-F5344CB8AC3E}">
        <p14:creationId xmlns:p14="http://schemas.microsoft.com/office/powerpoint/2010/main" val="1733494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2081566"/>
            <a:ext cx="8778241" cy="4206636"/>
          </a:xfrm>
        </p:spPr>
        <p:txBody>
          <a:bodyPr>
            <a:normAutofit fontScale="92500" lnSpcReduction="10000"/>
          </a:bodyPr>
          <a:lstStyle/>
          <a:p>
            <a:pPr marL="0" indent="0">
              <a:buNone/>
            </a:pPr>
            <a:r>
              <a:rPr lang="en-US" sz="1600" i="1" dirty="0">
                <a:solidFill>
                  <a:srgbClr val="0A304E"/>
                </a:solidFill>
              </a:rPr>
              <a:t>How do you deal with staffing?</a:t>
            </a:r>
          </a:p>
          <a:p>
            <a:pPr marL="457200" lvl="1" indent="0">
              <a:buNone/>
            </a:pPr>
            <a:r>
              <a:rPr lang="en-US" sz="1600" dirty="0">
                <a:solidFill>
                  <a:schemeClr val="accent2"/>
                </a:solidFill>
              </a:rPr>
              <a:t>Stamp</a:t>
            </a:r>
            <a:r>
              <a:rPr lang="en-US" sz="1600" dirty="0">
                <a:solidFill>
                  <a:srgbClr val="0A304E"/>
                </a:solidFill>
              </a:rPr>
              <a:t>: We narrow down to 3 core people that generate interest. 50 people that have relationships with the institutes and are boundary spanners.</a:t>
            </a:r>
          </a:p>
          <a:p>
            <a:pPr marL="0" indent="0">
              <a:buNone/>
            </a:pPr>
            <a:r>
              <a:rPr lang="en-US" sz="1600" i="1" dirty="0">
                <a:solidFill>
                  <a:srgbClr val="0A304E"/>
                </a:solidFill>
              </a:rPr>
              <a:t>What about working with Start-ups on pilots?</a:t>
            </a:r>
          </a:p>
          <a:p>
            <a:pPr marL="457200" lvl="1" indent="0">
              <a:buNone/>
            </a:pPr>
            <a:r>
              <a:rPr lang="en-US" sz="1600" dirty="0">
                <a:solidFill>
                  <a:schemeClr val="accent2"/>
                </a:solidFill>
              </a:rPr>
              <a:t>Mihalik</a:t>
            </a:r>
            <a:r>
              <a:rPr lang="en-US" sz="1600" dirty="0">
                <a:solidFill>
                  <a:srgbClr val="0A304E"/>
                </a:solidFill>
              </a:rPr>
              <a:t>: Cultivating clear champions is essential for pilots. You also need to understand how to gauge value and set expectations. </a:t>
            </a:r>
          </a:p>
          <a:p>
            <a:pPr marL="457200" lvl="1" indent="0">
              <a:buNone/>
            </a:pPr>
            <a:r>
              <a:rPr lang="en-US" sz="1600" dirty="0">
                <a:solidFill>
                  <a:schemeClr val="accent2"/>
                </a:solidFill>
              </a:rPr>
              <a:t>Stamp</a:t>
            </a:r>
            <a:r>
              <a:rPr lang="en-US" sz="1600" dirty="0">
                <a:solidFill>
                  <a:srgbClr val="0A304E"/>
                </a:solidFill>
              </a:rPr>
              <a:t>: </a:t>
            </a:r>
            <a:r>
              <a:rPr lang="en-US" sz="1600" dirty="0" err="1">
                <a:solidFill>
                  <a:srgbClr val="0A304E"/>
                </a:solidFill>
              </a:rPr>
              <a:t>Gyant</a:t>
            </a:r>
            <a:r>
              <a:rPr lang="en-US" sz="1600" dirty="0">
                <a:solidFill>
                  <a:srgbClr val="0A304E"/>
                </a:solidFill>
              </a:rPr>
              <a:t> is a chatbot for asynchronous engagement with patients. It took 6 months to get to pilot because there was a need to speak to all interested stakeholders including the legal team.</a:t>
            </a:r>
          </a:p>
          <a:p>
            <a:r>
              <a:rPr lang="en-US" sz="1600" i="1" dirty="0">
                <a:solidFill>
                  <a:srgbClr val="0A304E"/>
                </a:solidFill>
              </a:rPr>
              <a:t>How has this work changed the culture of the organization?</a:t>
            </a:r>
          </a:p>
          <a:p>
            <a:pPr lvl="1"/>
            <a:r>
              <a:rPr lang="en-US" sz="1600" dirty="0">
                <a:solidFill>
                  <a:schemeClr val="accent2"/>
                </a:solidFill>
              </a:rPr>
              <a:t>Stamp</a:t>
            </a:r>
            <a:r>
              <a:rPr lang="en-US" sz="1600" dirty="0">
                <a:solidFill>
                  <a:srgbClr val="0A304E"/>
                </a:solidFill>
              </a:rPr>
              <a:t>: We look at disruption to enhance the patient experience. We want to double the number patients that can be seen, so virtual interaction and care will be the focus of many of the institutes. Healthcare has been reluctant to embrace this because of the importance of human interaction.</a:t>
            </a:r>
          </a:p>
          <a:p>
            <a:r>
              <a:rPr lang="en-US" sz="1600" i="1" dirty="0">
                <a:solidFill>
                  <a:srgbClr val="0A304E"/>
                </a:solidFill>
              </a:rPr>
              <a:t>What is the role of innovation in medical care?</a:t>
            </a:r>
          </a:p>
          <a:p>
            <a:pPr lvl="1"/>
            <a:r>
              <a:rPr lang="en-US" sz="1600" dirty="0">
                <a:solidFill>
                  <a:schemeClr val="accent2"/>
                </a:solidFill>
              </a:rPr>
              <a:t>Mihalik</a:t>
            </a:r>
            <a:r>
              <a:rPr lang="en-US" sz="1600" dirty="0">
                <a:solidFill>
                  <a:srgbClr val="0A304E"/>
                </a:solidFill>
              </a:rPr>
              <a:t>: CVS partnered with Aetna to target Medicare Advantage customers through Health Hub. The vision is to extend care and make it more accessible. Healthcare is generally a local business because of trust issues; however, customers are becoming more accustomed to digital on-demand delivery. The Mission is to teach, heal, and discover. </a:t>
            </a:r>
          </a:p>
          <a:p>
            <a:pPr lvl="1"/>
            <a:r>
              <a:rPr lang="en-US" sz="1600" dirty="0">
                <a:solidFill>
                  <a:schemeClr val="accent2"/>
                </a:solidFill>
              </a:rPr>
              <a:t>Stamp</a:t>
            </a:r>
            <a:r>
              <a:rPr lang="en-US" sz="1600" dirty="0">
                <a:solidFill>
                  <a:srgbClr val="0A304E"/>
                </a:solidFill>
              </a:rPr>
              <a:t>: 10% of hospitals will be gone within the next few years. Innovation is the way to compete.</a:t>
            </a:r>
          </a:p>
          <a:p>
            <a:pPr marL="0" indent="0">
              <a:buNone/>
            </a:pPr>
            <a:endParaRPr lang="en-US" sz="2000"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600" b="1" dirty="0">
                <a:solidFill>
                  <a:srgbClr val="0A304E"/>
                </a:solidFill>
              </a:rPr>
              <a:t>Digital Partnerships Panel Discussion – Page 2</a:t>
            </a:r>
          </a:p>
          <a:p>
            <a:pPr marL="0" indent="0">
              <a:spcBef>
                <a:spcPts val="0"/>
              </a:spcBef>
              <a:buFont typeface="Arial" panose="020B0604020202020204" pitchFamily="34" charset="0"/>
              <a:buNone/>
            </a:pPr>
            <a:r>
              <a:rPr lang="en-US" sz="1600" b="1" dirty="0">
                <a:solidFill>
                  <a:srgbClr val="0A304E"/>
                </a:solidFill>
              </a:rPr>
              <a:t>Jennifer Thomas, Plug &amp; Play Cleveland; Sarah Mihalik, UH Ventures; Sarah Stamp, Cleveland Clinic</a:t>
            </a:r>
          </a:p>
          <a:p>
            <a:pPr marL="0" indent="0">
              <a:buFont typeface="Arial" panose="020B0604020202020204" pitchFamily="34" charset="0"/>
              <a:buNone/>
            </a:pPr>
            <a:endParaRPr lang="en-US" dirty="0">
              <a:solidFill>
                <a:srgbClr val="0A304E"/>
              </a:solidFill>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700" dirty="0">
              <a:solidFill>
                <a:srgbClr val="0A304E"/>
              </a:solidFill>
            </a:endParaRPr>
          </a:p>
          <a:p>
            <a:pPr marL="0" indent="0">
              <a:buFont typeface="Arial" panose="020B0604020202020204" pitchFamily="34" charset="0"/>
              <a:buNone/>
            </a:pPr>
            <a:endParaRPr lang="en-US" dirty="0">
              <a:solidFill>
                <a:srgbClr val="0A304E"/>
              </a:solidFill>
            </a:endParaRPr>
          </a:p>
        </p:txBody>
      </p:sp>
    </p:spTree>
    <p:extLst>
      <p:ext uri="{BB962C8B-B14F-4D97-AF65-F5344CB8AC3E}">
        <p14:creationId xmlns:p14="http://schemas.microsoft.com/office/powerpoint/2010/main" val="4245764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45694" y="2051064"/>
            <a:ext cx="8778241" cy="4540052"/>
          </a:xfrm>
        </p:spPr>
        <p:txBody>
          <a:bodyPr>
            <a:noAutofit/>
          </a:bodyPr>
          <a:lstStyle/>
          <a:p>
            <a:pPr marL="0" indent="0">
              <a:lnSpc>
                <a:spcPct val="100000"/>
              </a:lnSpc>
              <a:spcBef>
                <a:spcPts val="600"/>
              </a:spcBef>
              <a:buNone/>
            </a:pPr>
            <a:r>
              <a:rPr lang="en-US" sz="1400" dirty="0">
                <a:solidFill>
                  <a:schemeClr val="accent2"/>
                </a:solidFill>
              </a:rPr>
              <a:t>Partnerships in the Digital First framework</a:t>
            </a:r>
          </a:p>
          <a:p>
            <a:pPr>
              <a:lnSpc>
                <a:spcPct val="100000"/>
              </a:lnSpc>
              <a:spcBef>
                <a:spcPts val="600"/>
              </a:spcBef>
            </a:pPr>
            <a:r>
              <a:rPr lang="en-US" sz="1400" dirty="0">
                <a:solidFill>
                  <a:srgbClr val="0A304E"/>
                </a:solidFill>
              </a:rPr>
              <a:t>Digital partnerships are a leadership imperative for USG because partnerships complete the customer journey</a:t>
            </a:r>
          </a:p>
          <a:p>
            <a:pPr>
              <a:lnSpc>
                <a:spcPct val="100000"/>
              </a:lnSpc>
              <a:spcBef>
                <a:spcPts val="600"/>
              </a:spcBef>
            </a:pPr>
            <a:r>
              <a:rPr lang="en-US" sz="1400" dirty="0">
                <a:solidFill>
                  <a:srgbClr val="0A304E"/>
                </a:solidFill>
              </a:rPr>
              <a:t>To obtain and foster the right partnerships requires formal and informal leadership that is aligned with the corporate strategy</a:t>
            </a:r>
          </a:p>
          <a:p>
            <a:pPr marL="0" indent="0">
              <a:lnSpc>
                <a:spcPct val="100000"/>
              </a:lnSpc>
              <a:spcBef>
                <a:spcPts val="600"/>
              </a:spcBef>
              <a:buNone/>
            </a:pPr>
            <a:r>
              <a:rPr lang="en-US" sz="1400" dirty="0">
                <a:solidFill>
                  <a:schemeClr val="accent2"/>
                </a:solidFill>
              </a:rPr>
              <a:t>USG Strategy</a:t>
            </a:r>
          </a:p>
          <a:p>
            <a:pPr>
              <a:lnSpc>
                <a:spcPct val="100000"/>
              </a:lnSpc>
              <a:spcBef>
                <a:spcPts val="600"/>
              </a:spcBef>
            </a:pPr>
            <a:r>
              <a:rPr lang="en-US" sz="1400" dirty="0">
                <a:solidFill>
                  <a:srgbClr val="0A304E"/>
                </a:solidFill>
              </a:rPr>
              <a:t>Strengthen operations and customer relationships</a:t>
            </a:r>
          </a:p>
          <a:p>
            <a:pPr>
              <a:lnSpc>
                <a:spcPct val="100000"/>
              </a:lnSpc>
              <a:spcBef>
                <a:spcPts val="600"/>
              </a:spcBef>
            </a:pPr>
            <a:r>
              <a:rPr lang="en-US" sz="1400" dirty="0">
                <a:solidFill>
                  <a:srgbClr val="0A304E"/>
                </a:solidFill>
              </a:rPr>
              <a:t>3 strategic pillars</a:t>
            </a:r>
          </a:p>
          <a:p>
            <a:pPr lvl="1">
              <a:lnSpc>
                <a:spcPct val="100000"/>
              </a:lnSpc>
              <a:spcBef>
                <a:spcPts val="600"/>
              </a:spcBef>
            </a:pPr>
            <a:r>
              <a:rPr lang="en-US" sz="1400" dirty="0">
                <a:solidFill>
                  <a:srgbClr val="0A304E"/>
                </a:solidFill>
              </a:rPr>
              <a:t>Drive cost and service provision</a:t>
            </a:r>
          </a:p>
          <a:p>
            <a:pPr lvl="1">
              <a:lnSpc>
                <a:spcPct val="100000"/>
              </a:lnSpc>
              <a:spcBef>
                <a:spcPts val="600"/>
              </a:spcBef>
            </a:pPr>
            <a:r>
              <a:rPr lang="en-US" sz="1400" dirty="0">
                <a:solidFill>
                  <a:srgbClr val="0A304E"/>
                </a:solidFill>
              </a:rPr>
              <a:t>Customer satisfaction</a:t>
            </a:r>
          </a:p>
          <a:p>
            <a:pPr lvl="1">
              <a:lnSpc>
                <a:spcPct val="100000"/>
              </a:lnSpc>
              <a:spcBef>
                <a:spcPts val="600"/>
              </a:spcBef>
            </a:pPr>
            <a:r>
              <a:rPr lang="en-US" sz="1400" dirty="0">
                <a:solidFill>
                  <a:srgbClr val="0A304E"/>
                </a:solidFill>
              </a:rPr>
              <a:t>Optimize existing and enable new business opportunities</a:t>
            </a:r>
          </a:p>
          <a:p>
            <a:pPr>
              <a:lnSpc>
                <a:spcPct val="100000"/>
              </a:lnSpc>
              <a:spcBef>
                <a:spcPts val="600"/>
              </a:spcBef>
            </a:pPr>
            <a:r>
              <a:rPr lang="en-US" sz="1400" dirty="0">
                <a:solidFill>
                  <a:srgbClr val="0A304E"/>
                </a:solidFill>
              </a:rPr>
              <a:t>IT supports the strategy</a:t>
            </a:r>
          </a:p>
          <a:p>
            <a:pPr marL="0" indent="0">
              <a:lnSpc>
                <a:spcPct val="100000"/>
              </a:lnSpc>
              <a:buNone/>
            </a:pPr>
            <a:r>
              <a:rPr lang="en-US" sz="1400" dirty="0">
                <a:solidFill>
                  <a:schemeClr val="accent2"/>
                </a:solidFill>
              </a:rPr>
              <a:t>Partnerships are key</a:t>
            </a:r>
          </a:p>
          <a:p>
            <a:pPr lvl="1">
              <a:lnSpc>
                <a:spcPct val="100000"/>
              </a:lnSpc>
            </a:pPr>
            <a:r>
              <a:rPr lang="en-US" sz="1400" dirty="0">
                <a:solidFill>
                  <a:srgbClr val="0A304E"/>
                </a:solidFill>
              </a:rPr>
              <a:t>Internal partners - digital innovation is a cross-functional endeavor.  These partnerships should be built first, or in parallel, with the building of external partnerships. </a:t>
            </a:r>
          </a:p>
          <a:p>
            <a:pPr marL="0" indent="0">
              <a:lnSpc>
                <a:spcPct val="100000"/>
              </a:lnSpc>
              <a:buNone/>
            </a:pPr>
            <a:endParaRPr lang="en-US" sz="1100" dirty="0">
              <a:solidFill>
                <a:srgbClr val="0A304E"/>
              </a:solidFill>
            </a:endParaRPr>
          </a:p>
          <a:p>
            <a:pPr>
              <a:lnSpc>
                <a:spcPct val="100000"/>
              </a:lnSpc>
              <a:spcBef>
                <a:spcPts val="600"/>
              </a:spcBef>
            </a:pPr>
            <a:endParaRPr lang="en-US" sz="1100" dirty="0">
              <a:solidFill>
                <a:srgbClr val="0A304E"/>
              </a:solidFill>
            </a:endParaRPr>
          </a:p>
          <a:p>
            <a:pPr marL="0" indent="0">
              <a:lnSpc>
                <a:spcPct val="100000"/>
              </a:lnSpc>
              <a:buNone/>
            </a:pPr>
            <a:endParaRPr lang="en-US" sz="1100" dirty="0">
              <a:solidFill>
                <a:srgbClr val="0A304E"/>
              </a:solidFill>
            </a:endParaRPr>
          </a:p>
          <a:p>
            <a:pPr marL="0" indent="0">
              <a:lnSpc>
                <a:spcPct val="100000"/>
              </a:lnSpc>
              <a:buNone/>
            </a:pPr>
            <a:endParaRPr lang="en-US" sz="1100" dirty="0">
              <a:solidFill>
                <a:srgbClr val="0A304E"/>
              </a:solidFill>
            </a:endParaRPr>
          </a:p>
          <a:p>
            <a:pPr marL="0" indent="0">
              <a:lnSpc>
                <a:spcPct val="100000"/>
              </a:lnSpc>
              <a:buNone/>
            </a:pPr>
            <a:endParaRPr lang="en-US" sz="11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Partnerships – Page 1</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Creighton Warren, USG Corporation</a:t>
            </a:r>
            <a:endParaRPr kumimoji="0" lang="en-US" sz="1700" b="1"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3BA0F1E2-F5BB-4593-86DA-38D22CC5DB2E}"/>
              </a:ext>
            </a:extLst>
          </p:cNvPr>
          <p:cNvSpPr/>
          <p:nvPr/>
        </p:nvSpPr>
        <p:spPr>
          <a:xfrm>
            <a:off x="1381215" y="2044057"/>
            <a:ext cx="8778241" cy="1127873"/>
          </a:xfrm>
          <a:prstGeom prst="rect">
            <a:avLst/>
          </a:prstGeom>
        </p:spPr>
        <p:txBody>
          <a:bodyPr wrap="square">
            <a:spAutoFit/>
          </a:bodyPr>
          <a:lstStyle/>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0237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45694" y="1880651"/>
            <a:ext cx="8778241" cy="4540052"/>
          </a:xfrm>
        </p:spPr>
        <p:txBody>
          <a:bodyPr>
            <a:normAutofit fontScale="85000" lnSpcReduction="10000"/>
          </a:bodyPr>
          <a:lstStyle/>
          <a:p>
            <a:pPr marL="0" indent="0">
              <a:lnSpc>
                <a:spcPct val="100000"/>
              </a:lnSpc>
              <a:buNone/>
            </a:pPr>
            <a:r>
              <a:rPr lang="en-US" sz="1400" dirty="0">
                <a:solidFill>
                  <a:schemeClr val="accent2"/>
                </a:solidFill>
              </a:rPr>
              <a:t>USG Digital Innovation framework</a:t>
            </a:r>
          </a:p>
          <a:p>
            <a:pPr lvl="1">
              <a:lnSpc>
                <a:spcPct val="100000"/>
              </a:lnSpc>
            </a:pPr>
            <a:r>
              <a:rPr lang="en-US" sz="1400" dirty="0">
                <a:solidFill>
                  <a:srgbClr val="0A304E"/>
                </a:solidFill>
              </a:rPr>
              <a:t>Operational excellence and digital workplace - raising the average digital IQ.  focus on efficiency and employee engagement.</a:t>
            </a:r>
          </a:p>
          <a:p>
            <a:pPr lvl="1">
              <a:lnSpc>
                <a:spcPct val="100000"/>
              </a:lnSpc>
            </a:pPr>
            <a:r>
              <a:rPr lang="en-US" sz="1400" dirty="0">
                <a:solidFill>
                  <a:srgbClr val="0A304E"/>
                </a:solidFill>
              </a:rPr>
              <a:t>Customer experience - customer satisfaction and electronic integration.</a:t>
            </a:r>
          </a:p>
          <a:p>
            <a:pPr lvl="1">
              <a:lnSpc>
                <a:spcPct val="100000"/>
              </a:lnSpc>
            </a:pPr>
            <a:r>
              <a:rPr lang="en-US" sz="1400" dirty="0">
                <a:solidFill>
                  <a:srgbClr val="0A304E"/>
                </a:solidFill>
              </a:rPr>
              <a:t>Digital ecosystems - support home or buildings through interconnectedness and emerging channels.  </a:t>
            </a:r>
          </a:p>
          <a:p>
            <a:pPr lvl="1">
              <a:lnSpc>
                <a:spcPct val="100000"/>
              </a:lnSpc>
            </a:pPr>
            <a:r>
              <a:rPr lang="en-US" sz="1400" dirty="0">
                <a:solidFill>
                  <a:srgbClr val="0A304E"/>
                </a:solidFill>
              </a:rPr>
              <a:t>Smart, connected products - new revenue sources and models, as well as a # of connected products.</a:t>
            </a:r>
          </a:p>
          <a:p>
            <a:pPr lvl="1">
              <a:lnSpc>
                <a:spcPct val="100000"/>
              </a:lnSpc>
            </a:pPr>
            <a:r>
              <a:rPr lang="en-US" sz="1400" dirty="0">
                <a:solidFill>
                  <a:srgbClr val="0A304E"/>
                </a:solidFill>
              </a:rPr>
              <a:t>This is supported through a digital-ready infrastructure</a:t>
            </a:r>
          </a:p>
          <a:p>
            <a:pPr marL="0" indent="0">
              <a:lnSpc>
                <a:spcPts val="1600"/>
              </a:lnSpc>
              <a:buNone/>
            </a:pPr>
            <a:r>
              <a:rPr lang="en-US" sz="1400" dirty="0">
                <a:solidFill>
                  <a:schemeClr val="accent2"/>
                </a:solidFill>
              </a:rPr>
              <a:t>External partners in the USG space may be different that traditional partnerships</a:t>
            </a:r>
          </a:p>
          <a:p>
            <a:pPr lvl="1">
              <a:lnSpc>
                <a:spcPts val="1600"/>
              </a:lnSpc>
            </a:pPr>
            <a:r>
              <a:rPr lang="en-US" sz="1400" dirty="0">
                <a:solidFill>
                  <a:srgbClr val="0A304E"/>
                </a:solidFill>
              </a:rPr>
              <a:t>Smaller partners may have niche, complimentary  technical skills</a:t>
            </a:r>
          </a:p>
          <a:p>
            <a:pPr lvl="1">
              <a:lnSpc>
                <a:spcPts val="1600"/>
              </a:lnSpc>
            </a:pPr>
            <a:r>
              <a:rPr lang="en-US" sz="1400" dirty="0">
                <a:solidFill>
                  <a:srgbClr val="0A304E"/>
                </a:solidFill>
              </a:rPr>
              <a:t>The company’s digital infrastructure is continuously evolving.  There is now a team focused on analytics.</a:t>
            </a:r>
          </a:p>
          <a:p>
            <a:pPr lvl="1">
              <a:lnSpc>
                <a:spcPts val="1600"/>
              </a:lnSpc>
            </a:pPr>
            <a:r>
              <a:rPr lang="en-US" sz="1400" dirty="0">
                <a:solidFill>
                  <a:srgbClr val="0A304E"/>
                </a:solidFill>
              </a:rPr>
              <a:t>Partners offer a continuum from learning about  the opportunities to actually delivering on the possibilities</a:t>
            </a:r>
          </a:p>
          <a:p>
            <a:pPr lvl="1">
              <a:lnSpc>
                <a:spcPts val="1600"/>
              </a:lnSpc>
            </a:pPr>
            <a:r>
              <a:rPr lang="en-US" sz="1400" dirty="0">
                <a:solidFill>
                  <a:srgbClr val="0A304E"/>
                </a:solidFill>
              </a:rPr>
              <a:t>One of USG’s innovative products is an acoustical tile.  Customers can hear the difference between the USG product and traditional products through their web site.</a:t>
            </a:r>
          </a:p>
          <a:p>
            <a:pPr lvl="1">
              <a:lnSpc>
                <a:spcPts val="1600"/>
              </a:lnSpc>
            </a:pPr>
            <a:r>
              <a:rPr lang="en-US" sz="1400" dirty="0">
                <a:solidFill>
                  <a:srgbClr val="0A304E"/>
                </a:solidFill>
              </a:rPr>
              <a:t>USG developed tools for architects that allows them to select USG materials earlier in the selection cycle.  Provides recommended strategies to architects, which allows USG to become a trusted advisor. </a:t>
            </a:r>
          </a:p>
          <a:p>
            <a:pPr marL="0" indent="0">
              <a:lnSpc>
                <a:spcPts val="1600"/>
              </a:lnSpc>
              <a:buNone/>
            </a:pPr>
            <a:r>
              <a:rPr lang="en-US" sz="1600" dirty="0">
                <a:solidFill>
                  <a:schemeClr val="accent2"/>
                </a:solidFill>
              </a:rPr>
              <a:t>Are there partnerships where USG might have exposure, or where USG might share data and wants to guarantee its safety?</a:t>
            </a:r>
          </a:p>
          <a:p>
            <a:pPr lvl="1">
              <a:lnSpc>
                <a:spcPts val="1600"/>
              </a:lnSpc>
            </a:pPr>
            <a:r>
              <a:rPr lang="en-US" sz="1600" dirty="0">
                <a:solidFill>
                  <a:srgbClr val="0A304E"/>
                </a:solidFill>
              </a:rPr>
              <a:t>The deal structures identify how IP is protected and was critical through the acquisition.</a:t>
            </a:r>
          </a:p>
          <a:p>
            <a:pPr lvl="1">
              <a:lnSpc>
                <a:spcPts val="1600"/>
              </a:lnSpc>
            </a:pPr>
            <a:r>
              <a:rPr lang="en-US" sz="1600" dirty="0">
                <a:solidFill>
                  <a:srgbClr val="0A304E"/>
                </a:solidFill>
              </a:rPr>
              <a:t>This is a corporate governance process</a:t>
            </a:r>
          </a:p>
          <a:p>
            <a:pPr marL="0" indent="0">
              <a:lnSpc>
                <a:spcPts val="1600"/>
              </a:lnSpc>
              <a:buNone/>
            </a:pPr>
            <a:endParaRPr lang="en-US" sz="1800" dirty="0">
              <a:solidFill>
                <a:srgbClr val="0A304E"/>
              </a:solidFill>
            </a:endParaRPr>
          </a:p>
          <a:p>
            <a:pPr marL="0" indent="0">
              <a:lnSpc>
                <a:spcPct val="100000"/>
              </a:lnSpc>
              <a:buNone/>
            </a:pPr>
            <a:endParaRPr lang="en-US" sz="1500"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Partnerships – Page 2</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Creighton Warren, USG Corporation</a:t>
            </a:r>
            <a:endParaRPr kumimoji="0" lang="en-US" sz="1700" b="1"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3BA0F1E2-F5BB-4593-86DA-38D22CC5DB2E}"/>
              </a:ext>
            </a:extLst>
          </p:cNvPr>
          <p:cNvSpPr/>
          <p:nvPr/>
        </p:nvSpPr>
        <p:spPr>
          <a:xfrm>
            <a:off x="1381215" y="2044057"/>
            <a:ext cx="8778241" cy="1127873"/>
          </a:xfrm>
          <a:prstGeom prst="rect">
            <a:avLst/>
          </a:prstGeom>
        </p:spPr>
        <p:txBody>
          <a:bodyPr wrap="square">
            <a:spAutoFit/>
          </a:bodyPr>
          <a:lstStyle/>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0030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5" y="1880650"/>
            <a:ext cx="8778241" cy="4977349"/>
          </a:xfrm>
        </p:spPr>
        <p:txBody>
          <a:bodyPr>
            <a:normAutofit/>
          </a:bodyPr>
          <a:lstStyle/>
          <a:p>
            <a:pPr marL="0" indent="0">
              <a:lnSpc>
                <a:spcPts val="1600"/>
              </a:lnSpc>
              <a:buNone/>
            </a:pPr>
            <a:r>
              <a:rPr lang="en-US" sz="1600" dirty="0">
                <a:solidFill>
                  <a:schemeClr val="accent2"/>
                </a:solidFill>
              </a:rPr>
              <a:t>How does USG evaluate small companies in this space?</a:t>
            </a:r>
          </a:p>
          <a:p>
            <a:pPr lvl="1">
              <a:lnSpc>
                <a:spcPts val="1600"/>
              </a:lnSpc>
            </a:pPr>
            <a:r>
              <a:rPr lang="en-US" sz="1600" dirty="0">
                <a:solidFill>
                  <a:srgbClr val="0A304E"/>
                </a:solidFill>
              </a:rPr>
              <a:t>Stay in contact with the companies so they can watch the evolution</a:t>
            </a:r>
          </a:p>
          <a:p>
            <a:pPr lvl="1">
              <a:lnSpc>
                <a:spcPts val="1600"/>
              </a:lnSpc>
            </a:pPr>
            <a:r>
              <a:rPr lang="en-US" sz="1600" dirty="0">
                <a:solidFill>
                  <a:srgbClr val="0A304E"/>
                </a:solidFill>
              </a:rPr>
              <a:t>References - which references the companies provided, and the references that they didn’t provide</a:t>
            </a:r>
          </a:p>
          <a:p>
            <a:pPr lvl="1">
              <a:lnSpc>
                <a:spcPts val="1600"/>
              </a:lnSpc>
            </a:pPr>
            <a:r>
              <a:rPr lang="en-US" sz="1600" dirty="0">
                <a:solidFill>
                  <a:srgbClr val="0A304E"/>
                </a:solidFill>
              </a:rPr>
              <a:t>Run a small pilot together before undertaking riskier initiatives</a:t>
            </a:r>
          </a:p>
          <a:p>
            <a:pPr lvl="1">
              <a:lnSpc>
                <a:spcPts val="1600"/>
              </a:lnSpc>
            </a:pPr>
            <a:r>
              <a:rPr lang="en-US" sz="1600" dirty="0">
                <a:solidFill>
                  <a:srgbClr val="0A304E"/>
                </a:solidFill>
              </a:rPr>
              <a:t>USG provides references for companies that do well</a:t>
            </a:r>
          </a:p>
          <a:p>
            <a:pPr marL="0" indent="0">
              <a:lnSpc>
                <a:spcPts val="1600"/>
              </a:lnSpc>
              <a:buNone/>
            </a:pPr>
            <a:r>
              <a:rPr lang="en-US" sz="1600" dirty="0">
                <a:solidFill>
                  <a:schemeClr val="accent2"/>
                </a:solidFill>
              </a:rPr>
              <a:t>How did USG leverage partners to demonstrate that initiatives can be accomplished at digital pace?</a:t>
            </a:r>
          </a:p>
          <a:p>
            <a:pPr lvl="1">
              <a:lnSpc>
                <a:spcPts val="1600"/>
              </a:lnSpc>
            </a:pPr>
            <a:r>
              <a:rPr lang="en-US" sz="1600" dirty="0">
                <a:solidFill>
                  <a:srgbClr val="0A304E"/>
                </a:solidFill>
              </a:rPr>
              <a:t>7-8 years ago, USG rolled out </a:t>
            </a:r>
            <a:r>
              <a:rPr lang="en-US" sz="1600" dirty="0" err="1">
                <a:solidFill>
                  <a:srgbClr val="0A304E"/>
                </a:solidFill>
              </a:rPr>
              <a:t>SalesForce</a:t>
            </a:r>
            <a:r>
              <a:rPr lang="en-US" sz="1600" dirty="0">
                <a:solidFill>
                  <a:srgbClr val="0A304E"/>
                </a:solidFill>
              </a:rPr>
              <a:t>.  Sales people saw how quickly the IT organization could get the tool into their hands</a:t>
            </a:r>
          </a:p>
          <a:p>
            <a:pPr lvl="1">
              <a:lnSpc>
                <a:spcPts val="1600"/>
              </a:lnSpc>
            </a:pPr>
            <a:r>
              <a:rPr lang="en-US" sz="1600" dirty="0">
                <a:solidFill>
                  <a:srgbClr val="0A304E"/>
                </a:solidFill>
              </a:rPr>
              <a:t>Sprint cycles that show incremental delivery of promised technology also help to change internal expectations</a:t>
            </a:r>
          </a:p>
          <a:p>
            <a:pPr marL="0" indent="0">
              <a:lnSpc>
                <a:spcPts val="1600"/>
              </a:lnSpc>
              <a:buNone/>
            </a:pPr>
            <a:r>
              <a:rPr lang="en-US" sz="1600" dirty="0">
                <a:solidFill>
                  <a:schemeClr val="accent2"/>
                </a:solidFill>
              </a:rPr>
              <a:t>How do you know what smart products are needed by the market?</a:t>
            </a:r>
          </a:p>
          <a:p>
            <a:pPr lvl="1">
              <a:lnSpc>
                <a:spcPts val="1600"/>
              </a:lnSpc>
            </a:pPr>
            <a:r>
              <a:rPr lang="en-US" sz="1600" dirty="0">
                <a:solidFill>
                  <a:srgbClr val="0A304E"/>
                </a:solidFill>
              </a:rPr>
              <a:t>Classic portfolio management and developing customer journey maps</a:t>
            </a:r>
          </a:p>
          <a:p>
            <a:pPr marL="0" indent="0">
              <a:lnSpc>
                <a:spcPts val="1600"/>
              </a:lnSpc>
              <a:buNone/>
            </a:pPr>
            <a:r>
              <a:rPr lang="en-US" sz="1600" dirty="0">
                <a:solidFill>
                  <a:schemeClr val="accent2"/>
                </a:solidFill>
              </a:rPr>
              <a:t>Closing thoughts</a:t>
            </a:r>
          </a:p>
          <a:p>
            <a:pPr lvl="1">
              <a:lnSpc>
                <a:spcPts val="1600"/>
              </a:lnSpc>
            </a:pPr>
            <a:r>
              <a:rPr lang="en-US" sz="1600" dirty="0">
                <a:solidFill>
                  <a:srgbClr val="0A304E"/>
                </a:solidFill>
              </a:rPr>
              <a:t>Digital partnerships are an imperative</a:t>
            </a:r>
          </a:p>
          <a:p>
            <a:pPr lvl="1">
              <a:lnSpc>
                <a:spcPts val="1600"/>
              </a:lnSpc>
            </a:pPr>
            <a:r>
              <a:rPr lang="en-US" sz="1600" dirty="0">
                <a:solidFill>
                  <a:srgbClr val="0A304E"/>
                </a:solidFill>
              </a:rPr>
              <a:t>Should align with strategy</a:t>
            </a:r>
          </a:p>
          <a:p>
            <a:pPr lvl="1">
              <a:lnSpc>
                <a:spcPts val="1600"/>
              </a:lnSpc>
            </a:pPr>
            <a:r>
              <a:rPr lang="en-US" sz="1600" dirty="0">
                <a:solidFill>
                  <a:srgbClr val="0A304E"/>
                </a:solidFill>
              </a:rPr>
              <a:t>Must build and align internal and external partnerships</a:t>
            </a:r>
          </a:p>
          <a:p>
            <a:pPr marL="457200" lvl="1" indent="0">
              <a:lnSpc>
                <a:spcPts val="1600"/>
              </a:lnSpc>
              <a:buNone/>
            </a:pPr>
            <a:endParaRPr lang="en-US" sz="1600"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Partnerships – Page 3</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Creighton Warren, USG Corporation</a:t>
            </a:r>
            <a:endParaRPr kumimoji="0" lang="en-US" sz="1700" b="1"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3BA0F1E2-F5BB-4593-86DA-38D22CC5DB2E}"/>
              </a:ext>
            </a:extLst>
          </p:cNvPr>
          <p:cNvSpPr/>
          <p:nvPr/>
        </p:nvSpPr>
        <p:spPr>
          <a:xfrm>
            <a:off x="1381215" y="2044057"/>
            <a:ext cx="8778241" cy="1127873"/>
          </a:xfrm>
          <a:prstGeom prst="rect">
            <a:avLst/>
          </a:prstGeom>
        </p:spPr>
        <p:txBody>
          <a:bodyPr wrap="square">
            <a:spAutoFit/>
          </a:bodyPr>
          <a:lstStyle/>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6623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838200" y="589371"/>
            <a:ext cx="10515600" cy="1325563"/>
          </a:xfrm>
        </p:spPr>
        <p:txBody>
          <a:bodyPr>
            <a:normAutofit/>
          </a:bodyPr>
          <a:lstStyle/>
          <a:p>
            <a:r>
              <a:rPr lang="en-US" b="1" dirty="0">
                <a:solidFill>
                  <a:srgbClr val="FF8F1C"/>
                </a:solidFill>
              </a:rPr>
              <a:t>Table of Contents</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77696" y="1856204"/>
            <a:ext cx="9976104" cy="5001795"/>
          </a:xfrm>
        </p:spPr>
        <p:txBody>
          <a:bodyPr>
            <a:normAutofit/>
          </a:bodyPr>
          <a:lstStyle/>
          <a:p>
            <a:pPr marL="457200" indent="-457200">
              <a:buFont typeface="+mj-lt"/>
              <a:buAutoNum type="arabicPeriod"/>
            </a:pPr>
            <a:r>
              <a:rPr lang="en-US" sz="2000" b="1" dirty="0">
                <a:solidFill>
                  <a:srgbClr val="0A304E"/>
                </a:solidFill>
                <a:hlinkClick r:id="rId3" action="ppaction://hlinksldjump"/>
              </a:rPr>
              <a:t>Digital Maturity Framework</a:t>
            </a:r>
            <a:r>
              <a:rPr lang="en-US" sz="2000" dirty="0">
                <a:solidFill>
                  <a:srgbClr val="0A304E"/>
                </a:solidFill>
              </a:rPr>
              <a:t> – Youngjin Yoo, Case Western Reserve University</a:t>
            </a:r>
          </a:p>
          <a:p>
            <a:pPr marL="457200" indent="-457200">
              <a:buFont typeface="+mj-lt"/>
              <a:buAutoNum type="arabicPeriod"/>
            </a:pPr>
            <a:r>
              <a:rPr lang="en-US" sz="2000" b="1" dirty="0">
                <a:solidFill>
                  <a:srgbClr val="0A304E"/>
                </a:solidFill>
                <a:hlinkClick r:id="rId4" action="ppaction://hlinksldjump"/>
              </a:rPr>
              <a:t>Digital Strategy </a:t>
            </a:r>
            <a:r>
              <a:rPr lang="en-US" sz="2000" dirty="0">
                <a:solidFill>
                  <a:srgbClr val="0A304E"/>
                </a:solidFill>
              </a:rPr>
              <a:t>– Anand Swaminathan, McKinsey and Company</a:t>
            </a:r>
          </a:p>
          <a:p>
            <a:pPr marL="457200" indent="-457200">
              <a:buFont typeface="+mj-lt"/>
              <a:buAutoNum type="arabicPeriod"/>
            </a:pPr>
            <a:r>
              <a:rPr lang="en-US" sz="2000" b="1" dirty="0">
                <a:solidFill>
                  <a:srgbClr val="0A304E"/>
                </a:solidFill>
                <a:hlinkClick r:id="rId5" action="ppaction://hlinksldjump"/>
              </a:rPr>
              <a:t>Digital Innovation Process </a:t>
            </a:r>
            <a:r>
              <a:rPr lang="en-US" sz="2000" dirty="0">
                <a:solidFill>
                  <a:srgbClr val="0A304E"/>
                </a:solidFill>
              </a:rPr>
              <a:t>- Alex Foessel, John Deere; Erin Spring, Goodyear Tire &amp; Rubber; Betsy Bolman, Case Western Reserve University; Marguerite Johnson, Leggett &amp; Platt Automotive</a:t>
            </a:r>
          </a:p>
          <a:p>
            <a:pPr marL="457200" indent="-457200">
              <a:buFont typeface="+mj-lt"/>
              <a:buAutoNum type="arabicPeriod"/>
            </a:pPr>
            <a:r>
              <a:rPr lang="en-US" sz="2000" b="1" dirty="0">
                <a:solidFill>
                  <a:srgbClr val="0A304E"/>
                </a:solidFill>
                <a:hlinkClick r:id="rId6" action="ppaction://hlinksldjump"/>
              </a:rPr>
              <a:t>Digital Operations </a:t>
            </a:r>
            <a:r>
              <a:rPr lang="en-US" sz="2000" dirty="0">
                <a:solidFill>
                  <a:srgbClr val="0A304E"/>
                </a:solidFill>
              </a:rPr>
              <a:t>- J.F. Barthelemy, NASA Langley Research Center; Socka Suppiah, </a:t>
            </a:r>
            <a:r>
              <a:rPr lang="en-US" sz="2000" dirty="0" err="1">
                <a:solidFill>
                  <a:srgbClr val="0A304E"/>
                </a:solidFill>
              </a:rPr>
              <a:t>Saggezza</a:t>
            </a:r>
            <a:r>
              <a:rPr lang="en-US" sz="2000" dirty="0">
                <a:solidFill>
                  <a:srgbClr val="0A304E"/>
                </a:solidFill>
              </a:rPr>
              <a:t>; Dinakar Deshmukh, GE Aviation; Lee Ann Cochran, Amphora Consulting</a:t>
            </a:r>
          </a:p>
          <a:p>
            <a:pPr marL="457200" indent="-457200">
              <a:buFont typeface="+mj-lt"/>
              <a:buAutoNum type="arabicPeriod"/>
            </a:pPr>
            <a:r>
              <a:rPr lang="en-US" sz="2000" b="1" dirty="0">
                <a:solidFill>
                  <a:srgbClr val="0A304E"/>
                </a:solidFill>
                <a:hlinkClick r:id="rId7" action="ppaction://hlinksldjump"/>
              </a:rPr>
              <a:t>Digital Value Creation </a:t>
            </a:r>
            <a:r>
              <a:rPr lang="en-US" sz="2000" dirty="0">
                <a:solidFill>
                  <a:srgbClr val="0A304E"/>
                </a:solidFill>
              </a:rPr>
              <a:t>- Tom Culver and Jason Norman, RTI Innovation Advisors</a:t>
            </a:r>
          </a:p>
          <a:p>
            <a:pPr marL="457200" indent="-457200">
              <a:buFont typeface="+mj-lt"/>
              <a:buAutoNum type="arabicPeriod"/>
            </a:pPr>
            <a:r>
              <a:rPr lang="en-US" sz="2000" b="1" dirty="0">
                <a:solidFill>
                  <a:srgbClr val="0A304E"/>
                </a:solidFill>
                <a:hlinkClick r:id="rId8" action="ppaction://hlinksldjump"/>
              </a:rPr>
              <a:t>Digital Partnerships Breakouts</a:t>
            </a:r>
            <a:endParaRPr lang="en-US" sz="2000" b="1" dirty="0">
              <a:solidFill>
                <a:srgbClr val="0A304E"/>
              </a:solidFill>
            </a:endParaRPr>
          </a:p>
          <a:p>
            <a:pPr marL="457200" indent="-457200">
              <a:buFont typeface="+mj-lt"/>
              <a:buAutoNum type="arabicPeriod"/>
            </a:pPr>
            <a:r>
              <a:rPr lang="en-US" sz="2000" b="1" dirty="0">
                <a:solidFill>
                  <a:srgbClr val="0A304E"/>
                </a:solidFill>
                <a:hlinkClick r:id="rId9" action="ppaction://hlinksldjump"/>
              </a:rPr>
              <a:t>Digital Organizing Breakouts</a:t>
            </a:r>
            <a:endParaRPr lang="en-US" sz="2000" b="1" dirty="0">
              <a:solidFill>
                <a:srgbClr val="0A304E"/>
              </a:solidFill>
            </a:endParaRPr>
          </a:p>
          <a:p>
            <a:pPr marL="457200" indent="-457200">
              <a:buFont typeface="+mj-lt"/>
              <a:buAutoNum type="arabicPeriod"/>
            </a:pPr>
            <a:r>
              <a:rPr lang="en-US" sz="2000" b="1" dirty="0">
                <a:solidFill>
                  <a:srgbClr val="0A304E"/>
                </a:solidFill>
                <a:hlinkClick r:id="rId10" action="ppaction://hlinksldjump"/>
              </a:rPr>
              <a:t>Digital Enablers Breakouts</a:t>
            </a:r>
            <a:endParaRPr lang="en-US" sz="2000" b="1" dirty="0">
              <a:solidFill>
                <a:srgbClr val="0A304E"/>
              </a:solidFill>
            </a:endParaRPr>
          </a:p>
          <a:p>
            <a:pPr marL="457200" indent="-457200">
              <a:buFont typeface="+mj-lt"/>
              <a:buAutoNum type="arabicPeriod"/>
            </a:pPr>
            <a:r>
              <a:rPr lang="en-US" sz="2000" b="1" dirty="0">
                <a:solidFill>
                  <a:srgbClr val="0A304E"/>
                </a:solidFill>
                <a:hlinkClick r:id="rId11" action="ppaction://hlinksldjump"/>
              </a:rPr>
              <a:t>Digital Talent Breakouts</a:t>
            </a:r>
            <a:endParaRPr lang="en-US" sz="2000" b="1" dirty="0">
              <a:solidFill>
                <a:srgbClr val="0A304E"/>
              </a:solidFill>
            </a:endParaRPr>
          </a:p>
          <a:p>
            <a:pPr marL="0" indent="0">
              <a:buNone/>
            </a:pPr>
            <a:endParaRPr lang="en-US" sz="1600" dirty="0">
              <a:solidFill>
                <a:srgbClr val="0A304E"/>
              </a:solidFill>
            </a:endParaRPr>
          </a:p>
          <a:p>
            <a:pPr marL="0" indent="0">
              <a:buNone/>
            </a:pPr>
            <a:endParaRPr lang="en-US" sz="1600" dirty="0">
              <a:solidFill>
                <a:srgbClr val="0A304E"/>
              </a:solidFill>
            </a:endParaRPr>
          </a:p>
          <a:p>
            <a:pPr marL="0" indent="0">
              <a:buNone/>
            </a:pPr>
            <a:endParaRPr lang="en-US" sz="1600" dirty="0">
              <a:solidFill>
                <a:srgbClr val="0A304E"/>
              </a:solidFill>
            </a:endParaRPr>
          </a:p>
          <a:p>
            <a:pPr marL="0" indent="0">
              <a:buNone/>
            </a:pPr>
            <a:endParaRPr lang="en-US" sz="1600" dirty="0">
              <a:solidFill>
                <a:srgbClr val="0A304E"/>
              </a:solidFill>
            </a:endParaRPr>
          </a:p>
          <a:p>
            <a:pPr marL="0" indent="0">
              <a:buNone/>
            </a:pPr>
            <a:endParaRPr lang="en-US" sz="1600" dirty="0">
              <a:solidFill>
                <a:srgbClr val="0A304E"/>
              </a:solidFill>
            </a:endParaRPr>
          </a:p>
          <a:p>
            <a:pPr marL="0" indent="0">
              <a:buNone/>
            </a:pPr>
            <a:endParaRPr lang="en-US" sz="1600" dirty="0">
              <a:solidFill>
                <a:srgbClr val="0A304E"/>
              </a:solidFill>
            </a:endParaRPr>
          </a:p>
          <a:p>
            <a:pPr marL="0" indent="0">
              <a:buNone/>
            </a:pPr>
            <a:endParaRPr lang="en-US" sz="20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838200" y="1536076"/>
            <a:ext cx="8659368"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endParaRPr lang="en-US" sz="1700" b="1" dirty="0">
              <a:solidFill>
                <a:srgbClr val="0A304E"/>
              </a:solidFill>
            </a:endParaRPr>
          </a:p>
        </p:txBody>
      </p:sp>
      <p:sp>
        <p:nvSpPr>
          <p:cNvPr id="7" name="Content Placeholder 2">
            <a:extLst>
              <a:ext uri="{FF2B5EF4-FFF2-40B4-BE49-F238E27FC236}">
                <a16:creationId xmlns:a16="http://schemas.microsoft.com/office/drawing/2014/main" id="{AEE79893-65A9-446A-AAE8-D5A5C8B6E929}"/>
              </a:ext>
            </a:extLst>
          </p:cNvPr>
          <p:cNvSpPr txBox="1">
            <a:spLocks/>
          </p:cNvSpPr>
          <p:nvPr/>
        </p:nvSpPr>
        <p:spPr>
          <a:xfrm>
            <a:off x="6235881" y="1898788"/>
            <a:ext cx="5956119" cy="56906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srgbClr val="0A304E"/>
              </a:solidFill>
            </a:endParaRPr>
          </a:p>
        </p:txBody>
      </p:sp>
      <p:sp>
        <p:nvSpPr>
          <p:cNvPr id="4" name="TextBox 3">
            <a:extLst>
              <a:ext uri="{FF2B5EF4-FFF2-40B4-BE49-F238E27FC236}">
                <a16:creationId xmlns:a16="http://schemas.microsoft.com/office/drawing/2014/main" id="{BA5F79EB-1E32-47E2-AE0D-873480FFD46A}"/>
              </a:ext>
            </a:extLst>
          </p:cNvPr>
          <p:cNvSpPr txBox="1"/>
          <p:nvPr/>
        </p:nvSpPr>
        <p:spPr>
          <a:xfrm>
            <a:off x="6096000" y="278166"/>
            <a:ext cx="3905573" cy="923330"/>
          </a:xfrm>
          <a:prstGeom prst="rect">
            <a:avLst/>
          </a:prstGeom>
          <a:solidFill>
            <a:schemeClr val="accent2"/>
          </a:solidFill>
        </p:spPr>
        <p:txBody>
          <a:bodyPr wrap="square" rtlCol="0">
            <a:spAutoFit/>
          </a:bodyPr>
          <a:lstStyle/>
          <a:p>
            <a:r>
              <a:rPr lang="en-US" b="1" dirty="0">
                <a:solidFill>
                  <a:srgbClr val="0A304E"/>
                </a:solidFill>
              </a:rPr>
              <a:t>All slides that have been provided by speakers are available </a:t>
            </a:r>
            <a:r>
              <a:rPr lang="en-US" b="1" dirty="0">
                <a:solidFill>
                  <a:srgbClr val="0A304E"/>
                </a:solidFill>
                <a:hlinkClick r:id="rId12"/>
              </a:rPr>
              <a:t>here</a:t>
            </a:r>
            <a:r>
              <a:rPr lang="en-US" b="1" dirty="0">
                <a:solidFill>
                  <a:srgbClr val="0A304E"/>
                </a:solidFill>
              </a:rPr>
              <a:t>.  Video will be available shortly.</a:t>
            </a:r>
          </a:p>
        </p:txBody>
      </p:sp>
    </p:spTree>
    <p:extLst>
      <p:ext uri="{BB962C8B-B14F-4D97-AF65-F5344CB8AC3E}">
        <p14:creationId xmlns:p14="http://schemas.microsoft.com/office/powerpoint/2010/main" val="19792861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98704" y="841041"/>
            <a:ext cx="10515600" cy="1325563"/>
          </a:xfrm>
        </p:spPr>
        <p:txBody>
          <a:bodyPr>
            <a:normAutofit/>
          </a:bodyPr>
          <a:lstStyle/>
          <a:p>
            <a:r>
              <a:rPr lang="en-US" b="1" dirty="0">
                <a:solidFill>
                  <a:srgbClr val="FF8F1C"/>
                </a:solidFill>
              </a:rPr>
              <a:t>Digital Organizing</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779477" y="1998824"/>
            <a:ext cx="9976104" cy="5001795"/>
          </a:xfrm>
        </p:spPr>
        <p:txBody>
          <a:bodyPr>
            <a:noAutofit/>
          </a:bodyPr>
          <a:lstStyle/>
          <a:p>
            <a:pPr marL="342900" indent="-342900">
              <a:lnSpc>
                <a:spcPct val="100000"/>
              </a:lnSpc>
              <a:buFont typeface="+mj-lt"/>
              <a:buAutoNum type="arabicPeriod"/>
            </a:pPr>
            <a:r>
              <a:rPr lang="en-US" sz="2400" dirty="0">
                <a:solidFill>
                  <a:srgbClr val="0A304E"/>
                </a:solidFill>
              </a:rPr>
              <a:t>Shawn Horner, Parker Hannifin Corporation – </a:t>
            </a:r>
            <a:r>
              <a:rPr lang="en-US" sz="2400" i="1" dirty="0">
                <a:solidFill>
                  <a:srgbClr val="0A304E"/>
                </a:solidFill>
              </a:rPr>
              <a:t>Highlights not captured; slides available, video coming soon</a:t>
            </a:r>
          </a:p>
          <a:p>
            <a:pPr marL="342900" indent="-342900">
              <a:lnSpc>
                <a:spcPct val="150000"/>
              </a:lnSpc>
              <a:buFont typeface="+mj-lt"/>
              <a:buAutoNum type="arabicPeriod"/>
            </a:pPr>
            <a:r>
              <a:rPr lang="en-US" sz="2400" dirty="0" err="1">
                <a:solidFill>
                  <a:srgbClr val="0A304E"/>
                </a:solidFill>
              </a:rPr>
              <a:t>Moisés</a:t>
            </a:r>
            <a:r>
              <a:rPr lang="en-US" sz="2400" dirty="0">
                <a:solidFill>
                  <a:srgbClr val="0A304E"/>
                </a:solidFill>
              </a:rPr>
              <a:t> </a:t>
            </a:r>
            <a:r>
              <a:rPr lang="en-US" sz="2400" dirty="0" err="1">
                <a:solidFill>
                  <a:srgbClr val="0A304E"/>
                </a:solidFill>
              </a:rPr>
              <a:t>Noreña</a:t>
            </a:r>
            <a:r>
              <a:rPr lang="en-US" sz="2400" dirty="0">
                <a:solidFill>
                  <a:srgbClr val="0A304E"/>
                </a:solidFill>
              </a:rPr>
              <a:t> and Michael Poloha, Moen – </a:t>
            </a:r>
            <a:r>
              <a:rPr lang="en-US" sz="2400" i="1" dirty="0">
                <a:solidFill>
                  <a:srgbClr val="0A304E"/>
                </a:solidFill>
              </a:rPr>
              <a:t>Slides not available</a:t>
            </a:r>
          </a:p>
          <a:p>
            <a:pPr marL="342900" indent="-342900">
              <a:lnSpc>
                <a:spcPct val="150000"/>
              </a:lnSpc>
              <a:buFont typeface="+mj-lt"/>
              <a:buAutoNum type="arabicPeriod"/>
            </a:pPr>
            <a:r>
              <a:rPr lang="en-US" sz="2400" dirty="0">
                <a:solidFill>
                  <a:srgbClr val="0A304E"/>
                </a:solidFill>
              </a:rPr>
              <a:t>Geoff Waite, Rob Mettler, and Jamison Roof, PA – </a:t>
            </a:r>
            <a:r>
              <a:rPr lang="en-US" sz="2400" i="1" dirty="0">
                <a:solidFill>
                  <a:srgbClr val="0A304E"/>
                </a:solidFill>
              </a:rPr>
              <a:t>Slides available</a:t>
            </a:r>
          </a:p>
          <a:p>
            <a:pPr marL="457200" lvl="1" indent="0">
              <a:buNone/>
            </a:pPr>
            <a:endParaRPr lang="en-US" sz="1600" dirty="0">
              <a:solidFill>
                <a:srgbClr val="0A304E"/>
              </a:solidFill>
            </a:endParaRPr>
          </a:p>
          <a:p>
            <a:pPr marL="0" indent="0">
              <a:lnSpc>
                <a:spcPts val="2000"/>
              </a:lnSpc>
              <a:buNone/>
            </a:pPr>
            <a:endParaRPr lang="en-US" sz="2000" dirty="0">
              <a:solidFill>
                <a:srgbClr val="0A304E"/>
              </a:solidFill>
            </a:endParaRPr>
          </a:p>
          <a:p>
            <a:pPr marL="457200" indent="-457200">
              <a:lnSpc>
                <a:spcPts val="2000"/>
              </a:lnSpc>
              <a:buFont typeface="+mj-lt"/>
              <a:buAutoNum type="arabicPeriod"/>
            </a:pPr>
            <a:endParaRPr lang="en-US" sz="2000" b="1" dirty="0">
              <a:solidFill>
                <a:srgbClr val="0A304E"/>
              </a:solidFill>
            </a:endParaRPr>
          </a:p>
          <a:p>
            <a:pPr marL="457200" indent="-457200">
              <a:lnSpc>
                <a:spcPts val="2000"/>
              </a:lnSpc>
              <a:buFont typeface="+mj-lt"/>
              <a:buAutoNum type="arabicPeriod"/>
            </a:pPr>
            <a:endParaRPr lang="en-US" sz="2000" b="1" dirty="0">
              <a:solidFill>
                <a:srgbClr val="0A304E"/>
              </a:solidFill>
            </a:endParaRPr>
          </a:p>
          <a:p>
            <a:pPr marL="0" indent="0">
              <a:lnSpc>
                <a:spcPts val="2000"/>
              </a:lnSpc>
              <a:buNone/>
            </a:pPr>
            <a:endParaRPr lang="en-US" sz="1600" dirty="0">
              <a:solidFill>
                <a:srgbClr val="0A304E"/>
              </a:solidFill>
            </a:endParaRPr>
          </a:p>
          <a:p>
            <a:pPr marL="0" indent="0">
              <a:lnSpc>
                <a:spcPts val="2000"/>
              </a:lnSpc>
              <a:buNone/>
            </a:pPr>
            <a:endParaRPr lang="en-US" sz="1600" dirty="0">
              <a:solidFill>
                <a:srgbClr val="0A304E"/>
              </a:solidFill>
            </a:endParaRPr>
          </a:p>
          <a:p>
            <a:pPr marL="0" indent="0">
              <a:lnSpc>
                <a:spcPts val="2000"/>
              </a:lnSpc>
              <a:buNone/>
            </a:pPr>
            <a:endParaRPr lang="en-US" sz="2000" dirty="0">
              <a:solidFill>
                <a:srgbClr val="0A304E"/>
              </a:solidFill>
            </a:endParaRPr>
          </a:p>
        </p:txBody>
      </p:sp>
      <p:sp>
        <p:nvSpPr>
          <p:cNvPr id="7" name="Content Placeholder 2">
            <a:extLst>
              <a:ext uri="{FF2B5EF4-FFF2-40B4-BE49-F238E27FC236}">
                <a16:creationId xmlns:a16="http://schemas.microsoft.com/office/drawing/2014/main" id="{AEE79893-65A9-446A-AAE8-D5A5C8B6E929}"/>
              </a:ext>
            </a:extLst>
          </p:cNvPr>
          <p:cNvSpPr txBox="1">
            <a:spLocks/>
          </p:cNvSpPr>
          <p:nvPr/>
        </p:nvSpPr>
        <p:spPr>
          <a:xfrm>
            <a:off x="6235881" y="1898788"/>
            <a:ext cx="5956119" cy="56906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srgbClr val="0A304E"/>
              </a:solidFill>
            </a:endParaRPr>
          </a:p>
        </p:txBody>
      </p:sp>
    </p:spTree>
    <p:extLst>
      <p:ext uri="{BB962C8B-B14F-4D97-AF65-F5344CB8AC3E}">
        <p14:creationId xmlns:p14="http://schemas.microsoft.com/office/powerpoint/2010/main" val="3174859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139881" y="918308"/>
            <a:ext cx="10213157" cy="504314"/>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5166579"/>
          </a:xfrm>
          <a:effectLst>
            <a:glow rad="63500">
              <a:schemeClr val="bg1">
                <a:alpha val="40000"/>
              </a:schemeClr>
            </a:glow>
          </a:effectLst>
        </p:spPr>
        <p:txBody>
          <a:bodyPr>
            <a:noAutofit/>
          </a:bodyPr>
          <a:lstStyle/>
          <a:p>
            <a:pPr marL="0" indent="0">
              <a:lnSpc>
                <a:spcPts val="1200"/>
              </a:lnSpc>
              <a:buNone/>
            </a:pPr>
            <a:r>
              <a:rPr lang="en-US" sz="1600" u="sng" dirty="0">
                <a:solidFill>
                  <a:srgbClr val="FF8F1C"/>
                </a:solidFill>
              </a:rPr>
              <a:t>Stage 1: Purely mechanical</a:t>
            </a:r>
          </a:p>
          <a:p>
            <a:pPr lvl="1">
              <a:lnSpc>
                <a:spcPts val="1200"/>
              </a:lnSpc>
            </a:pPr>
            <a:r>
              <a:rPr lang="en-US" sz="1600" dirty="0">
                <a:solidFill>
                  <a:srgbClr val="0A304E"/>
                </a:solidFill>
              </a:rPr>
              <a:t>Digitization</a:t>
            </a:r>
          </a:p>
          <a:p>
            <a:pPr lvl="1">
              <a:lnSpc>
                <a:spcPts val="1200"/>
              </a:lnSpc>
            </a:pPr>
            <a:r>
              <a:rPr lang="en-US" sz="1600" dirty="0">
                <a:solidFill>
                  <a:srgbClr val="0A304E"/>
                </a:solidFill>
              </a:rPr>
              <a:t>Digital value creation</a:t>
            </a:r>
          </a:p>
          <a:p>
            <a:pPr lvl="1">
              <a:lnSpc>
                <a:spcPts val="1200"/>
              </a:lnSpc>
            </a:pPr>
            <a:r>
              <a:rPr lang="en-US" sz="1600" dirty="0">
                <a:solidFill>
                  <a:srgbClr val="0A304E"/>
                </a:solidFill>
              </a:rPr>
              <a:t>Digital value pursue</a:t>
            </a:r>
          </a:p>
          <a:p>
            <a:pPr marL="457200" lvl="1" indent="0">
              <a:lnSpc>
                <a:spcPts val="1200"/>
              </a:lnSpc>
              <a:buNone/>
            </a:pPr>
            <a:endParaRPr lang="en-US" sz="1600" dirty="0">
              <a:solidFill>
                <a:srgbClr val="0A304E"/>
              </a:solidFill>
            </a:endParaRPr>
          </a:p>
          <a:p>
            <a:pPr marL="0" indent="0">
              <a:lnSpc>
                <a:spcPts val="1200"/>
              </a:lnSpc>
              <a:buNone/>
            </a:pPr>
            <a:r>
              <a:rPr lang="en-US" sz="1600" dirty="0">
                <a:solidFill>
                  <a:srgbClr val="FF8F1C"/>
                </a:solidFill>
              </a:rPr>
              <a:t>Innovation</a:t>
            </a:r>
            <a:r>
              <a:rPr lang="en-US" sz="1600" b="1" dirty="0">
                <a:solidFill>
                  <a:srgbClr val="FF8F1C"/>
                </a:solidFill>
              </a:rPr>
              <a:t>: </a:t>
            </a:r>
            <a:r>
              <a:rPr lang="en-US" sz="1600" dirty="0">
                <a:solidFill>
                  <a:srgbClr val="FF8F1C"/>
                </a:solidFill>
              </a:rPr>
              <a:t>frame </a:t>
            </a:r>
            <a:r>
              <a:rPr lang="en-US" sz="1600" dirty="0">
                <a:solidFill>
                  <a:srgbClr val="FF8F1C"/>
                </a:solidFill>
                <a:sym typeface="Wingdings" panose="05000000000000000000" pitchFamily="2" charset="2"/>
              </a:rPr>
              <a:t></a:t>
            </a:r>
            <a:r>
              <a:rPr lang="en-US" sz="1600" dirty="0">
                <a:solidFill>
                  <a:srgbClr val="FF8F1C"/>
                </a:solidFill>
              </a:rPr>
              <a:t> generate </a:t>
            </a:r>
            <a:r>
              <a:rPr lang="en-US" sz="1600" dirty="0">
                <a:solidFill>
                  <a:srgbClr val="FF8F1C"/>
                </a:solidFill>
                <a:sym typeface="Wingdings" panose="05000000000000000000" pitchFamily="2" charset="2"/>
              </a:rPr>
              <a:t></a:t>
            </a:r>
            <a:r>
              <a:rPr lang="en-US" sz="1600" dirty="0">
                <a:solidFill>
                  <a:srgbClr val="FF8F1C"/>
                </a:solidFill>
              </a:rPr>
              <a:t> embed</a:t>
            </a:r>
          </a:p>
          <a:p>
            <a:pPr marL="0" indent="0">
              <a:lnSpc>
                <a:spcPts val="1200"/>
              </a:lnSpc>
              <a:buNone/>
            </a:pPr>
            <a:r>
              <a:rPr lang="en-US" sz="1600" dirty="0">
                <a:solidFill>
                  <a:srgbClr val="0A304E"/>
                </a:solidFill>
              </a:rPr>
              <a:t>1. Frame</a:t>
            </a:r>
          </a:p>
          <a:p>
            <a:pPr marL="457200" lvl="1" indent="0">
              <a:lnSpc>
                <a:spcPts val="1200"/>
              </a:lnSpc>
              <a:buNone/>
            </a:pPr>
            <a:r>
              <a:rPr lang="en-US" sz="1600" dirty="0">
                <a:solidFill>
                  <a:srgbClr val="0A304E"/>
                </a:solidFill>
              </a:rPr>
              <a:t>Moen: water brand</a:t>
            </a:r>
          </a:p>
          <a:p>
            <a:pPr marL="0" indent="0">
              <a:lnSpc>
                <a:spcPts val="1200"/>
              </a:lnSpc>
              <a:buNone/>
            </a:pPr>
            <a:r>
              <a:rPr lang="en-US" sz="1600" dirty="0">
                <a:solidFill>
                  <a:srgbClr val="0A304E"/>
                </a:solidFill>
              </a:rPr>
              <a:t>2. Generate :</a:t>
            </a:r>
          </a:p>
          <a:p>
            <a:pPr marL="457200" lvl="1" indent="0">
              <a:lnSpc>
                <a:spcPts val="1200"/>
              </a:lnSpc>
              <a:buNone/>
            </a:pPr>
            <a:r>
              <a:rPr lang="en-US" sz="1600" dirty="0">
                <a:solidFill>
                  <a:srgbClr val="0A304E"/>
                </a:solidFill>
              </a:rPr>
              <a:t>- design strategy</a:t>
            </a:r>
          </a:p>
          <a:p>
            <a:pPr marL="457200" lvl="1" indent="0">
              <a:lnSpc>
                <a:spcPts val="1200"/>
              </a:lnSpc>
              <a:buNone/>
            </a:pPr>
            <a:r>
              <a:rPr lang="en-US" sz="1600" dirty="0">
                <a:solidFill>
                  <a:srgbClr val="0A304E"/>
                </a:solidFill>
              </a:rPr>
              <a:t>- lean start up</a:t>
            </a:r>
          </a:p>
          <a:p>
            <a:pPr marL="0" indent="0">
              <a:lnSpc>
                <a:spcPts val="1200"/>
              </a:lnSpc>
              <a:buNone/>
            </a:pPr>
            <a:r>
              <a:rPr lang="en-US" sz="1600" dirty="0">
                <a:solidFill>
                  <a:srgbClr val="0A304E"/>
                </a:solidFill>
              </a:rPr>
              <a:t>3. Embed : </a:t>
            </a:r>
          </a:p>
          <a:p>
            <a:pPr marL="457200" lvl="1" indent="0">
              <a:lnSpc>
                <a:spcPts val="1200"/>
              </a:lnSpc>
              <a:buNone/>
            </a:pPr>
            <a:r>
              <a:rPr lang="en-US" sz="1600" dirty="0">
                <a:solidFill>
                  <a:srgbClr val="0A304E"/>
                </a:solidFill>
              </a:rPr>
              <a:t>-Build new team</a:t>
            </a:r>
          </a:p>
          <a:p>
            <a:pPr marL="457200" lvl="1" indent="0">
              <a:lnSpc>
                <a:spcPts val="1200"/>
              </a:lnSpc>
              <a:buNone/>
            </a:pPr>
            <a:r>
              <a:rPr lang="en-US" sz="1600" dirty="0">
                <a:solidFill>
                  <a:srgbClr val="0A304E"/>
                </a:solidFill>
              </a:rPr>
              <a:t>-Integrate into strategy</a:t>
            </a:r>
          </a:p>
          <a:p>
            <a:pPr marL="457200" lvl="1" indent="0">
              <a:lnSpc>
                <a:spcPts val="1200"/>
              </a:lnSpc>
              <a:buNone/>
            </a:pPr>
            <a:r>
              <a:rPr lang="en-US" sz="1600" dirty="0">
                <a:solidFill>
                  <a:srgbClr val="0A304E"/>
                </a:solidFill>
              </a:rPr>
              <a:t>-Build management systems</a:t>
            </a:r>
          </a:p>
          <a:p>
            <a:pPr marL="457200" lvl="1" indent="0">
              <a:lnSpc>
                <a:spcPts val="1200"/>
              </a:lnSpc>
              <a:buNone/>
            </a:pPr>
            <a:r>
              <a:rPr lang="en-US" sz="1600" dirty="0">
                <a:solidFill>
                  <a:srgbClr val="0A304E"/>
                </a:solidFill>
              </a:rPr>
              <a:t>-Strengthen our culture</a:t>
            </a:r>
          </a:p>
          <a:p>
            <a:pPr marL="457200" lvl="1" indent="0">
              <a:lnSpc>
                <a:spcPts val="1200"/>
              </a:lnSpc>
              <a:buNone/>
            </a:pPr>
            <a:endParaRPr lang="en-US" sz="1600" dirty="0">
              <a:solidFill>
                <a:srgbClr val="0A304E"/>
              </a:solidFill>
            </a:endParaRP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1391051"/>
            <a:ext cx="12052119"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5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Digital Organizing – Page 1</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Moisés</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Noreña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and Michael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Poloha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Fortune Brands Home and Security (Moen</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a:t>
            </a: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0765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139881" y="918308"/>
            <a:ext cx="10213157" cy="504314"/>
          </a:xfrm>
        </p:spPr>
        <p:txBody>
          <a:bodyPr>
            <a:normAutofit/>
          </a:bodyPr>
          <a:lstStyle/>
          <a:p>
            <a:r>
              <a:rPr lang="en-US" sz="2400" b="1" dirty="0">
                <a:solidFill>
                  <a:srgbClr val="FF8F1C"/>
                </a:solidFill>
              </a:rPr>
              <a:t>Interactive Breakout Session</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5166579"/>
          </a:xfrm>
          <a:effectLst>
            <a:glow rad="63500">
              <a:schemeClr val="bg1">
                <a:alpha val="40000"/>
              </a:schemeClr>
            </a:glow>
          </a:effectLst>
        </p:spPr>
        <p:txBody>
          <a:bodyPr>
            <a:noAutofit/>
          </a:bodyPr>
          <a:lstStyle/>
          <a:p>
            <a:pPr marL="0" indent="0">
              <a:lnSpc>
                <a:spcPts val="1400"/>
              </a:lnSpc>
              <a:buNone/>
            </a:pPr>
            <a:r>
              <a:rPr lang="en-US" sz="1600" dirty="0">
                <a:solidFill>
                  <a:srgbClr val="FF8F1C"/>
                </a:solidFill>
              </a:rPr>
              <a:t>Stage 2: Incorporation of electronics</a:t>
            </a:r>
          </a:p>
          <a:p>
            <a:pPr lvl="1">
              <a:lnSpc>
                <a:spcPts val="1400"/>
              </a:lnSpc>
            </a:pPr>
            <a:r>
              <a:rPr lang="en-US" sz="1600" dirty="0">
                <a:solidFill>
                  <a:srgbClr val="0A304E"/>
                </a:solidFill>
              </a:rPr>
              <a:t>Digitization: integration of electromechanical parts</a:t>
            </a:r>
          </a:p>
          <a:p>
            <a:pPr lvl="1">
              <a:lnSpc>
                <a:spcPts val="1400"/>
              </a:lnSpc>
            </a:pPr>
            <a:r>
              <a:rPr lang="en-US" sz="1600" dirty="0">
                <a:solidFill>
                  <a:srgbClr val="0A304E"/>
                </a:solidFill>
              </a:rPr>
              <a:t>Digital value creation</a:t>
            </a:r>
          </a:p>
          <a:p>
            <a:pPr lvl="1">
              <a:lnSpc>
                <a:spcPts val="1400"/>
              </a:lnSpc>
            </a:pPr>
            <a:r>
              <a:rPr lang="en-US" sz="1600" dirty="0">
                <a:solidFill>
                  <a:srgbClr val="0A304E"/>
                </a:solidFill>
              </a:rPr>
              <a:t>Digital value capture</a:t>
            </a:r>
          </a:p>
          <a:p>
            <a:pPr lvl="1">
              <a:lnSpc>
                <a:spcPts val="1400"/>
              </a:lnSpc>
            </a:pPr>
            <a:r>
              <a:rPr lang="en-US" sz="1600" dirty="0">
                <a:solidFill>
                  <a:srgbClr val="0A304E"/>
                </a:solidFill>
              </a:rPr>
              <a:t>Digital capabilities</a:t>
            </a:r>
          </a:p>
          <a:p>
            <a:pPr marL="0" indent="0">
              <a:lnSpc>
                <a:spcPts val="1400"/>
              </a:lnSpc>
              <a:buNone/>
            </a:pPr>
            <a:r>
              <a:rPr lang="en-US" sz="1600" dirty="0">
                <a:solidFill>
                  <a:srgbClr val="FF8F1C"/>
                </a:solidFill>
              </a:rPr>
              <a:t>Stage 3: Connected Product : Internet of Things</a:t>
            </a:r>
          </a:p>
          <a:p>
            <a:pPr lvl="1">
              <a:lnSpc>
                <a:spcPts val="1400"/>
              </a:lnSpc>
            </a:pPr>
            <a:r>
              <a:rPr lang="en-US" sz="1600" dirty="0">
                <a:solidFill>
                  <a:srgbClr val="0A304E"/>
                </a:solidFill>
              </a:rPr>
              <a:t>Digitization : Integration of connectivity into traditional faucet platforms</a:t>
            </a:r>
          </a:p>
          <a:p>
            <a:pPr lvl="1">
              <a:lnSpc>
                <a:spcPts val="1400"/>
              </a:lnSpc>
            </a:pPr>
            <a:r>
              <a:rPr lang="en-US" sz="1600" dirty="0">
                <a:solidFill>
                  <a:srgbClr val="0A304E"/>
                </a:solidFill>
              </a:rPr>
              <a:t>Digital Value Creation : Improved consumer experience, meeting consumers digital ways of life</a:t>
            </a:r>
          </a:p>
          <a:p>
            <a:pPr lvl="1">
              <a:lnSpc>
                <a:spcPts val="1400"/>
              </a:lnSpc>
            </a:pPr>
            <a:r>
              <a:rPr lang="en-US" sz="1600" dirty="0">
                <a:solidFill>
                  <a:srgbClr val="0A304E"/>
                </a:solidFill>
              </a:rPr>
              <a:t>Digital Value Capture: Price premium, transition from mechanical to connected</a:t>
            </a:r>
          </a:p>
          <a:p>
            <a:pPr lvl="1">
              <a:lnSpc>
                <a:spcPts val="1400"/>
              </a:lnSpc>
            </a:pPr>
            <a:r>
              <a:rPr lang="en-US" sz="1600" dirty="0">
                <a:solidFill>
                  <a:srgbClr val="0A304E"/>
                </a:solidFill>
              </a:rPr>
              <a:t>Digital Capabilities: Identifying/managing outside capabilities, complex supply chain, Wi-Fi/app troubleshooting, plumber install/ consumer setup</a:t>
            </a:r>
          </a:p>
          <a:p>
            <a:pPr marL="0" indent="0">
              <a:lnSpc>
                <a:spcPts val="1400"/>
              </a:lnSpc>
              <a:buNone/>
            </a:pPr>
            <a:endParaRPr lang="en-US" sz="2000" dirty="0">
              <a:solidFill>
                <a:srgbClr val="0A304E"/>
              </a:solidFill>
            </a:endParaRPr>
          </a:p>
          <a:p>
            <a:pPr marL="0" indent="0">
              <a:lnSpc>
                <a:spcPts val="1200"/>
              </a:lnSpc>
              <a:buNone/>
            </a:pPr>
            <a:endParaRPr lang="en-US" sz="1800" dirty="0">
              <a:solidFill>
                <a:srgbClr val="0A304E"/>
              </a:solidFill>
            </a:endParaRP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1391051"/>
            <a:ext cx="12052119"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5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Digital Organizing – Page 2</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Moisés</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Noreña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and Michael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Poloha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Fortune Brands Home and Security (Moen</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a:t>
            </a: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3264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139881" y="918308"/>
            <a:ext cx="10213157" cy="504314"/>
          </a:xfrm>
        </p:spPr>
        <p:txBody>
          <a:bodyPr>
            <a:normAutofit/>
          </a:bodyPr>
          <a:lstStyle/>
          <a:p>
            <a:r>
              <a:rPr lang="en-US" sz="2400" b="1" dirty="0">
                <a:solidFill>
                  <a:srgbClr val="FF8F1C"/>
                </a:solidFill>
              </a:rPr>
              <a:t>Interactive Breakout Session</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5166579"/>
          </a:xfrm>
          <a:effectLst>
            <a:glow rad="63500">
              <a:schemeClr val="bg1">
                <a:alpha val="40000"/>
              </a:schemeClr>
            </a:glow>
          </a:effectLst>
        </p:spPr>
        <p:txBody>
          <a:bodyPr>
            <a:noAutofit/>
          </a:bodyPr>
          <a:lstStyle/>
          <a:p>
            <a:pPr marL="0" indent="0">
              <a:lnSpc>
                <a:spcPts val="1400"/>
              </a:lnSpc>
              <a:buNone/>
            </a:pPr>
            <a:r>
              <a:rPr lang="en-US" sz="1600" dirty="0">
                <a:solidFill>
                  <a:srgbClr val="FF8F1C"/>
                </a:solidFill>
              </a:rPr>
              <a:t>Stage 4: Multi-Integration : Smart home</a:t>
            </a:r>
          </a:p>
          <a:p>
            <a:pPr>
              <a:lnSpc>
                <a:spcPts val="1400"/>
              </a:lnSpc>
            </a:pPr>
            <a:r>
              <a:rPr lang="en-US" sz="1600" dirty="0">
                <a:solidFill>
                  <a:srgbClr val="0A304E"/>
                </a:solidFill>
              </a:rPr>
              <a:t>Digitization: Integration of products that are not fully developed/ controlled by Moen</a:t>
            </a:r>
          </a:p>
          <a:p>
            <a:pPr>
              <a:lnSpc>
                <a:spcPts val="1400"/>
              </a:lnSpc>
            </a:pPr>
            <a:r>
              <a:rPr lang="en-US" sz="1600" dirty="0">
                <a:solidFill>
                  <a:srgbClr val="0A304E"/>
                </a:solidFill>
              </a:rPr>
              <a:t>Digital Value Creation : Full integration with consumer’s connected lifestyle </a:t>
            </a:r>
          </a:p>
          <a:p>
            <a:pPr>
              <a:lnSpc>
                <a:spcPts val="1400"/>
              </a:lnSpc>
            </a:pPr>
            <a:r>
              <a:rPr lang="en-US" sz="1600" dirty="0">
                <a:solidFill>
                  <a:srgbClr val="0A304E"/>
                </a:solidFill>
              </a:rPr>
              <a:t>Digital Value Capture: Premium price points, subscription as a service model, Big data</a:t>
            </a:r>
          </a:p>
          <a:p>
            <a:pPr>
              <a:lnSpc>
                <a:spcPts val="1400"/>
              </a:lnSpc>
            </a:pPr>
            <a:r>
              <a:rPr lang="en-US" sz="1600" dirty="0">
                <a:solidFill>
                  <a:srgbClr val="0A304E"/>
                </a:solidFill>
              </a:rPr>
              <a:t>Digital Capabilities: Outside partnerships, Data management, advanced call center support, category awareness, plumber training</a:t>
            </a:r>
          </a:p>
          <a:p>
            <a:pPr marL="0" indent="0">
              <a:lnSpc>
                <a:spcPts val="1200"/>
              </a:lnSpc>
              <a:buNone/>
            </a:pPr>
            <a:endParaRPr lang="en-US" sz="1600" dirty="0">
              <a:solidFill>
                <a:srgbClr val="0A304E"/>
              </a:solidFill>
            </a:endParaRPr>
          </a:p>
          <a:p>
            <a:pPr marL="0" indent="0">
              <a:lnSpc>
                <a:spcPts val="1400"/>
              </a:lnSpc>
              <a:buNone/>
            </a:pPr>
            <a:r>
              <a:rPr lang="en-US" sz="1600" dirty="0">
                <a:solidFill>
                  <a:srgbClr val="FF8F1C"/>
                </a:solidFill>
              </a:rPr>
              <a:t>Stage 5: Ecosystem integration : Whole home ecosystem</a:t>
            </a:r>
          </a:p>
          <a:p>
            <a:pPr>
              <a:lnSpc>
                <a:spcPts val="1400"/>
              </a:lnSpc>
            </a:pPr>
            <a:r>
              <a:rPr lang="en-US" sz="1600" dirty="0">
                <a:solidFill>
                  <a:srgbClr val="0A304E"/>
                </a:solidFill>
              </a:rPr>
              <a:t>Digitization: full integration of mechanical, electronic and smart products, in-house build partners</a:t>
            </a:r>
          </a:p>
          <a:p>
            <a:pPr>
              <a:lnSpc>
                <a:spcPts val="1400"/>
              </a:lnSpc>
            </a:pPr>
            <a:r>
              <a:rPr lang="en-US" sz="1600" dirty="0">
                <a:solidFill>
                  <a:srgbClr val="0A304E"/>
                </a:solidFill>
              </a:rPr>
              <a:t>Digital Value Creation: Transaction within the ecosystem, overall water experience in home</a:t>
            </a:r>
          </a:p>
          <a:p>
            <a:pPr>
              <a:lnSpc>
                <a:spcPts val="1400"/>
              </a:lnSpc>
            </a:pPr>
            <a:r>
              <a:rPr lang="en-US" sz="1600" dirty="0">
                <a:solidFill>
                  <a:srgbClr val="0A304E"/>
                </a:solidFill>
              </a:rPr>
              <a:t>Digital value capture: lifetime value of consumers, app engagement</a:t>
            </a:r>
          </a:p>
          <a:p>
            <a:pPr>
              <a:lnSpc>
                <a:spcPts val="1400"/>
              </a:lnSpc>
            </a:pPr>
            <a:r>
              <a:rPr lang="en-US" sz="1600" dirty="0">
                <a:solidFill>
                  <a:srgbClr val="0A304E"/>
                </a:solidFill>
              </a:rPr>
              <a:t>Digital Capabilities: Every team has some involvement</a:t>
            </a: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1391051"/>
            <a:ext cx="12052119"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5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Digital Organizing – Page 3</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Moisés</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Noreña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and Michael </a:t>
            </a:r>
            <a:r>
              <a:rPr kumimoji="0" lang="en-US" sz="1800" b="1" i="0" u="none" strike="noStrike" kern="1200" cap="none" spc="0" normalizeH="0" baseline="0" noProof="0" dirty="0" err="1">
                <a:ln>
                  <a:noFill/>
                </a:ln>
                <a:solidFill>
                  <a:srgbClr val="0A304E"/>
                </a:solidFill>
                <a:effectLst/>
                <a:uLnTx/>
                <a:uFillTx/>
                <a:latin typeface="Calibri" panose="020F0502020204030204"/>
                <a:ea typeface="+mn-ea"/>
                <a:cs typeface="+mn-cs"/>
              </a:rPr>
              <a:t>Poloha</a:t>
            </a: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 Fortune Brands Home and Security (Moen</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a:t>
            </a: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48839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2081566"/>
            <a:ext cx="8778241" cy="4206636"/>
          </a:xfrm>
        </p:spPr>
        <p:txBody>
          <a:bodyPr>
            <a:normAutofit/>
          </a:bodyPr>
          <a:lstStyle/>
          <a:p>
            <a:pPr marL="0" indent="0">
              <a:buNone/>
            </a:pPr>
            <a:endParaRPr lang="en-US"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1600" b="1" dirty="0">
                <a:solidFill>
                  <a:srgbClr val="0A304E"/>
                </a:solidFill>
              </a:rPr>
              <a:t>Digital Organizing Panel Discussion – Page 1</a:t>
            </a:r>
          </a:p>
          <a:p>
            <a:pPr marL="0" indent="0">
              <a:spcBef>
                <a:spcPts val="0"/>
              </a:spcBef>
              <a:buNone/>
            </a:pPr>
            <a:r>
              <a:rPr lang="en-US" sz="1600" b="1" dirty="0">
                <a:solidFill>
                  <a:srgbClr val="0A304E"/>
                </a:solidFill>
              </a:rPr>
              <a:t>Geoff Waite, Rob Mettler, and Jamison Roof, PA</a:t>
            </a:r>
            <a:endParaRPr lang="en-US" sz="1700" b="1"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700"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4" name="Rectangle 3">
            <a:extLst>
              <a:ext uri="{FF2B5EF4-FFF2-40B4-BE49-F238E27FC236}">
                <a16:creationId xmlns:a16="http://schemas.microsoft.com/office/drawing/2014/main" id="{3BA0F1E2-F5BB-4593-86DA-38D22CC5DB2E}"/>
              </a:ext>
            </a:extLst>
          </p:cNvPr>
          <p:cNvSpPr/>
          <p:nvPr/>
        </p:nvSpPr>
        <p:spPr>
          <a:xfrm>
            <a:off x="1381215" y="2044057"/>
            <a:ext cx="8778241" cy="4205638"/>
          </a:xfrm>
          <a:prstGeom prst="rect">
            <a:avLst/>
          </a:prstGeom>
        </p:spPr>
        <p:txBody>
          <a:bodyPr wrap="square">
            <a:spAutoFit/>
          </a:bodyPr>
          <a:lstStyle/>
          <a:p>
            <a:pPr>
              <a:lnSpc>
                <a:spcPts val="1600"/>
              </a:lnSpc>
            </a:pPr>
            <a:r>
              <a:rPr lang="en-US" sz="1600" dirty="0">
                <a:solidFill>
                  <a:srgbClr val="0A304E"/>
                </a:solidFill>
              </a:rPr>
              <a:t>Research sees 1/6 of all companies become obsolete if they do not adapt to the new digital age.</a:t>
            </a:r>
          </a:p>
          <a:p>
            <a:pPr>
              <a:lnSpc>
                <a:spcPts val="1600"/>
              </a:lnSpc>
            </a:pPr>
            <a:r>
              <a:rPr lang="en-US" sz="1600" dirty="0">
                <a:solidFill>
                  <a:srgbClr val="0A304E"/>
                </a:solidFill>
              </a:rPr>
              <a:t>	</a:t>
            </a:r>
            <a:r>
              <a:rPr lang="en-US" sz="1600" i="1" dirty="0">
                <a:solidFill>
                  <a:srgbClr val="0A304E"/>
                </a:solidFill>
              </a:rPr>
              <a:t>3 Stages of Development</a:t>
            </a:r>
          </a:p>
          <a:p>
            <a:pPr marL="742950" lvl="1" indent="-285750">
              <a:lnSpc>
                <a:spcPts val="1600"/>
              </a:lnSpc>
              <a:buFont typeface="Arial" panose="020B0604020202020204" pitchFamily="34" charset="0"/>
              <a:buChar char="•"/>
            </a:pPr>
            <a:r>
              <a:rPr lang="en-US" sz="1600" dirty="0">
                <a:solidFill>
                  <a:srgbClr val="0A304E"/>
                </a:solidFill>
              </a:rPr>
              <a:t>	Digital Dabblers</a:t>
            </a:r>
          </a:p>
          <a:p>
            <a:pPr marL="742950" lvl="1" indent="-285750">
              <a:lnSpc>
                <a:spcPts val="1600"/>
              </a:lnSpc>
              <a:buFont typeface="Arial" panose="020B0604020202020204" pitchFamily="34" charset="0"/>
              <a:buChar char="•"/>
            </a:pPr>
            <a:r>
              <a:rPr lang="en-US" sz="1600" dirty="0">
                <a:solidFill>
                  <a:srgbClr val="0A304E"/>
                </a:solidFill>
              </a:rPr>
              <a:t>	Digitizing Today</a:t>
            </a:r>
          </a:p>
          <a:p>
            <a:pPr marL="742950" lvl="1" indent="-285750">
              <a:lnSpc>
                <a:spcPts val="1600"/>
              </a:lnSpc>
              <a:buFont typeface="Arial" panose="020B0604020202020204" pitchFamily="34" charset="0"/>
              <a:buChar char="•"/>
            </a:pPr>
            <a:r>
              <a:rPr lang="en-US" sz="1600" dirty="0">
                <a:solidFill>
                  <a:srgbClr val="0A304E"/>
                </a:solidFill>
              </a:rPr>
              <a:t>	Digitizing Tomorrow</a:t>
            </a:r>
          </a:p>
          <a:p>
            <a:pPr>
              <a:lnSpc>
                <a:spcPts val="1600"/>
              </a:lnSpc>
            </a:pPr>
            <a:r>
              <a:rPr lang="en-US" sz="1600" dirty="0">
                <a:solidFill>
                  <a:srgbClr val="0A304E"/>
                </a:solidFill>
              </a:rPr>
              <a:t>	</a:t>
            </a:r>
            <a:r>
              <a:rPr lang="en-US" sz="1600" i="1" dirty="0">
                <a:solidFill>
                  <a:srgbClr val="0A304E"/>
                </a:solidFill>
              </a:rPr>
              <a:t>We are now in the second wave of Digital</a:t>
            </a:r>
          </a:p>
          <a:p>
            <a:pPr marL="742950" lvl="1" indent="-285750">
              <a:lnSpc>
                <a:spcPts val="1600"/>
              </a:lnSpc>
              <a:buFont typeface="Arial" panose="020B0604020202020204" pitchFamily="34" charset="0"/>
              <a:buChar char="•"/>
            </a:pPr>
            <a:r>
              <a:rPr lang="en-US" sz="1600" dirty="0">
                <a:solidFill>
                  <a:srgbClr val="0A304E"/>
                </a:solidFill>
              </a:rPr>
              <a:t>	First wave: driven by marketing &amp; engagement (applies to parts)</a:t>
            </a:r>
          </a:p>
          <a:p>
            <a:pPr marL="742950" lvl="1" indent="-285750">
              <a:lnSpc>
                <a:spcPts val="1600"/>
              </a:lnSpc>
              <a:buFont typeface="Arial" panose="020B0604020202020204" pitchFamily="34" charset="0"/>
              <a:buChar char="•"/>
            </a:pPr>
            <a:r>
              <a:rPr lang="en-US" sz="1600" dirty="0">
                <a:solidFill>
                  <a:srgbClr val="0A304E"/>
                </a:solidFill>
              </a:rPr>
              <a:t>	Second wave: enterprise wide &amp; physical/digital combination (applies to whole)</a:t>
            </a:r>
          </a:p>
          <a:p>
            <a:pPr>
              <a:lnSpc>
                <a:spcPts val="1600"/>
              </a:lnSpc>
            </a:pPr>
            <a:r>
              <a:rPr lang="en-US" sz="1600" dirty="0">
                <a:solidFill>
                  <a:srgbClr val="0A304E"/>
                </a:solidFill>
              </a:rPr>
              <a:t>Organizations go through 3 key states:</a:t>
            </a:r>
          </a:p>
          <a:p>
            <a:pPr>
              <a:lnSpc>
                <a:spcPts val="1600"/>
              </a:lnSpc>
            </a:pPr>
            <a:r>
              <a:rPr lang="en-US" sz="1600" dirty="0">
                <a:solidFill>
                  <a:srgbClr val="0A304E"/>
                </a:solidFill>
              </a:rPr>
              <a:t>	1. Experimentations at the edge</a:t>
            </a:r>
          </a:p>
          <a:p>
            <a:pPr lvl="2">
              <a:lnSpc>
                <a:spcPts val="1600"/>
              </a:lnSpc>
            </a:pPr>
            <a:r>
              <a:rPr lang="en-US" sz="1600" dirty="0">
                <a:solidFill>
                  <a:srgbClr val="0A304E"/>
                </a:solidFill>
              </a:rPr>
              <a:t>Experimenting with Digital Giants through channels, platforms and joint ventures</a:t>
            </a:r>
          </a:p>
          <a:p>
            <a:pPr lvl="2">
              <a:lnSpc>
                <a:spcPts val="1600"/>
              </a:lnSpc>
            </a:pPr>
            <a:r>
              <a:rPr lang="en-US" sz="1600" dirty="0">
                <a:solidFill>
                  <a:srgbClr val="0A304E"/>
                </a:solidFill>
              </a:rPr>
              <a:t>Collaboration with traditional competitors</a:t>
            </a:r>
          </a:p>
          <a:p>
            <a:pPr lvl="2">
              <a:lnSpc>
                <a:spcPts val="1600"/>
              </a:lnSpc>
            </a:pPr>
            <a:r>
              <a:rPr lang="en-US" sz="1600" dirty="0">
                <a:solidFill>
                  <a:srgbClr val="0A304E"/>
                </a:solidFill>
              </a:rPr>
              <a:t>Starting the process: think big, start small, and scale fast</a:t>
            </a:r>
          </a:p>
          <a:p>
            <a:pPr>
              <a:lnSpc>
                <a:spcPts val="1600"/>
              </a:lnSpc>
            </a:pPr>
            <a:r>
              <a:rPr lang="en-US" sz="1600" dirty="0">
                <a:solidFill>
                  <a:srgbClr val="0A304E"/>
                </a:solidFill>
              </a:rPr>
              <a:t>	2. Collision at the core</a:t>
            </a:r>
          </a:p>
          <a:p>
            <a:pPr lvl="2">
              <a:lnSpc>
                <a:spcPts val="1600"/>
              </a:lnSpc>
            </a:pPr>
            <a:r>
              <a:rPr lang="en-US" sz="1600" dirty="0">
                <a:solidFill>
                  <a:srgbClr val="0A304E"/>
                </a:solidFill>
              </a:rPr>
              <a:t>Friction of the digital innovation &amp; traditional practices</a:t>
            </a:r>
          </a:p>
          <a:p>
            <a:pPr>
              <a:lnSpc>
                <a:spcPts val="1600"/>
              </a:lnSpc>
            </a:pPr>
            <a:r>
              <a:rPr lang="en-US" sz="1600" dirty="0">
                <a:solidFill>
                  <a:srgbClr val="0A304E"/>
                </a:solidFill>
              </a:rPr>
              <a:t>	3. Re-invention at the root</a:t>
            </a:r>
          </a:p>
          <a:p>
            <a:pPr lvl="2">
              <a:lnSpc>
                <a:spcPts val="1600"/>
              </a:lnSpc>
            </a:pPr>
            <a:r>
              <a:rPr lang="en-US" sz="1600" dirty="0">
                <a:solidFill>
                  <a:srgbClr val="0A304E"/>
                </a:solidFill>
              </a:rPr>
              <a:t>Reframe the type of talent needed for a digital future</a:t>
            </a:r>
          </a:p>
          <a:p>
            <a:pPr lvl="2">
              <a:lnSpc>
                <a:spcPts val="1600"/>
              </a:lnSpc>
            </a:pPr>
            <a:r>
              <a:rPr lang="en-US" sz="1600" dirty="0">
                <a:solidFill>
                  <a:srgbClr val="0A304E"/>
                </a:solidFill>
              </a:rPr>
              <a:t>Adapt the workforce and culture for a digital age</a:t>
            </a:r>
          </a:p>
          <a:p>
            <a:pPr lvl="2">
              <a:lnSpc>
                <a:spcPts val="1600"/>
              </a:lnSpc>
            </a:pPr>
            <a:r>
              <a:rPr lang="en-US" sz="1600" dirty="0">
                <a:solidFill>
                  <a:srgbClr val="0A304E"/>
                </a:solidFill>
              </a:rPr>
              <a:t>Leadership roles &amp; styles</a:t>
            </a:r>
          </a:p>
          <a:p>
            <a:pPr>
              <a:lnSpc>
                <a:spcPts val="1600"/>
              </a:lnSpc>
            </a:pPr>
            <a:endParaRPr lang="en-US" dirty="0">
              <a:solidFill>
                <a:srgbClr val="0A304E"/>
              </a:solidFill>
            </a:endParaRPr>
          </a:p>
        </p:txBody>
      </p:sp>
    </p:spTree>
    <p:extLst>
      <p:ext uri="{BB962C8B-B14F-4D97-AF65-F5344CB8AC3E}">
        <p14:creationId xmlns:p14="http://schemas.microsoft.com/office/powerpoint/2010/main" val="25617597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2081566"/>
            <a:ext cx="8778241" cy="4206636"/>
          </a:xfrm>
        </p:spPr>
        <p:txBody>
          <a:bodyPr>
            <a:normAutofit/>
          </a:bodyPr>
          <a:lstStyle/>
          <a:p>
            <a:pPr marL="0" indent="0">
              <a:buNone/>
            </a:pPr>
            <a:endParaRPr lang="en-US"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1600" b="1" dirty="0">
                <a:solidFill>
                  <a:srgbClr val="0A304E"/>
                </a:solidFill>
              </a:rPr>
              <a:t>Digital Organizing Panel Discussion – Page 2</a:t>
            </a:r>
          </a:p>
          <a:p>
            <a:pPr marL="0" indent="0">
              <a:spcBef>
                <a:spcPts val="0"/>
              </a:spcBef>
              <a:buNone/>
            </a:pPr>
            <a:r>
              <a:rPr lang="en-US" sz="1600" b="1" dirty="0">
                <a:solidFill>
                  <a:srgbClr val="0A304E"/>
                </a:solidFill>
              </a:rPr>
              <a:t>Geoff Waite, Rob Mettler, and Jamison Roof, PA</a:t>
            </a:r>
            <a:endParaRPr lang="en-US" sz="1700" b="1" dirty="0">
              <a:solidFill>
                <a:srgbClr val="0A304E"/>
              </a:solidFill>
            </a:endParaRPr>
          </a:p>
          <a:p>
            <a:pPr marL="0" indent="0">
              <a:spcBef>
                <a:spcPts val="0"/>
              </a:spcBef>
              <a:buNone/>
            </a:pPr>
            <a:endParaRPr lang="en-US" sz="1700" b="1"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700"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4" name="Rectangle 3">
            <a:extLst>
              <a:ext uri="{FF2B5EF4-FFF2-40B4-BE49-F238E27FC236}">
                <a16:creationId xmlns:a16="http://schemas.microsoft.com/office/drawing/2014/main" id="{3BA0F1E2-F5BB-4593-86DA-38D22CC5DB2E}"/>
              </a:ext>
            </a:extLst>
          </p:cNvPr>
          <p:cNvSpPr/>
          <p:nvPr/>
        </p:nvSpPr>
        <p:spPr>
          <a:xfrm>
            <a:off x="1381215" y="2044057"/>
            <a:ext cx="8778241" cy="4821192"/>
          </a:xfrm>
          <a:prstGeom prst="rect">
            <a:avLst/>
          </a:prstGeom>
        </p:spPr>
        <p:txBody>
          <a:bodyPr wrap="square">
            <a:spAutoFit/>
          </a:bodyPr>
          <a:lstStyle/>
          <a:p>
            <a:pPr>
              <a:lnSpc>
                <a:spcPts val="1600"/>
              </a:lnSpc>
            </a:pPr>
            <a:r>
              <a:rPr lang="en-US" sz="1600" dirty="0">
                <a:solidFill>
                  <a:srgbClr val="0A304E"/>
                </a:solidFill>
              </a:rPr>
              <a:t>Process and Work: Design Thinking</a:t>
            </a:r>
          </a:p>
          <a:p>
            <a:pPr marL="742950" lvl="1" indent="-285750">
              <a:lnSpc>
                <a:spcPts val="1600"/>
              </a:lnSpc>
              <a:buFont typeface="Arial" panose="020B0604020202020204" pitchFamily="34" charset="0"/>
              <a:buChar char="•"/>
            </a:pPr>
            <a:r>
              <a:rPr lang="en-US" sz="1600" dirty="0">
                <a:solidFill>
                  <a:srgbClr val="0A304E"/>
                </a:solidFill>
              </a:rPr>
              <a:t>Empathize &gt; Define &gt; Ideate &gt; Protype &gt; Test &gt; Iterate</a:t>
            </a:r>
          </a:p>
          <a:p>
            <a:pPr marL="742950" lvl="1" indent="-285750">
              <a:lnSpc>
                <a:spcPts val="1600"/>
              </a:lnSpc>
              <a:buFont typeface="Arial" panose="020B0604020202020204" pitchFamily="34" charset="0"/>
              <a:buChar char="•"/>
            </a:pPr>
            <a:r>
              <a:rPr lang="en-US" sz="1600" dirty="0">
                <a:solidFill>
                  <a:srgbClr val="0A304E"/>
                </a:solidFill>
              </a:rPr>
              <a:t>Understand environments and workflow</a:t>
            </a:r>
          </a:p>
          <a:p>
            <a:pPr marL="742950" lvl="1" indent="-285750">
              <a:lnSpc>
                <a:spcPts val="1600"/>
              </a:lnSpc>
              <a:buFont typeface="Arial" panose="020B0604020202020204" pitchFamily="34" charset="0"/>
              <a:buChar char="•"/>
            </a:pPr>
            <a:r>
              <a:rPr lang="en-US" sz="1600" dirty="0">
                <a:solidFill>
                  <a:srgbClr val="0A304E"/>
                </a:solidFill>
              </a:rPr>
              <a:t>Create personas &amp; journey maps</a:t>
            </a:r>
          </a:p>
          <a:p>
            <a:pPr marL="742950" lvl="1" indent="-285750">
              <a:lnSpc>
                <a:spcPts val="1600"/>
              </a:lnSpc>
              <a:buFont typeface="Arial" panose="020B0604020202020204" pitchFamily="34" charset="0"/>
              <a:buChar char="•"/>
            </a:pPr>
            <a:r>
              <a:rPr lang="en-US" sz="1600" dirty="0">
                <a:solidFill>
                  <a:srgbClr val="0A304E"/>
                </a:solidFill>
              </a:rPr>
              <a:t>Define behavior change mechanisms</a:t>
            </a:r>
          </a:p>
          <a:p>
            <a:pPr>
              <a:lnSpc>
                <a:spcPts val="1600"/>
              </a:lnSpc>
            </a:pPr>
            <a:endParaRPr lang="en-US" sz="1600" dirty="0">
              <a:solidFill>
                <a:srgbClr val="0A304E"/>
              </a:solidFill>
            </a:endParaRPr>
          </a:p>
          <a:p>
            <a:pPr>
              <a:lnSpc>
                <a:spcPts val="1600"/>
              </a:lnSpc>
            </a:pPr>
            <a:r>
              <a:rPr lang="en-US" sz="1600" dirty="0">
                <a:solidFill>
                  <a:srgbClr val="0A304E"/>
                </a:solidFill>
              </a:rPr>
              <a:t>Example: GE Pipe monitoring system was previously clunky and not easy for engineers to use.</a:t>
            </a:r>
          </a:p>
          <a:p>
            <a:pPr>
              <a:lnSpc>
                <a:spcPts val="1600"/>
              </a:lnSpc>
            </a:pPr>
            <a:r>
              <a:rPr lang="en-US" sz="1600" dirty="0">
                <a:solidFill>
                  <a:srgbClr val="0A304E"/>
                </a:solidFill>
              </a:rPr>
              <a:t>Solution: Integrate into a tablet format with specific GE formatting for visualization data. Not functionally improved but user interface improved.</a:t>
            </a:r>
          </a:p>
          <a:p>
            <a:pPr>
              <a:lnSpc>
                <a:spcPts val="1600"/>
              </a:lnSpc>
            </a:pPr>
            <a:endParaRPr lang="en-US" sz="1600" dirty="0">
              <a:solidFill>
                <a:srgbClr val="0A304E"/>
              </a:solidFill>
            </a:endParaRPr>
          </a:p>
          <a:p>
            <a:pPr>
              <a:lnSpc>
                <a:spcPts val="1600"/>
              </a:lnSpc>
            </a:pPr>
            <a:r>
              <a:rPr lang="en-US" sz="1600" dirty="0">
                <a:solidFill>
                  <a:srgbClr val="0A304E"/>
                </a:solidFill>
              </a:rPr>
              <a:t>Case 1</a:t>
            </a:r>
          </a:p>
          <a:p>
            <a:pPr marL="285750" indent="-285750">
              <a:lnSpc>
                <a:spcPts val="1600"/>
              </a:lnSpc>
              <a:buFont typeface="Arial" panose="020B0604020202020204" pitchFamily="34" charset="0"/>
              <a:buChar char="•"/>
            </a:pPr>
            <a:r>
              <a:rPr lang="en-US" sz="1600" dirty="0">
                <a:solidFill>
                  <a:srgbClr val="0A304E"/>
                </a:solidFill>
              </a:rPr>
              <a:t>Realize digital ambitions through organizational agility</a:t>
            </a:r>
          </a:p>
          <a:p>
            <a:pPr marL="285750" indent="-285750">
              <a:lnSpc>
                <a:spcPts val="1600"/>
              </a:lnSpc>
              <a:buFont typeface="Arial" panose="020B0604020202020204" pitchFamily="34" charset="0"/>
              <a:buChar char="•"/>
            </a:pPr>
            <a:r>
              <a:rPr lang="en-US" sz="1600" dirty="0">
                <a:solidFill>
                  <a:srgbClr val="0A304E"/>
                </a:solidFill>
              </a:rPr>
              <a:t>Company believed they were doing all the right things.</a:t>
            </a:r>
          </a:p>
          <a:p>
            <a:pPr marL="742950" lvl="1" indent="-285750">
              <a:lnSpc>
                <a:spcPts val="1600"/>
              </a:lnSpc>
              <a:buFont typeface="Arial" panose="020B0604020202020204" pitchFamily="34" charset="0"/>
              <a:buChar char="•"/>
            </a:pPr>
            <a:r>
              <a:rPr lang="en-US" sz="1600" dirty="0">
                <a:solidFill>
                  <a:srgbClr val="0A304E"/>
                </a:solidFill>
              </a:rPr>
              <a:t>Senior Leadership had established a sound customer-centric strategy</a:t>
            </a:r>
          </a:p>
          <a:p>
            <a:pPr marL="742950" lvl="1" indent="-285750">
              <a:lnSpc>
                <a:spcPts val="1600"/>
              </a:lnSpc>
              <a:buFont typeface="Arial" panose="020B0604020202020204" pitchFamily="34" charset="0"/>
              <a:buChar char="•"/>
            </a:pPr>
            <a:r>
              <a:rPr lang="en-US" sz="1600" dirty="0">
                <a:solidFill>
                  <a:srgbClr val="0A304E"/>
                </a:solidFill>
              </a:rPr>
              <a:t>The business knew what it needed</a:t>
            </a:r>
          </a:p>
          <a:p>
            <a:pPr marL="742950" lvl="1" indent="-285750">
              <a:lnSpc>
                <a:spcPts val="1600"/>
              </a:lnSpc>
              <a:buFont typeface="Arial" panose="020B0604020202020204" pitchFamily="34" charset="0"/>
              <a:buChar char="•"/>
            </a:pPr>
            <a:r>
              <a:rPr lang="en-US" sz="1600" dirty="0">
                <a:solidFill>
                  <a:srgbClr val="0A304E"/>
                </a:solidFill>
              </a:rPr>
              <a:t>IT had successfully implemented new enabling technologies</a:t>
            </a:r>
          </a:p>
          <a:p>
            <a:pPr marL="285750" indent="-285750">
              <a:lnSpc>
                <a:spcPts val="1600"/>
              </a:lnSpc>
              <a:buFont typeface="Arial" panose="020B0604020202020204" pitchFamily="34" charset="0"/>
              <a:buChar char="•"/>
            </a:pPr>
            <a:r>
              <a:rPr lang="en-US" sz="1600" dirty="0">
                <a:solidFill>
                  <a:srgbClr val="0A304E"/>
                </a:solidFill>
              </a:rPr>
              <a:t>IT &amp; Management struggled to work together</a:t>
            </a:r>
          </a:p>
          <a:p>
            <a:pPr marL="742950" lvl="1" indent="-285750">
              <a:lnSpc>
                <a:spcPts val="1600"/>
              </a:lnSpc>
              <a:buFont typeface="Arial" panose="020B0604020202020204" pitchFamily="34" charset="0"/>
              <a:buChar char="•"/>
            </a:pPr>
            <a:r>
              <a:rPr lang="en-US" sz="1600" dirty="0">
                <a:solidFill>
                  <a:srgbClr val="0A304E"/>
                </a:solidFill>
              </a:rPr>
              <a:t>IT: Every request seems to be top priority</a:t>
            </a:r>
          </a:p>
          <a:p>
            <a:pPr marL="742950" lvl="1" indent="-285750">
              <a:lnSpc>
                <a:spcPts val="1600"/>
              </a:lnSpc>
              <a:buFont typeface="Arial" panose="020B0604020202020204" pitchFamily="34" charset="0"/>
              <a:buChar char="•"/>
            </a:pPr>
            <a:r>
              <a:rPr lang="en-US" sz="1600" dirty="0">
                <a:solidFill>
                  <a:srgbClr val="0A304E"/>
                </a:solidFill>
              </a:rPr>
              <a:t>Business: IT estimates were always wrong, never know when something will be done</a:t>
            </a:r>
          </a:p>
          <a:p>
            <a:pPr marL="742950" lvl="1" indent="-285750">
              <a:lnSpc>
                <a:spcPts val="1600"/>
              </a:lnSpc>
              <a:buFont typeface="Arial" panose="020B0604020202020204" pitchFamily="34" charset="0"/>
              <a:buChar char="•"/>
            </a:pPr>
            <a:r>
              <a:rPr lang="en-US" sz="1600" dirty="0">
                <a:solidFill>
                  <a:srgbClr val="0A304E"/>
                </a:solidFill>
              </a:rPr>
              <a:t>Leadership: Both seem to be pursuing slow, low value changes</a:t>
            </a:r>
          </a:p>
          <a:p>
            <a:pPr>
              <a:lnSpc>
                <a:spcPts val="1600"/>
              </a:lnSpc>
            </a:pPr>
            <a:endParaRPr lang="en-US" dirty="0">
              <a:solidFill>
                <a:srgbClr val="0A304E"/>
              </a:solidFill>
            </a:endParaRPr>
          </a:p>
          <a:p>
            <a:pPr>
              <a:lnSpc>
                <a:spcPts val="1600"/>
              </a:lnSpc>
            </a:pPr>
            <a:endParaRPr lang="en-US" dirty="0">
              <a:solidFill>
                <a:srgbClr val="0A304E"/>
              </a:solidFill>
            </a:endParaRPr>
          </a:p>
          <a:p>
            <a:pPr>
              <a:lnSpc>
                <a:spcPts val="1600"/>
              </a:lnSpc>
            </a:pPr>
            <a:endParaRPr lang="en-US" dirty="0">
              <a:solidFill>
                <a:srgbClr val="0A304E"/>
              </a:solidFill>
            </a:endParaRPr>
          </a:p>
        </p:txBody>
      </p:sp>
    </p:spTree>
    <p:extLst>
      <p:ext uri="{BB962C8B-B14F-4D97-AF65-F5344CB8AC3E}">
        <p14:creationId xmlns:p14="http://schemas.microsoft.com/office/powerpoint/2010/main" val="26941004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2081566"/>
            <a:ext cx="8778241" cy="4206636"/>
          </a:xfrm>
        </p:spPr>
        <p:txBody>
          <a:bodyPr>
            <a:normAutofit/>
          </a:bodyPr>
          <a:lstStyle/>
          <a:p>
            <a:pPr marL="0" indent="0">
              <a:buNone/>
            </a:pPr>
            <a:endParaRPr lang="en-US"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1600" b="1" dirty="0">
                <a:solidFill>
                  <a:srgbClr val="0A304E"/>
                </a:solidFill>
              </a:rPr>
              <a:t>Digital Organizing Panel Discussion – Page 3</a:t>
            </a:r>
          </a:p>
          <a:p>
            <a:pPr marL="0" indent="0">
              <a:spcBef>
                <a:spcPts val="0"/>
              </a:spcBef>
              <a:buNone/>
            </a:pPr>
            <a:r>
              <a:rPr lang="en-US" sz="1600" b="1" dirty="0">
                <a:solidFill>
                  <a:srgbClr val="0A304E"/>
                </a:solidFill>
              </a:rPr>
              <a:t>Geoff Waite, Rob Mettler, and Jamison Roof, PA</a:t>
            </a:r>
            <a:endParaRPr lang="en-US" sz="1700" b="1" dirty="0">
              <a:solidFill>
                <a:srgbClr val="0A304E"/>
              </a:solidFill>
            </a:endParaRPr>
          </a:p>
          <a:p>
            <a:pPr marL="0" indent="0">
              <a:spcBef>
                <a:spcPts val="0"/>
              </a:spcBef>
              <a:buNone/>
            </a:pPr>
            <a:endParaRPr lang="en-US" sz="1700" b="1"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700"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4" name="Rectangle 3">
            <a:extLst>
              <a:ext uri="{FF2B5EF4-FFF2-40B4-BE49-F238E27FC236}">
                <a16:creationId xmlns:a16="http://schemas.microsoft.com/office/drawing/2014/main" id="{3BA0F1E2-F5BB-4593-86DA-38D22CC5DB2E}"/>
              </a:ext>
            </a:extLst>
          </p:cNvPr>
          <p:cNvSpPr/>
          <p:nvPr/>
        </p:nvSpPr>
        <p:spPr>
          <a:xfrm>
            <a:off x="1381215" y="2044057"/>
            <a:ext cx="8778241" cy="4616007"/>
          </a:xfrm>
          <a:prstGeom prst="rect">
            <a:avLst/>
          </a:prstGeom>
        </p:spPr>
        <p:txBody>
          <a:bodyPr wrap="square">
            <a:spAutoFit/>
          </a:bodyPr>
          <a:lstStyle/>
          <a:p>
            <a:pPr>
              <a:lnSpc>
                <a:spcPts val="1600"/>
              </a:lnSpc>
            </a:pPr>
            <a:r>
              <a:rPr lang="en-US" sz="1600" dirty="0">
                <a:solidFill>
                  <a:schemeClr val="accent2"/>
                </a:solidFill>
              </a:rPr>
              <a:t>Case 1 (Challenges)</a:t>
            </a:r>
          </a:p>
          <a:p>
            <a:pPr>
              <a:lnSpc>
                <a:spcPts val="1600"/>
              </a:lnSpc>
            </a:pPr>
            <a:endParaRPr lang="en-US" sz="1600" dirty="0">
              <a:solidFill>
                <a:srgbClr val="0A304E"/>
              </a:solidFill>
            </a:endParaRPr>
          </a:p>
          <a:p>
            <a:pPr>
              <a:lnSpc>
                <a:spcPts val="1600"/>
              </a:lnSpc>
            </a:pPr>
            <a:r>
              <a:rPr lang="en-US" sz="1600" dirty="0">
                <a:solidFill>
                  <a:srgbClr val="0A304E"/>
                </a:solidFill>
              </a:rPr>
              <a:t>Challenge 1: Why are we even doing this?</a:t>
            </a:r>
          </a:p>
          <a:p>
            <a:pPr lvl="1">
              <a:lnSpc>
                <a:spcPts val="1600"/>
              </a:lnSpc>
            </a:pPr>
            <a:r>
              <a:rPr lang="en-US" sz="1600" dirty="0">
                <a:solidFill>
                  <a:srgbClr val="0A304E"/>
                </a:solidFill>
              </a:rPr>
              <a:t>Define &amp; track clear performance incentives for customer, employee, operations and financials</a:t>
            </a:r>
          </a:p>
          <a:p>
            <a:pPr>
              <a:lnSpc>
                <a:spcPts val="1600"/>
              </a:lnSpc>
            </a:pPr>
            <a:endParaRPr lang="en-US" sz="1600" dirty="0">
              <a:solidFill>
                <a:srgbClr val="0A304E"/>
              </a:solidFill>
            </a:endParaRPr>
          </a:p>
          <a:p>
            <a:pPr>
              <a:lnSpc>
                <a:spcPts val="1600"/>
              </a:lnSpc>
            </a:pPr>
            <a:r>
              <a:rPr lang="en-US" sz="1600" dirty="0">
                <a:solidFill>
                  <a:srgbClr val="0A304E"/>
                </a:solidFill>
              </a:rPr>
              <a:t>Challenge 2: Do we even work for the same company?</a:t>
            </a:r>
          </a:p>
          <a:p>
            <a:pPr lvl="1">
              <a:lnSpc>
                <a:spcPts val="1600"/>
              </a:lnSpc>
            </a:pPr>
            <a:r>
              <a:rPr lang="en-US" sz="1600" dirty="0">
                <a:solidFill>
                  <a:srgbClr val="0A304E"/>
                </a:solidFill>
              </a:rPr>
              <a:t>Formally establish a team that is not siloed, cross functional and close partnership</a:t>
            </a:r>
          </a:p>
          <a:p>
            <a:pPr>
              <a:lnSpc>
                <a:spcPts val="1600"/>
              </a:lnSpc>
            </a:pPr>
            <a:endParaRPr lang="en-US" sz="1600" dirty="0">
              <a:solidFill>
                <a:srgbClr val="0A304E"/>
              </a:solidFill>
            </a:endParaRPr>
          </a:p>
          <a:p>
            <a:pPr>
              <a:lnSpc>
                <a:spcPts val="1600"/>
              </a:lnSpc>
            </a:pPr>
            <a:r>
              <a:rPr lang="en-US" sz="1600" dirty="0">
                <a:solidFill>
                  <a:srgbClr val="0A304E"/>
                </a:solidFill>
              </a:rPr>
              <a:t>Challenge 3: Where are we going?</a:t>
            </a:r>
          </a:p>
          <a:p>
            <a:pPr lvl="1">
              <a:lnSpc>
                <a:spcPts val="1600"/>
              </a:lnSpc>
            </a:pPr>
            <a:r>
              <a:rPr lang="en-US" sz="1600" dirty="0">
                <a:solidFill>
                  <a:srgbClr val="0A304E"/>
                </a:solidFill>
              </a:rPr>
              <a:t>Quarterly planning and biweekly prioritization</a:t>
            </a:r>
          </a:p>
          <a:p>
            <a:pPr>
              <a:lnSpc>
                <a:spcPts val="1600"/>
              </a:lnSpc>
            </a:pPr>
            <a:endParaRPr lang="en-US" sz="1600" dirty="0">
              <a:solidFill>
                <a:srgbClr val="0A304E"/>
              </a:solidFill>
            </a:endParaRPr>
          </a:p>
          <a:p>
            <a:pPr>
              <a:lnSpc>
                <a:spcPts val="1600"/>
              </a:lnSpc>
            </a:pPr>
            <a:r>
              <a:rPr lang="en-US" sz="1600" dirty="0">
                <a:solidFill>
                  <a:srgbClr val="0A304E"/>
                </a:solidFill>
              </a:rPr>
              <a:t>Challenge 4: What’s being “disrupted” is our decision making</a:t>
            </a:r>
          </a:p>
          <a:p>
            <a:pPr lvl="1">
              <a:lnSpc>
                <a:spcPts val="1600"/>
              </a:lnSpc>
            </a:pPr>
            <a:r>
              <a:rPr lang="en-US" sz="1600" dirty="0">
                <a:solidFill>
                  <a:srgbClr val="0A304E"/>
                </a:solidFill>
              </a:rPr>
              <a:t>Define digital aware governance and highest priority items to be implemented.</a:t>
            </a:r>
          </a:p>
          <a:p>
            <a:pPr lvl="1">
              <a:lnSpc>
                <a:spcPts val="1600"/>
              </a:lnSpc>
            </a:pPr>
            <a:r>
              <a:rPr lang="en-US" sz="1600" dirty="0">
                <a:solidFill>
                  <a:srgbClr val="0A304E"/>
                </a:solidFill>
              </a:rPr>
              <a:t>Shared ownership, fewer handoffs, less wait time, transparent status updates, scale determined by funding</a:t>
            </a:r>
          </a:p>
          <a:p>
            <a:pPr>
              <a:lnSpc>
                <a:spcPts val="1600"/>
              </a:lnSpc>
            </a:pPr>
            <a:endParaRPr lang="en-US" sz="1600" dirty="0">
              <a:solidFill>
                <a:srgbClr val="0A304E"/>
              </a:solidFill>
            </a:endParaRPr>
          </a:p>
          <a:p>
            <a:pPr>
              <a:lnSpc>
                <a:spcPts val="1600"/>
              </a:lnSpc>
            </a:pPr>
            <a:r>
              <a:rPr lang="en-US" sz="1600" dirty="0">
                <a:solidFill>
                  <a:srgbClr val="0A304E"/>
                </a:solidFill>
              </a:rPr>
              <a:t>Challenge 5: Our customer’s voice is lost</a:t>
            </a:r>
          </a:p>
          <a:p>
            <a:pPr lvl="1">
              <a:lnSpc>
                <a:spcPts val="1600"/>
              </a:lnSpc>
            </a:pPr>
            <a:r>
              <a:rPr lang="en-US" sz="1600" dirty="0">
                <a:solidFill>
                  <a:srgbClr val="0A304E"/>
                </a:solidFill>
              </a:rPr>
              <a:t>Process is efficient, but losing sight of customer needs</a:t>
            </a:r>
          </a:p>
          <a:p>
            <a:pPr lvl="1">
              <a:lnSpc>
                <a:spcPts val="1600"/>
              </a:lnSpc>
            </a:pPr>
            <a:r>
              <a:rPr lang="en-US" sz="1600" dirty="0">
                <a:solidFill>
                  <a:srgbClr val="0A304E"/>
                </a:solidFill>
              </a:rPr>
              <a:t>Implement multiple customer touchpoints as seen throughout the customer journey. Journeys change and evolve over time.</a:t>
            </a:r>
          </a:p>
          <a:p>
            <a:pPr>
              <a:lnSpc>
                <a:spcPts val="1600"/>
              </a:lnSpc>
            </a:pPr>
            <a:endParaRPr lang="en-US" dirty="0">
              <a:solidFill>
                <a:srgbClr val="0A304E"/>
              </a:solidFill>
            </a:endParaRPr>
          </a:p>
          <a:p>
            <a:pPr>
              <a:lnSpc>
                <a:spcPts val="1600"/>
              </a:lnSpc>
            </a:pPr>
            <a:endParaRPr lang="en-US" dirty="0">
              <a:solidFill>
                <a:srgbClr val="0A304E"/>
              </a:solidFill>
            </a:endParaRPr>
          </a:p>
        </p:txBody>
      </p:sp>
    </p:spTree>
    <p:extLst>
      <p:ext uri="{BB962C8B-B14F-4D97-AF65-F5344CB8AC3E}">
        <p14:creationId xmlns:p14="http://schemas.microsoft.com/office/powerpoint/2010/main" val="41669958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98704" y="841041"/>
            <a:ext cx="10515600" cy="1325563"/>
          </a:xfrm>
        </p:spPr>
        <p:txBody>
          <a:bodyPr>
            <a:normAutofit/>
          </a:bodyPr>
          <a:lstStyle/>
          <a:p>
            <a:r>
              <a:rPr lang="en-US" b="1" dirty="0">
                <a:solidFill>
                  <a:srgbClr val="FF8F1C"/>
                </a:solidFill>
              </a:rPr>
              <a:t>Digital Enablers</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779477" y="1998824"/>
            <a:ext cx="9976104" cy="5001795"/>
          </a:xfrm>
        </p:spPr>
        <p:txBody>
          <a:bodyPr>
            <a:noAutofit/>
          </a:bodyPr>
          <a:lstStyle/>
          <a:p>
            <a:pPr marL="342900" indent="-342900">
              <a:lnSpc>
                <a:spcPct val="100000"/>
              </a:lnSpc>
              <a:buFont typeface="+mj-lt"/>
              <a:buAutoNum type="arabicPeriod"/>
            </a:pPr>
            <a:r>
              <a:rPr lang="en-US" sz="2400" dirty="0">
                <a:solidFill>
                  <a:srgbClr val="0A304E"/>
                </a:solidFill>
              </a:rPr>
              <a:t>Bob Graf, Lubrizol Corporation - </a:t>
            </a:r>
            <a:r>
              <a:rPr lang="en-US" sz="2400" i="1" dirty="0">
                <a:solidFill>
                  <a:srgbClr val="0A304E"/>
                </a:solidFill>
              </a:rPr>
              <a:t>Slides available</a:t>
            </a:r>
          </a:p>
          <a:p>
            <a:pPr marL="342900" indent="-342900">
              <a:lnSpc>
                <a:spcPct val="100000"/>
              </a:lnSpc>
              <a:buFont typeface="+mj-lt"/>
              <a:buAutoNum type="arabicPeriod"/>
            </a:pPr>
            <a:r>
              <a:rPr lang="en-US" sz="2400" dirty="0">
                <a:solidFill>
                  <a:srgbClr val="0A304E"/>
                </a:solidFill>
              </a:rPr>
              <a:t>Subbian Govindaraj, Rockwell Automation; Michael Regelski, Eaton; Brandon Cornuke, MAGNET; Michael Trebilcock, MCPc; Ken Loparo, Case Western Reserve University – </a:t>
            </a:r>
            <a:r>
              <a:rPr lang="en-US" sz="2400" i="1" dirty="0">
                <a:solidFill>
                  <a:srgbClr val="0A304E"/>
                </a:solidFill>
              </a:rPr>
              <a:t>Slides available, video coming soon</a:t>
            </a:r>
          </a:p>
          <a:p>
            <a:pPr marL="342900" indent="-342900">
              <a:lnSpc>
                <a:spcPct val="150000"/>
              </a:lnSpc>
              <a:buFont typeface="+mj-lt"/>
              <a:buAutoNum type="arabicPeriod"/>
            </a:pPr>
            <a:r>
              <a:rPr lang="en-US" sz="2400" dirty="0">
                <a:solidFill>
                  <a:srgbClr val="0A304E"/>
                </a:solidFill>
              </a:rPr>
              <a:t>Joshua Ness, Verizon 5G Labs, – </a:t>
            </a:r>
            <a:r>
              <a:rPr lang="en-US" sz="2400" i="1" dirty="0">
                <a:solidFill>
                  <a:srgbClr val="0A304E"/>
                </a:solidFill>
              </a:rPr>
              <a:t>Slides available</a:t>
            </a:r>
          </a:p>
          <a:p>
            <a:pPr marL="457200" lvl="1" indent="0">
              <a:buNone/>
            </a:pPr>
            <a:endParaRPr lang="en-US" sz="1600" dirty="0">
              <a:solidFill>
                <a:srgbClr val="0A304E"/>
              </a:solidFill>
            </a:endParaRPr>
          </a:p>
          <a:p>
            <a:pPr marL="0" indent="0">
              <a:lnSpc>
                <a:spcPts val="2000"/>
              </a:lnSpc>
              <a:buNone/>
            </a:pPr>
            <a:endParaRPr lang="en-US" sz="2000" dirty="0">
              <a:solidFill>
                <a:srgbClr val="0A304E"/>
              </a:solidFill>
            </a:endParaRPr>
          </a:p>
          <a:p>
            <a:pPr marL="457200" indent="-457200">
              <a:lnSpc>
                <a:spcPts val="2000"/>
              </a:lnSpc>
              <a:buFont typeface="+mj-lt"/>
              <a:buAutoNum type="arabicPeriod"/>
            </a:pPr>
            <a:endParaRPr lang="en-US" sz="2000" b="1" dirty="0">
              <a:solidFill>
                <a:srgbClr val="0A304E"/>
              </a:solidFill>
            </a:endParaRPr>
          </a:p>
          <a:p>
            <a:pPr marL="457200" indent="-457200">
              <a:lnSpc>
                <a:spcPts val="2000"/>
              </a:lnSpc>
              <a:buFont typeface="+mj-lt"/>
              <a:buAutoNum type="arabicPeriod"/>
            </a:pPr>
            <a:endParaRPr lang="en-US" sz="2000" b="1" dirty="0">
              <a:solidFill>
                <a:srgbClr val="0A304E"/>
              </a:solidFill>
            </a:endParaRPr>
          </a:p>
          <a:p>
            <a:pPr marL="0" indent="0">
              <a:lnSpc>
                <a:spcPts val="2000"/>
              </a:lnSpc>
              <a:buNone/>
            </a:pPr>
            <a:endParaRPr lang="en-US" sz="1600" dirty="0">
              <a:solidFill>
                <a:srgbClr val="0A304E"/>
              </a:solidFill>
            </a:endParaRPr>
          </a:p>
          <a:p>
            <a:pPr marL="0" indent="0">
              <a:lnSpc>
                <a:spcPts val="2000"/>
              </a:lnSpc>
              <a:buNone/>
            </a:pPr>
            <a:endParaRPr lang="en-US" sz="1600" dirty="0">
              <a:solidFill>
                <a:srgbClr val="0A304E"/>
              </a:solidFill>
            </a:endParaRPr>
          </a:p>
          <a:p>
            <a:pPr marL="0" indent="0">
              <a:lnSpc>
                <a:spcPts val="2000"/>
              </a:lnSpc>
              <a:buNone/>
            </a:pPr>
            <a:endParaRPr lang="en-US" sz="2000" dirty="0">
              <a:solidFill>
                <a:srgbClr val="0A304E"/>
              </a:solidFill>
            </a:endParaRPr>
          </a:p>
        </p:txBody>
      </p:sp>
      <p:sp>
        <p:nvSpPr>
          <p:cNvPr id="7" name="Content Placeholder 2">
            <a:extLst>
              <a:ext uri="{FF2B5EF4-FFF2-40B4-BE49-F238E27FC236}">
                <a16:creationId xmlns:a16="http://schemas.microsoft.com/office/drawing/2014/main" id="{AEE79893-65A9-446A-AAE8-D5A5C8B6E929}"/>
              </a:ext>
            </a:extLst>
          </p:cNvPr>
          <p:cNvSpPr txBox="1">
            <a:spLocks/>
          </p:cNvSpPr>
          <p:nvPr/>
        </p:nvSpPr>
        <p:spPr>
          <a:xfrm>
            <a:off x="6235881" y="1898788"/>
            <a:ext cx="5956119" cy="56906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srgbClr val="0A304E"/>
              </a:solidFill>
            </a:endParaRPr>
          </a:p>
        </p:txBody>
      </p:sp>
    </p:spTree>
    <p:extLst>
      <p:ext uri="{BB962C8B-B14F-4D97-AF65-F5344CB8AC3E}">
        <p14:creationId xmlns:p14="http://schemas.microsoft.com/office/powerpoint/2010/main" val="11100383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59356" y="437297"/>
            <a:ext cx="10213157" cy="1284626"/>
          </a:xfrm>
        </p:spPr>
        <p:txBody>
          <a:bodyPr>
            <a:normAutofit/>
          </a:bodyPr>
          <a:lstStyle/>
          <a:p>
            <a:r>
              <a:rPr lang="en-US" sz="2400" b="1" dirty="0">
                <a:solidFill>
                  <a:srgbClr val="FF8F1C"/>
                </a:solidFill>
              </a:rPr>
              <a:t>Interactive Breakout Session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5" y="1880650"/>
            <a:ext cx="8778241" cy="4977349"/>
          </a:xfrm>
        </p:spPr>
        <p:txBody>
          <a:bodyPr>
            <a:normAutofit/>
          </a:bodyPr>
          <a:lstStyle/>
          <a:p>
            <a:pPr>
              <a:lnSpc>
                <a:spcPts val="1600"/>
              </a:lnSpc>
            </a:pPr>
            <a:r>
              <a:rPr lang="en-US" sz="1700" dirty="0">
                <a:solidFill>
                  <a:srgbClr val="0A304E"/>
                </a:solidFill>
              </a:rPr>
              <a:t>Bob Graf, Vice President of Data Science and Analytics at Lubrizol, presented the multiple facets of digital-first IT and data readiness in the modern business environment. After  differentiating between sparse data and big data, Mr. Graf discussed the transition from on-premise to cloud-based solutions, and how doing so can enhance customer experience, streamline operations, and drive transformation. </a:t>
            </a:r>
          </a:p>
          <a:p>
            <a:pPr>
              <a:lnSpc>
                <a:spcPts val="1600"/>
              </a:lnSpc>
            </a:pPr>
            <a:r>
              <a:rPr lang="en-US" sz="1700" dirty="0">
                <a:solidFill>
                  <a:srgbClr val="0A304E"/>
                </a:solidFill>
              </a:rPr>
              <a:t>In the next section, Mr. Graf detailed the process of upgrading from descriptive analytics to predictive and prescriptive analytics while touching on the techniques to drive this innovation, including machine learning, deep learning, and artificial intelligence. For a company to gain this insight, they must have curious experts, good data, data science expertise, and management support. </a:t>
            </a:r>
          </a:p>
          <a:p>
            <a:r>
              <a:rPr lang="en-US" sz="1700" dirty="0">
                <a:solidFill>
                  <a:srgbClr val="0A304E"/>
                </a:solidFill>
              </a:rPr>
              <a:t>Mr. Graf concluded his presentation covering the topics of proprietary vs. open source software, waterfall vs. agile development, and the rise of non-linear, platform-based value creation in the modern market. While emphasizing both the technical aspects of data-driven innovation and the business components necessary to allow and leverage this innovation, Bob Graf delivered a fascinating look into the future relationship between digital innovation and business success. </a:t>
            </a: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2279"/>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1600" b="1" dirty="0">
                <a:solidFill>
                  <a:srgbClr val="0A304E"/>
                </a:solidFill>
              </a:rPr>
              <a:t>Digital Enablers – Page 1</a:t>
            </a:r>
          </a:p>
          <a:p>
            <a:pPr marL="0" indent="0">
              <a:spcBef>
                <a:spcPts val="0"/>
              </a:spcBef>
              <a:buNone/>
            </a:pPr>
            <a:r>
              <a:rPr lang="en-US" sz="1600" b="1" dirty="0">
                <a:solidFill>
                  <a:srgbClr val="0A304E"/>
                </a:solidFill>
              </a:rPr>
              <a:t>Bob Graf, Lubrizol Corporation</a:t>
            </a:r>
            <a:endParaRPr lang="en-US" sz="1700" b="1" dirty="0">
              <a:solidFill>
                <a:srgbClr val="0A304E"/>
              </a:solidFill>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700"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4" name="Rectangle 3">
            <a:extLst>
              <a:ext uri="{FF2B5EF4-FFF2-40B4-BE49-F238E27FC236}">
                <a16:creationId xmlns:a16="http://schemas.microsoft.com/office/drawing/2014/main" id="{3BA0F1E2-F5BB-4593-86DA-38D22CC5DB2E}"/>
              </a:ext>
            </a:extLst>
          </p:cNvPr>
          <p:cNvSpPr/>
          <p:nvPr/>
        </p:nvSpPr>
        <p:spPr>
          <a:xfrm>
            <a:off x="1381215" y="2044057"/>
            <a:ext cx="8778241" cy="1127873"/>
          </a:xfrm>
          <a:prstGeom prst="rect">
            <a:avLst/>
          </a:prstGeom>
        </p:spPr>
        <p:txBody>
          <a:bodyPr wrap="square">
            <a:spAutoFit/>
          </a:bodyPr>
          <a:lstStyle/>
          <a:p>
            <a:pPr>
              <a:lnSpc>
                <a:spcPts val="1600"/>
              </a:lnSpc>
            </a:pPr>
            <a:endParaRPr lang="en-US" dirty="0">
              <a:solidFill>
                <a:srgbClr val="0A304E"/>
              </a:solidFill>
            </a:endParaRPr>
          </a:p>
          <a:p>
            <a:pPr>
              <a:lnSpc>
                <a:spcPts val="1600"/>
              </a:lnSpc>
            </a:pPr>
            <a:endParaRPr lang="en-US" dirty="0">
              <a:solidFill>
                <a:srgbClr val="0A304E"/>
              </a:solidFill>
            </a:endParaRPr>
          </a:p>
          <a:p>
            <a:pPr>
              <a:lnSpc>
                <a:spcPts val="1600"/>
              </a:lnSpc>
            </a:pPr>
            <a:endParaRPr lang="en-US" dirty="0">
              <a:solidFill>
                <a:srgbClr val="0A304E"/>
              </a:solidFill>
            </a:endParaRPr>
          </a:p>
          <a:p>
            <a:pPr>
              <a:lnSpc>
                <a:spcPts val="1600"/>
              </a:lnSpc>
            </a:pPr>
            <a:endParaRPr lang="en-US" dirty="0">
              <a:solidFill>
                <a:srgbClr val="0A304E"/>
              </a:solidFill>
            </a:endParaRPr>
          </a:p>
          <a:p>
            <a:pPr>
              <a:lnSpc>
                <a:spcPts val="1600"/>
              </a:lnSpc>
            </a:pPr>
            <a:endParaRPr lang="en-US" dirty="0">
              <a:solidFill>
                <a:srgbClr val="0A304E"/>
              </a:solidFill>
            </a:endParaRPr>
          </a:p>
        </p:txBody>
      </p:sp>
    </p:spTree>
    <p:extLst>
      <p:ext uri="{BB962C8B-B14F-4D97-AF65-F5344CB8AC3E}">
        <p14:creationId xmlns:p14="http://schemas.microsoft.com/office/powerpoint/2010/main" val="129700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139881" y="918308"/>
            <a:ext cx="10213157" cy="504314"/>
          </a:xfrm>
        </p:spPr>
        <p:txBody>
          <a:bodyPr>
            <a:normAutofit/>
          </a:bodyPr>
          <a:lstStyle/>
          <a:p>
            <a:r>
              <a:rPr lang="en-US" sz="2000" b="1" dirty="0">
                <a:solidFill>
                  <a:srgbClr val="FF8F1C"/>
                </a:solidFill>
              </a:rPr>
              <a:t>Discussion Panel</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4777109"/>
          </a:xfrm>
          <a:effectLst>
            <a:glow rad="63500">
              <a:schemeClr val="bg1">
                <a:alpha val="40000"/>
              </a:schemeClr>
            </a:glow>
          </a:effectLst>
        </p:spPr>
        <p:txBody>
          <a:bodyPr>
            <a:noAutofit/>
          </a:bodyPr>
          <a:lstStyle/>
          <a:p>
            <a:pPr marL="0" indent="0">
              <a:lnSpc>
                <a:spcPts val="1600"/>
              </a:lnSpc>
              <a:buNone/>
            </a:pPr>
            <a:r>
              <a:rPr lang="en-US" sz="1800" u="sng" dirty="0">
                <a:solidFill>
                  <a:srgbClr val="FF8F1C"/>
                </a:solidFill>
              </a:rPr>
              <a:t>Rockwell Automation </a:t>
            </a:r>
          </a:p>
          <a:p>
            <a:pPr marL="0" indent="0">
              <a:lnSpc>
                <a:spcPts val="1600"/>
              </a:lnSpc>
              <a:buNone/>
            </a:pPr>
            <a:r>
              <a:rPr lang="en-US" sz="1800" i="1" dirty="0">
                <a:solidFill>
                  <a:srgbClr val="0A304E"/>
                </a:solidFill>
              </a:rPr>
              <a:t>How do customers benefit from a digital transformation strategy? Through scalable analytics.</a:t>
            </a:r>
          </a:p>
          <a:p>
            <a:pPr lvl="1">
              <a:lnSpc>
                <a:spcPts val="1600"/>
              </a:lnSpc>
            </a:pPr>
            <a:r>
              <a:rPr lang="en-US" sz="1800" dirty="0">
                <a:solidFill>
                  <a:srgbClr val="0A304E"/>
                </a:solidFill>
              </a:rPr>
              <a:t>Data moves bidirectionally between the device, system, and enterprise level  </a:t>
            </a:r>
          </a:p>
          <a:p>
            <a:pPr lvl="1">
              <a:lnSpc>
                <a:spcPts val="1600"/>
              </a:lnSpc>
            </a:pPr>
            <a:r>
              <a:rPr lang="en-US" sz="1800" dirty="0">
                <a:solidFill>
                  <a:srgbClr val="0A304E"/>
                </a:solidFill>
              </a:rPr>
              <a:t>Data and analytics can be descriptive, diagnostic, predictive, and prescriptive</a:t>
            </a:r>
          </a:p>
          <a:p>
            <a:pPr lvl="1">
              <a:lnSpc>
                <a:spcPts val="1600"/>
              </a:lnSpc>
            </a:pPr>
            <a:r>
              <a:rPr lang="en-US" sz="1800" dirty="0">
                <a:solidFill>
                  <a:srgbClr val="0A304E"/>
                </a:solidFill>
              </a:rPr>
              <a:t>There is now enough computing time available to analyze data from each level in order to support decision making.  Computer processing times have decreased from 25ms to .25ms</a:t>
            </a:r>
          </a:p>
          <a:p>
            <a:pPr lvl="1">
              <a:lnSpc>
                <a:spcPts val="1600"/>
              </a:lnSpc>
            </a:pPr>
            <a:r>
              <a:rPr lang="en-US" sz="1800" dirty="0">
                <a:solidFill>
                  <a:srgbClr val="0A304E"/>
                </a:solidFill>
              </a:rPr>
              <a:t>It is not realistic to push data to the cloud and then process the data.  Data must be processed locally in order to provide real-time prescriptive analysis</a:t>
            </a:r>
          </a:p>
          <a:p>
            <a:pPr>
              <a:lnSpc>
                <a:spcPts val="1600"/>
              </a:lnSpc>
            </a:pPr>
            <a:r>
              <a:rPr lang="en-US" sz="1800" dirty="0">
                <a:solidFill>
                  <a:srgbClr val="0A304E"/>
                </a:solidFill>
              </a:rPr>
              <a:t>People, process, and technology must be combined to effectively solve problems.</a:t>
            </a:r>
          </a:p>
          <a:p>
            <a:pPr>
              <a:lnSpc>
                <a:spcPts val="1600"/>
              </a:lnSpc>
            </a:pPr>
            <a:r>
              <a:rPr lang="en-US" sz="1800" dirty="0">
                <a:solidFill>
                  <a:srgbClr val="0A304E"/>
                </a:solidFill>
              </a:rPr>
              <a:t>Rockwell offers 387,000 SKUs; 200 SKUs are built to order; products have an average 20-year life. </a:t>
            </a:r>
          </a:p>
          <a:p>
            <a:pPr lvl="1">
              <a:lnSpc>
                <a:spcPts val="1600"/>
              </a:lnSpc>
            </a:pPr>
            <a:r>
              <a:rPr lang="en-US" sz="1800" dirty="0">
                <a:solidFill>
                  <a:srgbClr val="0A304E"/>
                </a:solidFill>
              </a:rPr>
              <a:t>Rockwell products collect data extremely quickly, so there is a massive amount of data collected.  It is not realistic to transfer all of that data to the IT level</a:t>
            </a:r>
          </a:p>
          <a:p>
            <a:pPr lvl="1">
              <a:lnSpc>
                <a:spcPts val="1600"/>
              </a:lnSpc>
            </a:pPr>
            <a:r>
              <a:rPr lang="en-US" sz="1800" dirty="0">
                <a:solidFill>
                  <a:srgbClr val="0A304E"/>
                </a:solidFill>
              </a:rPr>
              <a:t>Rockwell offers Factory Talk, a suite of products that includes 4 suites - Design Suite, Operation Suite, Maintenance Suite and Innovation Suite (powered by PTC)</a:t>
            </a: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1315550"/>
            <a:ext cx="9991670"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Enablers Panel – Page 1</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Subbian</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(Raj)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Govindaraj</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Rockwell Automation;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Regelski</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Eaton; Brandon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Cornuke</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MAGNET;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Trebilcock</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MCPc; Moderator:  Ken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Loparo</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Case Western Reserve University</a:t>
            </a: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207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698320" y="979251"/>
            <a:ext cx="10515600" cy="1325563"/>
          </a:xfrm>
        </p:spPr>
        <p:txBody>
          <a:bodyPr>
            <a:normAutofit/>
          </a:bodyPr>
          <a:lstStyle/>
          <a:p>
            <a:r>
              <a:rPr lang="en-US" b="1" dirty="0">
                <a:solidFill>
                  <a:srgbClr val="FF8F1C"/>
                </a:solidFill>
              </a:rPr>
              <a:t>The Digital First Maturity Framework</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77696" y="2506662"/>
            <a:ext cx="9976104" cy="3345498"/>
          </a:xfrm>
        </p:spPr>
        <p:txBody>
          <a:bodyPr>
            <a:normAutofit/>
          </a:bodyPr>
          <a:lstStyle/>
          <a:p>
            <a:pPr marL="0" indent="0">
              <a:buNone/>
            </a:pPr>
            <a:r>
              <a:rPr lang="en-US" sz="2000" dirty="0">
                <a:solidFill>
                  <a:srgbClr val="0A304E"/>
                </a:solidFill>
              </a:rPr>
              <a:t>Session Summary</a:t>
            </a:r>
          </a:p>
          <a:p>
            <a:r>
              <a:rPr lang="en-US" sz="2000" dirty="0">
                <a:solidFill>
                  <a:srgbClr val="0A304E"/>
                </a:solidFill>
              </a:rPr>
              <a:t>Legacy companies have an opportunity to convert bits and software to physical touchpoints with customers</a:t>
            </a:r>
          </a:p>
          <a:p>
            <a:r>
              <a:rPr lang="en-US" sz="2000" dirty="0">
                <a:solidFill>
                  <a:srgbClr val="0A304E"/>
                </a:solidFill>
              </a:rPr>
              <a:t>Digital innovation is not all about technology, it’s about value creation and value capture as well.</a:t>
            </a:r>
          </a:p>
          <a:p>
            <a:r>
              <a:rPr lang="en-US" sz="2000" dirty="0">
                <a:solidFill>
                  <a:srgbClr val="0A304E"/>
                </a:solidFill>
              </a:rPr>
              <a:t>Case Western Reserve University has developed a Digital Assessment which, among other things, will serve as the framework for the conference.</a:t>
            </a:r>
          </a:p>
          <a:p>
            <a:pPr marL="0" indent="0">
              <a:buNone/>
            </a:pPr>
            <a:endParaRPr lang="en-US" sz="1800"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838200" y="1905711"/>
            <a:ext cx="8659368"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600" b="1" dirty="0">
                <a:solidFill>
                  <a:srgbClr val="0A304E"/>
                </a:solidFill>
              </a:rPr>
              <a:t>Youngjin Yoo, Case Western Reserve University</a:t>
            </a:r>
            <a:endParaRPr lang="en-US" sz="1700" b="1"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7" name="Content Placeholder 2">
            <a:extLst>
              <a:ext uri="{FF2B5EF4-FFF2-40B4-BE49-F238E27FC236}">
                <a16:creationId xmlns:a16="http://schemas.microsoft.com/office/drawing/2014/main" id="{AEE79893-65A9-446A-AAE8-D5A5C8B6E929}"/>
              </a:ext>
            </a:extLst>
          </p:cNvPr>
          <p:cNvSpPr txBox="1">
            <a:spLocks/>
          </p:cNvSpPr>
          <p:nvPr/>
        </p:nvSpPr>
        <p:spPr>
          <a:xfrm>
            <a:off x="6235881" y="1898788"/>
            <a:ext cx="5956119" cy="56906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srgbClr val="0A304E"/>
              </a:solidFill>
            </a:endParaRPr>
          </a:p>
        </p:txBody>
      </p:sp>
    </p:spTree>
    <p:extLst>
      <p:ext uri="{BB962C8B-B14F-4D97-AF65-F5344CB8AC3E}">
        <p14:creationId xmlns:p14="http://schemas.microsoft.com/office/powerpoint/2010/main" val="22538786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139881" y="733750"/>
            <a:ext cx="10213157" cy="504314"/>
          </a:xfrm>
        </p:spPr>
        <p:txBody>
          <a:bodyPr>
            <a:normAutofit/>
          </a:bodyPr>
          <a:lstStyle/>
          <a:p>
            <a:r>
              <a:rPr lang="en-US" sz="2000" b="1" dirty="0">
                <a:solidFill>
                  <a:srgbClr val="FF8F1C"/>
                </a:solidFill>
              </a:rPr>
              <a:t>Discussion Panel</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4777109"/>
          </a:xfrm>
          <a:effectLst>
            <a:glow rad="63500">
              <a:schemeClr val="bg1">
                <a:alpha val="40000"/>
              </a:schemeClr>
            </a:glow>
          </a:effectLst>
        </p:spPr>
        <p:txBody>
          <a:bodyPr>
            <a:noAutofit/>
          </a:bodyPr>
          <a:lstStyle/>
          <a:p>
            <a:pPr marL="0" indent="0">
              <a:lnSpc>
                <a:spcPts val="1600"/>
              </a:lnSpc>
              <a:buNone/>
            </a:pPr>
            <a:r>
              <a:rPr lang="en-US" sz="1800" u="sng" dirty="0">
                <a:solidFill>
                  <a:srgbClr val="FF8F1C"/>
                </a:solidFill>
              </a:rPr>
              <a:t>Eaton</a:t>
            </a:r>
          </a:p>
          <a:p>
            <a:pPr>
              <a:lnSpc>
                <a:spcPts val="1600"/>
              </a:lnSpc>
            </a:pPr>
            <a:r>
              <a:rPr lang="en-US" sz="1800" dirty="0">
                <a:solidFill>
                  <a:srgbClr val="0A304E"/>
                </a:solidFill>
              </a:rPr>
              <a:t>Cybersecurity and IoT are digital “</a:t>
            </a:r>
            <a:r>
              <a:rPr lang="en-US" sz="1800" dirty="0" err="1">
                <a:solidFill>
                  <a:srgbClr val="0A304E"/>
                </a:solidFill>
              </a:rPr>
              <a:t>derailers</a:t>
            </a:r>
            <a:r>
              <a:rPr lang="en-US" sz="1800" dirty="0">
                <a:solidFill>
                  <a:srgbClr val="0A304E"/>
                </a:solidFill>
              </a:rPr>
              <a:t>”</a:t>
            </a:r>
          </a:p>
          <a:p>
            <a:pPr>
              <a:lnSpc>
                <a:spcPts val="1600"/>
              </a:lnSpc>
            </a:pPr>
            <a:r>
              <a:rPr lang="en-US" sz="1800" dirty="0">
                <a:solidFill>
                  <a:srgbClr val="0A304E"/>
                </a:solidFill>
              </a:rPr>
              <a:t>Eaton is a B2B company that ensures that electrical power is delivered safely and effectively</a:t>
            </a:r>
          </a:p>
          <a:p>
            <a:pPr>
              <a:lnSpc>
                <a:spcPts val="1600"/>
              </a:lnSpc>
            </a:pPr>
            <a:r>
              <a:rPr lang="en-US" sz="1800" dirty="0">
                <a:solidFill>
                  <a:srgbClr val="0A304E"/>
                </a:solidFill>
              </a:rPr>
              <a:t>IoT connects the physical world to the IT layer through sensors and connectivity.</a:t>
            </a:r>
          </a:p>
          <a:p>
            <a:pPr>
              <a:lnSpc>
                <a:spcPts val="1600"/>
              </a:lnSpc>
            </a:pPr>
            <a:r>
              <a:rPr lang="en-US" sz="1800" dirty="0">
                <a:solidFill>
                  <a:srgbClr val="0A304E"/>
                </a:solidFill>
              </a:rPr>
              <a:t>The Industrial IoT (</a:t>
            </a:r>
            <a:r>
              <a:rPr lang="en-US" sz="1800" dirty="0" err="1">
                <a:solidFill>
                  <a:srgbClr val="0A304E"/>
                </a:solidFill>
              </a:rPr>
              <a:t>IIoT</a:t>
            </a:r>
            <a:r>
              <a:rPr lang="en-US" sz="1800" dirty="0">
                <a:solidFill>
                  <a:srgbClr val="0A304E"/>
                </a:solidFill>
              </a:rPr>
              <a:t>) focuses on improving connectivity, efficiency, scalability, time savings, and cost savings for businesses.  The end goal is business productivity</a:t>
            </a:r>
          </a:p>
          <a:p>
            <a:pPr>
              <a:lnSpc>
                <a:spcPts val="1600"/>
              </a:lnSpc>
            </a:pPr>
            <a:r>
              <a:rPr lang="en-US" sz="1800" dirty="0">
                <a:solidFill>
                  <a:srgbClr val="0A304E"/>
                </a:solidFill>
              </a:rPr>
              <a:t>More than 6B people will live in urban areas by 2050.  There is more electrification (electric vehicles), and there are more connected devices</a:t>
            </a:r>
          </a:p>
          <a:p>
            <a:pPr>
              <a:lnSpc>
                <a:spcPts val="1600"/>
              </a:lnSpc>
            </a:pPr>
            <a:r>
              <a:rPr lang="en-US" sz="1800" dirty="0">
                <a:solidFill>
                  <a:srgbClr val="0A304E"/>
                </a:solidFill>
              </a:rPr>
              <a:t>Electrical grid -  integration between physical and IT</a:t>
            </a:r>
          </a:p>
          <a:p>
            <a:pPr>
              <a:lnSpc>
                <a:spcPts val="1600"/>
              </a:lnSpc>
            </a:pPr>
            <a:r>
              <a:rPr lang="en-US" sz="1800" dirty="0">
                <a:solidFill>
                  <a:srgbClr val="0A304E"/>
                </a:solidFill>
              </a:rPr>
              <a:t>$6 Trillion will be spent on </a:t>
            </a:r>
            <a:r>
              <a:rPr lang="en-US" sz="1800" dirty="0" err="1">
                <a:solidFill>
                  <a:srgbClr val="0A304E"/>
                </a:solidFill>
              </a:rPr>
              <a:t>IIoT</a:t>
            </a:r>
            <a:r>
              <a:rPr lang="en-US" sz="1800" dirty="0">
                <a:solidFill>
                  <a:srgbClr val="0A304E"/>
                </a:solidFill>
              </a:rPr>
              <a:t> by 2050.  How do we know that the safety standards are in place to provide effective cyber security?</a:t>
            </a:r>
          </a:p>
          <a:p>
            <a:pPr>
              <a:lnSpc>
                <a:spcPts val="1600"/>
              </a:lnSpc>
            </a:pPr>
            <a:r>
              <a:rPr lang="en-US" sz="1800" dirty="0">
                <a:solidFill>
                  <a:srgbClr val="0A304E"/>
                </a:solidFill>
              </a:rPr>
              <a:t>IT breaches result in a loss of personal information.  If power grids are attacked, it can affect many more people.  Governments are starting to examine manufacturing standards to ensure that </a:t>
            </a:r>
            <a:r>
              <a:rPr lang="en-US" sz="1800" dirty="0" err="1">
                <a:solidFill>
                  <a:srgbClr val="0A304E"/>
                </a:solidFill>
              </a:rPr>
              <a:t>IIoT</a:t>
            </a:r>
            <a:r>
              <a:rPr lang="en-US" sz="1800" dirty="0">
                <a:solidFill>
                  <a:srgbClr val="0A304E"/>
                </a:solidFill>
              </a:rPr>
              <a:t> products are safe and secure.</a:t>
            </a: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2" y="1206493"/>
            <a:ext cx="9991670"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Enablers Panel – Page 2</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Subbian</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(Raj)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Govindaraj</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Rockwell Automation;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Regelski</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Eaton; Brandon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Cornuke</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MAGNET;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Trebilcock</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MCPc; Moderator:  Ken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Loparo</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Case Western Reserve University</a:t>
            </a: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96693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4777109"/>
          </a:xfrm>
          <a:effectLst>
            <a:glow rad="63500">
              <a:schemeClr val="bg1">
                <a:alpha val="40000"/>
              </a:schemeClr>
            </a:glow>
          </a:effectLst>
        </p:spPr>
        <p:txBody>
          <a:bodyPr>
            <a:noAutofit/>
          </a:bodyPr>
          <a:lstStyle/>
          <a:p>
            <a:pPr marL="0" indent="0">
              <a:lnSpc>
                <a:spcPts val="1600"/>
              </a:lnSpc>
              <a:buNone/>
            </a:pPr>
            <a:r>
              <a:rPr lang="en-US" sz="1800" u="sng" dirty="0">
                <a:solidFill>
                  <a:srgbClr val="FF8F1C"/>
                </a:solidFill>
              </a:rPr>
              <a:t>Eaton</a:t>
            </a:r>
          </a:p>
          <a:p>
            <a:pPr>
              <a:lnSpc>
                <a:spcPts val="1600"/>
              </a:lnSpc>
            </a:pPr>
            <a:r>
              <a:rPr lang="en-US" sz="1800" dirty="0" err="1">
                <a:solidFill>
                  <a:srgbClr val="0A304E"/>
                </a:solidFill>
              </a:rPr>
              <a:t>IIoT</a:t>
            </a:r>
            <a:r>
              <a:rPr lang="en-US" sz="1800" dirty="0">
                <a:solidFill>
                  <a:srgbClr val="0A304E"/>
                </a:solidFill>
              </a:rPr>
              <a:t> solutions are expected to last for the life of the building, whereas consumer electronics are upgraded on a much smaller time scale.  Consumers can reboot devices, but it’s much more difficult to reboot the power grid.  This means that it is much more difficult for power companies to protect their industrial assets.</a:t>
            </a:r>
          </a:p>
          <a:p>
            <a:pPr>
              <a:lnSpc>
                <a:spcPts val="1600"/>
              </a:lnSpc>
            </a:pPr>
            <a:r>
              <a:rPr lang="en-US" sz="1800" dirty="0">
                <a:solidFill>
                  <a:srgbClr val="0A304E"/>
                </a:solidFill>
              </a:rPr>
              <a:t>How can power and utility companies protect themselves?</a:t>
            </a:r>
          </a:p>
          <a:p>
            <a:pPr lvl="1">
              <a:lnSpc>
                <a:spcPts val="1600"/>
              </a:lnSpc>
              <a:buFont typeface="Wingdings" panose="05000000000000000000" pitchFamily="2" charset="2"/>
              <a:buChar char="Ø"/>
            </a:pPr>
            <a:r>
              <a:rPr lang="en-US" sz="1800" dirty="0">
                <a:solidFill>
                  <a:srgbClr val="0A304E"/>
                </a:solidFill>
              </a:rPr>
              <a:t>Hardware that includes security</a:t>
            </a:r>
          </a:p>
          <a:p>
            <a:pPr lvl="1">
              <a:lnSpc>
                <a:spcPts val="1600"/>
              </a:lnSpc>
              <a:buFont typeface="Wingdings" panose="05000000000000000000" pitchFamily="2" charset="2"/>
              <a:buChar char="Ø"/>
            </a:pPr>
            <a:r>
              <a:rPr lang="en-US" sz="1800" dirty="0">
                <a:solidFill>
                  <a:srgbClr val="0A304E"/>
                </a:solidFill>
              </a:rPr>
              <a:t>Segregating secure from insecure sources</a:t>
            </a:r>
          </a:p>
          <a:p>
            <a:pPr lvl="1">
              <a:lnSpc>
                <a:spcPts val="1600"/>
              </a:lnSpc>
              <a:buFont typeface="Wingdings" panose="05000000000000000000" pitchFamily="2" charset="2"/>
              <a:buChar char="Ø"/>
            </a:pPr>
            <a:r>
              <a:rPr lang="en-US" sz="1800" dirty="0">
                <a:solidFill>
                  <a:srgbClr val="0A304E"/>
                </a:solidFill>
              </a:rPr>
              <a:t>Wireless, secure updates</a:t>
            </a:r>
          </a:p>
          <a:p>
            <a:pPr lvl="1">
              <a:lnSpc>
                <a:spcPts val="1600"/>
              </a:lnSpc>
              <a:buFont typeface="Wingdings" panose="05000000000000000000" pitchFamily="2" charset="2"/>
              <a:buChar char="Ø"/>
            </a:pPr>
            <a:r>
              <a:rPr lang="en-US" sz="1800" dirty="0">
                <a:solidFill>
                  <a:srgbClr val="0A304E"/>
                </a:solidFill>
              </a:rPr>
              <a:t>Upskill the workforce by working with universities to recruit talent</a:t>
            </a:r>
          </a:p>
          <a:p>
            <a:pPr lvl="1">
              <a:lnSpc>
                <a:spcPts val="1600"/>
              </a:lnSpc>
              <a:buFont typeface="Wingdings" panose="05000000000000000000" pitchFamily="2" charset="2"/>
              <a:buChar char="Ø"/>
            </a:pPr>
            <a:r>
              <a:rPr lang="en-US" sz="1800" dirty="0">
                <a:solidFill>
                  <a:srgbClr val="0A304E"/>
                </a:solidFill>
              </a:rPr>
              <a:t>Provide awareness training to employees</a:t>
            </a:r>
          </a:p>
          <a:p>
            <a:pPr lvl="1">
              <a:lnSpc>
                <a:spcPts val="1600"/>
              </a:lnSpc>
              <a:buFont typeface="Wingdings" panose="05000000000000000000" pitchFamily="2" charset="2"/>
              <a:buChar char="Ø"/>
            </a:pPr>
            <a:r>
              <a:rPr lang="en-US" sz="1800" dirty="0">
                <a:solidFill>
                  <a:srgbClr val="0A304E"/>
                </a:solidFill>
              </a:rPr>
              <a:t>There are a number of different, overlapping standards for cyber security. Standards bodies will need to come together to develop easily consumable standards.</a:t>
            </a:r>
          </a:p>
          <a:p>
            <a:pPr lvl="1">
              <a:lnSpc>
                <a:spcPts val="1600"/>
              </a:lnSpc>
              <a:buFont typeface="Wingdings" panose="05000000000000000000" pitchFamily="2" charset="2"/>
              <a:buChar char="Ø"/>
            </a:pPr>
            <a:r>
              <a:rPr lang="en-US" sz="1800" dirty="0">
                <a:solidFill>
                  <a:srgbClr val="0A304E"/>
                </a:solidFill>
              </a:rPr>
              <a:t>Cyber attacks are sophisticated and autonomous, and difficult to protect against.  Product and system level standards, such as UL, will need to be developed.  There is also a need to verify that these devices are implemented safely and securely in the field.</a:t>
            </a:r>
          </a:p>
          <a:p>
            <a:pPr marL="457200" lvl="1" indent="0">
              <a:lnSpc>
                <a:spcPts val="1600"/>
              </a:lnSpc>
              <a:buNone/>
            </a:pPr>
            <a:endParaRPr lang="en-US" sz="1800" dirty="0">
              <a:solidFill>
                <a:srgbClr val="0A304E"/>
              </a:solidFill>
            </a:endParaRPr>
          </a:p>
          <a:p>
            <a:pPr marL="0" indent="0">
              <a:buNone/>
            </a:pPr>
            <a:endParaRPr lang="en-US" sz="1800" dirty="0">
              <a:solidFill>
                <a:srgbClr val="0A304E"/>
              </a:solidFill>
            </a:endParaRP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F012AB21-2335-4052-812E-E4C3CEA4F9EF}"/>
              </a:ext>
            </a:extLst>
          </p:cNvPr>
          <p:cNvSpPr txBox="1">
            <a:spLocks/>
          </p:cNvSpPr>
          <p:nvPr/>
        </p:nvSpPr>
        <p:spPr>
          <a:xfrm>
            <a:off x="64380" y="748010"/>
            <a:ext cx="10213157" cy="5043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FF8F1C"/>
                </a:solidFill>
                <a:effectLst/>
                <a:uLnTx/>
                <a:uFillTx/>
                <a:latin typeface="Calibri Light" panose="020F0302020204030204"/>
                <a:ea typeface="+mj-ea"/>
                <a:cs typeface="+mj-cs"/>
              </a:rPr>
              <a:t>Discussion Panel</a:t>
            </a:r>
          </a:p>
        </p:txBody>
      </p:sp>
      <p:sp>
        <p:nvSpPr>
          <p:cNvPr id="8" name="Content Placeholder 2">
            <a:extLst>
              <a:ext uri="{FF2B5EF4-FFF2-40B4-BE49-F238E27FC236}">
                <a16:creationId xmlns:a16="http://schemas.microsoft.com/office/drawing/2014/main" id="{271BC5E3-8E34-4BFD-878C-D17FE5803BDB}"/>
              </a:ext>
            </a:extLst>
          </p:cNvPr>
          <p:cNvSpPr txBox="1">
            <a:spLocks/>
          </p:cNvSpPr>
          <p:nvPr/>
        </p:nvSpPr>
        <p:spPr>
          <a:xfrm>
            <a:off x="64381" y="1220753"/>
            <a:ext cx="9991670"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Enablers Panel – Page 3</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Subbian</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(Raj)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Govindaraj</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Rockwell Automation;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Regelski</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Eaton; Brandon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Cornuke</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MAGNET;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Trebilcock</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MCPc; Moderator:  Ken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Loparo</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Case Western Reserve University</a:t>
            </a:r>
          </a:p>
        </p:txBody>
      </p:sp>
    </p:spTree>
    <p:extLst>
      <p:ext uri="{BB962C8B-B14F-4D97-AF65-F5344CB8AC3E}">
        <p14:creationId xmlns:p14="http://schemas.microsoft.com/office/powerpoint/2010/main" val="10557074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4777109"/>
          </a:xfrm>
          <a:effectLst>
            <a:glow rad="63500">
              <a:schemeClr val="bg1">
                <a:alpha val="40000"/>
              </a:schemeClr>
            </a:glow>
          </a:effectLst>
        </p:spPr>
        <p:txBody>
          <a:bodyPr>
            <a:noAutofit/>
          </a:bodyPr>
          <a:lstStyle/>
          <a:p>
            <a:pPr marL="0" indent="0">
              <a:lnSpc>
                <a:spcPts val="1600"/>
              </a:lnSpc>
              <a:buNone/>
            </a:pPr>
            <a:r>
              <a:rPr lang="en-US" sz="1800" u="sng" dirty="0">
                <a:solidFill>
                  <a:srgbClr val="FF8F1C"/>
                </a:solidFill>
              </a:rPr>
              <a:t>MAGNET</a:t>
            </a:r>
          </a:p>
          <a:p>
            <a:pPr>
              <a:lnSpc>
                <a:spcPts val="1600"/>
              </a:lnSpc>
            </a:pPr>
            <a:r>
              <a:rPr lang="en-US" sz="1800" dirty="0">
                <a:solidFill>
                  <a:srgbClr val="0A304E"/>
                </a:solidFill>
              </a:rPr>
              <a:t>Enabling small manufacturers through Industry 4.0</a:t>
            </a:r>
          </a:p>
          <a:p>
            <a:pPr>
              <a:lnSpc>
                <a:spcPts val="1600"/>
              </a:lnSpc>
            </a:pPr>
            <a:r>
              <a:rPr lang="en-US" sz="1800" dirty="0">
                <a:solidFill>
                  <a:srgbClr val="0A304E"/>
                </a:solidFill>
              </a:rPr>
              <a:t>Magnet helps manufacturers in Northeast Ohio (NEO), and provides them with high end resources.  They are supported through Ohio’s Manufacturing Extension Program.  They help manufacturers connect students with jobs through an apprenticeship model;  Growth through consulting; startups</a:t>
            </a:r>
          </a:p>
          <a:p>
            <a:pPr>
              <a:lnSpc>
                <a:spcPts val="1600"/>
              </a:lnSpc>
            </a:pPr>
            <a:r>
              <a:rPr lang="en-US" sz="1800" dirty="0">
                <a:solidFill>
                  <a:srgbClr val="0A304E"/>
                </a:solidFill>
              </a:rPr>
              <a:t>45% of NEO economy is driven by manufacturing; a singular manufacturing job drives 3.6 other jobs.</a:t>
            </a:r>
          </a:p>
          <a:p>
            <a:pPr>
              <a:lnSpc>
                <a:spcPts val="1600"/>
              </a:lnSpc>
            </a:pPr>
            <a:r>
              <a:rPr lang="en-US" sz="1800" dirty="0">
                <a:solidFill>
                  <a:srgbClr val="0A304E"/>
                </a:solidFill>
              </a:rPr>
              <a:t>Industry 4.0, or the smart factory, is directly related to manufacturing.  This is worth $14B in economic gains to NEO.  Robotics are being used in NEO manufacturing facilities.  Larger companies are adapting more than smaller companies.  Overall, small &amp; medium companies (SMEs) have been slow to adopt emerging technologies, including 3-D printing and smart connected machines. </a:t>
            </a:r>
          </a:p>
          <a:p>
            <a:pPr marL="0" indent="0">
              <a:buNone/>
            </a:pPr>
            <a:endParaRPr lang="en-US" sz="1800" dirty="0">
              <a:solidFill>
                <a:srgbClr val="0A304E"/>
              </a:solidFill>
            </a:endParaRP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51023B1A-7DF1-4C4A-B28C-BEBBC2D53D1A}"/>
              </a:ext>
            </a:extLst>
          </p:cNvPr>
          <p:cNvSpPr>
            <a:spLocks noGrp="1"/>
          </p:cNvSpPr>
          <p:nvPr>
            <p:ph type="title"/>
          </p:nvPr>
        </p:nvSpPr>
        <p:spPr>
          <a:xfrm>
            <a:off x="139881" y="733750"/>
            <a:ext cx="10213157" cy="504314"/>
          </a:xfrm>
        </p:spPr>
        <p:txBody>
          <a:bodyPr>
            <a:normAutofit/>
          </a:bodyPr>
          <a:lstStyle/>
          <a:p>
            <a:r>
              <a:rPr lang="en-US" sz="2000" b="1" dirty="0">
                <a:solidFill>
                  <a:srgbClr val="FF8F1C"/>
                </a:solidFill>
              </a:rPr>
              <a:t>Discussion Panel</a:t>
            </a:r>
          </a:p>
        </p:txBody>
      </p:sp>
      <p:sp>
        <p:nvSpPr>
          <p:cNvPr id="9" name="Content Placeholder 2">
            <a:extLst>
              <a:ext uri="{FF2B5EF4-FFF2-40B4-BE49-F238E27FC236}">
                <a16:creationId xmlns:a16="http://schemas.microsoft.com/office/drawing/2014/main" id="{506FB839-FC8E-486C-85B9-ABF72FAE8280}"/>
              </a:ext>
            </a:extLst>
          </p:cNvPr>
          <p:cNvSpPr txBox="1">
            <a:spLocks/>
          </p:cNvSpPr>
          <p:nvPr/>
        </p:nvSpPr>
        <p:spPr>
          <a:xfrm>
            <a:off x="139882" y="1206493"/>
            <a:ext cx="9991670"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Enablers Panel – Page 4</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Subbian</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(Raj)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Govindaraj</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Rockwell Automation;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Regelski</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Eaton; Brandon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Cornuke</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MAGNET;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Trebilcock</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MCPc; Moderator:  Ken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Loparo</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Case Western Reserve University</a:t>
            </a:r>
          </a:p>
        </p:txBody>
      </p:sp>
    </p:spTree>
    <p:extLst>
      <p:ext uri="{BB962C8B-B14F-4D97-AF65-F5344CB8AC3E}">
        <p14:creationId xmlns:p14="http://schemas.microsoft.com/office/powerpoint/2010/main" val="36174825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4777109"/>
          </a:xfrm>
          <a:effectLst>
            <a:glow rad="63500">
              <a:schemeClr val="bg1">
                <a:alpha val="40000"/>
              </a:schemeClr>
            </a:glow>
          </a:effectLst>
        </p:spPr>
        <p:txBody>
          <a:bodyPr>
            <a:noAutofit/>
          </a:bodyPr>
          <a:lstStyle/>
          <a:p>
            <a:pPr marL="0" indent="0">
              <a:lnSpc>
                <a:spcPts val="1600"/>
              </a:lnSpc>
              <a:buNone/>
            </a:pPr>
            <a:r>
              <a:rPr lang="en-US" sz="1800" u="sng" dirty="0">
                <a:solidFill>
                  <a:srgbClr val="FF8F1C"/>
                </a:solidFill>
              </a:rPr>
              <a:t>MAGNET</a:t>
            </a:r>
          </a:p>
          <a:p>
            <a:pPr>
              <a:lnSpc>
                <a:spcPts val="1600"/>
              </a:lnSpc>
            </a:pPr>
            <a:r>
              <a:rPr lang="en-US" sz="1800" dirty="0">
                <a:solidFill>
                  <a:srgbClr val="0A304E"/>
                </a:solidFill>
              </a:rPr>
              <a:t>Why are SMEs slow to adopt?  They may not have the knowledge of these capabilities or the support network to move down this path.</a:t>
            </a:r>
          </a:p>
          <a:p>
            <a:pPr>
              <a:lnSpc>
                <a:spcPts val="1600"/>
              </a:lnSpc>
            </a:pPr>
            <a:r>
              <a:rPr lang="en-US" sz="1800" dirty="0">
                <a:solidFill>
                  <a:srgbClr val="0A304E"/>
                </a:solidFill>
              </a:rPr>
              <a:t>How is MAGNET Helping with…</a:t>
            </a:r>
          </a:p>
          <a:p>
            <a:pPr lvl="1">
              <a:lnSpc>
                <a:spcPts val="1600"/>
              </a:lnSpc>
            </a:pPr>
            <a:r>
              <a:rPr lang="en-US" sz="1600" dirty="0">
                <a:solidFill>
                  <a:srgbClr val="0A304E"/>
                </a:solidFill>
              </a:rPr>
              <a:t>Enabling industry 4.0 innovation - largest 3D printer, enabled with analytics to improve production; help companies engage with collaborative robots that augment human activity; engineers are building machines for clients; working with startups to evolve legacy infrastructures; developing technology to fill open jobs (example: a welding machine that can weld any seam, even those that it has never seen before.</a:t>
            </a:r>
          </a:p>
          <a:p>
            <a:pPr lvl="1">
              <a:lnSpc>
                <a:spcPts val="1600"/>
              </a:lnSpc>
            </a:pPr>
            <a:r>
              <a:rPr lang="en-US" sz="1600" dirty="0">
                <a:solidFill>
                  <a:srgbClr val="0A304E"/>
                </a:solidFill>
              </a:rPr>
              <a:t>Experience and stories - Have a manufacturing facility near Cleveland State University that serves as a laboratory for NEO manufacturers.  Companies can come in and “play” with the technology.</a:t>
            </a:r>
          </a:p>
          <a:p>
            <a:pPr marL="0" indent="0">
              <a:buNone/>
            </a:pPr>
            <a:endParaRPr lang="en-US" sz="1800" dirty="0">
              <a:solidFill>
                <a:srgbClr val="0A304E"/>
              </a:solidFill>
            </a:endParaRP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DBFAC9EB-7B39-4F94-A496-A65A61237676}"/>
              </a:ext>
            </a:extLst>
          </p:cNvPr>
          <p:cNvSpPr>
            <a:spLocks noGrp="1"/>
          </p:cNvSpPr>
          <p:nvPr>
            <p:ph type="title"/>
          </p:nvPr>
        </p:nvSpPr>
        <p:spPr>
          <a:xfrm>
            <a:off x="139881" y="733750"/>
            <a:ext cx="10213157" cy="504314"/>
          </a:xfrm>
        </p:spPr>
        <p:txBody>
          <a:bodyPr>
            <a:normAutofit/>
          </a:bodyPr>
          <a:lstStyle/>
          <a:p>
            <a:r>
              <a:rPr lang="en-US" sz="2000" b="1" dirty="0">
                <a:solidFill>
                  <a:srgbClr val="FF8F1C"/>
                </a:solidFill>
              </a:rPr>
              <a:t>Discussion Panel</a:t>
            </a:r>
          </a:p>
        </p:txBody>
      </p:sp>
      <p:sp>
        <p:nvSpPr>
          <p:cNvPr id="9" name="Content Placeholder 2">
            <a:extLst>
              <a:ext uri="{FF2B5EF4-FFF2-40B4-BE49-F238E27FC236}">
                <a16:creationId xmlns:a16="http://schemas.microsoft.com/office/drawing/2014/main" id="{E65E94F8-031D-412B-A7D4-94B6256103BF}"/>
              </a:ext>
            </a:extLst>
          </p:cNvPr>
          <p:cNvSpPr txBox="1">
            <a:spLocks/>
          </p:cNvSpPr>
          <p:nvPr/>
        </p:nvSpPr>
        <p:spPr>
          <a:xfrm>
            <a:off x="139882" y="1206493"/>
            <a:ext cx="9991670"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Enablers Panel – Page 5</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Subbian</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(Raj)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Govindaraj</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Rockwell Automation;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Regelski</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Eaton; Brandon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Cornuke</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MAGNET;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Trebilcock</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MCPc; Moderator:  Ken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Loparo</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Case Western Reserve University</a:t>
            </a:r>
          </a:p>
        </p:txBody>
      </p:sp>
    </p:spTree>
    <p:extLst>
      <p:ext uri="{BB962C8B-B14F-4D97-AF65-F5344CB8AC3E}">
        <p14:creationId xmlns:p14="http://schemas.microsoft.com/office/powerpoint/2010/main" val="2578737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4777109"/>
          </a:xfrm>
          <a:effectLst>
            <a:glow rad="63500">
              <a:schemeClr val="bg1">
                <a:alpha val="40000"/>
              </a:schemeClr>
            </a:glow>
          </a:effectLst>
        </p:spPr>
        <p:txBody>
          <a:bodyPr>
            <a:noAutofit/>
          </a:bodyPr>
          <a:lstStyle/>
          <a:p>
            <a:pPr marL="0" indent="0">
              <a:lnSpc>
                <a:spcPts val="1600"/>
              </a:lnSpc>
              <a:buNone/>
            </a:pPr>
            <a:r>
              <a:rPr lang="en-US" sz="1800" u="sng" dirty="0">
                <a:solidFill>
                  <a:srgbClr val="FF8F1C"/>
                </a:solidFill>
              </a:rPr>
              <a:t>MCPc</a:t>
            </a:r>
          </a:p>
          <a:p>
            <a:r>
              <a:rPr lang="en-US" sz="1800" dirty="0">
                <a:solidFill>
                  <a:srgbClr val="0A304E"/>
                </a:solidFill>
              </a:rPr>
              <a:t>Modeling the future - tech talent and capital</a:t>
            </a:r>
          </a:p>
          <a:p>
            <a:r>
              <a:rPr lang="en-US" sz="1800" dirty="0">
                <a:solidFill>
                  <a:srgbClr val="0A304E"/>
                </a:solidFill>
              </a:rPr>
              <a:t>Community innovation partners - dedicated to the future vision of technology and talent</a:t>
            </a:r>
          </a:p>
          <a:p>
            <a:r>
              <a:rPr lang="en-US" sz="1800" dirty="0">
                <a:solidFill>
                  <a:srgbClr val="0A304E"/>
                </a:solidFill>
              </a:rPr>
              <a:t>MCPc is a data protection company focused on “security certainty”.  </a:t>
            </a:r>
          </a:p>
          <a:p>
            <a:r>
              <a:rPr lang="en-US" sz="1800" dirty="0">
                <a:solidFill>
                  <a:srgbClr val="0A304E"/>
                </a:solidFill>
              </a:rPr>
              <a:t>You don’t know what you don’t know; You can’t measure what you can’t see; You can’t protect what is already gone</a:t>
            </a:r>
          </a:p>
          <a:p>
            <a:pPr>
              <a:lnSpc>
                <a:spcPts val="1600"/>
              </a:lnSpc>
            </a:pPr>
            <a:r>
              <a:rPr lang="en-US" sz="1800" dirty="0">
                <a:solidFill>
                  <a:srgbClr val="0A304E"/>
                </a:solidFill>
              </a:rPr>
              <a:t>MCPc provides an offering that includes advisory resources as well as technology solutions intended to provide a chain-of-custody security solution.</a:t>
            </a:r>
          </a:p>
          <a:p>
            <a:pPr>
              <a:lnSpc>
                <a:spcPts val="1600"/>
              </a:lnSpc>
            </a:pPr>
            <a:r>
              <a:rPr lang="en-US" sz="1800" dirty="0">
                <a:solidFill>
                  <a:srgbClr val="0A304E"/>
                </a:solidFill>
              </a:rPr>
              <a:t>There is a difference between carpeted (IT) and non-carpeted (industry) environments.  MCPc started in the carpeted environment and is moving to the non-carpeted - manufacturing, healthcare, etc.</a:t>
            </a:r>
          </a:p>
          <a:p>
            <a:pPr>
              <a:lnSpc>
                <a:spcPts val="1600"/>
              </a:lnSpc>
            </a:pPr>
            <a:r>
              <a:rPr lang="en-US" sz="1800" dirty="0">
                <a:solidFill>
                  <a:srgbClr val="0A304E"/>
                </a:solidFill>
              </a:rPr>
              <a:t>MCPc has developed a benchmarking tool that can help companies understand where they fall in comparison to their peers</a:t>
            </a:r>
          </a:p>
          <a:p>
            <a:pPr>
              <a:lnSpc>
                <a:spcPts val="1600"/>
              </a:lnSpc>
            </a:pPr>
            <a:r>
              <a:rPr lang="en-US" sz="1800" i="1" dirty="0">
                <a:solidFill>
                  <a:srgbClr val="0A304E"/>
                </a:solidFill>
              </a:rPr>
              <a:t>“By 2023, the average CIO will be responsible for more than three times the endpoints that they manage in 2018” </a:t>
            </a:r>
            <a:r>
              <a:rPr lang="en-US" sz="1800" dirty="0">
                <a:solidFill>
                  <a:srgbClr val="0A304E"/>
                </a:solidFill>
              </a:rPr>
              <a:t>- Gartner</a:t>
            </a:r>
          </a:p>
          <a:p>
            <a:pPr>
              <a:lnSpc>
                <a:spcPts val="1600"/>
              </a:lnSpc>
            </a:pPr>
            <a:endParaRPr lang="en-US" sz="1800" dirty="0">
              <a:solidFill>
                <a:srgbClr val="0A304E"/>
              </a:solidFill>
            </a:endParaRPr>
          </a:p>
          <a:p>
            <a:pPr marL="0" indent="0">
              <a:buNone/>
            </a:pPr>
            <a:endParaRPr lang="en-US" sz="1800" dirty="0">
              <a:solidFill>
                <a:srgbClr val="0A304E"/>
              </a:solidFill>
            </a:endParaRP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436BFB55-7C93-4C98-873E-13BA0123AE40}"/>
              </a:ext>
            </a:extLst>
          </p:cNvPr>
          <p:cNvSpPr>
            <a:spLocks noGrp="1"/>
          </p:cNvSpPr>
          <p:nvPr>
            <p:ph type="title"/>
          </p:nvPr>
        </p:nvSpPr>
        <p:spPr>
          <a:xfrm>
            <a:off x="139881" y="733750"/>
            <a:ext cx="10213157" cy="504314"/>
          </a:xfrm>
        </p:spPr>
        <p:txBody>
          <a:bodyPr>
            <a:normAutofit/>
          </a:bodyPr>
          <a:lstStyle/>
          <a:p>
            <a:r>
              <a:rPr lang="en-US" sz="2000" b="1" dirty="0">
                <a:solidFill>
                  <a:srgbClr val="FF8F1C"/>
                </a:solidFill>
              </a:rPr>
              <a:t>Discussion Panel</a:t>
            </a:r>
          </a:p>
        </p:txBody>
      </p:sp>
      <p:sp>
        <p:nvSpPr>
          <p:cNvPr id="9" name="Content Placeholder 2">
            <a:extLst>
              <a:ext uri="{FF2B5EF4-FFF2-40B4-BE49-F238E27FC236}">
                <a16:creationId xmlns:a16="http://schemas.microsoft.com/office/drawing/2014/main" id="{87BCBDAE-DAAA-412E-8E3D-9B0CE7F4A437}"/>
              </a:ext>
            </a:extLst>
          </p:cNvPr>
          <p:cNvSpPr txBox="1">
            <a:spLocks/>
          </p:cNvSpPr>
          <p:nvPr/>
        </p:nvSpPr>
        <p:spPr>
          <a:xfrm>
            <a:off x="139882" y="1206493"/>
            <a:ext cx="9991670"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Enablers Panel – Page 6</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Subbian</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(Raj)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Govindaraj</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Rockwell Automation;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Regelski</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Eaton; Brandon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Cornuke</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MAGNET;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Trebilcock</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MCPc; Moderator:  Ken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Loparo</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Case Western Reserve University</a:t>
            </a:r>
          </a:p>
        </p:txBody>
      </p:sp>
    </p:spTree>
    <p:extLst>
      <p:ext uri="{BB962C8B-B14F-4D97-AF65-F5344CB8AC3E}">
        <p14:creationId xmlns:p14="http://schemas.microsoft.com/office/powerpoint/2010/main" val="35614081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4777109"/>
          </a:xfrm>
          <a:effectLst>
            <a:glow rad="63500">
              <a:schemeClr val="bg1">
                <a:alpha val="40000"/>
              </a:schemeClr>
            </a:glow>
          </a:effectLst>
        </p:spPr>
        <p:txBody>
          <a:bodyPr>
            <a:noAutofit/>
          </a:bodyPr>
          <a:lstStyle/>
          <a:p>
            <a:pPr marL="0" indent="0">
              <a:lnSpc>
                <a:spcPts val="1600"/>
              </a:lnSpc>
              <a:buNone/>
            </a:pPr>
            <a:r>
              <a:rPr lang="en-US" sz="1800" u="sng" dirty="0">
                <a:solidFill>
                  <a:srgbClr val="FF8F1C"/>
                </a:solidFill>
              </a:rPr>
              <a:t>MCPc</a:t>
            </a:r>
          </a:p>
          <a:p>
            <a:pPr>
              <a:lnSpc>
                <a:spcPts val="1600"/>
              </a:lnSpc>
            </a:pPr>
            <a:r>
              <a:rPr lang="en-US" sz="1800" dirty="0">
                <a:solidFill>
                  <a:srgbClr val="0A304E"/>
                </a:solidFill>
              </a:rPr>
              <a:t>How do organizations keep track of which employees have what type of information on which devices?</a:t>
            </a:r>
          </a:p>
          <a:p>
            <a:pPr>
              <a:lnSpc>
                <a:spcPts val="1600"/>
              </a:lnSpc>
            </a:pPr>
            <a:r>
              <a:rPr lang="en-US" sz="1800" dirty="0">
                <a:solidFill>
                  <a:srgbClr val="0A304E"/>
                </a:solidFill>
              </a:rPr>
              <a:t>70+% of companies have no articulated data protection requirements for their subcontractors</a:t>
            </a:r>
          </a:p>
          <a:p>
            <a:pPr>
              <a:lnSpc>
                <a:spcPts val="1600"/>
              </a:lnSpc>
            </a:pPr>
            <a:r>
              <a:rPr lang="en-US" sz="1800" dirty="0">
                <a:solidFill>
                  <a:srgbClr val="0A304E"/>
                </a:solidFill>
              </a:rPr>
              <a:t>Digital technology is a set of tools that are highly configurable </a:t>
            </a:r>
          </a:p>
          <a:p>
            <a:pPr>
              <a:lnSpc>
                <a:spcPts val="1600"/>
              </a:lnSpc>
            </a:pPr>
            <a:r>
              <a:rPr lang="en-US" sz="1800" dirty="0">
                <a:solidFill>
                  <a:srgbClr val="0A304E"/>
                </a:solidFill>
              </a:rPr>
              <a:t>Disruption doesn’t have to be high-tech.  MCPc used to be a computer reseller and has evolved into a cyber security specialist.  Human capital delivers the “product” and provides customer satisfaction and is spending time recruiting and developing human capital.</a:t>
            </a:r>
          </a:p>
          <a:p>
            <a:pPr>
              <a:lnSpc>
                <a:spcPts val="1600"/>
              </a:lnSpc>
            </a:pPr>
            <a:endParaRPr lang="en-US" sz="1800" dirty="0">
              <a:solidFill>
                <a:srgbClr val="0A304E"/>
              </a:solidFill>
            </a:endParaRPr>
          </a:p>
          <a:p>
            <a:pPr marL="0" indent="0">
              <a:buNone/>
            </a:pPr>
            <a:endParaRPr lang="en-US" sz="1800" dirty="0">
              <a:solidFill>
                <a:srgbClr val="0A304E"/>
              </a:solidFill>
            </a:endParaRP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1284A773-5435-432A-8B04-16C39D2C5648}"/>
              </a:ext>
            </a:extLst>
          </p:cNvPr>
          <p:cNvSpPr>
            <a:spLocks noGrp="1"/>
          </p:cNvSpPr>
          <p:nvPr>
            <p:ph type="title"/>
          </p:nvPr>
        </p:nvSpPr>
        <p:spPr>
          <a:xfrm>
            <a:off x="139881" y="733750"/>
            <a:ext cx="10213157" cy="504314"/>
          </a:xfrm>
        </p:spPr>
        <p:txBody>
          <a:bodyPr>
            <a:normAutofit/>
          </a:bodyPr>
          <a:lstStyle/>
          <a:p>
            <a:r>
              <a:rPr lang="en-US" sz="2000" b="1" dirty="0">
                <a:solidFill>
                  <a:srgbClr val="FF8F1C"/>
                </a:solidFill>
              </a:rPr>
              <a:t>Discussion Panel</a:t>
            </a:r>
          </a:p>
        </p:txBody>
      </p:sp>
      <p:sp>
        <p:nvSpPr>
          <p:cNvPr id="9" name="Content Placeholder 2">
            <a:extLst>
              <a:ext uri="{FF2B5EF4-FFF2-40B4-BE49-F238E27FC236}">
                <a16:creationId xmlns:a16="http://schemas.microsoft.com/office/drawing/2014/main" id="{1249F367-C567-4941-A8CF-C1EEB6C62C8D}"/>
              </a:ext>
            </a:extLst>
          </p:cNvPr>
          <p:cNvSpPr txBox="1">
            <a:spLocks/>
          </p:cNvSpPr>
          <p:nvPr/>
        </p:nvSpPr>
        <p:spPr>
          <a:xfrm>
            <a:off x="139882" y="1206493"/>
            <a:ext cx="9991670"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Digital Enablers Panel – Page 7</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Subbian</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(Raj)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Govindaraj</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Rockwell Automation;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Regelski</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Eaton; Brandon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Cornuke</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MAGNET; Michael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Trebilcock</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MCPc; Moderator:  Ken </a:t>
            </a:r>
            <a:r>
              <a:rPr kumimoji="0" lang="en-US" sz="1600" b="1" i="0" u="none" strike="noStrike" kern="1200" cap="none" spc="0" normalizeH="0" baseline="0" noProof="0" dirty="0" err="1">
                <a:ln>
                  <a:noFill/>
                </a:ln>
                <a:solidFill>
                  <a:srgbClr val="0A304E"/>
                </a:solidFill>
                <a:effectLst/>
                <a:uLnTx/>
                <a:uFillTx/>
                <a:latin typeface="Calibri" panose="020F0502020204030204"/>
                <a:ea typeface="+mn-ea"/>
                <a:cs typeface="+mn-cs"/>
              </a:rPr>
              <a:t>Loparo</a:t>
            </a: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 Case Western Reserve University</a:t>
            </a:r>
          </a:p>
        </p:txBody>
      </p:sp>
    </p:spTree>
    <p:extLst>
      <p:ext uri="{BB962C8B-B14F-4D97-AF65-F5344CB8AC3E}">
        <p14:creationId xmlns:p14="http://schemas.microsoft.com/office/powerpoint/2010/main" val="34388812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139881" y="918308"/>
            <a:ext cx="10213157" cy="504314"/>
          </a:xfrm>
        </p:spPr>
        <p:txBody>
          <a:bodyPr>
            <a:normAutofit/>
          </a:bodyPr>
          <a:lstStyle/>
          <a:p>
            <a:r>
              <a:rPr lang="en-US" sz="2000" b="1" dirty="0">
                <a:solidFill>
                  <a:srgbClr val="FF8F1C"/>
                </a:solidFill>
              </a:rPr>
              <a:t>Breakout Session</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4777109"/>
          </a:xfrm>
          <a:effectLst>
            <a:glow rad="63500">
              <a:schemeClr val="bg1">
                <a:alpha val="40000"/>
              </a:schemeClr>
            </a:glow>
          </a:effectLst>
        </p:spPr>
        <p:txBody>
          <a:bodyPr>
            <a:noAutofit/>
          </a:bodyPr>
          <a:lstStyle/>
          <a:p>
            <a:pPr marL="0" indent="0">
              <a:lnSpc>
                <a:spcPts val="1400"/>
              </a:lnSpc>
              <a:spcBef>
                <a:spcPts val="0"/>
              </a:spcBef>
              <a:buNone/>
            </a:pPr>
            <a:r>
              <a:rPr lang="en-US" sz="1600" dirty="0">
                <a:solidFill>
                  <a:srgbClr val="FF8F1C"/>
                </a:solidFill>
                <a:sym typeface="Wingdings" panose="05000000000000000000" pitchFamily="2" charset="2"/>
              </a:rPr>
              <a:t>Evolution of wireless networks</a:t>
            </a:r>
          </a:p>
          <a:p>
            <a:pPr marL="457200" lvl="1" indent="0">
              <a:lnSpc>
                <a:spcPts val="1400"/>
              </a:lnSpc>
              <a:spcBef>
                <a:spcPts val="0"/>
              </a:spcBef>
              <a:buNone/>
            </a:pPr>
            <a:r>
              <a:rPr lang="en-US" sz="1600" dirty="0">
                <a:solidFill>
                  <a:srgbClr val="0A304E"/>
                </a:solidFill>
                <a:sym typeface="Wingdings" panose="05000000000000000000" pitchFamily="2" charset="2"/>
              </a:rPr>
              <a:t>1G: Calls</a:t>
            </a:r>
          </a:p>
          <a:p>
            <a:pPr marL="457200" lvl="1" indent="0">
              <a:lnSpc>
                <a:spcPts val="1400"/>
              </a:lnSpc>
              <a:spcBef>
                <a:spcPts val="0"/>
              </a:spcBef>
              <a:buNone/>
            </a:pPr>
            <a:r>
              <a:rPr lang="en-US" sz="1600" dirty="0">
                <a:solidFill>
                  <a:srgbClr val="0A304E"/>
                </a:solidFill>
                <a:sym typeface="Wingdings" panose="05000000000000000000" pitchFamily="2" charset="2"/>
              </a:rPr>
              <a:t>2G: Calls and texts</a:t>
            </a:r>
          </a:p>
          <a:p>
            <a:pPr marL="457200" lvl="1" indent="0">
              <a:lnSpc>
                <a:spcPts val="1400"/>
              </a:lnSpc>
              <a:spcBef>
                <a:spcPts val="0"/>
              </a:spcBef>
              <a:buNone/>
            </a:pPr>
            <a:r>
              <a:rPr lang="en-US" sz="1600" dirty="0">
                <a:solidFill>
                  <a:srgbClr val="0A304E"/>
                </a:solidFill>
                <a:sym typeface="Wingdings" panose="05000000000000000000" pitchFamily="2" charset="2"/>
              </a:rPr>
              <a:t>3G: Data and applications</a:t>
            </a:r>
          </a:p>
          <a:p>
            <a:pPr marL="457200" lvl="1" indent="0">
              <a:lnSpc>
                <a:spcPts val="1400"/>
              </a:lnSpc>
              <a:spcBef>
                <a:spcPts val="0"/>
              </a:spcBef>
              <a:buNone/>
            </a:pPr>
            <a:r>
              <a:rPr lang="en-US" sz="1600" dirty="0">
                <a:solidFill>
                  <a:srgbClr val="0A304E"/>
                </a:solidFill>
                <a:sym typeface="Wingdings" panose="05000000000000000000" pitchFamily="2" charset="2"/>
              </a:rPr>
              <a:t>4G: LTE: High speed data, IoT, expanding capabilities</a:t>
            </a:r>
          </a:p>
          <a:p>
            <a:pPr marL="457200" lvl="1" indent="0">
              <a:lnSpc>
                <a:spcPts val="1400"/>
              </a:lnSpc>
              <a:spcBef>
                <a:spcPts val="0"/>
              </a:spcBef>
              <a:buNone/>
            </a:pPr>
            <a:r>
              <a:rPr lang="en-US" sz="1600" dirty="0">
                <a:solidFill>
                  <a:srgbClr val="0A304E"/>
                </a:solidFill>
                <a:sym typeface="Wingdings" panose="05000000000000000000" pitchFamily="2" charset="2"/>
              </a:rPr>
              <a:t>5G: Ultra low latency, ultra-reliable transmission, high bandwidth, massive IoT scale</a:t>
            </a:r>
          </a:p>
          <a:p>
            <a:pPr marL="0" indent="0">
              <a:lnSpc>
                <a:spcPts val="1400"/>
              </a:lnSpc>
              <a:spcBef>
                <a:spcPts val="0"/>
              </a:spcBef>
              <a:buNone/>
            </a:pPr>
            <a:endParaRPr lang="en-US" sz="1600" dirty="0">
              <a:solidFill>
                <a:srgbClr val="0A304E"/>
              </a:solidFill>
              <a:sym typeface="Wingdings" panose="05000000000000000000" pitchFamily="2" charset="2"/>
            </a:endParaRPr>
          </a:p>
          <a:p>
            <a:pPr marL="0" indent="0">
              <a:lnSpc>
                <a:spcPts val="1400"/>
              </a:lnSpc>
              <a:spcBef>
                <a:spcPts val="0"/>
              </a:spcBef>
              <a:buNone/>
            </a:pPr>
            <a:r>
              <a:rPr lang="en-US" sz="1600" dirty="0">
                <a:solidFill>
                  <a:srgbClr val="0A304E"/>
                </a:solidFill>
                <a:sym typeface="Wingdings" panose="05000000000000000000" pitchFamily="2" charset="2"/>
              </a:rPr>
              <a:t>Compared to 4G, 5G has:</a:t>
            </a:r>
          </a:p>
          <a:p>
            <a:pPr>
              <a:lnSpc>
                <a:spcPts val="1400"/>
              </a:lnSpc>
            </a:pPr>
            <a:r>
              <a:rPr lang="en-US" sz="1600" dirty="0">
                <a:solidFill>
                  <a:srgbClr val="0A304E"/>
                </a:solidFill>
                <a:sym typeface="Wingdings" panose="05000000000000000000" pitchFamily="2" charset="2"/>
              </a:rPr>
              <a:t>Energy Efficiency </a:t>
            </a:r>
          </a:p>
          <a:p>
            <a:pPr lvl="1">
              <a:lnSpc>
                <a:spcPts val="1400"/>
              </a:lnSpc>
            </a:pPr>
            <a:r>
              <a:rPr lang="en-US" sz="1600" dirty="0">
                <a:solidFill>
                  <a:srgbClr val="0A304E"/>
                </a:solidFill>
                <a:sym typeface="Wingdings" panose="05000000000000000000" pitchFamily="2" charset="2"/>
              </a:rPr>
              <a:t>Devices will consume less energy</a:t>
            </a:r>
          </a:p>
          <a:p>
            <a:pPr lvl="1">
              <a:lnSpc>
                <a:spcPts val="1400"/>
              </a:lnSpc>
            </a:pPr>
            <a:r>
              <a:rPr lang="en-US" sz="1600" dirty="0">
                <a:solidFill>
                  <a:srgbClr val="0A304E"/>
                </a:solidFill>
                <a:sym typeface="Wingdings" panose="05000000000000000000" pitchFamily="2" charset="2"/>
              </a:rPr>
              <a:t>Intelligent beamforming/steering</a:t>
            </a:r>
          </a:p>
          <a:p>
            <a:pPr>
              <a:lnSpc>
                <a:spcPts val="1400"/>
              </a:lnSpc>
            </a:pPr>
            <a:r>
              <a:rPr lang="en-US" sz="1600" dirty="0">
                <a:solidFill>
                  <a:srgbClr val="0A304E"/>
                </a:solidFill>
                <a:sym typeface="Wingdings" panose="05000000000000000000" pitchFamily="2" charset="2"/>
              </a:rPr>
              <a:t>Latency &amp; Reliability</a:t>
            </a:r>
          </a:p>
          <a:p>
            <a:pPr lvl="1">
              <a:lnSpc>
                <a:spcPts val="1400"/>
              </a:lnSpc>
            </a:pPr>
            <a:r>
              <a:rPr lang="en-US" sz="1600" dirty="0">
                <a:solidFill>
                  <a:srgbClr val="0A304E"/>
                </a:solidFill>
                <a:sym typeface="Wingdings" panose="05000000000000000000" pitchFamily="2" charset="2"/>
              </a:rPr>
              <a:t>E2E latency 5ms</a:t>
            </a:r>
          </a:p>
          <a:p>
            <a:pPr lvl="1">
              <a:lnSpc>
                <a:spcPts val="1400"/>
              </a:lnSpc>
            </a:pPr>
            <a:r>
              <a:rPr lang="en-US" sz="1600" dirty="0">
                <a:solidFill>
                  <a:srgbClr val="0A304E"/>
                </a:solidFill>
                <a:sym typeface="Wingdings" panose="05000000000000000000" pitchFamily="2" charset="2"/>
              </a:rPr>
              <a:t>Reliability 99.9999%</a:t>
            </a:r>
          </a:p>
          <a:p>
            <a:pPr>
              <a:lnSpc>
                <a:spcPts val="1400"/>
              </a:lnSpc>
            </a:pPr>
            <a:r>
              <a:rPr lang="en-US" sz="1600" dirty="0">
                <a:solidFill>
                  <a:srgbClr val="0A304E"/>
                </a:solidFill>
                <a:sym typeface="Wingdings" panose="05000000000000000000" pitchFamily="2" charset="2"/>
              </a:rPr>
              <a:t>Speed &amp; Throughput</a:t>
            </a:r>
          </a:p>
          <a:p>
            <a:pPr lvl="1">
              <a:lnSpc>
                <a:spcPts val="1400"/>
              </a:lnSpc>
            </a:pPr>
            <a:r>
              <a:rPr lang="en-US" sz="1600" dirty="0">
                <a:solidFill>
                  <a:srgbClr val="0A304E"/>
                </a:solidFill>
                <a:sym typeface="Wingdings" panose="05000000000000000000" pitchFamily="2" charset="2"/>
              </a:rPr>
              <a:t>Peak data rate of 10 Gb/s</a:t>
            </a:r>
          </a:p>
          <a:p>
            <a:pPr lvl="1">
              <a:lnSpc>
                <a:spcPts val="1400"/>
              </a:lnSpc>
            </a:pPr>
            <a:r>
              <a:rPr lang="en-US" sz="1600" dirty="0">
                <a:solidFill>
                  <a:srgbClr val="0A304E"/>
                </a:solidFill>
                <a:sym typeface="Wingdings" panose="05000000000000000000" pitchFamily="2" charset="2"/>
              </a:rPr>
              <a:t>Mobile data volume 10Tb/s/km^2</a:t>
            </a:r>
          </a:p>
          <a:p>
            <a:pPr>
              <a:lnSpc>
                <a:spcPts val="1400"/>
              </a:lnSpc>
            </a:pPr>
            <a:r>
              <a:rPr lang="en-US" sz="1600" dirty="0">
                <a:solidFill>
                  <a:srgbClr val="0A304E"/>
                </a:solidFill>
                <a:sym typeface="Wingdings" panose="05000000000000000000" pitchFamily="2" charset="2"/>
              </a:rPr>
              <a:t>Mobility &amp; Connected Devices</a:t>
            </a:r>
          </a:p>
          <a:p>
            <a:pPr lvl="1">
              <a:lnSpc>
                <a:spcPts val="1400"/>
              </a:lnSpc>
            </a:pPr>
            <a:r>
              <a:rPr lang="en-US" sz="1600" dirty="0">
                <a:solidFill>
                  <a:srgbClr val="0A304E"/>
                </a:solidFill>
                <a:sym typeface="Wingdings" panose="05000000000000000000" pitchFamily="2" charset="2"/>
              </a:rPr>
              <a:t>Connected devices 1M/km^2</a:t>
            </a:r>
          </a:p>
          <a:p>
            <a:pPr lvl="1">
              <a:lnSpc>
                <a:spcPts val="1400"/>
              </a:lnSpc>
            </a:pPr>
            <a:r>
              <a:rPr lang="en-US" sz="1600" dirty="0">
                <a:solidFill>
                  <a:srgbClr val="0A304E"/>
                </a:solidFill>
                <a:sym typeface="Wingdings" panose="05000000000000000000" pitchFamily="2" charset="2"/>
              </a:rPr>
              <a:t>Mobility 500 km/h</a:t>
            </a: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1391051"/>
            <a:ext cx="12052119"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5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Digital Enablers: 5G and the Impending Technology Revolution – Page 1</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Joshua Ness; Verizon 5G Labs</a:t>
            </a:r>
            <a:endPar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7706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139881" y="918308"/>
            <a:ext cx="10213157" cy="504314"/>
          </a:xfrm>
        </p:spPr>
        <p:txBody>
          <a:bodyPr>
            <a:normAutofit/>
          </a:bodyPr>
          <a:lstStyle/>
          <a:p>
            <a:r>
              <a:rPr lang="en-US" sz="2000" b="1" dirty="0">
                <a:solidFill>
                  <a:srgbClr val="FF8F1C"/>
                </a:solidFill>
              </a:rPr>
              <a:t>Breakout Session</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475232" y="2080891"/>
            <a:ext cx="8656319" cy="4777109"/>
          </a:xfrm>
          <a:effectLst>
            <a:glow rad="63500">
              <a:schemeClr val="bg1">
                <a:alpha val="40000"/>
              </a:schemeClr>
            </a:glow>
          </a:effectLst>
        </p:spPr>
        <p:txBody>
          <a:bodyPr>
            <a:noAutofit/>
          </a:bodyPr>
          <a:lstStyle/>
          <a:p>
            <a:pPr marL="0" indent="0">
              <a:lnSpc>
                <a:spcPts val="1400"/>
              </a:lnSpc>
              <a:buNone/>
            </a:pPr>
            <a:r>
              <a:rPr lang="en-US" sz="1600" dirty="0">
                <a:solidFill>
                  <a:srgbClr val="FF8F1C"/>
                </a:solidFill>
                <a:sym typeface="Wingdings" panose="05000000000000000000" pitchFamily="2" charset="2"/>
              </a:rPr>
              <a:t>How can we use 5G to transform hardware?</a:t>
            </a:r>
          </a:p>
          <a:p>
            <a:pPr marL="0" indent="0">
              <a:lnSpc>
                <a:spcPts val="1400"/>
              </a:lnSpc>
              <a:buNone/>
            </a:pPr>
            <a:r>
              <a:rPr lang="en-US" sz="1600" dirty="0">
                <a:solidFill>
                  <a:srgbClr val="0A304E"/>
                </a:solidFill>
                <a:sym typeface="Wingdings" panose="05000000000000000000" pitchFamily="2" charset="2"/>
              </a:rPr>
              <a:t>Multi-access Edge Compute</a:t>
            </a:r>
          </a:p>
          <a:p>
            <a:pPr marL="0" indent="0">
              <a:lnSpc>
                <a:spcPts val="1400"/>
              </a:lnSpc>
              <a:buNone/>
            </a:pPr>
            <a:r>
              <a:rPr lang="en-US" sz="1600" dirty="0">
                <a:solidFill>
                  <a:srgbClr val="0A304E"/>
                </a:solidFill>
                <a:sym typeface="Wingdings" panose="05000000000000000000" pitchFamily="2" charset="2"/>
              </a:rPr>
              <a:t>An intentionally different approach to ecosystem</a:t>
            </a:r>
          </a:p>
          <a:p>
            <a:pPr marL="0" indent="0">
              <a:lnSpc>
                <a:spcPts val="1400"/>
              </a:lnSpc>
              <a:buNone/>
            </a:pPr>
            <a:r>
              <a:rPr lang="en-US" sz="1600" dirty="0">
                <a:solidFill>
                  <a:srgbClr val="0A304E"/>
                </a:solidFill>
                <a:sym typeface="Wingdings" panose="05000000000000000000" pitchFamily="2" charset="2"/>
              </a:rPr>
              <a:t>Things to consider</a:t>
            </a:r>
          </a:p>
          <a:p>
            <a:pPr lvl="1">
              <a:lnSpc>
                <a:spcPts val="1400"/>
              </a:lnSpc>
            </a:pPr>
            <a:r>
              <a:rPr lang="en-US" sz="1600" dirty="0">
                <a:solidFill>
                  <a:srgbClr val="0A304E"/>
                </a:solidFill>
                <a:sym typeface="Wingdings" panose="05000000000000000000" pitchFamily="2" charset="2"/>
              </a:rPr>
              <a:t>Can you be the first mover in your industry? Are your CUSTOMERS first movers in theirs?</a:t>
            </a:r>
          </a:p>
          <a:p>
            <a:pPr lvl="1">
              <a:lnSpc>
                <a:spcPts val="1400"/>
              </a:lnSpc>
            </a:pPr>
            <a:r>
              <a:rPr lang="en-US" sz="1600" dirty="0">
                <a:solidFill>
                  <a:srgbClr val="0A304E"/>
                </a:solidFill>
                <a:sym typeface="Wingdings" panose="05000000000000000000" pitchFamily="2" charset="2"/>
              </a:rPr>
              <a:t>What sectors could you enter with 5G and enabled technologies?</a:t>
            </a:r>
          </a:p>
          <a:p>
            <a:pPr lvl="1">
              <a:lnSpc>
                <a:spcPts val="1400"/>
              </a:lnSpc>
            </a:pPr>
            <a:r>
              <a:rPr lang="en-US" sz="1600" dirty="0">
                <a:solidFill>
                  <a:srgbClr val="0A304E"/>
                </a:solidFill>
                <a:sym typeface="Wingdings" panose="05000000000000000000" pitchFamily="2" charset="2"/>
              </a:rPr>
              <a:t>What sectors could your CUSTOMERS enter with 5G enabled technologies?</a:t>
            </a:r>
          </a:p>
          <a:p>
            <a:pPr lvl="1">
              <a:lnSpc>
                <a:spcPts val="1400"/>
              </a:lnSpc>
            </a:pPr>
            <a:r>
              <a:rPr lang="en-US" sz="1600" dirty="0">
                <a:solidFill>
                  <a:srgbClr val="0A304E"/>
                </a:solidFill>
                <a:sym typeface="Wingdings" panose="05000000000000000000" pitchFamily="2" charset="2"/>
              </a:rPr>
              <a:t>What bets will you make on how your COMPETITORS will evolve using 5G and enabled technologies?</a:t>
            </a:r>
          </a:p>
          <a:p>
            <a:pPr lvl="1">
              <a:lnSpc>
                <a:spcPts val="1400"/>
              </a:lnSpc>
            </a:pPr>
            <a:r>
              <a:rPr lang="en-US" sz="1600" dirty="0">
                <a:solidFill>
                  <a:srgbClr val="0A304E"/>
                </a:solidFill>
                <a:sym typeface="Wingdings" panose="05000000000000000000" pitchFamily="2" charset="2"/>
              </a:rPr>
              <a:t>What bets will you make on how your customers and their customers will evolve using 5G and enabled technologies?</a:t>
            </a:r>
          </a:p>
          <a:p>
            <a:pPr marL="0" indent="0">
              <a:lnSpc>
                <a:spcPts val="1400"/>
              </a:lnSpc>
              <a:buNone/>
            </a:pPr>
            <a:r>
              <a:rPr lang="en-US" sz="1600" dirty="0">
                <a:solidFill>
                  <a:srgbClr val="FF8F1C"/>
                </a:solidFill>
                <a:sym typeface="Wingdings" panose="05000000000000000000" pitchFamily="2" charset="2"/>
              </a:rPr>
              <a:t>Ultimately, 5G drives the Fourth Industrial Revolution</a:t>
            </a:r>
          </a:p>
          <a:p>
            <a:pPr marL="0" indent="0">
              <a:lnSpc>
                <a:spcPts val="1400"/>
              </a:lnSpc>
              <a:buNone/>
            </a:pPr>
            <a:r>
              <a:rPr lang="en-US" sz="1600" dirty="0">
                <a:solidFill>
                  <a:srgbClr val="0A304E"/>
                </a:solidFill>
                <a:sym typeface="Wingdings" panose="05000000000000000000" pitchFamily="2" charset="2"/>
              </a:rPr>
              <a:t>Cyber Physical Era</a:t>
            </a:r>
          </a:p>
          <a:p>
            <a:pPr lvl="1">
              <a:lnSpc>
                <a:spcPts val="1400"/>
              </a:lnSpc>
            </a:pPr>
            <a:r>
              <a:rPr lang="en-US" sz="1600" dirty="0">
                <a:solidFill>
                  <a:srgbClr val="0A304E"/>
                </a:solidFill>
                <a:sym typeface="Wingdings" panose="05000000000000000000" pitchFamily="2" charset="2"/>
              </a:rPr>
              <a:t>Massive change on the back of 5G technology shifts combining for a flywheel effect. </a:t>
            </a:r>
          </a:p>
          <a:p>
            <a:pPr lvl="1">
              <a:lnSpc>
                <a:spcPts val="1400"/>
              </a:lnSpc>
            </a:pPr>
            <a:r>
              <a:rPr lang="en-US" sz="1600" dirty="0">
                <a:solidFill>
                  <a:srgbClr val="0A304E"/>
                </a:solidFill>
                <a:sym typeface="Wingdings" panose="05000000000000000000" pitchFamily="2" charset="2"/>
              </a:rPr>
              <a:t>AI, Next Gen Cloud, IoT, AR/VR/MR and 5G. </a:t>
            </a:r>
          </a:p>
          <a:p>
            <a:pPr lvl="1">
              <a:lnSpc>
                <a:spcPts val="1400"/>
              </a:lnSpc>
            </a:pPr>
            <a:r>
              <a:rPr lang="en-US" sz="1600" dirty="0">
                <a:solidFill>
                  <a:srgbClr val="0A304E"/>
                </a:solidFill>
                <a:sym typeface="Wingdings" panose="05000000000000000000" pitchFamily="2" charset="2"/>
              </a:rPr>
              <a:t>Pervasive intelligence, massive </a:t>
            </a:r>
            <a:r>
              <a:rPr lang="en-US" sz="1600" dirty="0" err="1">
                <a:solidFill>
                  <a:srgbClr val="0A304E"/>
                </a:solidFill>
                <a:sym typeface="Wingdings" panose="05000000000000000000" pitchFamily="2" charset="2"/>
              </a:rPr>
              <a:t>sensorization</a:t>
            </a:r>
            <a:r>
              <a:rPr lang="en-US" sz="1600" dirty="0">
                <a:solidFill>
                  <a:srgbClr val="0A304E"/>
                </a:solidFill>
                <a:sym typeface="Wingdings" panose="05000000000000000000" pitchFamily="2" charset="2"/>
              </a:rPr>
              <a:t> and immersive augmented capabilities. </a:t>
            </a: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1391051"/>
            <a:ext cx="12052119" cy="68984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5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Digital Enablers: 5G and the Impending Technology Revolution – Page 2</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A304E"/>
                </a:solidFill>
                <a:effectLst/>
                <a:uLnTx/>
                <a:uFillTx/>
                <a:latin typeface="Calibri" panose="020F0502020204030204"/>
                <a:ea typeface="+mn-ea"/>
                <a:cs typeface="+mn-cs"/>
              </a:rPr>
              <a:t>Joshua Ness; Verizon 5G Labs</a:t>
            </a:r>
            <a:endPar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4666EDF4-E40B-4975-A9CA-3546B66375D0}"/>
              </a:ext>
            </a:extLst>
          </p:cNvPr>
          <p:cNvSpPr txBox="1">
            <a:spLocks/>
          </p:cNvSpPr>
          <p:nvPr/>
        </p:nvSpPr>
        <p:spPr>
          <a:xfrm>
            <a:off x="5929693" y="3429000"/>
            <a:ext cx="5876358" cy="5166579"/>
          </a:xfrm>
          <a:prstGeom prst="rect">
            <a:avLst/>
          </a:prstGeom>
          <a:effectLst>
            <a:glow rad="63500">
              <a:schemeClr val="bg1">
                <a:alpha val="40000"/>
              </a:schemeClr>
            </a:glo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sng"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992659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98704" y="841041"/>
            <a:ext cx="10515600" cy="1325563"/>
          </a:xfrm>
        </p:spPr>
        <p:txBody>
          <a:bodyPr>
            <a:normAutofit/>
          </a:bodyPr>
          <a:lstStyle/>
          <a:p>
            <a:r>
              <a:rPr lang="en-US" b="1" dirty="0">
                <a:solidFill>
                  <a:srgbClr val="FF8F1C"/>
                </a:solidFill>
              </a:rPr>
              <a:t>Digital Talent</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779477" y="1998824"/>
            <a:ext cx="9976104" cy="5001795"/>
          </a:xfrm>
        </p:spPr>
        <p:txBody>
          <a:bodyPr>
            <a:noAutofit/>
          </a:bodyPr>
          <a:lstStyle/>
          <a:p>
            <a:pPr marL="342900" indent="-342900">
              <a:lnSpc>
                <a:spcPct val="100000"/>
              </a:lnSpc>
              <a:buFont typeface="+mj-lt"/>
              <a:buAutoNum type="arabicPeriod"/>
            </a:pPr>
            <a:r>
              <a:rPr lang="en-US" sz="2400" dirty="0">
                <a:solidFill>
                  <a:srgbClr val="0A304E"/>
                </a:solidFill>
              </a:rPr>
              <a:t>Cheryl Hay, </a:t>
            </a:r>
            <a:r>
              <a:rPr lang="en-US" sz="2400" dirty="0" err="1">
                <a:solidFill>
                  <a:srgbClr val="0A304E"/>
                </a:solidFill>
              </a:rPr>
              <a:t>JobsOhio</a:t>
            </a:r>
            <a:r>
              <a:rPr lang="en-US" sz="2400" dirty="0">
                <a:solidFill>
                  <a:srgbClr val="0A304E"/>
                </a:solidFill>
              </a:rPr>
              <a:t>; Sue Helper, Case Western Reserve University; Gene Sasso, Siegal Lifelong Learning Center, Case Western Reserve University – </a:t>
            </a:r>
            <a:r>
              <a:rPr lang="en-US" sz="2400" i="1" dirty="0">
                <a:solidFill>
                  <a:srgbClr val="0A304E"/>
                </a:solidFill>
              </a:rPr>
              <a:t>No highlights captured,</a:t>
            </a:r>
            <a:r>
              <a:rPr lang="en-US" sz="2400" dirty="0">
                <a:solidFill>
                  <a:srgbClr val="0A304E"/>
                </a:solidFill>
              </a:rPr>
              <a:t> s</a:t>
            </a:r>
            <a:r>
              <a:rPr lang="en-US" sz="2400" i="1" dirty="0">
                <a:solidFill>
                  <a:srgbClr val="0A304E"/>
                </a:solidFill>
              </a:rPr>
              <a:t>lides available, video coming soon</a:t>
            </a:r>
          </a:p>
          <a:p>
            <a:pPr marL="342900" indent="-342900">
              <a:lnSpc>
                <a:spcPct val="100000"/>
              </a:lnSpc>
              <a:buFont typeface="+mj-lt"/>
              <a:buAutoNum type="arabicPeriod"/>
            </a:pPr>
            <a:r>
              <a:rPr lang="en-US" sz="2400" dirty="0">
                <a:solidFill>
                  <a:srgbClr val="0A304E"/>
                </a:solidFill>
              </a:rPr>
              <a:t>Robert Arbogast, Timken Company – </a:t>
            </a:r>
            <a:r>
              <a:rPr lang="en-US" sz="2400" i="1" dirty="0">
                <a:solidFill>
                  <a:srgbClr val="0A304E"/>
                </a:solidFill>
              </a:rPr>
              <a:t>No highlights captured, slides available</a:t>
            </a:r>
          </a:p>
          <a:p>
            <a:pPr marL="342900" indent="-342900">
              <a:lnSpc>
                <a:spcPct val="100000"/>
              </a:lnSpc>
              <a:buFont typeface="+mj-lt"/>
              <a:buAutoNum type="arabicPeriod"/>
            </a:pPr>
            <a:r>
              <a:rPr lang="en-US" sz="2400" dirty="0">
                <a:solidFill>
                  <a:srgbClr val="0A304E"/>
                </a:solidFill>
              </a:rPr>
              <a:t>Pawan Divakarla, Progressive Insurance; Bill Nottingham, Nottingham </a:t>
            </a:r>
            <a:r>
              <a:rPr lang="en-US" sz="2400" dirty="0" err="1">
                <a:solidFill>
                  <a:srgbClr val="0A304E"/>
                </a:solidFill>
              </a:rPr>
              <a:t>Spirk</a:t>
            </a:r>
            <a:r>
              <a:rPr lang="en-US" sz="2400" dirty="0">
                <a:solidFill>
                  <a:srgbClr val="0A304E"/>
                </a:solidFill>
              </a:rPr>
              <a:t>; Kalle Lyytinen, Case Western Reserve University – </a:t>
            </a:r>
            <a:r>
              <a:rPr lang="en-US" sz="2400" i="1" dirty="0">
                <a:solidFill>
                  <a:srgbClr val="0A304E"/>
                </a:solidFill>
              </a:rPr>
              <a:t>Slides not available, video coming soon</a:t>
            </a:r>
          </a:p>
          <a:p>
            <a:pPr marL="457200" lvl="1" indent="0">
              <a:buNone/>
            </a:pPr>
            <a:endParaRPr lang="en-US" sz="1600" dirty="0">
              <a:solidFill>
                <a:srgbClr val="0A304E"/>
              </a:solidFill>
            </a:endParaRPr>
          </a:p>
          <a:p>
            <a:pPr marL="0" indent="0">
              <a:lnSpc>
                <a:spcPts val="2000"/>
              </a:lnSpc>
              <a:buNone/>
            </a:pPr>
            <a:endParaRPr lang="en-US" sz="2000" dirty="0">
              <a:solidFill>
                <a:srgbClr val="0A304E"/>
              </a:solidFill>
            </a:endParaRPr>
          </a:p>
          <a:p>
            <a:pPr marL="457200" indent="-457200">
              <a:lnSpc>
                <a:spcPts val="2000"/>
              </a:lnSpc>
              <a:buFont typeface="+mj-lt"/>
              <a:buAutoNum type="arabicPeriod"/>
            </a:pPr>
            <a:endParaRPr lang="en-US" sz="2000" b="1" dirty="0">
              <a:solidFill>
                <a:srgbClr val="0A304E"/>
              </a:solidFill>
            </a:endParaRPr>
          </a:p>
          <a:p>
            <a:pPr marL="457200" indent="-457200">
              <a:lnSpc>
                <a:spcPts val="2000"/>
              </a:lnSpc>
              <a:buFont typeface="+mj-lt"/>
              <a:buAutoNum type="arabicPeriod"/>
            </a:pPr>
            <a:endParaRPr lang="en-US" sz="2000" b="1" dirty="0">
              <a:solidFill>
                <a:srgbClr val="0A304E"/>
              </a:solidFill>
            </a:endParaRPr>
          </a:p>
          <a:p>
            <a:pPr marL="0" indent="0">
              <a:lnSpc>
                <a:spcPts val="2000"/>
              </a:lnSpc>
              <a:buNone/>
            </a:pPr>
            <a:endParaRPr lang="en-US" sz="1600" dirty="0">
              <a:solidFill>
                <a:srgbClr val="0A304E"/>
              </a:solidFill>
            </a:endParaRPr>
          </a:p>
          <a:p>
            <a:pPr marL="0" indent="0">
              <a:lnSpc>
                <a:spcPts val="2000"/>
              </a:lnSpc>
              <a:buNone/>
            </a:pPr>
            <a:endParaRPr lang="en-US" sz="1600" dirty="0">
              <a:solidFill>
                <a:srgbClr val="0A304E"/>
              </a:solidFill>
            </a:endParaRPr>
          </a:p>
          <a:p>
            <a:pPr marL="0" indent="0">
              <a:lnSpc>
                <a:spcPts val="2000"/>
              </a:lnSpc>
              <a:buNone/>
            </a:pPr>
            <a:endParaRPr lang="en-US" sz="2000" dirty="0">
              <a:solidFill>
                <a:srgbClr val="0A304E"/>
              </a:solidFill>
            </a:endParaRPr>
          </a:p>
        </p:txBody>
      </p:sp>
      <p:sp>
        <p:nvSpPr>
          <p:cNvPr id="7" name="Content Placeholder 2">
            <a:extLst>
              <a:ext uri="{FF2B5EF4-FFF2-40B4-BE49-F238E27FC236}">
                <a16:creationId xmlns:a16="http://schemas.microsoft.com/office/drawing/2014/main" id="{AEE79893-65A9-446A-AAE8-D5A5C8B6E929}"/>
              </a:ext>
            </a:extLst>
          </p:cNvPr>
          <p:cNvSpPr txBox="1">
            <a:spLocks/>
          </p:cNvSpPr>
          <p:nvPr/>
        </p:nvSpPr>
        <p:spPr>
          <a:xfrm>
            <a:off x="6235881" y="1898788"/>
            <a:ext cx="5956119" cy="56906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srgbClr val="0A304E"/>
              </a:solidFill>
            </a:endParaRPr>
          </a:p>
        </p:txBody>
      </p:sp>
    </p:spTree>
    <p:extLst>
      <p:ext uri="{BB962C8B-B14F-4D97-AF65-F5344CB8AC3E}">
        <p14:creationId xmlns:p14="http://schemas.microsoft.com/office/powerpoint/2010/main" val="41515447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28928" y="1691421"/>
            <a:ext cx="8827008" cy="5166579"/>
          </a:xfrm>
          <a:effectLst>
            <a:glow rad="63500">
              <a:schemeClr val="bg1">
                <a:alpha val="40000"/>
              </a:schemeClr>
            </a:glow>
          </a:effectLst>
        </p:spPr>
        <p:txBody>
          <a:bodyPr>
            <a:noAutofit/>
          </a:bodyPr>
          <a:lstStyle/>
          <a:p>
            <a:pPr marL="0" indent="0">
              <a:lnSpc>
                <a:spcPct val="100000"/>
              </a:lnSpc>
              <a:spcBef>
                <a:spcPts val="0"/>
              </a:spcBef>
              <a:buNone/>
            </a:pPr>
            <a:r>
              <a:rPr lang="en-US" sz="1600" i="1" dirty="0">
                <a:solidFill>
                  <a:srgbClr val="0A304E"/>
                </a:solidFill>
              </a:rPr>
              <a:t>It is harder for incumbents to become digital  than digital natives.  There are cognitive barriers. How to train designers and analytics people? Should individuals have both skills?</a:t>
            </a:r>
          </a:p>
          <a:p>
            <a:pPr marL="457200" lvl="1" indent="0">
              <a:lnSpc>
                <a:spcPct val="100000"/>
              </a:lnSpc>
              <a:spcBef>
                <a:spcPts val="0"/>
              </a:spcBef>
              <a:buNone/>
            </a:pPr>
            <a:r>
              <a:rPr lang="en-US" sz="1600" dirty="0">
                <a:solidFill>
                  <a:srgbClr val="FF8F1C"/>
                </a:solidFill>
              </a:rPr>
              <a:t>Divakarla</a:t>
            </a:r>
            <a:r>
              <a:rPr lang="en-US" sz="1600" dirty="0">
                <a:solidFill>
                  <a:srgbClr val="0A304E"/>
                </a:solidFill>
              </a:rPr>
              <a:t>: Digital Transformation is based on the “Horizon Strategy:” Execute –core business; Expand—new opportunities; Explore---futures. DX is disruptive and it is important to recognize and embrace this reality. DX requires people, processes, and tools and bringing the user into the equation.</a:t>
            </a:r>
          </a:p>
          <a:p>
            <a:pPr marL="457200" lvl="1" indent="0">
              <a:lnSpc>
                <a:spcPct val="100000"/>
              </a:lnSpc>
              <a:spcBef>
                <a:spcPts val="0"/>
              </a:spcBef>
              <a:buNone/>
            </a:pPr>
            <a:r>
              <a:rPr lang="en-US" sz="1600" dirty="0">
                <a:solidFill>
                  <a:srgbClr val="FF8F1C"/>
                </a:solidFill>
              </a:rPr>
              <a:t>Nottingham</a:t>
            </a:r>
            <a:r>
              <a:rPr lang="en-US" sz="1600" dirty="0">
                <a:solidFill>
                  <a:srgbClr val="0A304E"/>
                </a:solidFill>
              </a:rPr>
              <a:t>: We create micro teams that have ownership, almost like a startup. We use the Marvel Method: storytellers speaking to designers. Balanced Teams that use design thinking, and analytical, UX, design, engineering, prototyping, manufacturing all need to be involved in the process. Digital revolution requires openness to outside perspectives and ideas.</a:t>
            </a:r>
          </a:p>
          <a:p>
            <a:pPr marL="0" indent="0">
              <a:lnSpc>
                <a:spcPts val="1600"/>
              </a:lnSpc>
              <a:buNone/>
            </a:pPr>
            <a:r>
              <a:rPr lang="en-US" sz="1600" i="1" dirty="0">
                <a:solidFill>
                  <a:srgbClr val="0A304E"/>
                </a:solidFill>
              </a:rPr>
              <a:t>How do you manage thought diversity?</a:t>
            </a:r>
          </a:p>
          <a:p>
            <a:pPr marL="457200" lvl="1" indent="0">
              <a:lnSpc>
                <a:spcPts val="1600"/>
              </a:lnSpc>
              <a:buNone/>
            </a:pPr>
            <a:r>
              <a:rPr lang="en-US" sz="1600" dirty="0" err="1">
                <a:solidFill>
                  <a:srgbClr val="FF8F1C"/>
                </a:solidFill>
              </a:rPr>
              <a:t>Divakarla</a:t>
            </a:r>
            <a:r>
              <a:rPr lang="en-US" sz="1600" dirty="0">
                <a:solidFill>
                  <a:srgbClr val="0A304E"/>
                </a:solidFill>
              </a:rPr>
              <a:t>: We look at different skills when hiring. Looking for teamwork and differences in thinking rather than just hard skills. Progressive recognizes that the way we’ve always done it doesn’t work anymore.</a:t>
            </a:r>
          </a:p>
          <a:p>
            <a:pPr marL="457200" lvl="1" indent="0">
              <a:lnSpc>
                <a:spcPts val="1600"/>
              </a:lnSpc>
              <a:buNone/>
            </a:pPr>
            <a:r>
              <a:rPr lang="en-US" sz="1600" dirty="0">
                <a:solidFill>
                  <a:srgbClr val="FF8F1C"/>
                </a:solidFill>
              </a:rPr>
              <a:t>Nottingham</a:t>
            </a:r>
            <a:r>
              <a:rPr lang="en-US" sz="1600" dirty="0">
                <a:solidFill>
                  <a:srgbClr val="0A304E"/>
                </a:solidFill>
              </a:rPr>
              <a:t>: Nottingham </a:t>
            </a:r>
            <a:r>
              <a:rPr lang="en-US" sz="1600" dirty="0" err="1">
                <a:solidFill>
                  <a:srgbClr val="0A304E"/>
                </a:solidFill>
              </a:rPr>
              <a:t>Spirk</a:t>
            </a:r>
            <a:r>
              <a:rPr lang="en-US" sz="1600" dirty="0">
                <a:solidFill>
                  <a:srgbClr val="0A304E"/>
                </a:solidFill>
              </a:rPr>
              <a:t> uses the words “we” and “I” as a screener. This is an indicator of collaboration.</a:t>
            </a:r>
          </a:p>
          <a:p>
            <a:pPr marL="457200" lvl="1" indent="0">
              <a:lnSpc>
                <a:spcPts val="1600"/>
              </a:lnSpc>
              <a:buNone/>
            </a:pPr>
            <a:r>
              <a:rPr lang="en-US" sz="1600" dirty="0" err="1">
                <a:solidFill>
                  <a:srgbClr val="FF8F1C"/>
                </a:solidFill>
              </a:rPr>
              <a:t>Divakarla</a:t>
            </a:r>
            <a:r>
              <a:rPr lang="en-US" sz="1600" dirty="0">
                <a:solidFill>
                  <a:srgbClr val="0A304E"/>
                </a:solidFill>
              </a:rPr>
              <a:t>: Progressive tries not to say no to any ideas—they say not now or not in this context, instead. These ideas become part of the backlog. Timing of an idea is critical. There may be a good idea but if it is too early, it may not be successful. The leadership team also talks about failures</a:t>
            </a:r>
          </a:p>
          <a:p>
            <a:pPr marL="0" indent="0">
              <a:lnSpc>
                <a:spcPts val="1400"/>
              </a:lnSpc>
              <a:buNone/>
            </a:pPr>
            <a:endParaRPr lang="en-US" sz="1800" dirty="0">
              <a:solidFill>
                <a:srgbClr val="0A304E"/>
              </a:solidFill>
            </a:endParaRPr>
          </a:p>
          <a:p>
            <a:pPr marL="0" indent="0">
              <a:lnSpc>
                <a:spcPts val="1200"/>
              </a:lnSpc>
              <a:buNone/>
            </a:pPr>
            <a:endParaRPr lang="en-US" sz="1800" dirty="0">
              <a:solidFill>
                <a:srgbClr val="0A304E"/>
              </a:solidFill>
            </a:endParaRPr>
          </a:p>
          <a:p>
            <a:pPr marL="0" indent="0">
              <a:buNone/>
            </a:pP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1057479"/>
            <a:ext cx="12052119" cy="9388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50"/>
              </a:lnSpc>
              <a:spcBef>
                <a:spcPts val="100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FF8F1C"/>
                </a:solidFill>
                <a:effectLst/>
                <a:uLnTx/>
                <a:uFillTx/>
                <a:latin typeface="Calibri" panose="020F0502020204030204"/>
                <a:ea typeface="+mn-ea"/>
                <a:cs typeface="+mn-cs"/>
              </a:rPr>
              <a:t>Digital Talent Panel Discussion – Page 1</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Pawan </a:t>
            </a:r>
            <a:r>
              <a:rPr kumimoji="0" lang="en-US" sz="1400" b="1" i="0" u="none" strike="noStrike" kern="1200" cap="none" spc="0" normalizeH="0" baseline="0" noProof="0" dirty="0" err="1">
                <a:ln>
                  <a:noFill/>
                </a:ln>
                <a:solidFill>
                  <a:srgbClr val="0A304E"/>
                </a:solidFill>
                <a:effectLst/>
                <a:uLnTx/>
                <a:uFillTx/>
                <a:latin typeface="Calibri" panose="020F0502020204030204"/>
                <a:ea typeface="+mn-ea"/>
                <a:cs typeface="+mn-cs"/>
              </a:rPr>
              <a:t>Divakarla</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 Progressive Insurance; Bill Nottingham, Nottingham </a:t>
            </a:r>
            <a:r>
              <a:rPr kumimoji="0" lang="en-US" sz="1400" b="1" i="0" u="none" strike="noStrike" kern="1200" cap="none" spc="0" normalizeH="0" baseline="0" noProof="0" dirty="0" err="1">
                <a:ln>
                  <a:noFill/>
                </a:ln>
                <a:solidFill>
                  <a:srgbClr val="0A304E"/>
                </a:solidFill>
                <a:effectLst/>
                <a:uLnTx/>
                <a:uFillTx/>
                <a:latin typeface="Calibri" panose="020F0502020204030204"/>
                <a:ea typeface="+mn-ea"/>
                <a:cs typeface="+mn-cs"/>
              </a:rPr>
              <a:t>Spirk</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 </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Moderated by </a:t>
            </a:r>
            <a:r>
              <a:rPr kumimoji="0" lang="en-US" sz="1400" b="1" i="0" u="none" strike="noStrike" kern="1200" cap="none" spc="0" normalizeH="0" baseline="0" noProof="0" dirty="0" err="1">
                <a:ln>
                  <a:noFill/>
                </a:ln>
                <a:solidFill>
                  <a:srgbClr val="0A304E"/>
                </a:solidFill>
                <a:effectLst/>
                <a:uLnTx/>
                <a:uFillTx/>
                <a:latin typeface="Calibri" panose="020F0502020204030204"/>
                <a:ea typeface="+mn-ea"/>
                <a:cs typeface="+mn-cs"/>
              </a:rPr>
              <a:t>Kalle</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 Lyytinen, </a:t>
            </a:r>
            <a:r>
              <a:rPr kumimoji="0" lang="en-US" sz="1400" b="1" i="0" u="none" strike="noStrike" kern="1200" cap="none" spc="0" normalizeH="0" baseline="0" noProof="0" dirty="0" err="1">
                <a:ln>
                  <a:noFill/>
                </a:ln>
                <a:solidFill>
                  <a:srgbClr val="0A304E"/>
                </a:solidFill>
                <a:effectLst/>
                <a:uLnTx/>
                <a:uFillTx/>
                <a:latin typeface="Calibri" panose="020F0502020204030204"/>
                <a:ea typeface="+mn-ea"/>
                <a:cs typeface="+mn-cs"/>
              </a:rPr>
              <a:t>Weatherhead</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 School of Management, Case Western Reserve University</a:t>
            </a:r>
          </a:p>
        </p:txBody>
      </p:sp>
    </p:spTree>
    <p:extLst>
      <p:ext uri="{BB962C8B-B14F-4D97-AF65-F5344CB8AC3E}">
        <p14:creationId xmlns:p14="http://schemas.microsoft.com/office/powerpoint/2010/main" val="238643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959943"/>
            <a:ext cx="9308919"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Font typeface="Arial" panose="020B0604020202020204" pitchFamily="34" charset="0"/>
              <a:buNone/>
            </a:pPr>
            <a:r>
              <a:rPr lang="en-US" sz="1600" b="1" dirty="0">
                <a:solidFill>
                  <a:srgbClr val="0A304E"/>
                </a:solidFill>
              </a:rPr>
              <a:t>The Digital First Maturity Framework – Page 2</a:t>
            </a:r>
          </a:p>
          <a:p>
            <a:pPr marL="0" indent="0" algn="just">
              <a:spcBef>
                <a:spcPts val="0"/>
              </a:spcBef>
              <a:buFont typeface="Arial" panose="020B0604020202020204" pitchFamily="34" charset="0"/>
              <a:buNone/>
            </a:pPr>
            <a:r>
              <a:rPr lang="en-US" sz="1600" b="1" dirty="0">
                <a:solidFill>
                  <a:srgbClr val="0A304E"/>
                </a:solidFill>
              </a:rPr>
              <a:t>Youngjin Yoo, Case Western Reserve University</a:t>
            </a:r>
            <a:endParaRPr lang="en-US" sz="1700" b="1" dirty="0">
              <a:solidFill>
                <a:srgbClr val="0A304E"/>
              </a:solidFill>
            </a:endParaRPr>
          </a:p>
          <a:p>
            <a:pPr marL="0" indent="0">
              <a:buFont typeface="Arial" panose="020B0604020202020204" pitchFamily="34" charset="0"/>
              <a:buNone/>
            </a:pPr>
            <a:endParaRPr lang="en-US" dirty="0">
              <a:solidFill>
                <a:srgbClr val="0A304E"/>
              </a:solidFill>
            </a:endParaRPr>
          </a:p>
        </p:txBody>
      </p:sp>
      <p:sp>
        <p:nvSpPr>
          <p:cNvPr id="7" name="Content Placeholder 6">
            <a:extLst>
              <a:ext uri="{FF2B5EF4-FFF2-40B4-BE49-F238E27FC236}">
                <a16:creationId xmlns:a16="http://schemas.microsoft.com/office/drawing/2014/main" id="{CC4EC1D5-053A-4E11-BD42-FEE886BE1A2D}"/>
              </a:ext>
            </a:extLst>
          </p:cNvPr>
          <p:cNvSpPr>
            <a:spLocks noGrp="1"/>
          </p:cNvSpPr>
          <p:nvPr>
            <p:ph idx="1"/>
          </p:nvPr>
        </p:nvSpPr>
        <p:spPr>
          <a:xfrm>
            <a:off x="1402080" y="1511544"/>
            <a:ext cx="8778240" cy="5035560"/>
          </a:xfrm>
        </p:spPr>
        <p:txBody>
          <a:bodyPr>
            <a:normAutofit fontScale="55000" lnSpcReduction="20000"/>
          </a:bodyPr>
          <a:lstStyle/>
          <a:p>
            <a:pPr marL="0" indent="0">
              <a:buNone/>
            </a:pPr>
            <a:r>
              <a:rPr lang="en-US" sz="2500" dirty="0">
                <a:solidFill>
                  <a:schemeClr val="accent2"/>
                </a:solidFill>
              </a:rPr>
              <a:t>Steps of Digital First assessment</a:t>
            </a:r>
          </a:p>
          <a:p>
            <a:pPr lvl="0">
              <a:lnSpc>
                <a:spcPct val="130000"/>
              </a:lnSpc>
            </a:pPr>
            <a:r>
              <a:rPr lang="en-US" sz="2300" b="1" dirty="0">
                <a:solidFill>
                  <a:srgbClr val="0A304E"/>
                </a:solidFill>
              </a:rPr>
              <a:t>Value Creation</a:t>
            </a:r>
            <a:r>
              <a:rPr lang="en-US" sz="2300" dirty="0">
                <a:solidFill>
                  <a:srgbClr val="0A304E"/>
                </a:solidFill>
              </a:rPr>
              <a:t>: Do your products rely on physical resources to create value or on features and functions?</a:t>
            </a:r>
          </a:p>
          <a:p>
            <a:pPr lvl="0">
              <a:lnSpc>
                <a:spcPct val="130000"/>
              </a:lnSpc>
            </a:pPr>
            <a:r>
              <a:rPr lang="en-US" sz="2300" b="1" dirty="0">
                <a:solidFill>
                  <a:srgbClr val="0A304E"/>
                </a:solidFill>
              </a:rPr>
              <a:t>Digital Enabler</a:t>
            </a:r>
            <a:r>
              <a:rPr lang="en-US" sz="2300" dirty="0">
                <a:solidFill>
                  <a:srgbClr val="0A304E"/>
                </a:solidFill>
              </a:rPr>
              <a:t>: Off-line vs online. Are you constantly monitoring and understanding the users, then interacting based on algorithms?</a:t>
            </a:r>
          </a:p>
          <a:p>
            <a:pPr lvl="0">
              <a:lnSpc>
                <a:spcPct val="130000"/>
              </a:lnSpc>
            </a:pPr>
            <a:r>
              <a:rPr lang="en-US" sz="2300" b="1" dirty="0">
                <a:solidFill>
                  <a:srgbClr val="0A304E"/>
                </a:solidFill>
              </a:rPr>
              <a:t>Digital Innovation</a:t>
            </a:r>
            <a:r>
              <a:rPr lang="en-US" sz="2300" dirty="0">
                <a:solidFill>
                  <a:srgbClr val="0A304E"/>
                </a:solidFill>
              </a:rPr>
              <a:t>: Products are smarter and constantly adapt to user needs. </a:t>
            </a:r>
          </a:p>
          <a:p>
            <a:pPr lvl="0">
              <a:lnSpc>
                <a:spcPct val="130000"/>
              </a:lnSpc>
            </a:pPr>
            <a:r>
              <a:rPr lang="en-US" sz="2300" b="1" dirty="0">
                <a:solidFill>
                  <a:srgbClr val="0A304E"/>
                </a:solidFill>
              </a:rPr>
              <a:t>Digital Operation</a:t>
            </a:r>
            <a:r>
              <a:rPr lang="en-US" sz="2300" dirty="0">
                <a:solidFill>
                  <a:srgbClr val="0A304E"/>
                </a:solidFill>
              </a:rPr>
              <a:t>: Products are no longer just the physical product; they are the abstract ideas that can become realized as digital or physical.</a:t>
            </a:r>
          </a:p>
          <a:p>
            <a:pPr lvl="0">
              <a:lnSpc>
                <a:spcPct val="130000"/>
              </a:lnSpc>
            </a:pPr>
            <a:r>
              <a:rPr lang="en-US" sz="2300" b="1" dirty="0">
                <a:solidFill>
                  <a:srgbClr val="0A304E"/>
                </a:solidFill>
              </a:rPr>
              <a:t>Digital Organization</a:t>
            </a:r>
            <a:r>
              <a:rPr lang="en-US" sz="2300" dirty="0">
                <a:solidFill>
                  <a:srgbClr val="0A304E"/>
                </a:solidFill>
              </a:rPr>
              <a:t>: Users and buyers are not always the same. User process and journey look similar but are completely different. </a:t>
            </a:r>
          </a:p>
          <a:p>
            <a:pPr lvl="0">
              <a:lnSpc>
                <a:spcPct val="130000"/>
              </a:lnSpc>
            </a:pPr>
            <a:r>
              <a:rPr lang="en-US" sz="2300" b="1" dirty="0">
                <a:solidFill>
                  <a:srgbClr val="0A304E"/>
                </a:solidFill>
              </a:rPr>
              <a:t>Digital Talents</a:t>
            </a:r>
            <a:r>
              <a:rPr lang="en-US" sz="2300" dirty="0">
                <a:solidFill>
                  <a:srgbClr val="0A304E"/>
                </a:solidFill>
              </a:rPr>
              <a:t>: This requires mindset (why) and skills (how). Train people to interact with new digital technologies (combine knowledge and digital skills)</a:t>
            </a:r>
          </a:p>
          <a:p>
            <a:pPr lvl="0">
              <a:lnSpc>
                <a:spcPct val="130000"/>
              </a:lnSpc>
            </a:pPr>
            <a:r>
              <a:rPr lang="en-US" sz="2300" b="1" dirty="0">
                <a:solidFill>
                  <a:srgbClr val="0A304E"/>
                </a:solidFill>
              </a:rPr>
              <a:t>Digital Partnership</a:t>
            </a:r>
            <a:r>
              <a:rPr lang="en-US" sz="2300" dirty="0">
                <a:solidFill>
                  <a:srgbClr val="0A304E"/>
                </a:solidFill>
              </a:rPr>
              <a:t>: Who will help you? You may want to have competitors join your platform. Your answer determines the scope and size of your platform. </a:t>
            </a:r>
          </a:p>
          <a:p>
            <a:pPr lvl="0">
              <a:lnSpc>
                <a:spcPct val="130000"/>
              </a:lnSpc>
            </a:pPr>
            <a:r>
              <a:rPr lang="en-US" sz="2300" b="1" dirty="0">
                <a:solidFill>
                  <a:srgbClr val="0A304E"/>
                </a:solidFill>
              </a:rPr>
              <a:t>Digital Strategy</a:t>
            </a:r>
            <a:r>
              <a:rPr lang="en-US" sz="2300" dirty="0">
                <a:solidFill>
                  <a:srgbClr val="0A304E"/>
                </a:solidFill>
              </a:rPr>
              <a:t>: Various options:  Recurrent value loop: a physical product enables a way to sell a service. High performing technology allows for constant adaptation and reliable service. Incorporate context gained from real-time user insights;</a:t>
            </a:r>
          </a:p>
          <a:p>
            <a:pPr lvl="0">
              <a:lnSpc>
                <a:spcPct val="130000"/>
              </a:lnSpc>
            </a:pPr>
            <a:r>
              <a:rPr lang="en-US" sz="2300" b="1" dirty="0">
                <a:solidFill>
                  <a:srgbClr val="0A304E"/>
                </a:solidFill>
              </a:rPr>
              <a:t>Digital Leadership</a:t>
            </a:r>
            <a:r>
              <a:rPr lang="en-US" sz="2300" dirty="0">
                <a:solidFill>
                  <a:srgbClr val="0A304E"/>
                </a:solidFill>
              </a:rPr>
              <a:t>: Does your firm have a clearly identified executive leadership and a coherent roadmap for Digital First strategy? </a:t>
            </a:r>
          </a:p>
          <a:p>
            <a:pPr marL="0" indent="0">
              <a:lnSpc>
                <a:spcPts val="1600"/>
              </a:lnSpc>
              <a:buNone/>
            </a:pPr>
            <a:endParaRPr lang="en-US" dirty="0">
              <a:solidFill>
                <a:srgbClr val="0A304E"/>
              </a:solidFill>
            </a:endParaRPr>
          </a:p>
          <a:p>
            <a:endParaRPr lang="en-US" dirty="0"/>
          </a:p>
        </p:txBody>
      </p:sp>
    </p:spTree>
    <p:extLst>
      <p:ext uri="{BB962C8B-B14F-4D97-AF65-F5344CB8AC3E}">
        <p14:creationId xmlns:p14="http://schemas.microsoft.com/office/powerpoint/2010/main" val="38112636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28928" y="1691421"/>
            <a:ext cx="8827008" cy="5166579"/>
          </a:xfrm>
          <a:effectLst>
            <a:glow rad="63500">
              <a:schemeClr val="bg1">
                <a:alpha val="40000"/>
              </a:schemeClr>
            </a:glow>
          </a:effectLst>
        </p:spPr>
        <p:txBody>
          <a:bodyPr>
            <a:noAutofit/>
          </a:bodyPr>
          <a:lstStyle/>
          <a:p>
            <a:pPr marL="0" indent="0">
              <a:lnSpc>
                <a:spcPct val="100000"/>
              </a:lnSpc>
              <a:spcBef>
                <a:spcPts val="0"/>
              </a:spcBef>
              <a:buNone/>
            </a:pPr>
            <a:r>
              <a:rPr lang="en-US" sz="1600" i="1" dirty="0">
                <a:solidFill>
                  <a:srgbClr val="0A304E"/>
                </a:solidFill>
                <a:sym typeface="Wingdings" panose="05000000000000000000" pitchFamily="2" charset="2"/>
              </a:rPr>
              <a:t>Is it better to do things in-house or outsource?</a:t>
            </a:r>
          </a:p>
          <a:p>
            <a:pPr marL="457200" lvl="1" indent="0">
              <a:lnSpc>
                <a:spcPct val="100000"/>
              </a:lnSpc>
              <a:spcBef>
                <a:spcPts val="0"/>
              </a:spcBef>
              <a:buNone/>
            </a:pPr>
            <a:r>
              <a:rPr lang="en-US" sz="1600" dirty="0" err="1">
                <a:solidFill>
                  <a:srgbClr val="FF8F1C"/>
                </a:solidFill>
                <a:sym typeface="Wingdings" panose="05000000000000000000" pitchFamily="2" charset="2"/>
              </a:rPr>
              <a:t>Divakarla</a:t>
            </a:r>
            <a:r>
              <a:rPr lang="en-US" sz="1600" dirty="0">
                <a:solidFill>
                  <a:srgbClr val="0A304E"/>
                </a:solidFill>
                <a:sym typeface="Wingdings" panose="05000000000000000000" pitchFamily="2" charset="2"/>
              </a:rPr>
              <a:t>: Historically, Progressive has focused in-house. For areas that are not core competencies, we will bring in outsiders. They are learning that there is talent and knowledge outside the organization that they need to tap into.</a:t>
            </a:r>
          </a:p>
          <a:p>
            <a:pPr marL="457200" lvl="1" indent="0">
              <a:lnSpc>
                <a:spcPct val="100000"/>
              </a:lnSpc>
              <a:spcBef>
                <a:spcPts val="0"/>
              </a:spcBef>
              <a:buNone/>
            </a:pPr>
            <a:r>
              <a:rPr lang="en-US" sz="1600" dirty="0">
                <a:solidFill>
                  <a:srgbClr val="FF8F1C"/>
                </a:solidFill>
                <a:sym typeface="Wingdings" panose="05000000000000000000" pitchFamily="2" charset="2"/>
              </a:rPr>
              <a:t>Nottingham</a:t>
            </a:r>
            <a:r>
              <a:rPr lang="en-US" sz="1600" dirty="0">
                <a:solidFill>
                  <a:srgbClr val="0A304E"/>
                </a:solidFill>
                <a:sym typeface="Wingdings" panose="05000000000000000000" pitchFamily="2" charset="2"/>
              </a:rPr>
              <a:t>: NS believes outsourcing is the best way to test something. It may turn into a new area of the business.</a:t>
            </a:r>
          </a:p>
          <a:p>
            <a:pPr marL="457200" lvl="1" indent="0">
              <a:lnSpc>
                <a:spcPct val="100000"/>
              </a:lnSpc>
              <a:spcBef>
                <a:spcPts val="0"/>
              </a:spcBef>
              <a:buNone/>
            </a:pPr>
            <a:r>
              <a:rPr lang="en-US" sz="1600" dirty="0">
                <a:solidFill>
                  <a:srgbClr val="0A304E"/>
                </a:solidFill>
                <a:sym typeface="Wingdings" panose="05000000000000000000" pitchFamily="2" charset="2"/>
              </a:rPr>
              <a:t>The boundaries of innovation are changing. Consider crowdsourcing as a means of solving well-defined questions or problems. It is easy to get comfortable. It’s beneficial to look at what others are doing, just as an observer rather than looking at how to solve a particular problem.</a:t>
            </a:r>
          </a:p>
          <a:p>
            <a:pPr marL="0" indent="0">
              <a:lnSpc>
                <a:spcPct val="100000"/>
              </a:lnSpc>
              <a:spcBef>
                <a:spcPts val="0"/>
              </a:spcBef>
              <a:buNone/>
            </a:pPr>
            <a:r>
              <a:rPr lang="en-US" sz="1600" i="1" dirty="0">
                <a:solidFill>
                  <a:srgbClr val="0A304E"/>
                </a:solidFill>
              </a:rPr>
              <a:t>How do you fail and fail fast in digital transformation?</a:t>
            </a:r>
          </a:p>
          <a:p>
            <a:pPr marL="457200" lvl="1" indent="0">
              <a:lnSpc>
                <a:spcPct val="100000"/>
              </a:lnSpc>
              <a:spcBef>
                <a:spcPts val="0"/>
              </a:spcBef>
              <a:buNone/>
            </a:pPr>
            <a:r>
              <a:rPr lang="en-US" sz="1600" dirty="0" err="1">
                <a:solidFill>
                  <a:srgbClr val="FF8F1C"/>
                </a:solidFill>
              </a:rPr>
              <a:t>Divakarla</a:t>
            </a:r>
            <a:r>
              <a:rPr lang="en-US" sz="1600" dirty="0">
                <a:solidFill>
                  <a:srgbClr val="0A304E"/>
                </a:solidFill>
              </a:rPr>
              <a:t>: They try to set aside funds and partition certain ideas that are measured differently than the rest of the organization. We have a usability lab and customers are brought in for observation.</a:t>
            </a:r>
          </a:p>
          <a:p>
            <a:pPr marL="457200" lvl="1" indent="0">
              <a:lnSpc>
                <a:spcPct val="100000"/>
              </a:lnSpc>
              <a:spcBef>
                <a:spcPts val="0"/>
              </a:spcBef>
              <a:buNone/>
            </a:pPr>
            <a:r>
              <a:rPr lang="en-US" sz="1600" dirty="0">
                <a:solidFill>
                  <a:srgbClr val="FF8F1C"/>
                </a:solidFill>
              </a:rPr>
              <a:t>Nottingham</a:t>
            </a:r>
            <a:r>
              <a:rPr lang="en-US" sz="1600" dirty="0">
                <a:solidFill>
                  <a:srgbClr val="0A304E"/>
                </a:solidFill>
              </a:rPr>
              <a:t>: We utilize an augmented reality program: Magic Leap, that allows for viewing prototypes of products so we don’t need to build something before we can test it. MVP needs to be tested, but there must be iterations after that. The next generation products must always be in the works. </a:t>
            </a:r>
            <a:endParaRPr lang="en-US" sz="1600" u="sng" dirty="0">
              <a:solidFill>
                <a:srgbClr val="0A304E"/>
              </a:solidFill>
            </a:endParaRPr>
          </a:p>
          <a:p>
            <a:pPr marL="0" indent="0">
              <a:lnSpc>
                <a:spcPct val="100000"/>
              </a:lnSpc>
              <a:spcBef>
                <a:spcPts val="0"/>
              </a:spcBef>
              <a:buNone/>
            </a:pPr>
            <a:r>
              <a:rPr lang="en-US" sz="1600" i="1" dirty="0">
                <a:solidFill>
                  <a:srgbClr val="0A304E"/>
                </a:solidFill>
                <a:sym typeface="Wingdings" panose="05000000000000000000" pitchFamily="2" charset="2"/>
              </a:rPr>
              <a:t>How much authority do teams have? How is capital allocated? How does the organization ensure that the team is moving in the right direction?</a:t>
            </a:r>
          </a:p>
          <a:p>
            <a:pPr marL="457200" lvl="1" indent="0">
              <a:lnSpc>
                <a:spcPct val="100000"/>
              </a:lnSpc>
              <a:spcBef>
                <a:spcPts val="0"/>
              </a:spcBef>
              <a:buNone/>
            </a:pPr>
            <a:r>
              <a:rPr lang="en-US" sz="1600" dirty="0" err="1">
                <a:solidFill>
                  <a:srgbClr val="FF8F1C"/>
                </a:solidFill>
                <a:sym typeface="Wingdings" panose="05000000000000000000" pitchFamily="2" charset="2"/>
              </a:rPr>
              <a:t>Divakarla</a:t>
            </a:r>
            <a:r>
              <a:rPr lang="en-US" sz="1600" dirty="0">
                <a:solidFill>
                  <a:srgbClr val="0A304E"/>
                </a:solidFill>
                <a:sym typeface="Wingdings" panose="05000000000000000000" pitchFamily="2" charset="2"/>
              </a:rPr>
              <a:t>: Requests for funding are accompanied by a cost benefit analysis. Project sponsors usually have the authority. There is also a dashboard that tracks the health of a project (red, yellow, green). </a:t>
            </a:r>
            <a:endParaRPr lang="en-US" sz="1800"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139881" y="959943"/>
            <a:ext cx="12052119" cy="9388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50"/>
              </a:lnSpc>
              <a:spcBef>
                <a:spcPts val="100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FF8F1C"/>
                </a:solidFill>
                <a:effectLst/>
                <a:uLnTx/>
                <a:uFillTx/>
                <a:latin typeface="Calibri" panose="020F0502020204030204"/>
                <a:ea typeface="+mn-ea"/>
                <a:cs typeface="+mn-cs"/>
              </a:rPr>
              <a:t>Digital Talent Panel Discussion – Page 2</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Pawan </a:t>
            </a:r>
            <a:r>
              <a:rPr kumimoji="0" lang="en-US" sz="1400" b="1" i="0" u="none" strike="noStrike" kern="1200" cap="none" spc="0" normalizeH="0" baseline="0" noProof="0" dirty="0" err="1">
                <a:ln>
                  <a:noFill/>
                </a:ln>
                <a:solidFill>
                  <a:srgbClr val="0A304E"/>
                </a:solidFill>
                <a:effectLst/>
                <a:uLnTx/>
                <a:uFillTx/>
                <a:latin typeface="Calibri" panose="020F0502020204030204"/>
                <a:ea typeface="+mn-ea"/>
                <a:cs typeface="+mn-cs"/>
              </a:rPr>
              <a:t>Divakarla</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 Progressive Insurance; Bill Nottingham, Nottingham </a:t>
            </a:r>
            <a:r>
              <a:rPr kumimoji="0" lang="en-US" sz="1400" b="1" i="0" u="none" strike="noStrike" kern="1200" cap="none" spc="0" normalizeH="0" baseline="0" noProof="0" dirty="0" err="1">
                <a:ln>
                  <a:noFill/>
                </a:ln>
                <a:solidFill>
                  <a:srgbClr val="0A304E"/>
                </a:solidFill>
                <a:effectLst/>
                <a:uLnTx/>
                <a:uFillTx/>
                <a:latin typeface="Calibri" panose="020F0502020204030204"/>
                <a:ea typeface="+mn-ea"/>
                <a:cs typeface="+mn-cs"/>
              </a:rPr>
              <a:t>Spirk</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 </a:t>
            </a:r>
          </a:p>
          <a:p>
            <a:pPr marL="0" marR="0" lvl="0" indent="0" algn="l" defTabSz="914400" rtl="0" eaLnBrk="1" fontAlgn="auto" latinLnBrk="0" hangingPunct="1">
              <a:lnSpc>
                <a:spcPts val="12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Moderated by </a:t>
            </a:r>
            <a:r>
              <a:rPr kumimoji="0" lang="en-US" sz="1400" b="1" i="0" u="none" strike="noStrike" kern="1200" cap="none" spc="0" normalizeH="0" baseline="0" noProof="0" dirty="0" err="1">
                <a:ln>
                  <a:noFill/>
                </a:ln>
                <a:solidFill>
                  <a:srgbClr val="0A304E"/>
                </a:solidFill>
                <a:effectLst/>
                <a:uLnTx/>
                <a:uFillTx/>
                <a:latin typeface="Calibri" panose="020F0502020204030204"/>
                <a:ea typeface="+mn-ea"/>
                <a:cs typeface="+mn-cs"/>
              </a:rPr>
              <a:t>Kalle</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 Lyytinen, </a:t>
            </a:r>
            <a:r>
              <a:rPr kumimoji="0" lang="en-US" sz="1400" b="1" i="0" u="none" strike="noStrike" kern="1200" cap="none" spc="0" normalizeH="0" baseline="0" noProof="0" dirty="0" err="1">
                <a:ln>
                  <a:noFill/>
                </a:ln>
                <a:solidFill>
                  <a:srgbClr val="0A304E"/>
                </a:solidFill>
                <a:effectLst/>
                <a:uLnTx/>
                <a:uFillTx/>
                <a:latin typeface="Calibri" panose="020F0502020204030204"/>
                <a:ea typeface="+mn-ea"/>
                <a:cs typeface="+mn-cs"/>
              </a:rPr>
              <a:t>Weatherhead</a:t>
            </a:r>
            <a:r>
              <a:rPr kumimoji="0" lang="en-US" sz="1400" b="1" i="0" u="none" strike="noStrike" kern="1200" cap="none" spc="0" normalizeH="0" baseline="0" noProof="0" dirty="0">
                <a:ln>
                  <a:noFill/>
                </a:ln>
                <a:solidFill>
                  <a:srgbClr val="0A304E"/>
                </a:solidFill>
                <a:effectLst/>
                <a:uLnTx/>
                <a:uFillTx/>
                <a:latin typeface="Calibri" panose="020F0502020204030204"/>
                <a:ea typeface="+mn-ea"/>
                <a:cs typeface="+mn-cs"/>
              </a:rPr>
              <a:t> School of Management, Case Western Reserve University</a:t>
            </a:r>
          </a:p>
        </p:txBody>
      </p:sp>
    </p:spTree>
    <p:extLst>
      <p:ext uri="{BB962C8B-B14F-4D97-AF65-F5344CB8AC3E}">
        <p14:creationId xmlns:p14="http://schemas.microsoft.com/office/powerpoint/2010/main" val="663196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200633" y="505348"/>
            <a:ext cx="10213157" cy="1284626"/>
          </a:xfrm>
        </p:spPr>
        <p:txBody>
          <a:bodyPr>
            <a:normAutofit/>
          </a:bodyPr>
          <a:lstStyle/>
          <a:p>
            <a:r>
              <a:rPr lang="en-US" b="1" dirty="0">
                <a:solidFill>
                  <a:srgbClr val="FF8F1C"/>
                </a:solidFill>
              </a:rPr>
              <a:t>Digital Strategy </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1951931"/>
            <a:ext cx="8778241" cy="4664021"/>
          </a:xfrm>
        </p:spPr>
        <p:txBody>
          <a:bodyPr>
            <a:normAutofit lnSpcReduction="10000"/>
          </a:bodyPr>
          <a:lstStyle/>
          <a:p>
            <a:pPr marL="0" indent="0">
              <a:spcBef>
                <a:spcPts val="0"/>
              </a:spcBef>
              <a:buNone/>
            </a:pPr>
            <a:r>
              <a:rPr lang="en-US" sz="1600" dirty="0">
                <a:solidFill>
                  <a:srgbClr val="FF8F1C"/>
                </a:solidFill>
              </a:rPr>
              <a:t>Session Summary</a:t>
            </a:r>
          </a:p>
          <a:p>
            <a:pPr marL="0" indent="0">
              <a:spcBef>
                <a:spcPts val="0"/>
              </a:spcBef>
              <a:buNone/>
            </a:pPr>
            <a:r>
              <a:rPr lang="en-US" sz="1600" dirty="0">
                <a:solidFill>
                  <a:srgbClr val="0A304E"/>
                </a:solidFill>
              </a:rPr>
              <a:t>Session focuses on why digital does not work in certain situations, companies, scenarios</a:t>
            </a:r>
          </a:p>
          <a:p>
            <a:pPr marL="0" indent="0">
              <a:spcBef>
                <a:spcPts val="0"/>
              </a:spcBef>
              <a:buNone/>
            </a:pPr>
            <a:endParaRPr lang="en-US" sz="1600" dirty="0">
              <a:solidFill>
                <a:srgbClr val="0A304E"/>
              </a:solidFill>
            </a:endParaRPr>
          </a:p>
          <a:p>
            <a:pPr marL="0" indent="0">
              <a:spcBef>
                <a:spcPts val="0"/>
              </a:spcBef>
              <a:buNone/>
            </a:pPr>
            <a:r>
              <a:rPr lang="en-US" sz="1600" dirty="0">
                <a:solidFill>
                  <a:srgbClr val="0A304E"/>
                </a:solidFill>
              </a:rPr>
              <a:t>What percent of your company’s revenues do you think are at risk by 2020 due to digital if you stay on your current course?</a:t>
            </a:r>
          </a:p>
          <a:p>
            <a:pPr marL="0" indent="0">
              <a:spcBef>
                <a:spcPts val="0"/>
              </a:spcBef>
              <a:buNone/>
            </a:pPr>
            <a:endParaRPr lang="en-US" sz="1600" dirty="0">
              <a:solidFill>
                <a:srgbClr val="0A304E"/>
              </a:solidFill>
            </a:endParaRPr>
          </a:p>
          <a:p>
            <a:pPr marL="0" indent="0">
              <a:spcBef>
                <a:spcPts val="0"/>
              </a:spcBef>
              <a:buNone/>
            </a:pPr>
            <a:r>
              <a:rPr lang="en-US" sz="1600" dirty="0">
                <a:solidFill>
                  <a:srgbClr val="0A304E"/>
                </a:solidFill>
              </a:rPr>
              <a:t>Companies are struggling to know how to capture value from digital investments</a:t>
            </a:r>
          </a:p>
          <a:p>
            <a:pPr marL="457200" lvl="1" indent="0">
              <a:lnSpc>
                <a:spcPts val="1600"/>
              </a:lnSpc>
              <a:spcBef>
                <a:spcPts val="0"/>
              </a:spcBef>
              <a:buNone/>
            </a:pPr>
            <a:endParaRPr lang="en-US" sz="1600" dirty="0">
              <a:solidFill>
                <a:srgbClr val="0A304E"/>
              </a:solidFill>
            </a:endParaRPr>
          </a:p>
          <a:p>
            <a:pPr marL="0" indent="0">
              <a:lnSpc>
                <a:spcPts val="1600"/>
              </a:lnSpc>
              <a:buNone/>
            </a:pPr>
            <a:r>
              <a:rPr lang="en-US" sz="1600" dirty="0">
                <a:solidFill>
                  <a:srgbClr val="FF8F1C"/>
                </a:solidFill>
              </a:rPr>
              <a:t>Two definitions of digital</a:t>
            </a:r>
          </a:p>
          <a:p>
            <a:pPr marL="342900" indent="-342900">
              <a:lnSpc>
                <a:spcPts val="1600"/>
              </a:lnSpc>
              <a:buFont typeface="+mj-lt"/>
              <a:buAutoNum type="arabicPeriod"/>
            </a:pPr>
            <a:r>
              <a:rPr lang="en-US" sz="1600" dirty="0">
                <a:solidFill>
                  <a:srgbClr val="0A304E"/>
                </a:solidFill>
              </a:rPr>
              <a:t>Economic value (myth)</a:t>
            </a:r>
          </a:p>
          <a:p>
            <a:pPr lvl="1">
              <a:lnSpc>
                <a:spcPts val="1600"/>
              </a:lnSpc>
            </a:pPr>
            <a:r>
              <a:rPr lang="en-US" sz="1600" dirty="0">
                <a:solidFill>
                  <a:srgbClr val="0A304E"/>
                </a:solidFill>
              </a:rPr>
              <a:t>Instant, perfect, free replication of digital assets, changes the economy</a:t>
            </a:r>
          </a:p>
          <a:p>
            <a:pPr marL="342900" indent="-342900">
              <a:lnSpc>
                <a:spcPts val="1600"/>
              </a:lnSpc>
              <a:buFont typeface="+mj-lt"/>
              <a:buAutoNum type="arabicPeriod"/>
            </a:pPr>
            <a:r>
              <a:rPr lang="en-US" sz="1600" dirty="0">
                <a:solidFill>
                  <a:srgbClr val="0A304E"/>
                </a:solidFill>
              </a:rPr>
              <a:t>Operational value</a:t>
            </a:r>
          </a:p>
          <a:p>
            <a:pPr lvl="1">
              <a:lnSpc>
                <a:spcPts val="1600"/>
              </a:lnSpc>
            </a:pPr>
            <a:r>
              <a:rPr lang="en-US" sz="1600" dirty="0">
                <a:solidFill>
                  <a:srgbClr val="0A304E"/>
                </a:solidFill>
              </a:rPr>
              <a:t>How do we think about improving processes?</a:t>
            </a:r>
          </a:p>
          <a:p>
            <a:pPr lvl="1">
              <a:lnSpc>
                <a:spcPts val="1600"/>
              </a:lnSpc>
            </a:pPr>
            <a:r>
              <a:rPr lang="en-US" sz="1600" dirty="0">
                <a:solidFill>
                  <a:srgbClr val="0A304E"/>
                </a:solidFill>
              </a:rPr>
              <a:t>Analytics: how do you leverage data?</a:t>
            </a:r>
          </a:p>
          <a:p>
            <a:pPr lvl="1">
              <a:lnSpc>
                <a:spcPts val="1600"/>
              </a:lnSpc>
            </a:pPr>
            <a:r>
              <a:rPr lang="en-US" sz="1600" dirty="0">
                <a:solidFill>
                  <a:srgbClr val="0A304E"/>
                </a:solidFill>
              </a:rPr>
              <a:t>New ways of operating - what is your next business model?</a:t>
            </a:r>
          </a:p>
          <a:p>
            <a:pPr marL="0" indent="0">
              <a:lnSpc>
                <a:spcPts val="1600"/>
              </a:lnSpc>
              <a:spcBef>
                <a:spcPts val="0"/>
              </a:spcBef>
              <a:buNone/>
            </a:pPr>
            <a:endParaRPr lang="en-US" sz="2000" dirty="0">
              <a:solidFill>
                <a:srgbClr val="0A304E"/>
              </a:solidFill>
            </a:endParaRPr>
          </a:p>
          <a:p>
            <a:pPr marL="0" indent="0">
              <a:lnSpc>
                <a:spcPts val="1600"/>
              </a:lnSpc>
              <a:buNone/>
            </a:pPr>
            <a:r>
              <a:rPr lang="en-US" sz="1600" dirty="0">
                <a:solidFill>
                  <a:srgbClr val="0A304E"/>
                </a:solidFill>
              </a:rPr>
              <a:t>Digital is a “winner take all mentality”</a:t>
            </a:r>
          </a:p>
          <a:p>
            <a:pPr lvl="1">
              <a:lnSpc>
                <a:spcPts val="1600"/>
              </a:lnSpc>
            </a:pPr>
            <a:r>
              <a:rPr lang="en-US" sz="1600" dirty="0">
                <a:solidFill>
                  <a:srgbClr val="0A304E"/>
                </a:solidFill>
              </a:rPr>
              <a:t>First movers will have the best chance of winning, but fast followers are also relevant</a:t>
            </a:r>
          </a:p>
          <a:p>
            <a:pPr marL="0" indent="0">
              <a:buNone/>
            </a:pPr>
            <a:endParaRPr lang="en-US"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67505"/>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Keynote:  Why Digital Strategies Fail – Page 1</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Anand Swaminathan, McKinsey &amp; Company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5968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1951931"/>
            <a:ext cx="8778241" cy="4664021"/>
          </a:xfrm>
        </p:spPr>
        <p:txBody>
          <a:bodyPr>
            <a:normAutofit/>
          </a:bodyPr>
          <a:lstStyle/>
          <a:p>
            <a:pPr marL="0" indent="0">
              <a:buNone/>
            </a:pPr>
            <a:r>
              <a:rPr lang="en-US" sz="1600" dirty="0">
                <a:solidFill>
                  <a:srgbClr val="FF8F1C"/>
                </a:solidFill>
              </a:rPr>
              <a:t>Reasons why traditional strategies fail in a digital age</a:t>
            </a:r>
          </a:p>
          <a:p>
            <a:pPr marL="342900" indent="-342900">
              <a:buFont typeface="+mj-lt"/>
              <a:buAutoNum type="arabicPeriod"/>
            </a:pPr>
            <a:r>
              <a:rPr lang="en-US" sz="1600" dirty="0">
                <a:solidFill>
                  <a:srgbClr val="0A304E"/>
                </a:solidFill>
              </a:rPr>
              <a:t>Fuzzy definitions</a:t>
            </a:r>
          </a:p>
          <a:p>
            <a:pPr lvl="1"/>
            <a:r>
              <a:rPr lang="en-US" sz="1600" dirty="0">
                <a:solidFill>
                  <a:srgbClr val="0A304E"/>
                </a:solidFill>
              </a:rPr>
              <a:t>Digital doesn’t just mean IT or digital marketing. It’s how your overall portfolio of businesses will continue to make money in the digital age</a:t>
            </a:r>
          </a:p>
          <a:p>
            <a:pPr marL="342900" indent="-342900">
              <a:buFont typeface="+mj-lt"/>
              <a:buAutoNum type="arabicPeriod"/>
            </a:pPr>
            <a:r>
              <a:rPr lang="en-US" sz="1600" dirty="0">
                <a:solidFill>
                  <a:srgbClr val="0A304E"/>
                </a:solidFill>
              </a:rPr>
              <a:t>Misunderstanding the economics of digital</a:t>
            </a:r>
          </a:p>
          <a:p>
            <a:pPr lvl="1"/>
            <a:r>
              <a:rPr lang="en-US" sz="1600" dirty="0">
                <a:solidFill>
                  <a:srgbClr val="0A304E"/>
                </a:solidFill>
              </a:rPr>
              <a:t>Digital transfers disproportionate economic value to customers, shrinking the overall economic pie for incumbents across most sectors at the same time</a:t>
            </a:r>
          </a:p>
          <a:p>
            <a:pPr lvl="1"/>
            <a:r>
              <a:rPr lang="en-US" sz="1600" dirty="0">
                <a:solidFill>
                  <a:srgbClr val="0A304E"/>
                </a:solidFill>
              </a:rPr>
              <a:t>Digital is shifting more value to consumers, and destroying some value entirely</a:t>
            </a:r>
          </a:p>
          <a:p>
            <a:pPr lvl="1"/>
            <a:r>
              <a:rPr lang="en-US" sz="1600" dirty="0">
                <a:solidFill>
                  <a:srgbClr val="0A304E"/>
                </a:solidFill>
              </a:rPr>
              <a:t>E.g. value disruption</a:t>
            </a:r>
          </a:p>
          <a:p>
            <a:pPr lvl="2">
              <a:buFont typeface="Courier New" panose="02070309020205020404" pitchFamily="49" charset="0"/>
              <a:buChar char="o"/>
            </a:pPr>
            <a:r>
              <a:rPr lang="en-US" sz="1600" dirty="0">
                <a:solidFill>
                  <a:srgbClr val="0A304E"/>
                </a:solidFill>
              </a:rPr>
              <a:t>Spotify, has millions of songs, Netflix has thousands of movies, Amazon has next day shipping, all through subscription model</a:t>
            </a:r>
          </a:p>
          <a:p>
            <a:pPr marL="342900" indent="-342900">
              <a:lnSpc>
                <a:spcPts val="1600"/>
              </a:lnSpc>
              <a:buFont typeface="+mj-lt"/>
              <a:buAutoNum type="arabicPeriod"/>
            </a:pPr>
            <a:r>
              <a:rPr lang="en-US" sz="1600" dirty="0">
                <a:solidFill>
                  <a:srgbClr val="0A304E"/>
                </a:solidFill>
              </a:rPr>
              <a:t>Overlooking ecosystems</a:t>
            </a:r>
          </a:p>
          <a:p>
            <a:pPr lvl="1">
              <a:lnSpc>
                <a:spcPts val="1600"/>
              </a:lnSpc>
            </a:pPr>
            <a:r>
              <a:rPr lang="en-US" sz="1600" dirty="0">
                <a:solidFill>
                  <a:srgbClr val="0A304E"/>
                </a:solidFill>
              </a:rPr>
              <a:t>Unlike 10 years ago, all 5 of the largest companies by market cap today are “ecosystem” players</a:t>
            </a:r>
          </a:p>
          <a:p>
            <a:pPr lvl="1">
              <a:lnSpc>
                <a:spcPts val="1600"/>
              </a:lnSpc>
            </a:pPr>
            <a:r>
              <a:rPr lang="en-US" sz="1600" dirty="0">
                <a:solidFill>
                  <a:srgbClr val="0A304E"/>
                </a:solidFill>
              </a:rPr>
              <a:t>We tend to create to use each other’s ecosystem, rather than being the center of your own</a:t>
            </a:r>
          </a:p>
          <a:p>
            <a:pPr lvl="1">
              <a:lnSpc>
                <a:spcPts val="1600"/>
              </a:lnSpc>
            </a:pPr>
            <a:r>
              <a:rPr lang="en-US" sz="1600" dirty="0">
                <a:solidFill>
                  <a:srgbClr val="0A304E"/>
                </a:solidFill>
              </a:rPr>
              <a:t>Value chain will heavily shift to ecosystem revenue rather than individually owned revenue</a:t>
            </a:r>
          </a:p>
          <a:p>
            <a:pPr marL="0" indent="0">
              <a:spcBef>
                <a:spcPts val="0"/>
              </a:spcBef>
              <a:buNone/>
            </a:pPr>
            <a:endParaRPr lang="en-US" sz="1600" dirty="0">
              <a:solidFill>
                <a:srgbClr val="0A304E"/>
              </a:solidFill>
            </a:endParaRPr>
          </a:p>
          <a:p>
            <a:pPr marL="457200" lvl="1" indent="0">
              <a:lnSpc>
                <a:spcPts val="1600"/>
              </a:lnSpc>
              <a:spcBef>
                <a:spcPts val="0"/>
              </a:spcBef>
              <a:buNone/>
            </a:pPr>
            <a:endParaRPr lang="en-US" sz="1600"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FEBC147C-0E5D-46FE-8BC2-BA2E03AB2B17}"/>
              </a:ext>
            </a:extLst>
          </p:cNvPr>
          <p:cNvSpPr txBox="1">
            <a:spLocks/>
          </p:cNvSpPr>
          <p:nvPr/>
        </p:nvSpPr>
        <p:spPr>
          <a:xfrm>
            <a:off x="192244" y="406794"/>
            <a:ext cx="10213157" cy="12846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8F1C"/>
                </a:solidFill>
              </a:rPr>
              <a:t>Digital Strategy </a:t>
            </a:r>
          </a:p>
        </p:txBody>
      </p:sp>
      <p:sp>
        <p:nvSpPr>
          <p:cNvPr id="9" name="Content Placeholder 2">
            <a:extLst>
              <a:ext uri="{FF2B5EF4-FFF2-40B4-BE49-F238E27FC236}">
                <a16:creationId xmlns:a16="http://schemas.microsoft.com/office/drawing/2014/main" id="{59B5FDD8-573B-4793-855B-53F62BF04002}"/>
              </a:ext>
            </a:extLst>
          </p:cNvPr>
          <p:cNvSpPr txBox="1">
            <a:spLocks/>
          </p:cNvSpPr>
          <p:nvPr/>
        </p:nvSpPr>
        <p:spPr>
          <a:xfrm>
            <a:off x="259356" y="1367505"/>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Keynote:  Why Digital Strategies Fail – Page 2</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Anand Swaminathan, McKinsey &amp; Company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4887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1853967"/>
            <a:ext cx="8778241" cy="4840448"/>
          </a:xfrm>
        </p:spPr>
        <p:txBody>
          <a:bodyPr>
            <a:normAutofit/>
          </a:bodyPr>
          <a:lstStyle/>
          <a:p>
            <a:pPr marL="342900" indent="-342900">
              <a:buFont typeface="+mj-lt"/>
              <a:buAutoNum type="arabicPeriod" startAt="4"/>
            </a:pPr>
            <a:r>
              <a:rPr lang="en-US" sz="1600" dirty="0">
                <a:solidFill>
                  <a:srgbClr val="0A304E"/>
                </a:solidFill>
              </a:rPr>
              <a:t>Missing the duality of digital</a:t>
            </a:r>
          </a:p>
          <a:p>
            <a:pPr lvl="1"/>
            <a:r>
              <a:rPr lang="en-US" sz="1600" dirty="0">
                <a:solidFill>
                  <a:srgbClr val="0A304E"/>
                </a:solidFill>
              </a:rPr>
              <a:t>Incumbents can’t choose between transforming the core or innovating new business models</a:t>
            </a:r>
          </a:p>
          <a:p>
            <a:pPr lvl="1"/>
            <a:r>
              <a:rPr lang="en-US" sz="1600" dirty="0">
                <a:solidFill>
                  <a:srgbClr val="0A304E"/>
                </a:solidFill>
              </a:rPr>
              <a:t>Companies aren’t deciding whether to reinvent their core or focus on new digital businesses - they are focusing on how to do both simultaneously</a:t>
            </a:r>
          </a:p>
          <a:p>
            <a:pPr marL="0" indent="0">
              <a:lnSpc>
                <a:spcPts val="1600"/>
              </a:lnSpc>
              <a:buNone/>
            </a:pPr>
            <a:r>
              <a:rPr lang="en-US" sz="1600" dirty="0">
                <a:solidFill>
                  <a:srgbClr val="FF8F1C"/>
                </a:solidFill>
              </a:rPr>
              <a:t>What are the winners actually doing?</a:t>
            </a:r>
          </a:p>
          <a:p>
            <a:pPr lvl="1">
              <a:lnSpc>
                <a:spcPts val="1600"/>
              </a:lnSpc>
            </a:pPr>
            <a:r>
              <a:rPr lang="en-US" sz="1600" dirty="0">
                <a:solidFill>
                  <a:srgbClr val="0A304E"/>
                </a:solidFill>
              </a:rPr>
              <a:t>Takes a digital native mindset, approach things from a different way</a:t>
            </a:r>
          </a:p>
          <a:p>
            <a:pPr lvl="1">
              <a:lnSpc>
                <a:spcPts val="1600"/>
              </a:lnSpc>
            </a:pPr>
            <a:r>
              <a:rPr lang="en-US" sz="1600" dirty="0">
                <a:solidFill>
                  <a:srgbClr val="0A304E"/>
                </a:solidFill>
              </a:rPr>
              <a:t>Most successful digital companies are open sourced companies</a:t>
            </a:r>
          </a:p>
          <a:p>
            <a:pPr lvl="1">
              <a:lnSpc>
                <a:spcPts val="1600"/>
              </a:lnSpc>
            </a:pPr>
            <a:r>
              <a:rPr lang="en-US" sz="1600" dirty="0">
                <a:solidFill>
                  <a:srgbClr val="0A304E"/>
                </a:solidFill>
              </a:rPr>
              <a:t>Speed is important, digital natives have no fear in failing fast</a:t>
            </a:r>
          </a:p>
          <a:p>
            <a:pPr lvl="1">
              <a:lnSpc>
                <a:spcPts val="1600"/>
              </a:lnSpc>
            </a:pPr>
            <a:r>
              <a:rPr lang="en-US" sz="1600" dirty="0">
                <a:solidFill>
                  <a:srgbClr val="0A304E"/>
                </a:solidFill>
              </a:rPr>
              <a:t>Incumbents use digital to enter new sectors</a:t>
            </a:r>
          </a:p>
          <a:p>
            <a:pPr marL="0" indent="0">
              <a:lnSpc>
                <a:spcPts val="1600"/>
              </a:lnSpc>
              <a:buNone/>
            </a:pPr>
            <a:r>
              <a:rPr lang="en-US" sz="1600" dirty="0">
                <a:solidFill>
                  <a:srgbClr val="FF8F1C"/>
                </a:solidFill>
              </a:rPr>
              <a:t>First steps to becoming a ‘digital reinventor’</a:t>
            </a:r>
          </a:p>
          <a:p>
            <a:pPr lvl="1">
              <a:lnSpc>
                <a:spcPts val="1600"/>
              </a:lnSpc>
            </a:pPr>
            <a:r>
              <a:rPr lang="en-US" sz="1600" dirty="0">
                <a:solidFill>
                  <a:srgbClr val="0A304E"/>
                </a:solidFill>
              </a:rPr>
              <a:t>Entire top team must engage and own digital</a:t>
            </a:r>
          </a:p>
          <a:p>
            <a:pPr lvl="1">
              <a:lnSpc>
                <a:spcPts val="1600"/>
              </a:lnSpc>
            </a:pPr>
            <a:r>
              <a:rPr lang="en-US" sz="1600" dirty="0">
                <a:solidFill>
                  <a:srgbClr val="0A304E"/>
                </a:solidFill>
              </a:rPr>
              <a:t>Reframe the strategic questions</a:t>
            </a:r>
          </a:p>
          <a:p>
            <a:pPr lvl="1">
              <a:lnSpc>
                <a:spcPts val="1600"/>
              </a:lnSpc>
            </a:pPr>
            <a:r>
              <a:rPr lang="en-US" sz="1600" dirty="0">
                <a:solidFill>
                  <a:srgbClr val="0A304E"/>
                </a:solidFill>
              </a:rPr>
              <a:t>Be bold, fast and agile in placing your bets and resourcing them</a:t>
            </a:r>
          </a:p>
          <a:p>
            <a:pPr lvl="1">
              <a:lnSpc>
                <a:spcPts val="1600"/>
              </a:lnSpc>
            </a:pPr>
            <a:r>
              <a:rPr lang="en-US" sz="1600" dirty="0">
                <a:solidFill>
                  <a:srgbClr val="0A304E"/>
                </a:solidFill>
              </a:rPr>
              <a:t>Take a dual approach to digitization</a:t>
            </a:r>
          </a:p>
          <a:p>
            <a:pPr marL="0" indent="0">
              <a:lnSpc>
                <a:spcPts val="1600"/>
              </a:lnSpc>
              <a:spcBef>
                <a:spcPts val="500"/>
              </a:spcBef>
              <a:buNone/>
            </a:pPr>
            <a:r>
              <a:rPr lang="en-US" sz="1600" dirty="0">
                <a:solidFill>
                  <a:srgbClr val="FF8F1C"/>
                </a:solidFill>
              </a:rPr>
              <a:t>Additional Materials</a:t>
            </a:r>
          </a:p>
          <a:p>
            <a:pPr marL="342900" marR="0" lvl="0" indent="-342900">
              <a:lnSpc>
                <a:spcPts val="1600"/>
              </a:lnSpc>
              <a:spcBef>
                <a:spcPts val="500"/>
              </a:spcBef>
              <a:spcAft>
                <a:spcPts val="0"/>
              </a:spcAft>
              <a:buSzPts val="1000"/>
              <a:buFont typeface="Symbol" panose="05050102010706020507" pitchFamily="18" charset="2"/>
              <a:buChar char=""/>
              <a:tabLst>
                <a:tab pos="457200" algn="l"/>
              </a:tabLst>
            </a:pPr>
            <a:r>
              <a:rPr lang="en-US" sz="1600" dirty="0">
                <a:solidFill>
                  <a:srgbClr val="0A304E"/>
                </a:solidFill>
                <a:ea typeface="Calibri" panose="020F0502020204030204" pitchFamily="34" charset="0"/>
                <a:cs typeface="Calibri" panose="020F0502020204030204" pitchFamily="34" charset="0"/>
              </a:rPr>
              <a:t>McKinsey Article: </a:t>
            </a:r>
            <a:r>
              <a:rPr lang="en-US" sz="1600" u="sng" dirty="0">
                <a:solidFill>
                  <a:srgbClr val="0A304E"/>
                </a:solidFill>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Why Digital Strategies Fail</a:t>
            </a:r>
            <a:endParaRPr lang="en-US" sz="1600" dirty="0">
              <a:solidFill>
                <a:srgbClr val="0A304E"/>
              </a:solidFill>
              <a:ea typeface="Calibri" panose="020F0502020204030204" pitchFamily="34" charset="0"/>
              <a:cs typeface="Calibri" panose="020F0502020204030204" pitchFamily="34" charset="0"/>
            </a:endParaRPr>
          </a:p>
          <a:p>
            <a:pPr marL="342900" marR="0" lvl="0" indent="-342900">
              <a:lnSpc>
                <a:spcPts val="1600"/>
              </a:lnSpc>
              <a:spcBef>
                <a:spcPts val="500"/>
              </a:spcBef>
              <a:spcAft>
                <a:spcPts val="0"/>
              </a:spcAft>
              <a:buSzPts val="1000"/>
              <a:buFont typeface="Symbol" panose="05050102010706020507" pitchFamily="18" charset="2"/>
              <a:buChar char=""/>
              <a:tabLst>
                <a:tab pos="457200" algn="l"/>
              </a:tabLst>
            </a:pPr>
            <a:r>
              <a:rPr lang="en-US" sz="1600" u="sng" dirty="0">
                <a:solidFill>
                  <a:srgbClr val="0A304E"/>
                </a:solidFill>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McKinsey YouTube Video</a:t>
            </a:r>
            <a:endParaRPr lang="en-US" sz="1600" dirty="0">
              <a:solidFill>
                <a:srgbClr val="0A304E"/>
              </a:solidFill>
              <a:ea typeface="Calibri" panose="020F0502020204030204" pitchFamily="34" charset="0"/>
              <a:cs typeface="Calibri" panose="020F0502020204030204" pitchFamily="34" charset="0"/>
            </a:endParaRPr>
          </a:p>
          <a:p>
            <a:pPr marL="0" indent="0">
              <a:buNone/>
            </a:pPr>
            <a:endParaRPr lang="en-US" sz="2000" dirty="0">
              <a:solidFill>
                <a:srgbClr val="0A304E"/>
              </a:solidFill>
            </a:endParaRPr>
          </a:p>
          <a:p>
            <a:pPr marL="0" indent="0">
              <a:spcBef>
                <a:spcPts val="0"/>
              </a:spcBef>
              <a:buNone/>
            </a:pPr>
            <a:endParaRPr lang="en-US" sz="1600" dirty="0">
              <a:solidFill>
                <a:srgbClr val="0A304E"/>
              </a:solidFill>
            </a:endParaRPr>
          </a:p>
          <a:p>
            <a:pPr marL="457200" lvl="1" indent="0">
              <a:lnSpc>
                <a:spcPts val="1600"/>
              </a:lnSpc>
              <a:spcBef>
                <a:spcPts val="0"/>
              </a:spcBef>
              <a:buNone/>
            </a:pPr>
            <a:endParaRPr lang="en-US" sz="1600"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CB1A540C-90F7-4A75-9B2E-9719591D3B0A}"/>
              </a:ext>
            </a:extLst>
          </p:cNvPr>
          <p:cNvSpPr txBox="1">
            <a:spLocks/>
          </p:cNvSpPr>
          <p:nvPr/>
        </p:nvSpPr>
        <p:spPr>
          <a:xfrm>
            <a:off x="176169" y="406794"/>
            <a:ext cx="10213157" cy="12846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8F1C"/>
                </a:solidFill>
              </a:rPr>
              <a:t>Digital Strategy </a:t>
            </a:r>
          </a:p>
        </p:txBody>
      </p:sp>
      <p:sp>
        <p:nvSpPr>
          <p:cNvPr id="9" name="Content Placeholder 2">
            <a:extLst>
              <a:ext uri="{FF2B5EF4-FFF2-40B4-BE49-F238E27FC236}">
                <a16:creationId xmlns:a16="http://schemas.microsoft.com/office/drawing/2014/main" id="{6AD3E2D1-9B6D-4FD4-B32B-A41F42F50396}"/>
              </a:ext>
            </a:extLst>
          </p:cNvPr>
          <p:cNvSpPr txBox="1">
            <a:spLocks/>
          </p:cNvSpPr>
          <p:nvPr/>
        </p:nvSpPr>
        <p:spPr>
          <a:xfrm>
            <a:off x="176169" y="1343021"/>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Keynote:  Why Digital Strategies Fail – Page 3</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Anand Swaminathan, McKinsey &amp; Company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192245" y="727159"/>
            <a:ext cx="10213157" cy="1284626"/>
          </a:xfrm>
        </p:spPr>
        <p:txBody>
          <a:bodyPr>
            <a:normAutofit/>
          </a:bodyPr>
          <a:lstStyle/>
          <a:p>
            <a:r>
              <a:rPr lang="en-US" b="1" dirty="0">
                <a:solidFill>
                  <a:srgbClr val="FF8F1C"/>
                </a:solidFill>
              </a:rPr>
              <a:t>Digital Innovation Process</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2421354"/>
            <a:ext cx="8778241" cy="4206636"/>
          </a:xfrm>
        </p:spPr>
        <p:txBody>
          <a:bodyPr>
            <a:normAutofit/>
          </a:bodyPr>
          <a:lstStyle/>
          <a:p>
            <a:pPr marL="0" indent="0">
              <a:spcBef>
                <a:spcPts val="0"/>
              </a:spcBef>
              <a:buNone/>
            </a:pPr>
            <a:r>
              <a:rPr lang="en-US" sz="1600" dirty="0">
                <a:solidFill>
                  <a:srgbClr val="0A304E"/>
                </a:solidFill>
              </a:rPr>
              <a:t>Session Summary</a:t>
            </a:r>
          </a:p>
          <a:p>
            <a:pPr marL="0" indent="0">
              <a:lnSpc>
                <a:spcPts val="1600"/>
              </a:lnSpc>
              <a:spcBef>
                <a:spcPts val="0"/>
              </a:spcBef>
              <a:buNone/>
            </a:pPr>
            <a:r>
              <a:rPr lang="en-US" sz="1600" i="1" dirty="0">
                <a:solidFill>
                  <a:srgbClr val="0A304E"/>
                </a:solidFill>
              </a:rPr>
              <a:t>How are your digital innovation processes mission critical to endeavors?</a:t>
            </a:r>
          </a:p>
          <a:p>
            <a:pPr marL="457200" lvl="1" indent="0">
              <a:lnSpc>
                <a:spcPts val="1600"/>
              </a:lnSpc>
              <a:spcBef>
                <a:spcPts val="0"/>
              </a:spcBef>
              <a:buNone/>
            </a:pPr>
            <a:r>
              <a:rPr lang="en-US" sz="1600" dirty="0" err="1">
                <a:solidFill>
                  <a:schemeClr val="accent2"/>
                </a:solidFill>
              </a:rPr>
              <a:t>Foessel</a:t>
            </a:r>
            <a:r>
              <a:rPr lang="en-US" sz="1600" dirty="0">
                <a:solidFill>
                  <a:srgbClr val="0A304E"/>
                </a:solidFill>
              </a:rPr>
              <a:t>: Sustainability with customers directly relies on the performance of the solution provided by John Deere.</a:t>
            </a:r>
          </a:p>
          <a:p>
            <a:pPr marL="457200" lvl="1" indent="0">
              <a:lnSpc>
                <a:spcPts val="1600"/>
              </a:lnSpc>
              <a:spcBef>
                <a:spcPts val="0"/>
              </a:spcBef>
              <a:buNone/>
            </a:pPr>
            <a:r>
              <a:rPr lang="en-US" sz="1600" dirty="0">
                <a:solidFill>
                  <a:schemeClr val="accent2"/>
                </a:solidFill>
              </a:rPr>
              <a:t>Bolman</a:t>
            </a:r>
            <a:r>
              <a:rPr lang="en-US" sz="1600" dirty="0">
                <a:solidFill>
                  <a:srgbClr val="0A304E"/>
                </a:solidFill>
              </a:rPr>
              <a:t>: Scanning of the art today preserves it for the future.</a:t>
            </a:r>
          </a:p>
          <a:p>
            <a:pPr marL="457200" lvl="1" indent="0">
              <a:lnSpc>
                <a:spcPts val="1600"/>
              </a:lnSpc>
              <a:spcBef>
                <a:spcPts val="0"/>
              </a:spcBef>
              <a:buNone/>
            </a:pPr>
            <a:r>
              <a:rPr lang="en-US" sz="1600" dirty="0" err="1">
                <a:solidFill>
                  <a:schemeClr val="accent2"/>
                </a:solidFill>
              </a:rPr>
              <a:t>Foessel</a:t>
            </a:r>
            <a:r>
              <a:rPr lang="en-US" sz="1600" dirty="0">
                <a:solidFill>
                  <a:srgbClr val="0A304E"/>
                </a:solidFill>
              </a:rPr>
              <a:t>: Parallel with soil and conservation.</a:t>
            </a:r>
          </a:p>
          <a:p>
            <a:pPr marL="457200" lvl="1" indent="0">
              <a:lnSpc>
                <a:spcPts val="1600"/>
              </a:lnSpc>
              <a:spcBef>
                <a:spcPts val="0"/>
              </a:spcBef>
              <a:buNone/>
            </a:pPr>
            <a:r>
              <a:rPr lang="en-US" sz="1600" dirty="0">
                <a:solidFill>
                  <a:schemeClr val="accent2"/>
                </a:solidFill>
              </a:rPr>
              <a:t>Spring</a:t>
            </a:r>
            <a:r>
              <a:rPr lang="en-US" sz="1600" dirty="0">
                <a:solidFill>
                  <a:srgbClr val="0A304E"/>
                </a:solidFill>
              </a:rPr>
              <a:t>: Remaining relevant in an environment of digital native customers.</a:t>
            </a:r>
          </a:p>
          <a:p>
            <a:pPr marL="457200" lvl="1" indent="0">
              <a:lnSpc>
                <a:spcPts val="1600"/>
              </a:lnSpc>
              <a:spcBef>
                <a:spcPts val="0"/>
              </a:spcBef>
              <a:buNone/>
            </a:pPr>
            <a:r>
              <a:rPr lang="en-US" sz="1600" dirty="0">
                <a:solidFill>
                  <a:schemeClr val="accent2"/>
                </a:solidFill>
              </a:rPr>
              <a:t>Bolman</a:t>
            </a:r>
            <a:r>
              <a:rPr lang="en-US" sz="1600" dirty="0">
                <a:solidFill>
                  <a:srgbClr val="0A304E"/>
                </a:solidFill>
              </a:rPr>
              <a:t>: Digital interdisciplinary projects are the parallel to remaining relevant in academia.</a:t>
            </a:r>
          </a:p>
          <a:p>
            <a:pPr marL="0" indent="0">
              <a:lnSpc>
                <a:spcPts val="1600"/>
              </a:lnSpc>
              <a:buNone/>
            </a:pPr>
            <a:r>
              <a:rPr lang="en-US" sz="1600" i="1" dirty="0">
                <a:solidFill>
                  <a:srgbClr val="0A304E"/>
                </a:solidFill>
              </a:rPr>
              <a:t>How do you digitally enable something individuals or customers already think they are familiar with?</a:t>
            </a:r>
          </a:p>
          <a:p>
            <a:pPr marL="457200" lvl="1" indent="0">
              <a:lnSpc>
                <a:spcPts val="1600"/>
              </a:lnSpc>
              <a:spcBef>
                <a:spcPts val="0"/>
              </a:spcBef>
              <a:buNone/>
            </a:pPr>
            <a:r>
              <a:rPr lang="en-US" sz="1600" dirty="0">
                <a:solidFill>
                  <a:schemeClr val="accent2"/>
                </a:solidFill>
              </a:rPr>
              <a:t>Foessel</a:t>
            </a:r>
            <a:r>
              <a:rPr lang="en-US" sz="1600" dirty="0">
                <a:solidFill>
                  <a:srgbClr val="0A304E"/>
                </a:solidFill>
              </a:rPr>
              <a:t>: Begin collecting data to be formatted to be usable. EG: compactness of soil with tire sensors. Must collect enough data to lead the way on new insights.</a:t>
            </a:r>
          </a:p>
          <a:p>
            <a:pPr marL="457200" lvl="1" indent="0">
              <a:lnSpc>
                <a:spcPts val="1600"/>
              </a:lnSpc>
              <a:spcBef>
                <a:spcPts val="0"/>
              </a:spcBef>
              <a:buNone/>
            </a:pPr>
            <a:r>
              <a:rPr lang="en-US" sz="1600" dirty="0">
                <a:solidFill>
                  <a:schemeClr val="accent2"/>
                </a:solidFill>
              </a:rPr>
              <a:t>Spring</a:t>
            </a:r>
            <a:r>
              <a:rPr lang="en-US" sz="1600" dirty="0">
                <a:solidFill>
                  <a:srgbClr val="0A304E"/>
                </a:solidFill>
              </a:rPr>
              <a:t>: When you’re not measuring, you don’t really know how it’s behaving. Rapid learning by customers and the providers of technology.</a:t>
            </a:r>
          </a:p>
          <a:p>
            <a:pPr marL="0" indent="0">
              <a:lnSpc>
                <a:spcPts val="1600"/>
              </a:lnSpc>
              <a:spcBef>
                <a:spcPts val="0"/>
              </a:spcBef>
              <a:buNone/>
            </a:pPr>
            <a:endParaRPr lang="en-US" sz="1600" i="1" dirty="0">
              <a:solidFill>
                <a:srgbClr val="0A304E"/>
              </a:solidFill>
            </a:endParaRPr>
          </a:p>
          <a:p>
            <a:pPr marL="0" indent="0">
              <a:lnSpc>
                <a:spcPts val="1600"/>
              </a:lnSpc>
              <a:spcBef>
                <a:spcPts val="0"/>
              </a:spcBef>
              <a:buNone/>
            </a:pPr>
            <a:r>
              <a:rPr lang="en-US" sz="1600" i="1" dirty="0">
                <a:solidFill>
                  <a:srgbClr val="0A304E"/>
                </a:solidFill>
              </a:rPr>
              <a:t>What are some new but unexpected user experiences?</a:t>
            </a:r>
          </a:p>
          <a:p>
            <a:pPr marL="457200" lvl="1" indent="0">
              <a:lnSpc>
                <a:spcPts val="1600"/>
              </a:lnSpc>
              <a:spcBef>
                <a:spcPts val="0"/>
              </a:spcBef>
              <a:buNone/>
            </a:pPr>
            <a:r>
              <a:rPr lang="en-US" sz="1600" dirty="0" err="1">
                <a:solidFill>
                  <a:srgbClr val="FF8F1C"/>
                </a:solidFill>
              </a:rPr>
              <a:t>Foessel</a:t>
            </a:r>
            <a:r>
              <a:rPr lang="en-US" sz="1600" dirty="0">
                <a:solidFill>
                  <a:srgbClr val="0A304E"/>
                </a:solidFill>
              </a:rPr>
              <a:t>: What are the workflow and decisions of the customers? You must hypothesize, test, analyze and repeat.</a:t>
            </a:r>
          </a:p>
          <a:p>
            <a:pPr marL="457200" lvl="1" indent="0">
              <a:lnSpc>
                <a:spcPts val="1600"/>
              </a:lnSpc>
              <a:spcBef>
                <a:spcPts val="0"/>
              </a:spcBef>
              <a:buNone/>
            </a:pPr>
            <a:r>
              <a:rPr lang="en-US" sz="1600" dirty="0">
                <a:solidFill>
                  <a:srgbClr val="FF8F1C"/>
                </a:solidFill>
              </a:rPr>
              <a:t>Spring</a:t>
            </a:r>
            <a:r>
              <a:rPr lang="en-US" sz="1600" dirty="0">
                <a:solidFill>
                  <a:srgbClr val="0A304E"/>
                </a:solidFill>
              </a:rPr>
              <a:t>: How do you follow the customer experience?</a:t>
            </a:r>
          </a:p>
          <a:p>
            <a:pPr marL="457200" lvl="1" indent="0">
              <a:lnSpc>
                <a:spcPts val="1600"/>
              </a:lnSpc>
              <a:spcBef>
                <a:spcPts val="0"/>
              </a:spcBef>
              <a:buNone/>
            </a:pPr>
            <a:endParaRPr lang="en-US" sz="1600"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602216"/>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Discussion Panel – Page 1</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Alex Foessel, John Deere; Erin Spring, Goodyear Tire &amp; Rubber; Betsy Bolman, Case Western Reserve University; </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Marguerite Johnson, Leggett &amp; Platt Automotive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8639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2D271-6E08-4117-998F-6ED441BF2FBF}"/>
              </a:ext>
            </a:extLst>
          </p:cNvPr>
          <p:cNvSpPr>
            <a:spLocks noGrp="1"/>
          </p:cNvSpPr>
          <p:nvPr>
            <p:ph type="title"/>
          </p:nvPr>
        </p:nvSpPr>
        <p:spPr>
          <a:xfrm>
            <a:off x="183855" y="420158"/>
            <a:ext cx="10213157" cy="1284626"/>
          </a:xfrm>
        </p:spPr>
        <p:txBody>
          <a:bodyPr>
            <a:normAutofit/>
          </a:bodyPr>
          <a:lstStyle/>
          <a:p>
            <a:r>
              <a:rPr lang="en-US" b="1" dirty="0">
                <a:solidFill>
                  <a:srgbClr val="FF8F1C"/>
                </a:solidFill>
              </a:rPr>
              <a:t>Digital Innovation Process</a:t>
            </a:r>
          </a:p>
        </p:txBody>
      </p:sp>
      <p:sp>
        <p:nvSpPr>
          <p:cNvPr id="3" name="Content Placeholder 2">
            <a:extLst>
              <a:ext uri="{FF2B5EF4-FFF2-40B4-BE49-F238E27FC236}">
                <a16:creationId xmlns:a16="http://schemas.microsoft.com/office/drawing/2014/main" id="{A620ECF2-15DE-4A4A-AFAB-82242F66F2F0}"/>
              </a:ext>
            </a:extLst>
          </p:cNvPr>
          <p:cNvSpPr>
            <a:spLocks noGrp="1"/>
          </p:cNvSpPr>
          <p:nvPr>
            <p:ph idx="1"/>
          </p:nvPr>
        </p:nvSpPr>
        <p:spPr>
          <a:xfrm>
            <a:off x="1381216" y="2081566"/>
            <a:ext cx="8778241" cy="4206636"/>
          </a:xfrm>
        </p:spPr>
        <p:txBody>
          <a:bodyPr>
            <a:noAutofit/>
          </a:bodyPr>
          <a:lstStyle/>
          <a:p>
            <a:pPr marL="0" indent="0">
              <a:spcBef>
                <a:spcPts val="0"/>
              </a:spcBef>
              <a:buNone/>
            </a:pPr>
            <a:r>
              <a:rPr lang="en-US" sz="1600" i="1" dirty="0">
                <a:solidFill>
                  <a:srgbClr val="0A304E"/>
                </a:solidFill>
              </a:rPr>
              <a:t>What new opportunities have arisen?</a:t>
            </a:r>
          </a:p>
          <a:p>
            <a:pPr marL="457200" lvl="1" indent="0">
              <a:lnSpc>
                <a:spcPts val="1600"/>
              </a:lnSpc>
              <a:buNone/>
            </a:pPr>
            <a:r>
              <a:rPr lang="en-US" sz="1600" dirty="0">
                <a:solidFill>
                  <a:srgbClr val="FF8F1C"/>
                </a:solidFill>
              </a:rPr>
              <a:t>Bolman</a:t>
            </a:r>
            <a:r>
              <a:rPr lang="en-US" sz="1600" dirty="0">
                <a:solidFill>
                  <a:srgbClr val="0A304E"/>
                </a:solidFill>
              </a:rPr>
              <a:t>: Optimal profilometry is 1/5 collaborative projects. Use image recognition to scan works of art and ask big data questions of paintings. </a:t>
            </a:r>
          </a:p>
          <a:p>
            <a:pPr marL="457200" lvl="1" indent="0">
              <a:lnSpc>
                <a:spcPts val="1600"/>
              </a:lnSpc>
              <a:buNone/>
            </a:pPr>
            <a:r>
              <a:rPr lang="en-US" sz="1600" dirty="0" err="1">
                <a:solidFill>
                  <a:srgbClr val="FF8F1C"/>
                </a:solidFill>
              </a:rPr>
              <a:t>Foessel</a:t>
            </a:r>
            <a:r>
              <a:rPr lang="en-US" sz="1600" dirty="0">
                <a:solidFill>
                  <a:srgbClr val="0A304E"/>
                </a:solidFill>
              </a:rPr>
              <a:t>: Trustworthiness of digital solutions creates value but comes with risks</a:t>
            </a:r>
          </a:p>
          <a:p>
            <a:pPr marL="0" indent="0">
              <a:lnSpc>
                <a:spcPts val="1600"/>
              </a:lnSpc>
              <a:buNone/>
            </a:pPr>
            <a:r>
              <a:rPr lang="en-US" sz="1600" i="1" dirty="0">
                <a:solidFill>
                  <a:srgbClr val="0A304E"/>
                </a:solidFill>
              </a:rPr>
              <a:t>What about the development of new user experiences with overlapping technologies?</a:t>
            </a:r>
          </a:p>
          <a:p>
            <a:pPr marL="457200" lvl="1" indent="0">
              <a:lnSpc>
                <a:spcPts val="1600"/>
              </a:lnSpc>
              <a:buNone/>
            </a:pPr>
            <a:r>
              <a:rPr lang="en-US" sz="1600" dirty="0">
                <a:solidFill>
                  <a:srgbClr val="FF8F1C"/>
                </a:solidFill>
              </a:rPr>
              <a:t>Spring</a:t>
            </a:r>
            <a:r>
              <a:rPr lang="en-US" sz="1600" dirty="0">
                <a:solidFill>
                  <a:srgbClr val="0A304E"/>
                </a:solidFill>
              </a:rPr>
              <a:t>: Automated and predictive user experience</a:t>
            </a:r>
          </a:p>
          <a:p>
            <a:pPr marL="0" indent="0">
              <a:lnSpc>
                <a:spcPts val="1600"/>
              </a:lnSpc>
              <a:buNone/>
            </a:pPr>
            <a:r>
              <a:rPr lang="en-US" sz="1600" i="1" dirty="0">
                <a:solidFill>
                  <a:srgbClr val="0A304E"/>
                </a:solidFill>
              </a:rPr>
              <a:t>At what point can you “flex” your innovation process to prevent the problem of current unknowns?</a:t>
            </a:r>
          </a:p>
          <a:p>
            <a:pPr marL="457200" lvl="1" indent="0">
              <a:lnSpc>
                <a:spcPts val="1600"/>
              </a:lnSpc>
              <a:buNone/>
            </a:pPr>
            <a:r>
              <a:rPr lang="en-US" sz="1600" dirty="0" err="1">
                <a:solidFill>
                  <a:srgbClr val="FF8F1C"/>
                </a:solidFill>
              </a:rPr>
              <a:t>Foessel</a:t>
            </a:r>
            <a:r>
              <a:rPr lang="en-US" sz="1600" dirty="0">
                <a:solidFill>
                  <a:srgbClr val="0A304E"/>
                </a:solidFill>
              </a:rPr>
              <a:t>: “We don’t practice agile, we ARE agile.” Robustness comes through being agile.</a:t>
            </a:r>
          </a:p>
          <a:p>
            <a:pPr marL="457200" lvl="1" indent="0">
              <a:lnSpc>
                <a:spcPts val="1600"/>
              </a:lnSpc>
              <a:buNone/>
            </a:pPr>
            <a:r>
              <a:rPr lang="en-US" sz="1600" dirty="0">
                <a:solidFill>
                  <a:srgbClr val="FF8F1C"/>
                </a:solidFill>
              </a:rPr>
              <a:t>Bolman</a:t>
            </a:r>
            <a:r>
              <a:rPr lang="en-US" sz="1600" dirty="0">
                <a:solidFill>
                  <a:srgbClr val="0A304E"/>
                </a:solidFill>
              </a:rPr>
              <a:t>: Hostility against change and duplication of artwork.</a:t>
            </a:r>
          </a:p>
          <a:p>
            <a:pPr marL="457200" lvl="1" indent="0">
              <a:lnSpc>
                <a:spcPts val="1600"/>
              </a:lnSpc>
              <a:buNone/>
            </a:pPr>
            <a:r>
              <a:rPr lang="en-US" sz="1600" dirty="0">
                <a:solidFill>
                  <a:srgbClr val="FF8F1C"/>
                </a:solidFill>
              </a:rPr>
              <a:t>Spring</a:t>
            </a:r>
            <a:r>
              <a:rPr lang="en-US" sz="1600" dirty="0">
                <a:solidFill>
                  <a:srgbClr val="0A304E"/>
                </a:solidFill>
              </a:rPr>
              <a:t>: Response to customer. Trustworthiness and transparency with respect to reacting to unknowns is critical to company-customer relationships.</a:t>
            </a:r>
          </a:p>
          <a:p>
            <a:pPr marL="0" indent="0">
              <a:lnSpc>
                <a:spcPts val="1600"/>
              </a:lnSpc>
              <a:buNone/>
            </a:pPr>
            <a:r>
              <a:rPr lang="en-US" sz="1600" i="1" dirty="0">
                <a:solidFill>
                  <a:srgbClr val="0A304E"/>
                </a:solidFill>
              </a:rPr>
              <a:t>How is digital impacting innovation?</a:t>
            </a:r>
          </a:p>
          <a:p>
            <a:pPr marL="457200" lvl="1" indent="0">
              <a:lnSpc>
                <a:spcPts val="1600"/>
              </a:lnSpc>
              <a:buNone/>
            </a:pPr>
            <a:r>
              <a:rPr lang="en-US" sz="1600" dirty="0">
                <a:solidFill>
                  <a:srgbClr val="FF8F1C"/>
                </a:solidFill>
              </a:rPr>
              <a:t>Spring</a:t>
            </a:r>
            <a:r>
              <a:rPr lang="en-US" sz="1600" dirty="0">
                <a:solidFill>
                  <a:srgbClr val="0A304E"/>
                </a:solidFill>
              </a:rPr>
              <a:t>: Goodyear Innovation Challenge@ Case Western. Stems from day-to-day experiences of users.</a:t>
            </a:r>
          </a:p>
          <a:p>
            <a:pPr marL="457200" lvl="1" indent="0">
              <a:lnSpc>
                <a:spcPts val="1600"/>
              </a:lnSpc>
              <a:buNone/>
            </a:pPr>
            <a:r>
              <a:rPr lang="en-US" sz="1600" dirty="0">
                <a:solidFill>
                  <a:srgbClr val="FF8F1C"/>
                </a:solidFill>
              </a:rPr>
              <a:t>Bolman</a:t>
            </a:r>
            <a:r>
              <a:rPr lang="en-US" sz="1600" dirty="0">
                <a:solidFill>
                  <a:srgbClr val="0A304E"/>
                </a:solidFill>
              </a:rPr>
              <a:t>: CMA open-access photographs. Need more to address.</a:t>
            </a:r>
          </a:p>
          <a:p>
            <a:pPr marL="457200" lvl="1" indent="0">
              <a:lnSpc>
                <a:spcPts val="1600"/>
              </a:lnSpc>
              <a:buNone/>
            </a:pPr>
            <a:r>
              <a:rPr lang="en-US" sz="1600" dirty="0" err="1">
                <a:solidFill>
                  <a:srgbClr val="FF8F1C"/>
                </a:solidFill>
              </a:rPr>
              <a:t>Foessel</a:t>
            </a:r>
            <a:r>
              <a:rPr lang="en-US" sz="1600" dirty="0">
                <a:solidFill>
                  <a:srgbClr val="0A304E"/>
                </a:solidFill>
              </a:rPr>
              <a:t>: Scalability of collaboration.</a:t>
            </a:r>
          </a:p>
          <a:p>
            <a:pPr marL="0" indent="0">
              <a:lnSpc>
                <a:spcPts val="1600"/>
              </a:lnSpc>
              <a:buNone/>
            </a:pPr>
            <a:endParaRPr lang="en-US" sz="2000" dirty="0">
              <a:solidFill>
                <a:srgbClr val="0A304E"/>
              </a:solidFill>
            </a:endParaRPr>
          </a:p>
          <a:p>
            <a:pPr marL="457200" lvl="1" indent="0">
              <a:lnSpc>
                <a:spcPts val="1600"/>
              </a:lnSpc>
              <a:spcBef>
                <a:spcPts val="0"/>
              </a:spcBef>
              <a:buNone/>
            </a:pPr>
            <a:endParaRPr lang="en-US" sz="1600" dirty="0">
              <a:solidFill>
                <a:srgbClr val="0A304E"/>
              </a:solidFill>
            </a:endParaRPr>
          </a:p>
          <a:p>
            <a:pPr marL="0" indent="0">
              <a:buNone/>
            </a:pPr>
            <a:endParaRPr lang="en-US" dirty="0">
              <a:solidFill>
                <a:srgbClr val="0A304E"/>
              </a:solidFill>
            </a:endParaRPr>
          </a:p>
          <a:p>
            <a:pPr marL="0" indent="0">
              <a:buNone/>
            </a:pPr>
            <a:endParaRPr lang="en-US" dirty="0">
              <a:solidFill>
                <a:srgbClr val="0A304E"/>
              </a:solidFill>
            </a:endParaRPr>
          </a:p>
        </p:txBody>
      </p:sp>
      <p:sp>
        <p:nvSpPr>
          <p:cNvPr id="5" name="Content Placeholder 2">
            <a:extLst>
              <a:ext uri="{FF2B5EF4-FFF2-40B4-BE49-F238E27FC236}">
                <a16:creationId xmlns:a16="http://schemas.microsoft.com/office/drawing/2014/main" id="{DE3CE8F1-8497-416E-8197-B96B64D10F06}"/>
              </a:ext>
            </a:extLst>
          </p:cNvPr>
          <p:cNvSpPr txBox="1">
            <a:spLocks/>
          </p:cNvSpPr>
          <p:nvPr/>
        </p:nvSpPr>
        <p:spPr>
          <a:xfrm>
            <a:off x="259356" y="1328001"/>
            <a:ext cx="11467100" cy="93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Discussion Panel – Page 2</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Alex Foessel, John Deere; Erin Spring, Goodyear Tire &amp; Rubber; Betsy Bolman, Case Western Reserve University; </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0A304E"/>
                </a:solidFill>
                <a:effectLst/>
                <a:uLnTx/>
                <a:uFillTx/>
                <a:latin typeface="Calibri" panose="020F0502020204030204"/>
                <a:ea typeface="+mn-ea"/>
                <a:cs typeface="+mn-cs"/>
              </a:rPr>
              <a:t>Marguerite Johnson, Leggett &amp; Platt Automotive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C33B69A4-0A55-4B03-AAA3-78EE437778FF}"/>
              </a:ext>
            </a:extLst>
          </p:cNvPr>
          <p:cNvSpPr txBox="1">
            <a:spLocks/>
          </p:cNvSpPr>
          <p:nvPr/>
        </p:nvSpPr>
        <p:spPr>
          <a:xfrm>
            <a:off x="5770337" y="1691420"/>
            <a:ext cx="5956119" cy="51665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0A304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0A304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91360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1438</TotalTime>
  <Words>6607</Words>
  <Application>Microsoft Office PowerPoint</Application>
  <PresentationFormat>Widescreen</PresentationFormat>
  <Paragraphs>581</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Calibri</vt:lpstr>
      <vt:lpstr>Calibri Light</vt:lpstr>
      <vt:lpstr>Courier New</vt:lpstr>
      <vt:lpstr>Symbol</vt:lpstr>
      <vt:lpstr>Wingdings</vt:lpstr>
      <vt:lpstr>Office Theme</vt:lpstr>
      <vt:lpstr>Conference Highlights</vt:lpstr>
      <vt:lpstr>Table of Contents</vt:lpstr>
      <vt:lpstr>The Digital First Maturity Framework</vt:lpstr>
      <vt:lpstr>PowerPoint Presentation</vt:lpstr>
      <vt:lpstr>Digital Strategy </vt:lpstr>
      <vt:lpstr>PowerPoint Presentation</vt:lpstr>
      <vt:lpstr>PowerPoint Presentation</vt:lpstr>
      <vt:lpstr>Digital Innovation Process</vt:lpstr>
      <vt:lpstr>Digital Innovation Process</vt:lpstr>
      <vt:lpstr>Digital Operations</vt:lpstr>
      <vt:lpstr>Digital Operations</vt:lpstr>
      <vt:lpstr>Digital Value Creation</vt:lpstr>
      <vt:lpstr>Digital Value Creation </vt:lpstr>
      <vt:lpstr>Digital Partnerships</vt:lpstr>
      <vt:lpstr>Interactive Breakout Session </vt:lpstr>
      <vt:lpstr>Interactive Breakout Session </vt:lpstr>
      <vt:lpstr>Interactive Breakout Session </vt:lpstr>
      <vt:lpstr>Interactive Breakout Session </vt:lpstr>
      <vt:lpstr>Interactive Breakout Session </vt:lpstr>
      <vt:lpstr>Digital Organizing</vt:lpstr>
      <vt:lpstr>Interactive Breakout Session </vt:lpstr>
      <vt:lpstr>Interactive Breakout Session</vt:lpstr>
      <vt:lpstr>Interactive Breakout Session</vt:lpstr>
      <vt:lpstr>Interactive Breakout Session </vt:lpstr>
      <vt:lpstr>Interactive Breakout Session </vt:lpstr>
      <vt:lpstr>Interactive Breakout Session </vt:lpstr>
      <vt:lpstr>Digital Enablers</vt:lpstr>
      <vt:lpstr>Interactive Breakout Session </vt:lpstr>
      <vt:lpstr>Discussion Panel</vt:lpstr>
      <vt:lpstr>Discussion Panel</vt:lpstr>
      <vt:lpstr>PowerPoint Presentation</vt:lpstr>
      <vt:lpstr>Discussion Panel</vt:lpstr>
      <vt:lpstr>Discussion Panel</vt:lpstr>
      <vt:lpstr>Discussion Panel</vt:lpstr>
      <vt:lpstr>Discussion Panel</vt:lpstr>
      <vt:lpstr>Breakout Session</vt:lpstr>
      <vt:lpstr>Breakout Session</vt:lpstr>
      <vt:lpstr>Digital Talent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Gabriella Herzberg</dc:creator>
  <cp:lastModifiedBy>Gabriella Herzberg</cp:lastModifiedBy>
  <cp:revision>86</cp:revision>
  <dcterms:created xsi:type="dcterms:W3CDTF">2019-09-10T17:47:31Z</dcterms:created>
  <dcterms:modified xsi:type="dcterms:W3CDTF">2019-10-23T19:10:34Z</dcterms:modified>
</cp:coreProperties>
</file>