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49" r:id="rId2"/>
  </p:sldMasterIdLst>
  <p:notesMasterIdLst>
    <p:notesMasterId r:id="rId67"/>
  </p:notesMasterIdLst>
  <p:handoutMasterIdLst>
    <p:handoutMasterId r:id="rId68"/>
  </p:handoutMasterIdLst>
  <p:sldIdLst>
    <p:sldId id="265" r:id="rId3"/>
    <p:sldId id="462" r:id="rId4"/>
    <p:sldId id="464" r:id="rId5"/>
    <p:sldId id="465" r:id="rId6"/>
    <p:sldId id="381" r:id="rId7"/>
    <p:sldId id="312" r:id="rId8"/>
    <p:sldId id="384" r:id="rId9"/>
    <p:sldId id="328" r:id="rId10"/>
    <p:sldId id="382" r:id="rId11"/>
    <p:sldId id="327" r:id="rId12"/>
    <p:sldId id="330" r:id="rId13"/>
    <p:sldId id="320" r:id="rId14"/>
    <p:sldId id="385" r:id="rId15"/>
    <p:sldId id="455" r:id="rId16"/>
    <p:sldId id="400" r:id="rId17"/>
    <p:sldId id="383" r:id="rId18"/>
    <p:sldId id="314" r:id="rId19"/>
    <p:sldId id="404" r:id="rId20"/>
    <p:sldId id="401" r:id="rId21"/>
    <p:sldId id="402" r:id="rId22"/>
    <p:sldId id="403" r:id="rId23"/>
    <p:sldId id="405" r:id="rId24"/>
    <p:sldId id="406" r:id="rId25"/>
    <p:sldId id="322" r:id="rId26"/>
    <p:sldId id="396" r:id="rId27"/>
    <p:sldId id="407" r:id="rId28"/>
    <p:sldId id="408" r:id="rId29"/>
    <p:sldId id="323" r:id="rId30"/>
    <p:sldId id="324" r:id="rId31"/>
    <p:sldId id="399" r:id="rId32"/>
    <p:sldId id="398" r:id="rId33"/>
    <p:sldId id="300" r:id="rId34"/>
    <p:sldId id="315" r:id="rId35"/>
    <p:sldId id="414" r:id="rId36"/>
    <p:sldId id="409" r:id="rId37"/>
    <p:sldId id="415" r:id="rId38"/>
    <p:sldId id="410" r:id="rId39"/>
    <p:sldId id="411" r:id="rId40"/>
    <p:sldId id="416" r:id="rId41"/>
    <p:sldId id="418" r:id="rId42"/>
    <p:sldId id="456" r:id="rId43"/>
    <p:sldId id="419" r:id="rId44"/>
    <p:sldId id="457" r:id="rId45"/>
    <p:sldId id="421" r:id="rId46"/>
    <p:sldId id="423" r:id="rId47"/>
    <p:sldId id="425" r:id="rId48"/>
    <p:sldId id="428" r:id="rId49"/>
    <p:sldId id="427" r:id="rId50"/>
    <p:sldId id="430" r:id="rId51"/>
    <p:sldId id="432" r:id="rId52"/>
    <p:sldId id="434" r:id="rId53"/>
    <p:sldId id="435" r:id="rId54"/>
    <p:sldId id="437" r:id="rId55"/>
    <p:sldId id="439" r:id="rId56"/>
    <p:sldId id="440" r:id="rId57"/>
    <p:sldId id="442" r:id="rId58"/>
    <p:sldId id="443" r:id="rId59"/>
    <p:sldId id="445" r:id="rId60"/>
    <p:sldId id="447" r:id="rId61"/>
    <p:sldId id="450" r:id="rId62"/>
    <p:sldId id="458" r:id="rId63"/>
    <p:sldId id="459" r:id="rId64"/>
    <p:sldId id="460" r:id="rId65"/>
    <p:sldId id="461" r:id="rId66"/>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53" autoAdjust="0"/>
    <p:restoredTop sz="80952" autoAdjust="0"/>
  </p:normalViewPr>
  <p:slideViewPr>
    <p:cSldViewPr>
      <p:cViewPr varScale="1">
        <p:scale>
          <a:sx n="78" d="100"/>
          <a:sy n="78" d="100"/>
        </p:scale>
        <p:origin x="612" y="84"/>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handoutMaster" Target="handoutMasters/handoutMaster1.xml"/><Relationship Id="rId7" Type="http://schemas.openxmlformats.org/officeDocument/2006/relationships/slide" Target="slides/slide5.xml"/><Relationship Id="rId71"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31075" name="Rectangle 3"/>
          <p:cNvSpPr>
            <a:spLocks noGrp="1" noChangeArrowheads="1"/>
          </p:cNvSpPr>
          <p:nvPr>
            <p:ph type="dt" sz="quarter"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131076" name="Rectangle 4"/>
          <p:cNvSpPr>
            <a:spLocks noGrp="1" noChangeArrowheads="1"/>
          </p:cNvSpPr>
          <p:nvPr>
            <p:ph type="ftr" sz="quarter" idx="2"/>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31077" name="Rectangle 5"/>
          <p:cNvSpPr>
            <a:spLocks noGrp="1" noChangeArrowheads="1"/>
          </p:cNvSpPr>
          <p:nvPr>
            <p:ph type="sldNum" sz="quarter" idx="3"/>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1877E333-21B6-4749-938C-B42F6B8A7884}" type="slidenum">
              <a:rPr lang="en-US" altLang="en-US"/>
              <a:pPr/>
              <a:t>‹#›</a:t>
            </a:fld>
            <a:endParaRPr lang="en-US" altLang="en-US"/>
          </a:p>
        </p:txBody>
      </p:sp>
    </p:spTree>
    <p:extLst>
      <p:ext uri="{BB962C8B-B14F-4D97-AF65-F5344CB8AC3E}">
        <p14:creationId xmlns:p14="http://schemas.microsoft.com/office/powerpoint/2010/main" val="2617343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defTabSz="990600">
              <a:defRPr sz="1300"/>
            </a:lvl1pPr>
          </a:lstStyle>
          <a:p>
            <a:endParaRPr lang="en-US" altLang="en-US"/>
          </a:p>
        </p:txBody>
      </p:sp>
      <p:sp>
        <p:nvSpPr>
          <p:cNvPr id="15363"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defRPr sz="1300"/>
            </a:lvl1pPr>
          </a:lstStyle>
          <a:p>
            <a:endParaRPr lang="en-US" altLang="en-US"/>
          </a:p>
        </p:txBody>
      </p:sp>
      <p:sp>
        <p:nvSpPr>
          <p:cNvPr id="15364"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366" name="Rectangle 6"/>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defTabSz="990600">
              <a:defRPr sz="1300"/>
            </a:lvl1pPr>
          </a:lstStyle>
          <a:p>
            <a:endParaRPr lang="en-US" altLang="en-US"/>
          </a:p>
        </p:txBody>
      </p:sp>
      <p:sp>
        <p:nvSpPr>
          <p:cNvPr id="15367" name="Rectangle 7"/>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defRPr sz="1300"/>
            </a:lvl1pPr>
          </a:lstStyle>
          <a:p>
            <a:fld id="{040DD1B2-9755-4CE9-B400-12A1B4DEDC48}" type="slidenum">
              <a:rPr lang="en-US" altLang="en-US"/>
              <a:pPr/>
              <a:t>‹#›</a:t>
            </a:fld>
            <a:endParaRPr lang="en-US" altLang="en-US"/>
          </a:p>
        </p:txBody>
      </p:sp>
    </p:spTree>
    <p:extLst>
      <p:ext uri="{BB962C8B-B14F-4D97-AF65-F5344CB8AC3E}">
        <p14:creationId xmlns:p14="http://schemas.microsoft.com/office/powerpoint/2010/main" val="8902807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C96831D-E40E-4E19-9FD7-0139F6135006}" type="slidenum">
              <a:rPr lang="en-US" altLang="en-US"/>
              <a:pPr/>
              <a:t>1</a:t>
            </a:fld>
            <a:endParaRPr lang="en-US" altLang="en-US"/>
          </a:p>
        </p:txBody>
      </p:sp>
      <p:sp>
        <p:nvSpPr>
          <p:cNvPr id="20482" name="Rectangle 7"/>
          <p:cNvSpPr txBox="1">
            <a:spLocks noGrp="1" noChangeArrowheads="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39" tIns="49520" rIns="99039" bIns="49520" anchor="b"/>
          <a:lstStyle>
            <a:lvl1pPr defTabSz="990600">
              <a:defRPr>
                <a:solidFill>
                  <a:schemeClr val="tx1"/>
                </a:solidFill>
                <a:latin typeface="Arial" panose="020B0604020202020204" pitchFamily="34" charset="0"/>
              </a:defRPr>
            </a:lvl1pPr>
            <a:lvl2pPr marL="762000" indent="-293688" defTabSz="990600">
              <a:defRPr>
                <a:solidFill>
                  <a:schemeClr val="tx1"/>
                </a:solidFill>
                <a:latin typeface="Arial" panose="020B0604020202020204" pitchFamily="34" charset="0"/>
              </a:defRPr>
            </a:lvl2pPr>
            <a:lvl3pPr marL="1171575" indent="-234950" defTabSz="990600">
              <a:defRPr>
                <a:solidFill>
                  <a:schemeClr val="tx1"/>
                </a:solidFill>
                <a:latin typeface="Arial" panose="020B0604020202020204" pitchFamily="34" charset="0"/>
              </a:defRPr>
            </a:lvl3pPr>
            <a:lvl4pPr marL="1638300" indent="-233363" defTabSz="990600">
              <a:defRPr>
                <a:solidFill>
                  <a:schemeClr val="tx1"/>
                </a:solidFill>
                <a:latin typeface="Arial" panose="020B0604020202020204" pitchFamily="34" charset="0"/>
              </a:defRPr>
            </a:lvl4pPr>
            <a:lvl5pPr marL="2108200" indent="-233363" defTabSz="990600">
              <a:defRPr>
                <a:solidFill>
                  <a:schemeClr val="tx1"/>
                </a:solidFill>
                <a:latin typeface="Arial" panose="020B0604020202020204" pitchFamily="34" charset="0"/>
              </a:defRPr>
            </a:lvl5pPr>
            <a:lvl6pPr marL="2565400" indent="-233363" defTabSz="990600" fontAlgn="base">
              <a:spcBef>
                <a:spcPct val="0"/>
              </a:spcBef>
              <a:spcAft>
                <a:spcPct val="0"/>
              </a:spcAft>
              <a:defRPr>
                <a:solidFill>
                  <a:schemeClr val="tx1"/>
                </a:solidFill>
                <a:latin typeface="Arial" panose="020B0604020202020204" pitchFamily="34" charset="0"/>
              </a:defRPr>
            </a:lvl6pPr>
            <a:lvl7pPr marL="3022600" indent="-233363" defTabSz="990600" fontAlgn="base">
              <a:spcBef>
                <a:spcPct val="0"/>
              </a:spcBef>
              <a:spcAft>
                <a:spcPct val="0"/>
              </a:spcAft>
              <a:defRPr>
                <a:solidFill>
                  <a:schemeClr val="tx1"/>
                </a:solidFill>
                <a:latin typeface="Arial" panose="020B0604020202020204" pitchFamily="34" charset="0"/>
              </a:defRPr>
            </a:lvl7pPr>
            <a:lvl8pPr marL="3479800" indent="-233363" defTabSz="990600" fontAlgn="base">
              <a:spcBef>
                <a:spcPct val="0"/>
              </a:spcBef>
              <a:spcAft>
                <a:spcPct val="0"/>
              </a:spcAft>
              <a:defRPr>
                <a:solidFill>
                  <a:schemeClr val="tx1"/>
                </a:solidFill>
                <a:latin typeface="Arial" panose="020B0604020202020204" pitchFamily="34" charset="0"/>
              </a:defRPr>
            </a:lvl8pPr>
            <a:lvl9pPr marL="3937000" indent="-233363" defTabSz="990600" fontAlgn="base">
              <a:spcBef>
                <a:spcPct val="0"/>
              </a:spcBef>
              <a:spcAft>
                <a:spcPct val="0"/>
              </a:spcAft>
              <a:defRPr>
                <a:solidFill>
                  <a:schemeClr val="tx1"/>
                </a:solidFill>
                <a:latin typeface="Arial" panose="020B0604020202020204" pitchFamily="34" charset="0"/>
              </a:defRPr>
            </a:lvl9pPr>
          </a:lstStyle>
          <a:p>
            <a:pPr algn="r"/>
            <a:fld id="{7CB319C5-2029-4722-BD4A-8136F468EA49}" type="slidenum">
              <a:rPr lang="en-US" altLang="en-US" sz="1300"/>
              <a:pPr algn="r"/>
              <a:t>1</a:t>
            </a:fld>
            <a:endParaRPr lang="en-US" altLang="en-US" sz="1300"/>
          </a:p>
        </p:txBody>
      </p:sp>
      <p:sp>
        <p:nvSpPr>
          <p:cNvPr id="20483" name="Rectangle 2"/>
          <p:cNvSpPr>
            <a:spLocks noGrp="1" noRot="1" noChangeAspect="1" noChangeArrowheads="1" noTextEdit="1"/>
          </p:cNvSpPr>
          <p:nvPr>
            <p:ph type="sldImg"/>
          </p:nvPr>
        </p:nvSpPr>
        <p:spPr>
          <a:xfrm>
            <a:off x="993775" y="768350"/>
            <a:ext cx="5114925" cy="3836988"/>
          </a:xfrm>
          <a:ln/>
        </p:spPr>
      </p:sp>
      <p:sp>
        <p:nvSpPr>
          <p:cNvPr id="20484" name="Rectangle 3"/>
          <p:cNvSpPr>
            <a:spLocks noGrp="1" noChangeArrowheads="1"/>
          </p:cNvSpPr>
          <p:nvPr>
            <p:ph type="body" idx="1"/>
          </p:nvPr>
        </p:nvSpPr>
        <p:spPr/>
        <p:txBody>
          <a:bodyPr lIns="99039" tIns="49520" rIns="99039" bIns="49520"/>
          <a:lstStyle/>
          <a:p>
            <a:endParaRPr lang="en-US" altLang="en-US"/>
          </a:p>
        </p:txBody>
      </p:sp>
    </p:spTree>
    <p:extLst>
      <p:ext uri="{BB962C8B-B14F-4D97-AF65-F5344CB8AC3E}">
        <p14:creationId xmlns:p14="http://schemas.microsoft.com/office/powerpoint/2010/main" val="407876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861944-1A8E-41CB-98DD-E8002DADF1A3}" type="slidenum">
              <a:rPr lang="en-US" altLang="en-US"/>
              <a:pPr/>
              <a:t>17</a:t>
            </a:fld>
            <a:endParaRPr lang="en-US" altLang="en-US"/>
          </a:p>
        </p:txBody>
      </p:sp>
      <p:sp>
        <p:nvSpPr>
          <p:cNvPr id="121858" name="Rectangle 2"/>
          <p:cNvSpPr>
            <a:spLocks noGrp="1" noRot="1" noChangeAspect="1" noChangeArrowheads="1" noTextEdit="1"/>
          </p:cNvSpPr>
          <p:nvPr>
            <p:ph type="sldImg"/>
          </p:nvPr>
        </p:nvSpPr>
        <p:spPr>
          <a:xfrm>
            <a:off x="992188" y="768350"/>
            <a:ext cx="5114925" cy="3836988"/>
          </a:xfrm>
          <a:ln/>
        </p:spPr>
      </p:sp>
      <p:sp>
        <p:nvSpPr>
          <p:cNvPr id="121859" name="Rectangle 3"/>
          <p:cNvSpPr>
            <a:spLocks noGrp="1" noChangeArrowheads="1"/>
          </p:cNvSpPr>
          <p:nvPr>
            <p:ph type="body" idx="1"/>
          </p:nvPr>
        </p:nvSpPr>
        <p:spPr/>
        <p:txBody>
          <a:bodyPr/>
          <a:lstStyle/>
          <a:p>
            <a:r>
              <a:rPr lang="en-US" altLang="en-US"/>
              <a:t>The ISO Text should have been included from the start.  This was a mistake that was corrected in this version of the Standard.  As mentioned earlier, the notes included for method validation in the ISO Text are explicitly called for inclusion by TNI.</a:t>
            </a:r>
          </a:p>
        </p:txBody>
      </p:sp>
    </p:spTree>
    <p:extLst>
      <p:ext uri="{BB962C8B-B14F-4D97-AF65-F5344CB8AC3E}">
        <p14:creationId xmlns:p14="http://schemas.microsoft.com/office/powerpoint/2010/main" val="1925031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2AE07D-E121-4138-8D94-47C4372239B3}" type="slidenum">
              <a:rPr lang="en-US"/>
              <a:pPr/>
              <a:t>18</a:t>
            </a:fld>
            <a:endParaRPr lang="en-US"/>
          </a:p>
        </p:txBody>
      </p:sp>
      <p:sp>
        <p:nvSpPr>
          <p:cNvPr id="607234" name="Rectangle 2"/>
          <p:cNvSpPr>
            <a:spLocks noGrp="1" noRot="1" noChangeAspect="1" noChangeArrowheads="1" noTextEdit="1"/>
          </p:cNvSpPr>
          <p:nvPr>
            <p:ph type="sldImg"/>
          </p:nvPr>
        </p:nvSpPr>
        <p:spPr>
          <a:xfrm>
            <a:off x="992188" y="768350"/>
            <a:ext cx="5114925" cy="3836988"/>
          </a:xfrm>
          <a:ln cap="flat"/>
        </p:spPr>
      </p:sp>
      <p:sp>
        <p:nvSpPr>
          <p:cNvPr id="607235" name="Rectangle 3"/>
          <p:cNvSpPr>
            <a:spLocks noGrp="1" noChangeArrowheads="1"/>
          </p:cNvSpPr>
          <p:nvPr>
            <p:ph type="body" idx="1"/>
          </p:nvPr>
        </p:nvSpPr>
        <p:spPr>
          <a:xfrm>
            <a:off x="915989" y="4315023"/>
            <a:ext cx="5026025" cy="4158943"/>
          </a:xfrm>
          <a:solidFill>
            <a:srgbClr val="FFFFFF"/>
          </a:solidFill>
          <a:ln w="12700" cap="flat">
            <a:solidFill>
              <a:srgbClr val="000000"/>
            </a:solidFill>
          </a:ln>
        </p:spPr>
        <p:txBody>
          <a:bodyPr/>
          <a:lstStyle/>
          <a:p>
            <a:endParaRPr lang="en-US"/>
          </a:p>
        </p:txBody>
      </p:sp>
    </p:spTree>
    <p:extLst>
      <p:ext uri="{BB962C8B-B14F-4D97-AF65-F5344CB8AC3E}">
        <p14:creationId xmlns:p14="http://schemas.microsoft.com/office/powerpoint/2010/main" val="14650326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A1EC3B-B458-4962-BB78-FD2BB5B0BCE0}" type="slidenum">
              <a:rPr lang="en-US"/>
              <a:pPr/>
              <a:t>19</a:t>
            </a:fld>
            <a:endParaRPr lang="en-US"/>
          </a:p>
        </p:txBody>
      </p:sp>
      <p:sp>
        <p:nvSpPr>
          <p:cNvPr id="611330" name="Rectangle 2"/>
          <p:cNvSpPr>
            <a:spLocks noGrp="1" noRot="1" noChangeAspect="1" noChangeArrowheads="1" noTextEdit="1"/>
          </p:cNvSpPr>
          <p:nvPr>
            <p:ph type="sldImg"/>
          </p:nvPr>
        </p:nvSpPr>
        <p:spPr>
          <a:xfrm>
            <a:off x="992188" y="768350"/>
            <a:ext cx="5114925" cy="3836988"/>
          </a:xfrm>
          <a:ln cap="flat"/>
        </p:spPr>
      </p:sp>
      <p:sp>
        <p:nvSpPr>
          <p:cNvPr id="611331" name="Rectangle 3"/>
          <p:cNvSpPr>
            <a:spLocks noGrp="1" noChangeArrowheads="1"/>
          </p:cNvSpPr>
          <p:nvPr>
            <p:ph type="body" idx="1"/>
          </p:nvPr>
        </p:nvSpPr>
        <p:spPr>
          <a:xfrm>
            <a:off x="915989" y="4315023"/>
            <a:ext cx="5026025" cy="4158943"/>
          </a:xfrm>
          <a:solidFill>
            <a:srgbClr val="FFFFFF"/>
          </a:solidFill>
          <a:ln w="12700" cap="flat">
            <a:solidFill>
              <a:srgbClr val="000000"/>
            </a:solidFill>
          </a:ln>
        </p:spPr>
        <p:txBody>
          <a:bodyPr/>
          <a:lstStyle/>
          <a:p>
            <a:endParaRPr lang="en-US" dirty="0"/>
          </a:p>
        </p:txBody>
      </p:sp>
    </p:spTree>
    <p:extLst>
      <p:ext uri="{BB962C8B-B14F-4D97-AF65-F5344CB8AC3E}">
        <p14:creationId xmlns:p14="http://schemas.microsoft.com/office/powerpoint/2010/main" val="37913416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A1EC3B-B458-4962-BB78-FD2BB5B0BCE0}" type="slidenum">
              <a:rPr lang="en-US"/>
              <a:pPr/>
              <a:t>20</a:t>
            </a:fld>
            <a:endParaRPr lang="en-US"/>
          </a:p>
        </p:txBody>
      </p:sp>
      <p:sp>
        <p:nvSpPr>
          <p:cNvPr id="611330" name="Rectangle 2"/>
          <p:cNvSpPr>
            <a:spLocks noGrp="1" noRot="1" noChangeAspect="1" noChangeArrowheads="1" noTextEdit="1"/>
          </p:cNvSpPr>
          <p:nvPr>
            <p:ph type="sldImg"/>
          </p:nvPr>
        </p:nvSpPr>
        <p:spPr>
          <a:xfrm>
            <a:off x="992188" y="768350"/>
            <a:ext cx="5114925" cy="3836988"/>
          </a:xfrm>
          <a:ln cap="flat"/>
        </p:spPr>
      </p:sp>
      <p:sp>
        <p:nvSpPr>
          <p:cNvPr id="611331" name="Rectangle 3"/>
          <p:cNvSpPr>
            <a:spLocks noGrp="1" noChangeArrowheads="1"/>
          </p:cNvSpPr>
          <p:nvPr>
            <p:ph type="body" idx="1"/>
          </p:nvPr>
        </p:nvSpPr>
        <p:spPr>
          <a:xfrm>
            <a:off x="915989" y="4315023"/>
            <a:ext cx="5026025" cy="4158943"/>
          </a:xfrm>
          <a:solidFill>
            <a:srgbClr val="FFFFFF"/>
          </a:solidFill>
          <a:ln w="12700" cap="flat">
            <a:solidFill>
              <a:srgbClr val="000000"/>
            </a:solidFill>
          </a:ln>
        </p:spPr>
        <p:txBody>
          <a:bodyPr/>
          <a:lstStyle/>
          <a:p>
            <a:endParaRPr lang="en-US" dirty="0"/>
          </a:p>
        </p:txBody>
      </p:sp>
    </p:spTree>
    <p:extLst>
      <p:ext uri="{BB962C8B-B14F-4D97-AF65-F5344CB8AC3E}">
        <p14:creationId xmlns:p14="http://schemas.microsoft.com/office/powerpoint/2010/main" val="2518756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1105E4-9E70-4B8C-B294-1B0219D99967}" type="slidenum">
              <a:rPr lang="en-US" smtClean="0"/>
              <a:pPr/>
              <a:t>21</a:t>
            </a:fld>
            <a:endParaRPr lang="en-US"/>
          </a:p>
        </p:txBody>
      </p:sp>
    </p:spTree>
    <p:extLst>
      <p:ext uri="{BB962C8B-B14F-4D97-AF65-F5344CB8AC3E}">
        <p14:creationId xmlns:p14="http://schemas.microsoft.com/office/powerpoint/2010/main" val="2253632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C53095-9B8D-4FE5-B860-16909AC72460}" type="slidenum">
              <a:rPr lang="en-US" altLang="en-US"/>
              <a:pPr/>
              <a:t>24</a:t>
            </a:fld>
            <a:endParaRPr lang="en-US" altLang="en-US"/>
          </a:p>
        </p:txBody>
      </p:sp>
      <p:sp>
        <p:nvSpPr>
          <p:cNvPr id="150530" name="Rectangle 2"/>
          <p:cNvSpPr>
            <a:spLocks noGrp="1" noRot="1" noChangeAspect="1" noChangeArrowheads="1" noTextEdit="1"/>
          </p:cNvSpPr>
          <p:nvPr>
            <p:ph type="sldImg"/>
          </p:nvPr>
        </p:nvSpPr>
        <p:spPr>
          <a:xfrm>
            <a:off x="992188" y="768350"/>
            <a:ext cx="5114925" cy="3836988"/>
          </a:xfrm>
          <a:ln/>
        </p:spPr>
      </p:sp>
      <p:sp>
        <p:nvSpPr>
          <p:cNvPr id="150531" name="Rectangle 3"/>
          <p:cNvSpPr>
            <a:spLocks noGrp="1" noChangeArrowheads="1"/>
          </p:cNvSpPr>
          <p:nvPr>
            <p:ph type="body" idx="1"/>
          </p:nvPr>
        </p:nvSpPr>
        <p:spPr/>
        <p:txBody>
          <a:bodyPr/>
          <a:lstStyle/>
          <a:p>
            <a:r>
              <a:rPr lang="en-US" altLang="en-US"/>
              <a:t>We failed on this one – this doesn’t clarify whether individual sample containers must be uniquely identified.</a:t>
            </a:r>
          </a:p>
        </p:txBody>
      </p:sp>
    </p:spTree>
    <p:extLst>
      <p:ext uri="{BB962C8B-B14F-4D97-AF65-F5344CB8AC3E}">
        <p14:creationId xmlns:p14="http://schemas.microsoft.com/office/powerpoint/2010/main" val="33638036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0DD1B2-9755-4CE9-B400-12A1B4DEDC48}" type="slidenum">
              <a:rPr lang="en-US" altLang="en-US" smtClean="0"/>
              <a:pPr/>
              <a:t>26</a:t>
            </a:fld>
            <a:endParaRPr lang="en-US" altLang="en-US"/>
          </a:p>
        </p:txBody>
      </p:sp>
    </p:spTree>
    <p:extLst>
      <p:ext uri="{BB962C8B-B14F-4D97-AF65-F5344CB8AC3E}">
        <p14:creationId xmlns:p14="http://schemas.microsoft.com/office/powerpoint/2010/main" val="13450306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55D154-B0D4-4B84-94AA-344FFC885565}" type="slidenum">
              <a:rPr lang="en-US" altLang="en-US"/>
              <a:pPr/>
              <a:t>28</a:t>
            </a:fld>
            <a:endParaRPr lang="en-US" altLang="en-US"/>
          </a:p>
        </p:txBody>
      </p:sp>
      <p:sp>
        <p:nvSpPr>
          <p:cNvPr id="152578" name="Rectangle 2"/>
          <p:cNvSpPr>
            <a:spLocks noGrp="1" noRot="1" noChangeAspect="1" noChangeArrowheads="1" noTextEdit="1"/>
          </p:cNvSpPr>
          <p:nvPr>
            <p:ph type="sldImg"/>
          </p:nvPr>
        </p:nvSpPr>
        <p:spPr>
          <a:xfrm>
            <a:off x="992188" y="768350"/>
            <a:ext cx="5114925" cy="3836988"/>
          </a:xfrm>
          <a:ln/>
        </p:spPr>
      </p:sp>
      <p:sp>
        <p:nvSpPr>
          <p:cNvPr id="152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394555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6A921A-C73E-4EFC-B341-3B7DDCEE6EC0}" type="slidenum">
              <a:rPr lang="en-US" altLang="en-US"/>
              <a:pPr/>
              <a:t>29</a:t>
            </a:fld>
            <a:endParaRPr lang="en-US" altLang="en-US"/>
          </a:p>
        </p:txBody>
      </p:sp>
      <p:sp>
        <p:nvSpPr>
          <p:cNvPr id="154626" name="Rectangle 2"/>
          <p:cNvSpPr>
            <a:spLocks noGrp="1" noRot="1" noChangeAspect="1" noChangeArrowheads="1" noTextEdit="1"/>
          </p:cNvSpPr>
          <p:nvPr>
            <p:ph type="sldImg"/>
          </p:nvPr>
        </p:nvSpPr>
        <p:spPr>
          <a:xfrm>
            <a:off x="992188" y="768350"/>
            <a:ext cx="5114925" cy="3836988"/>
          </a:xfrm>
          <a:ln/>
        </p:spPr>
      </p:sp>
      <p:sp>
        <p:nvSpPr>
          <p:cNvPr id="154627" name="Rectangle 3"/>
          <p:cNvSpPr>
            <a:spLocks noGrp="1" noChangeArrowheads="1"/>
          </p:cNvSpPr>
          <p:nvPr>
            <p:ph type="body" idx="1"/>
          </p:nvPr>
        </p:nvSpPr>
        <p:spPr/>
        <p:txBody>
          <a:bodyPr/>
          <a:lstStyle/>
          <a:p>
            <a:r>
              <a:rPr lang="en-US" altLang="en-US" dirty="0"/>
              <a:t>As this language was being developed, someone asked ‘Why 10°C’?  That would cover the allowed range for sample storage, drying ovens, incubators – pretty much anything where a range of acceptability is </a:t>
            </a:r>
            <a:r>
              <a:rPr lang="en-US" altLang="en-US" dirty="0" smtClean="0"/>
              <a:t>described.</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This is the failsafe so that you can’t take a single thermometer, use it in a refrigerator (around 0°C) AND a drying oven (around 100°C), and just check it at 50°.  It also means that if you have a thermometer for Flashpoint that is used to report data over the range of 30°C to 110°C, you need to ANNUALLY verify that thermometer at 30 and 110.</a:t>
            </a:r>
          </a:p>
          <a:p>
            <a:endParaRPr lang="en-US" altLang="en-US" dirty="0"/>
          </a:p>
          <a:p>
            <a:endParaRPr lang="en-US" altLang="en-US" dirty="0"/>
          </a:p>
        </p:txBody>
      </p:sp>
    </p:spTree>
    <p:extLst>
      <p:ext uri="{BB962C8B-B14F-4D97-AF65-F5344CB8AC3E}">
        <p14:creationId xmlns:p14="http://schemas.microsoft.com/office/powerpoint/2010/main" val="6254650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578D94-CA70-4353-81E1-53CE672A39F5}" type="slidenum">
              <a:rPr lang="en-US" altLang="en-US"/>
              <a:pPr/>
              <a:t>32</a:t>
            </a:fld>
            <a:endParaRPr lang="en-US" altLang="en-US"/>
          </a:p>
        </p:txBody>
      </p:sp>
      <p:sp>
        <p:nvSpPr>
          <p:cNvPr id="93186" name="Rectangle 2"/>
          <p:cNvSpPr>
            <a:spLocks noGrp="1" noRot="1" noChangeAspect="1" noChangeArrowheads="1" noTextEdit="1"/>
          </p:cNvSpPr>
          <p:nvPr>
            <p:ph type="sldImg"/>
          </p:nvPr>
        </p:nvSpPr>
        <p:spPr>
          <a:xfrm>
            <a:off x="992188" y="768350"/>
            <a:ext cx="5114925" cy="3836988"/>
          </a:xfrm>
          <a:ln/>
        </p:spPr>
      </p:sp>
      <p:sp>
        <p:nvSpPr>
          <p:cNvPr id="931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0095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 short story, not War and Peace</a:t>
            </a:r>
          </a:p>
          <a:p>
            <a:endParaRPr lang="en-US" dirty="0"/>
          </a:p>
          <a:p>
            <a:r>
              <a:rPr lang="en-US" dirty="0"/>
              <a:t>For a laboratory doing</a:t>
            </a:r>
            <a:r>
              <a:rPr lang="en-US" baseline="0" dirty="0"/>
              <a:t> chemical testing, all of the requirements are in Modules 1, 2 and 4 of Volume 1, a total of 60 pages of text as compared to the 324 pages of the NELAC standard.</a:t>
            </a:r>
            <a:endParaRPr lang="en-US" dirty="0"/>
          </a:p>
        </p:txBody>
      </p:sp>
      <p:sp>
        <p:nvSpPr>
          <p:cNvPr id="4" name="Slide Number Placeholder 3"/>
          <p:cNvSpPr>
            <a:spLocks noGrp="1"/>
          </p:cNvSpPr>
          <p:nvPr>
            <p:ph type="sldNum" sz="quarter" idx="10"/>
          </p:nvPr>
        </p:nvSpPr>
        <p:spPr/>
        <p:txBody>
          <a:bodyPr/>
          <a:lstStyle/>
          <a:p>
            <a:pPr>
              <a:defRPr/>
            </a:pPr>
            <a:fld id="{DE810C7F-FA0C-4C93-8499-C40A6E369CF3}" type="slidenum">
              <a:rPr lang="en-US" smtClean="0"/>
              <a:pPr>
                <a:defRPr/>
              </a:pPr>
              <a:t>2</a:t>
            </a:fld>
            <a:endParaRPr lang="en-US" dirty="0"/>
          </a:p>
        </p:txBody>
      </p:sp>
    </p:spTree>
    <p:extLst>
      <p:ext uri="{BB962C8B-B14F-4D97-AF65-F5344CB8AC3E}">
        <p14:creationId xmlns:p14="http://schemas.microsoft.com/office/powerpoint/2010/main" val="32448668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7B42C3-A033-4C04-B93C-9C0ABD866065}" type="slidenum">
              <a:rPr lang="en-US" altLang="en-US"/>
              <a:pPr/>
              <a:t>33</a:t>
            </a:fld>
            <a:endParaRPr lang="en-US" altLang="en-US"/>
          </a:p>
        </p:txBody>
      </p:sp>
      <p:sp>
        <p:nvSpPr>
          <p:cNvPr id="123906" name="Rectangle 2"/>
          <p:cNvSpPr>
            <a:spLocks noGrp="1" noRot="1" noChangeAspect="1" noChangeArrowheads="1" noTextEdit="1"/>
          </p:cNvSpPr>
          <p:nvPr>
            <p:ph type="sldImg"/>
          </p:nvPr>
        </p:nvSpPr>
        <p:spPr>
          <a:xfrm>
            <a:off x="992188" y="768350"/>
            <a:ext cx="5114925" cy="3836988"/>
          </a:xfrm>
          <a:ln/>
        </p:spPr>
      </p:sp>
      <p:sp>
        <p:nvSpPr>
          <p:cNvPr id="1239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47722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Slide Image Placeholder 1"/>
          <p:cNvSpPr>
            <a:spLocks noGrp="1" noRot="1" noChangeAspect="1" noTextEdit="1"/>
          </p:cNvSpPr>
          <p:nvPr>
            <p:ph type="sldImg"/>
          </p:nvPr>
        </p:nvSpPr>
        <p:spPr>
          <a:xfrm>
            <a:off x="992188" y="768350"/>
            <a:ext cx="5114925" cy="3836988"/>
          </a:xfrm>
          <a:ln/>
        </p:spPr>
      </p:sp>
      <p:sp>
        <p:nvSpPr>
          <p:cNvPr id="295939" name="Notes Placeholder 2"/>
          <p:cNvSpPr>
            <a:spLocks noGrp="1"/>
          </p:cNvSpPr>
          <p:nvPr>
            <p:ph type="body" idx="1"/>
          </p:nvPr>
        </p:nvSpPr>
        <p:spPr>
          <a:noFill/>
          <a:ln/>
        </p:spPr>
        <p:txBody>
          <a:bodyPr/>
          <a:lstStyle/>
          <a:p>
            <a:pPr eaLnBrk="1" hangingPunct="1"/>
            <a:r>
              <a:rPr lang="en-US" dirty="0" smtClean="0">
                <a:latin typeface="Arial" pitchFamily="34" charset="0"/>
              </a:rPr>
              <a:t>Section 1.4 in modules 3 through 6 is ISO 17025 section 5.4.4,</a:t>
            </a:r>
            <a:r>
              <a:rPr lang="en-US" baseline="0" dirty="0" smtClean="0">
                <a:latin typeface="Arial" pitchFamily="34" charset="0"/>
              </a:rPr>
              <a:t> except where ISO uses Standard Method, the TNI standard has changed this to Reference Method and provided a definition.  This change is to prevent confusion with </a:t>
            </a:r>
            <a:r>
              <a:rPr lang="en-US" i="1" baseline="0" dirty="0" smtClean="0">
                <a:latin typeface="Arial" pitchFamily="34" charset="0"/>
              </a:rPr>
              <a:t>Standard Methods</a:t>
            </a:r>
            <a:r>
              <a:rPr lang="en-US" baseline="0" dirty="0" smtClean="0">
                <a:latin typeface="Arial" pitchFamily="34" charset="0"/>
              </a:rPr>
              <a:t>. ISO 17025 does not define Standard Method/</a:t>
            </a:r>
            <a:endParaRPr lang="en-US" dirty="0" smtClean="0">
              <a:latin typeface="Arial" pitchFamily="34" charset="0"/>
            </a:endParaRPr>
          </a:p>
        </p:txBody>
      </p:sp>
      <p:sp>
        <p:nvSpPr>
          <p:cNvPr id="295940" name="Slide Number Placeholder 3"/>
          <p:cNvSpPr>
            <a:spLocks noGrp="1"/>
          </p:cNvSpPr>
          <p:nvPr>
            <p:ph type="sldNum" sz="quarter" idx="5"/>
          </p:nvPr>
        </p:nvSpPr>
        <p:spPr>
          <a:noFill/>
        </p:spPr>
        <p:txBody>
          <a:bodyPr/>
          <a:lstStyle/>
          <a:p>
            <a:fld id="{51C2D40C-A284-4D60-A114-6CEECC57CF30}" type="slidenum">
              <a:rPr lang="en-US" smtClean="0">
                <a:latin typeface="Arial" pitchFamily="34" charset="0"/>
              </a:rPr>
              <a:pPr/>
              <a:t>34</a:t>
            </a:fld>
            <a:endParaRPr lang="en-US" smtClean="0">
              <a:latin typeface="Arial" pitchFamily="34" charset="0"/>
            </a:endParaRPr>
          </a:p>
        </p:txBody>
      </p:sp>
    </p:spTree>
    <p:extLst>
      <p:ext uri="{BB962C8B-B14F-4D97-AF65-F5344CB8AC3E}">
        <p14:creationId xmlns:p14="http://schemas.microsoft.com/office/powerpoint/2010/main" val="28749572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normAutofit/>
          </a:bodyPr>
          <a:lstStyle/>
          <a:p>
            <a:r>
              <a:rPr lang="en-US" dirty="0" smtClean="0"/>
              <a:t>So, in this example, Method 624 requires a 35% RSD for the initial calibration, so that criterion</a:t>
            </a:r>
            <a:r>
              <a:rPr lang="en-US" baseline="0" dirty="0" smtClean="0"/>
              <a:t> must be used.  Since acetone is not a 624 </a:t>
            </a:r>
            <a:r>
              <a:rPr lang="en-US" baseline="0" dirty="0" err="1" smtClean="0"/>
              <a:t>analyte</a:t>
            </a:r>
            <a:r>
              <a:rPr lang="en-US" baseline="0" dirty="0" smtClean="0"/>
              <a:t>, there are no QC limits for the continuing calibration check. So, the requirement in the “similar” method, 8260 would be used. 8260 also has requirements for a minimum response factor and surrogate recovery that are not in 624.</a:t>
            </a:r>
            <a:endParaRPr lang="en-US" dirty="0"/>
          </a:p>
        </p:txBody>
      </p:sp>
      <p:sp>
        <p:nvSpPr>
          <p:cNvPr id="4" name="Slide Number Placeholder 3"/>
          <p:cNvSpPr>
            <a:spLocks noGrp="1"/>
          </p:cNvSpPr>
          <p:nvPr>
            <p:ph type="sldNum" sz="quarter" idx="10"/>
          </p:nvPr>
        </p:nvSpPr>
        <p:spPr/>
        <p:txBody>
          <a:bodyPr/>
          <a:lstStyle/>
          <a:p>
            <a:pPr>
              <a:defRPr/>
            </a:pPr>
            <a:fld id="{484ED28B-729B-4A8D-A645-AE44C8D9D14B}" type="slidenum">
              <a:rPr lang="en-US" smtClean="0"/>
              <a:pPr>
                <a:defRPr/>
              </a:pPr>
              <a:t>36</a:t>
            </a:fld>
            <a:endParaRPr lang="en-US"/>
          </a:p>
        </p:txBody>
      </p:sp>
    </p:spTree>
    <p:extLst>
      <p:ext uri="{BB962C8B-B14F-4D97-AF65-F5344CB8AC3E}">
        <p14:creationId xmlns:p14="http://schemas.microsoft.com/office/powerpoint/2010/main" val="40727706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10"/>
          </p:nvPr>
        </p:nvSpPr>
        <p:spPr/>
        <p:txBody>
          <a:bodyPr/>
          <a:lstStyle/>
          <a:p>
            <a:fld id="{040DD1B2-9755-4CE9-B400-12A1B4DEDC48}" type="slidenum">
              <a:rPr lang="en-US" altLang="en-US" smtClean="0"/>
              <a:pPr/>
              <a:t>37</a:t>
            </a:fld>
            <a:endParaRPr lang="en-US" altLang="en-US"/>
          </a:p>
        </p:txBody>
      </p:sp>
    </p:spTree>
    <p:extLst>
      <p:ext uri="{BB962C8B-B14F-4D97-AF65-F5344CB8AC3E}">
        <p14:creationId xmlns:p14="http://schemas.microsoft.com/office/powerpoint/2010/main" val="16820308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Slide Image Placeholder 1"/>
          <p:cNvSpPr>
            <a:spLocks noGrp="1" noRot="1" noChangeAspect="1" noTextEdit="1"/>
          </p:cNvSpPr>
          <p:nvPr>
            <p:ph type="sldImg"/>
          </p:nvPr>
        </p:nvSpPr>
        <p:spPr>
          <a:ln/>
        </p:spPr>
      </p:sp>
      <p:sp>
        <p:nvSpPr>
          <p:cNvPr id="314371" name="Notes Placeholder 2"/>
          <p:cNvSpPr>
            <a:spLocks noGrp="1"/>
          </p:cNvSpPr>
          <p:nvPr>
            <p:ph type="body" idx="1"/>
          </p:nvPr>
        </p:nvSpPr>
        <p:spPr>
          <a:noFill/>
          <a:ln/>
        </p:spPr>
        <p:txBody>
          <a:bodyPr/>
          <a:lstStyle/>
          <a:p>
            <a:pPr eaLnBrk="1" hangingPunct="1"/>
            <a:r>
              <a:rPr lang="en-US" dirty="0" smtClean="0">
                <a:latin typeface="Arial" pitchFamily="34" charset="0"/>
              </a:rPr>
              <a:t>This section, which allows for an easier validation procedure for reference methods, is the reason for the language in Section 1.4.  In many ways, this is very reasonable, as whatever organization</a:t>
            </a:r>
            <a:r>
              <a:rPr lang="en-US" baseline="0" dirty="0" smtClean="0">
                <a:latin typeface="Arial" pitchFamily="34" charset="0"/>
              </a:rPr>
              <a:t> originally validated the method used a thorough process. T</a:t>
            </a:r>
            <a:r>
              <a:rPr lang="en-US" dirty="0" smtClean="0">
                <a:latin typeface="Arial" pitchFamily="34" charset="0"/>
              </a:rPr>
              <a:t>he lab just needs to check performance for a new </a:t>
            </a:r>
            <a:r>
              <a:rPr lang="en-US" dirty="0" err="1" smtClean="0">
                <a:latin typeface="Arial" pitchFamily="34" charset="0"/>
              </a:rPr>
              <a:t>analyte</a:t>
            </a:r>
            <a:r>
              <a:rPr lang="en-US" dirty="0" smtClean="0">
                <a:latin typeface="Arial" pitchFamily="34" charset="0"/>
              </a:rPr>
              <a:t> on a validated method.  Make sense?</a:t>
            </a:r>
          </a:p>
          <a:p>
            <a:pPr eaLnBrk="1" hangingPunct="1"/>
            <a:r>
              <a:rPr lang="en-US" dirty="0" smtClean="0">
                <a:latin typeface="Arial" pitchFamily="34" charset="0"/>
              </a:rPr>
              <a:t>Since the precision and bias requirement is the same 4 replicate option provided</a:t>
            </a:r>
            <a:r>
              <a:rPr lang="en-US" baseline="0" dirty="0" smtClean="0">
                <a:latin typeface="Arial" pitchFamily="34" charset="0"/>
              </a:rPr>
              <a:t> for an initial DOC, they can be the same four samples.</a:t>
            </a:r>
            <a:endParaRPr lang="en-US" dirty="0" smtClean="0">
              <a:latin typeface="Arial" pitchFamily="34" charset="0"/>
            </a:endParaRPr>
          </a:p>
        </p:txBody>
      </p:sp>
      <p:sp>
        <p:nvSpPr>
          <p:cNvPr id="314372" name="Slide Number Placeholder 3"/>
          <p:cNvSpPr>
            <a:spLocks noGrp="1"/>
          </p:cNvSpPr>
          <p:nvPr>
            <p:ph type="sldNum" sz="quarter" idx="5"/>
          </p:nvPr>
        </p:nvSpPr>
        <p:spPr>
          <a:noFill/>
        </p:spPr>
        <p:txBody>
          <a:bodyPr/>
          <a:lstStyle/>
          <a:p>
            <a:fld id="{2A088B67-FD9A-4DC0-B619-8A397E2ABAF5}" type="slidenum">
              <a:rPr lang="en-US" smtClean="0">
                <a:latin typeface="Arial" pitchFamily="34" charset="0"/>
              </a:rPr>
              <a:pPr/>
              <a:t>38</a:t>
            </a:fld>
            <a:endParaRPr lang="en-US" smtClean="0">
              <a:latin typeface="Arial" pitchFamily="34" charset="0"/>
            </a:endParaRPr>
          </a:p>
        </p:txBody>
      </p:sp>
    </p:spTree>
    <p:extLst>
      <p:ext uri="{BB962C8B-B14F-4D97-AF65-F5344CB8AC3E}">
        <p14:creationId xmlns:p14="http://schemas.microsoft.com/office/powerpoint/2010/main" val="33857467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2A77107-67CE-4D30-8A3E-54FB1C855E1A}" type="slidenum">
              <a:rPr lang="en-US" smtClean="0"/>
              <a:pPr>
                <a:defRPr/>
              </a:pPr>
              <a:t>39</a:t>
            </a:fld>
            <a:endParaRPr lang="en-US"/>
          </a:p>
        </p:txBody>
      </p:sp>
    </p:spTree>
    <p:extLst>
      <p:ext uri="{BB962C8B-B14F-4D97-AF65-F5344CB8AC3E}">
        <p14:creationId xmlns:p14="http://schemas.microsoft.com/office/powerpoint/2010/main" val="42524429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2A77107-67CE-4D30-8A3E-54FB1C855E1A}" type="slidenum">
              <a:rPr lang="en-US" smtClean="0"/>
              <a:pPr>
                <a:defRPr/>
              </a:pPr>
              <a:t>40</a:t>
            </a:fld>
            <a:endParaRPr lang="en-US"/>
          </a:p>
        </p:txBody>
      </p:sp>
    </p:spTree>
    <p:extLst>
      <p:ext uri="{BB962C8B-B14F-4D97-AF65-F5344CB8AC3E}">
        <p14:creationId xmlns:p14="http://schemas.microsoft.com/office/powerpoint/2010/main" val="19418843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C522F9-CB65-4EB0-9360-872D21808405}" type="slidenum">
              <a:rPr lang="en-US" smtClean="0"/>
              <a:pPr/>
              <a:t>41</a:t>
            </a:fld>
            <a:endParaRPr lang="en-US"/>
          </a:p>
        </p:txBody>
      </p:sp>
    </p:spTree>
    <p:extLst>
      <p:ext uri="{BB962C8B-B14F-4D97-AF65-F5344CB8AC3E}">
        <p14:creationId xmlns:p14="http://schemas.microsoft.com/office/powerpoint/2010/main" val="20962196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C522F9-CB65-4EB0-9360-872D21808405}" type="slidenum">
              <a:rPr lang="en-US" smtClean="0"/>
              <a:pPr/>
              <a:t>42</a:t>
            </a:fld>
            <a:endParaRPr lang="en-US"/>
          </a:p>
        </p:txBody>
      </p:sp>
    </p:spTree>
    <p:extLst>
      <p:ext uri="{BB962C8B-B14F-4D97-AF65-F5344CB8AC3E}">
        <p14:creationId xmlns:p14="http://schemas.microsoft.com/office/powerpoint/2010/main" val="16293871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r>
              <a:rPr lang="en-US" dirty="0" smtClean="0"/>
              <a:t>AS has been pointed out</a:t>
            </a:r>
            <a:r>
              <a:rPr lang="en-US" baseline="0" dirty="0" smtClean="0"/>
              <a:t> in other presentations, this refers to methods that are not already promulgated.  </a:t>
            </a:r>
            <a:endParaRPr lang="en-US" dirty="0"/>
          </a:p>
        </p:txBody>
      </p:sp>
      <p:sp>
        <p:nvSpPr>
          <p:cNvPr id="4" name="Slide Number Placeholder 3"/>
          <p:cNvSpPr>
            <a:spLocks noGrp="1"/>
          </p:cNvSpPr>
          <p:nvPr>
            <p:ph type="sldNum" sz="quarter" idx="10"/>
          </p:nvPr>
        </p:nvSpPr>
        <p:spPr/>
        <p:txBody>
          <a:bodyPr/>
          <a:lstStyle/>
          <a:p>
            <a:fld id="{39C522F9-CB65-4EB0-9360-872D21808405}" type="slidenum">
              <a:rPr lang="en-US" smtClean="0"/>
              <a:pPr/>
              <a:t>44</a:t>
            </a:fld>
            <a:endParaRPr lang="en-US"/>
          </a:p>
        </p:txBody>
      </p:sp>
    </p:spTree>
    <p:extLst>
      <p:ext uri="{BB962C8B-B14F-4D97-AF65-F5344CB8AC3E}">
        <p14:creationId xmlns:p14="http://schemas.microsoft.com/office/powerpoint/2010/main" val="161044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Elephino </a:t>
            </a:r>
            <a:r>
              <a:rPr lang="en-US" i="1" dirty="0"/>
              <a:t>(pronounced ‘ell if I know).  </a:t>
            </a:r>
            <a:r>
              <a:rPr lang="en-US" dirty="0"/>
              <a:t>You should not be spending too much time trying</a:t>
            </a:r>
            <a:r>
              <a:rPr lang="en-US" baseline="0" dirty="0"/>
              <a:t> to find the differences. It will drive you crazy and will not be very productive.</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6F757ABF-2A16-4E1C-BBC5-6EDFE013B148}" type="slidenum">
              <a:rPr lang="en-US" smtClean="0"/>
              <a:pPr>
                <a:defRPr/>
              </a:pPr>
              <a:t>3</a:t>
            </a:fld>
            <a:endParaRPr lang="en-US" dirty="0"/>
          </a:p>
        </p:txBody>
      </p:sp>
    </p:spTree>
    <p:extLst>
      <p:ext uri="{BB962C8B-B14F-4D97-AF65-F5344CB8AC3E}">
        <p14:creationId xmlns:p14="http://schemas.microsoft.com/office/powerpoint/2010/main" val="26128635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2A77107-67CE-4D30-8A3E-54FB1C855E1A}" type="slidenum">
              <a:rPr lang="en-US" smtClean="0"/>
              <a:pPr>
                <a:defRPr/>
              </a:pPr>
              <a:t>46</a:t>
            </a:fld>
            <a:endParaRPr lang="en-US"/>
          </a:p>
        </p:txBody>
      </p:sp>
    </p:spTree>
    <p:extLst>
      <p:ext uri="{BB962C8B-B14F-4D97-AF65-F5344CB8AC3E}">
        <p14:creationId xmlns:p14="http://schemas.microsoft.com/office/powerpoint/2010/main" val="4477590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pPr defTabSz="957468" eaLnBrk="1" fontAlgn="auto" hangingPunct="1">
              <a:spcBef>
                <a:spcPts val="0"/>
              </a:spcBef>
              <a:spcAft>
                <a:spcPts val="0"/>
              </a:spcAft>
              <a:defRPr/>
            </a:pPr>
            <a:r>
              <a:rPr lang="en-US" sz="1300" dirty="0">
                <a:solidFill>
                  <a:prstClr val="black"/>
                </a:solidFill>
                <a:latin typeface="+mn-lt"/>
              </a:rPr>
              <a:t>If you chose to combine them, address how you propose to do that and put it into your Quality Manual.  </a:t>
            </a:r>
          </a:p>
          <a:p>
            <a:endParaRPr lang="en-US" dirty="0"/>
          </a:p>
        </p:txBody>
      </p:sp>
      <p:sp>
        <p:nvSpPr>
          <p:cNvPr id="4" name="Slide Number Placeholder 3"/>
          <p:cNvSpPr>
            <a:spLocks noGrp="1"/>
          </p:cNvSpPr>
          <p:nvPr>
            <p:ph type="sldNum" sz="quarter" idx="10"/>
          </p:nvPr>
        </p:nvSpPr>
        <p:spPr/>
        <p:txBody>
          <a:bodyPr/>
          <a:lstStyle/>
          <a:p>
            <a:fld id="{39C522F9-CB65-4EB0-9360-872D21808405}" type="slidenum">
              <a:rPr lang="en-US" smtClean="0"/>
              <a:pPr/>
              <a:t>47</a:t>
            </a:fld>
            <a:endParaRPr lang="en-US"/>
          </a:p>
        </p:txBody>
      </p:sp>
    </p:spTree>
    <p:extLst>
      <p:ext uri="{BB962C8B-B14F-4D97-AF65-F5344CB8AC3E}">
        <p14:creationId xmlns:p14="http://schemas.microsoft.com/office/powerpoint/2010/main" val="10086655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r>
              <a:rPr lang="en-US" dirty="0" smtClean="0"/>
              <a:t>The basic outline of the new section.</a:t>
            </a:r>
            <a:r>
              <a:rPr lang="en-US" baseline="0" dirty="0" smtClean="0"/>
              <a:t>  This whole section was rearranged to make things more clear.  The general content is the same with some clarification.  </a:t>
            </a:r>
            <a:endParaRPr lang="en-US" dirty="0"/>
          </a:p>
        </p:txBody>
      </p:sp>
      <p:sp>
        <p:nvSpPr>
          <p:cNvPr id="4" name="Slide Number Placeholder 3"/>
          <p:cNvSpPr>
            <a:spLocks noGrp="1"/>
          </p:cNvSpPr>
          <p:nvPr>
            <p:ph type="sldNum" sz="quarter" idx="10"/>
          </p:nvPr>
        </p:nvSpPr>
        <p:spPr/>
        <p:txBody>
          <a:bodyPr/>
          <a:lstStyle/>
          <a:p>
            <a:fld id="{39C522F9-CB65-4EB0-9360-872D21808405}" type="slidenum">
              <a:rPr lang="en-US" smtClean="0"/>
              <a:pPr/>
              <a:t>48</a:t>
            </a:fld>
            <a:endParaRPr lang="en-US"/>
          </a:p>
        </p:txBody>
      </p:sp>
    </p:spTree>
    <p:extLst>
      <p:ext uri="{BB962C8B-B14F-4D97-AF65-F5344CB8AC3E}">
        <p14:creationId xmlns:p14="http://schemas.microsoft.com/office/powerpoint/2010/main" val="9846001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smtClean="0"/>
              <a:t>This</a:t>
            </a:r>
            <a:r>
              <a:rPr lang="en-US" baseline="0" dirty="0" smtClean="0"/>
              <a:t> was always required for MF.  Now this requirement also includes, MPN/MTF, </a:t>
            </a:r>
            <a:r>
              <a:rPr lang="en-US" baseline="0" dirty="0" err="1" smtClean="0"/>
              <a:t>Qualitray</a:t>
            </a:r>
            <a:r>
              <a:rPr lang="en-US" baseline="0" dirty="0" smtClean="0"/>
              <a:t>, </a:t>
            </a:r>
            <a:r>
              <a:rPr lang="en-US" baseline="0" dirty="0" err="1" smtClean="0"/>
              <a:t>Simplate</a:t>
            </a:r>
            <a:r>
              <a:rPr lang="en-US" baseline="0" dirty="0" smtClean="0"/>
              <a:t>, HPC or any other method where you would report a number.     </a:t>
            </a:r>
            <a:endParaRPr lang="en-US" dirty="0" smtClean="0"/>
          </a:p>
          <a:p>
            <a:endParaRPr lang="en-US" dirty="0"/>
          </a:p>
        </p:txBody>
      </p:sp>
      <p:sp>
        <p:nvSpPr>
          <p:cNvPr id="4" name="Slide Number Placeholder 3"/>
          <p:cNvSpPr>
            <a:spLocks noGrp="1"/>
          </p:cNvSpPr>
          <p:nvPr>
            <p:ph type="sldNum" sz="quarter" idx="10"/>
          </p:nvPr>
        </p:nvSpPr>
        <p:spPr/>
        <p:txBody>
          <a:bodyPr/>
          <a:lstStyle/>
          <a:p>
            <a:fld id="{39C522F9-CB65-4EB0-9360-872D21808405}" type="slidenum">
              <a:rPr lang="en-US" smtClean="0"/>
              <a:pPr/>
              <a:t>49</a:t>
            </a:fld>
            <a:endParaRPr lang="en-US"/>
          </a:p>
        </p:txBody>
      </p:sp>
    </p:spTree>
    <p:extLst>
      <p:ext uri="{BB962C8B-B14F-4D97-AF65-F5344CB8AC3E}">
        <p14:creationId xmlns:p14="http://schemas.microsoft.com/office/powerpoint/2010/main" val="10335556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r>
              <a:rPr lang="en-US" dirty="0" smtClean="0"/>
              <a:t>This</a:t>
            </a:r>
            <a:r>
              <a:rPr lang="en-US" baseline="0" dirty="0" smtClean="0"/>
              <a:t> section was reviewed based on an SIR.  The committee determined that when numbers were being reported, there needed to be consistency among the analysts not only in identifying a colony but recognizing a positive tube and a fluorescing well.  </a:t>
            </a:r>
            <a:endParaRPr lang="en-US" dirty="0"/>
          </a:p>
        </p:txBody>
      </p:sp>
      <p:sp>
        <p:nvSpPr>
          <p:cNvPr id="4" name="Slide Number Placeholder 3"/>
          <p:cNvSpPr>
            <a:spLocks noGrp="1"/>
          </p:cNvSpPr>
          <p:nvPr>
            <p:ph type="sldNum" sz="quarter" idx="10"/>
          </p:nvPr>
        </p:nvSpPr>
        <p:spPr/>
        <p:txBody>
          <a:bodyPr/>
          <a:lstStyle/>
          <a:p>
            <a:fld id="{39C522F9-CB65-4EB0-9360-872D21808405}" type="slidenum">
              <a:rPr lang="en-US" smtClean="0"/>
              <a:pPr/>
              <a:t>50</a:t>
            </a:fld>
            <a:endParaRPr lang="en-US"/>
          </a:p>
        </p:txBody>
      </p:sp>
    </p:spTree>
    <p:extLst>
      <p:ext uri="{BB962C8B-B14F-4D97-AF65-F5344CB8AC3E}">
        <p14:creationId xmlns:p14="http://schemas.microsoft.com/office/powerpoint/2010/main" val="26346332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C522F9-CB65-4EB0-9360-872D21808405}" type="slidenum">
              <a:rPr lang="en-US" smtClean="0"/>
              <a:pPr/>
              <a:t>51</a:t>
            </a:fld>
            <a:endParaRPr lang="en-US"/>
          </a:p>
        </p:txBody>
      </p:sp>
    </p:spTree>
    <p:extLst>
      <p:ext uri="{BB962C8B-B14F-4D97-AF65-F5344CB8AC3E}">
        <p14:creationId xmlns:p14="http://schemas.microsoft.com/office/powerpoint/2010/main" val="41395150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C522F9-CB65-4EB0-9360-872D21808405}" type="slidenum">
              <a:rPr lang="en-US" smtClean="0"/>
              <a:pPr/>
              <a:t>52</a:t>
            </a:fld>
            <a:endParaRPr lang="en-US"/>
          </a:p>
        </p:txBody>
      </p:sp>
    </p:spTree>
    <p:extLst>
      <p:ext uri="{BB962C8B-B14F-4D97-AF65-F5344CB8AC3E}">
        <p14:creationId xmlns:p14="http://schemas.microsoft.com/office/powerpoint/2010/main" val="25774424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pPr lvl="1"/>
            <a:r>
              <a:rPr lang="en-US" sz="3400" dirty="0" smtClean="0"/>
              <a:t>All pieces measuring volume not just pipettes.  </a:t>
            </a:r>
          </a:p>
          <a:p>
            <a:pPr lvl="1"/>
            <a:r>
              <a:rPr lang="en-US" sz="3400" dirty="0" smtClean="0"/>
              <a:t>Acceptance criteria for the volumetric check.  </a:t>
            </a:r>
          </a:p>
          <a:p>
            <a:pPr lvl="1"/>
            <a:r>
              <a:rPr lang="en-US" sz="3400" dirty="0" smtClean="0"/>
              <a:t>Only a baseline.  Program requirements supersede</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39C522F9-CB65-4EB0-9360-872D21808405}" type="slidenum">
              <a:rPr lang="en-US" smtClean="0"/>
              <a:pPr/>
              <a:t>55</a:t>
            </a:fld>
            <a:endParaRPr lang="en-US"/>
          </a:p>
        </p:txBody>
      </p:sp>
    </p:spTree>
    <p:extLst>
      <p:ext uri="{BB962C8B-B14F-4D97-AF65-F5344CB8AC3E}">
        <p14:creationId xmlns:p14="http://schemas.microsoft.com/office/powerpoint/2010/main" val="17306262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r>
              <a:rPr lang="en-US" dirty="0" smtClean="0"/>
              <a:t>Holidays and weekends. </a:t>
            </a:r>
            <a:r>
              <a:rPr lang="en-US" baseline="0" dirty="0" smtClean="0"/>
              <a:t>  If the samples come out of the incubator in the am on a weekend there is no need to have an analyst stay for 4 hours just to read it again once it is empty.   We suggest to continue taking readings, even on empty incubators,  so as to not be out of your normal routine.  Things tend to get missed when routines change.  </a:t>
            </a:r>
          </a:p>
          <a:p>
            <a:pPr lvl="1"/>
            <a:r>
              <a:rPr lang="en-US" sz="3200" dirty="0" smtClean="0"/>
              <a:t>SIR regarding frequency of temp readings </a:t>
            </a:r>
          </a:p>
          <a:p>
            <a:pPr lvl="1"/>
            <a:r>
              <a:rPr lang="en-US" sz="3200" dirty="0" smtClean="0"/>
              <a:t>Flexibility for staffing issues and periods of non-use </a:t>
            </a:r>
          </a:p>
          <a:p>
            <a:pPr lvl="1"/>
            <a:r>
              <a:rPr lang="en-US" sz="3200" dirty="0" smtClean="0"/>
              <a:t>Clarification on equilibrium condition testing</a:t>
            </a:r>
            <a:endParaRPr lang="en-US" dirty="0"/>
          </a:p>
        </p:txBody>
      </p:sp>
      <p:sp>
        <p:nvSpPr>
          <p:cNvPr id="4" name="Slide Number Placeholder 3"/>
          <p:cNvSpPr>
            <a:spLocks noGrp="1"/>
          </p:cNvSpPr>
          <p:nvPr>
            <p:ph type="sldNum" sz="quarter" idx="10"/>
          </p:nvPr>
        </p:nvSpPr>
        <p:spPr/>
        <p:txBody>
          <a:bodyPr/>
          <a:lstStyle/>
          <a:p>
            <a:fld id="{39C522F9-CB65-4EB0-9360-872D21808405}" type="slidenum">
              <a:rPr lang="en-US" smtClean="0"/>
              <a:pPr/>
              <a:t>57</a:t>
            </a:fld>
            <a:endParaRPr lang="en-US"/>
          </a:p>
        </p:txBody>
      </p:sp>
    </p:spTree>
    <p:extLst>
      <p:ext uri="{BB962C8B-B14F-4D97-AF65-F5344CB8AC3E}">
        <p14:creationId xmlns:p14="http://schemas.microsoft.com/office/powerpoint/2010/main" val="32654033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pPr lvl="1"/>
            <a:r>
              <a:rPr lang="en-US" sz="3200" dirty="0" smtClean="0"/>
              <a:t>Reduced frequency of Inhibitory Residue Testing</a:t>
            </a:r>
          </a:p>
          <a:p>
            <a:pPr lvl="1"/>
            <a:r>
              <a:rPr lang="en-US" sz="3200" dirty="0" smtClean="0"/>
              <a:t>In line with EPA cert manual</a:t>
            </a:r>
          </a:p>
        </p:txBody>
      </p:sp>
      <p:sp>
        <p:nvSpPr>
          <p:cNvPr id="4" name="Slide Number Placeholder 3"/>
          <p:cNvSpPr>
            <a:spLocks noGrp="1"/>
          </p:cNvSpPr>
          <p:nvPr>
            <p:ph type="sldNum" sz="quarter" idx="10"/>
          </p:nvPr>
        </p:nvSpPr>
        <p:spPr/>
        <p:txBody>
          <a:bodyPr/>
          <a:lstStyle/>
          <a:p>
            <a:fld id="{040DD1B2-9755-4CE9-B400-12A1B4DEDC48}" type="slidenum">
              <a:rPr lang="en-US" altLang="en-US" smtClean="0"/>
              <a:pPr/>
              <a:t>58</a:t>
            </a:fld>
            <a:endParaRPr lang="en-US" altLang="en-US"/>
          </a:p>
        </p:txBody>
      </p:sp>
    </p:spTree>
    <p:extLst>
      <p:ext uri="{BB962C8B-B14F-4D97-AF65-F5344CB8AC3E}">
        <p14:creationId xmlns:p14="http://schemas.microsoft.com/office/powerpoint/2010/main" val="588278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B1C2DF-53AA-4E38-8411-64C6DDCD4EE5}" type="slidenum">
              <a:rPr lang="en-US" altLang="en-US"/>
              <a:pPr/>
              <a:t>6</a:t>
            </a:fld>
            <a:endParaRPr lang="en-US" altLang="en-US"/>
          </a:p>
        </p:txBody>
      </p:sp>
      <p:sp>
        <p:nvSpPr>
          <p:cNvPr id="117762" name="Rectangle 2"/>
          <p:cNvSpPr>
            <a:spLocks noGrp="1" noRot="1" noChangeAspect="1" noChangeArrowheads="1" noTextEdit="1"/>
          </p:cNvSpPr>
          <p:nvPr>
            <p:ph type="sldImg"/>
          </p:nvPr>
        </p:nvSpPr>
        <p:spPr>
          <a:xfrm>
            <a:off x="992188" y="768350"/>
            <a:ext cx="5114925" cy="3836988"/>
          </a:xfrm>
          <a:ln/>
        </p:spPr>
      </p:sp>
      <p:sp>
        <p:nvSpPr>
          <p:cNvPr id="117763" name="Rectangle 3"/>
          <p:cNvSpPr>
            <a:spLocks noGrp="1" noChangeArrowheads="1"/>
          </p:cNvSpPr>
          <p:nvPr>
            <p:ph type="body" idx="1"/>
          </p:nvPr>
        </p:nvSpPr>
        <p:spPr/>
        <p:txBody>
          <a:bodyPr/>
          <a:lstStyle/>
          <a:p>
            <a:r>
              <a:rPr lang="en-US" altLang="en-US"/>
              <a:t>The notes given provide clarification of the text, examples and/or guidance. They do not contain requirements and do not form an integral part of this Standard.</a:t>
            </a:r>
            <a:br>
              <a:rPr lang="en-US" altLang="en-US"/>
            </a:br>
            <a:r>
              <a:rPr lang="en-US" altLang="en-US"/>
              <a:t/>
            </a:r>
            <a:br>
              <a:rPr lang="en-US" altLang="en-US"/>
            </a:br>
            <a:r>
              <a:rPr lang="en-US" altLang="en-US"/>
              <a:t>For example, the management review in Section 4.15 is clarified by TNI as occurring annually; the method development notes found in Section 5.4.4 are requirements per TNI</a:t>
            </a:r>
          </a:p>
        </p:txBody>
      </p:sp>
    </p:spTree>
    <p:extLst>
      <p:ext uri="{BB962C8B-B14F-4D97-AF65-F5344CB8AC3E}">
        <p14:creationId xmlns:p14="http://schemas.microsoft.com/office/powerpoint/2010/main" val="90700530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smtClean="0"/>
              <a:t>The requirement in the QS module is that all samples are checked for preservative.  This section is written and intended as an exemption as we all</a:t>
            </a:r>
            <a:r>
              <a:rPr lang="en-US" baseline="0" dirty="0" smtClean="0"/>
              <a:t> know hen have a counter full of 100 + </a:t>
            </a:r>
            <a:r>
              <a:rPr lang="en-US" baseline="0" dirty="0" err="1" smtClean="0"/>
              <a:t>bacti</a:t>
            </a:r>
            <a:r>
              <a:rPr lang="en-US" baseline="0" dirty="0" smtClean="0"/>
              <a:t> samples  needing to be setup an put into the incubator there is not always time to check that many.  But even more important , we are talking micro and contamination is always a concern.   So this was written all the way back in the 2003 standard and tweaked  and revised over the years to its current form.  This standard also addresses other disinfectants.   Sodium </a:t>
            </a:r>
            <a:r>
              <a:rPr lang="en-US" baseline="0" dirty="0" err="1" smtClean="0"/>
              <a:t>Thio</a:t>
            </a:r>
            <a:r>
              <a:rPr lang="en-US" baseline="0" dirty="0" smtClean="0"/>
              <a:t> is the neutralizing agent for Bromine.  UV and Ozone will not leave a long term residual in a distribution system so therefore there would be no residual to check or record.  </a:t>
            </a:r>
            <a:endParaRPr lang="en-US" dirty="0" smtClean="0"/>
          </a:p>
          <a:p>
            <a:endParaRPr lang="en-US" dirty="0"/>
          </a:p>
        </p:txBody>
      </p:sp>
      <p:sp>
        <p:nvSpPr>
          <p:cNvPr id="4" name="Slide Number Placeholder 3"/>
          <p:cNvSpPr>
            <a:spLocks noGrp="1"/>
          </p:cNvSpPr>
          <p:nvPr>
            <p:ph type="sldNum" sz="quarter" idx="10"/>
          </p:nvPr>
        </p:nvSpPr>
        <p:spPr/>
        <p:txBody>
          <a:bodyPr/>
          <a:lstStyle/>
          <a:p>
            <a:fld id="{39C522F9-CB65-4EB0-9360-872D21808405}" type="slidenum">
              <a:rPr lang="en-US" smtClean="0"/>
              <a:pPr/>
              <a:t>60</a:t>
            </a:fld>
            <a:endParaRPr lang="en-US"/>
          </a:p>
        </p:txBody>
      </p:sp>
    </p:spTree>
    <p:extLst>
      <p:ext uri="{BB962C8B-B14F-4D97-AF65-F5344CB8AC3E}">
        <p14:creationId xmlns:p14="http://schemas.microsoft.com/office/powerpoint/2010/main" val="35824999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pPr lvl="1"/>
            <a:r>
              <a:rPr lang="en-US" sz="3400" dirty="0" smtClean="0"/>
              <a:t>Exemption </a:t>
            </a:r>
          </a:p>
          <a:p>
            <a:pPr lvl="1"/>
            <a:r>
              <a:rPr lang="en-US" sz="3400" dirty="0" smtClean="0"/>
              <a:t>Not a requirement</a:t>
            </a:r>
          </a:p>
          <a:p>
            <a:pPr lvl="1"/>
            <a:r>
              <a:rPr lang="en-US" sz="3400" dirty="0" smtClean="0"/>
              <a:t>Every sample </a:t>
            </a:r>
            <a:r>
              <a:rPr lang="en-US" sz="3400" b="1" dirty="0" smtClean="0"/>
              <a:t>must be </a:t>
            </a:r>
            <a:r>
              <a:rPr lang="en-US" sz="3400" dirty="0" smtClean="0"/>
              <a:t>checked if all 4 conditions are not met</a:t>
            </a:r>
            <a:endParaRPr lang="en-US" dirty="0" smtClean="0"/>
          </a:p>
          <a:p>
            <a:endParaRPr lang="en-US" dirty="0"/>
          </a:p>
        </p:txBody>
      </p:sp>
      <p:sp>
        <p:nvSpPr>
          <p:cNvPr id="4" name="Slide Number Placeholder 3"/>
          <p:cNvSpPr>
            <a:spLocks noGrp="1"/>
          </p:cNvSpPr>
          <p:nvPr>
            <p:ph type="sldNum" sz="quarter" idx="10"/>
          </p:nvPr>
        </p:nvSpPr>
        <p:spPr/>
        <p:txBody>
          <a:bodyPr/>
          <a:lstStyle/>
          <a:p>
            <a:fld id="{040DD1B2-9755-4CE9-B400-12A1B4DEDC48}" type="slidenum">
              <a:rPr lang="en-US" altLang="en-US" smtClean="0"/>
              <a:pPr/>
              <a:t>61</a:t>
            </a:fld>
            <a:endParaRPr lang="en-US" altLang="en-US"/>
          </a:p>
        </p:txBody>
      </p:sp>
    </p:spTree>
    <p:extLst>
      <p:ext uri="{BB962C8B-B14F-4D97-AF65-F5344CB8AC3E}">
        <p14:creationId xmlns:p14="http://schemas.microsoft.com/office/powerpoint/2010/main" val="143115791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a:ln/>
        </p:spPr>
      </p:sp>
      <p:sp>
        <p:nvSpPr>
          <p:cNvPr id="147459" name="Notes Placeholder 2"/>
          <p:cNvSpPr>
            <a:spLocks noGrp="1"/>
          </p:cNvSpPr>
          <p:nvPr>
            <p:ph type="body" idx="1"/>
          </p:nvPr>
        </p:nvSpPr>
        <p:spPr>
          <a:noFill/>
          <a:ln/>
        </p:spPr>
        <p:txBody>
          <a:bodyPr/>
          <a:lstStyle/>
          <a:p>
            <a:endParaRPr lang="en-US" smtClean="0">
              <a:latin typeface="Arial" pitchFamily="34" charset="0"/>
            </a:endParaRPr>
          </a:p>
        </p:txBody>
      </p:sp>
      <p:sp>
        <p:nvSpPr>
          <p:cNvPr id="147460" name="Slide Number Placeholder 3"/>
          <p:cNvSpPr>
            <a:spLocks noGrp="1"/>
          </p:cNvSpPr>
          <p:nvPr>
            <p:ph type="sldNum" sz="quarter" idx="5"/>
          </p:nvPr>
        </p:nvSpPr>
        <p:spPr>
          <a:noFill/>
        </p:spPr>
        <p:txBody>
          <a:bodyPr/>
          <a:lstStyle/>
          <a:p>
            <a:fld id="{3DCFBA77-E12B-4AD4-8D47-61383AC2BE01}" type="slidenum">
              <a:rPr lang="en-US" smtClean="0"/>
              <a:pPr/>
              <a:t>64</a:t>
            </a:fld>
            <a:endParaRPr lang="en-US" smtClean="0"/>
          </a:p>
        </p:txBody>
      </p:sp>
    </p:spTree>
    <p:extLst>
      <p:ext uri="{BB962C8B-B14F-4D97-AF65-F5344CB8AC3E}">
        <p14:creationId xmlns:p14="http://schemas.microsoft.com/office/powerpoint/2010/main" val="1461895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76B129-CACA-4B55-9BCD-D838A6956D08}" type="slidenum">
              <a:rPr lang="en-US" altLang="en-US"/>
              <a:pPr/>
              <a:t>8</a:t>
            </a:fld>
            <a:endParaRPr lang="en-US" altLang="en-US"/>
          </a:p>
        </p:txBody>
      </p:sp>
      <p:sp>
        <p:nvSpPr>
          <p:cNvPr id="162818" name="Rectangle 2"/>
          <p:cNvSpPr>
            <a:spLocks noGrp="1" noRot="1" noChangeAspect="1" noChangeArrowheads="1" noTextEdit="1"/>
          </p:cNvSpPr>
          <p:nvPr>
            <p:ph type="sldImg"/>
          </p:nvPr>
        </p:nvSpPr>
        <p:spPr>
          <a:xfrm>
            <a:off x="992188" y="768350"/>
            <a:ext cx="5114925" cy="3836988"/>
          </a:xfrm>
          <a:ln/>
        </p:spPr>
      </p:sp>
      <p:sp>
        <p:nvSpPr>
          <p:cNvPr id="162819" name="Rectangle 3"/>
          <p:cNvSpPr>
            <a:spLocks noGrp="1" noChangeArrowheads="1"/>
          </p:cNvSpPr>
          <p:nvPr>
            <p:ph type="body" idx="1"/>
          </p:nvPr>
        </p:nvSpPr>
        <p:spPr/>
        <p:txBody>
          <a:bodyPr/>
          <a:lstStyle/>
          <a:p>
            <a:r>
              <a:rPr lang="en-US" altLang="en-US"/>
              <a:t>The notes given provide clarification of the text, examples and/or guidance. They do not contain requirements and do not form an integral part of this Standard.</a:t>
            </a:r>
            <a:br>
              <a:rPr lang="en-US" altLang="en-US"/>
            </a:br>
            <a:r>
              <a:rPr lang="en-US" altLang="en-US"/>
              <a:t/>
            </a:r>
            <a:br>
              <a:rPr lang="en-US" altLang="en-US"/>
            </a:br>
            <a:r>
              <a:rPr lang="en-US" altLang="en-US"/>
              <a:t>For example, the management review in Section 4.15 is clarified by TNI as occurring annually; the method development notes found in Section 5.4.4 are requirements per TNI</a:t>
            </a:r>
          </a:p>
        </p:txBody>
      </p:sp>
    </p:spTree>
    <p:extLst>
      <p:ext uri="{BB962C8B-B14F-4D97-AF65-F5344CB8AC3E}">
        <p14:creationId xmlns:p14="http://schemas.microsoft.com/office/powerpoint/2010/main" val="2184799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1994834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77DBC0-749A-46EC-89E1-A3D91B5F4DB6}" type="slidenum">
              <a:rPr lang="en-US" altLang="en-US"/>
              <a:pPr/>
              <a:t>10</a:t>
            </a:fld>
            <a:endParaRPr lang="en-US" altLang="en-US"/>
          </a:p>
        </p:txBody>
      </p:sp>
      <p:sp>
        <p:nvSpPr>
          <p:cNvPr id="160770" name="Rectangle 2"/>
          <p:cNvSpPr>
            <a:spLocks noGrp="1" noRot="1" noChangeAspect="1" noChangeArrowheads="1" noTextEdit="1"/>
          </p:cNvSpPr>
          <p:nvPr>
            <p:ph type="sldImg"/>
          </p:nvPr>
        </p:nvSpPr>
        <p:spPr>
          <a:xfrm>
            <a:off x="992188" y="768350"/>
            <a:ext cx="5114925" cy="3836988"/>
          </a:xfrm>
          <a:ln/>
        </p:spPr>
      </p:sp>
      <p:sp>
        <p:nvSpPr>
          <p:cNvPr id="160771" name="Rectangle 3"/>
          <p:cNvSpPr>
            <a:spLocks noGrp="1" noChangeArrowheads="1"/>
          </p:cNvSpPr>
          <p:nvPr>
            <p:ph type="body" idx="1"/>
          </p:nvPr>
        </p:nvSpPr>
        <p:spPr/>
        <p:txBody>
          <a:bodyPr/>
          <a:lstStyle/>
          <a:p>
            <a:r>
              <a:rPr lang="en-US" altLang="en-US"/>
              <a:t>In-depth data monitoring was defined as it related to Data Integrity</a:t>
            </a:r>
          </a:p>
          <a:p>
            <a:endParaRPr lang="en-US" altLang="en-US"/>
          </a:p>
        </p:txBody>
      </p:sp>
    </p:spTree>
    <p:extLst>
      <p:ext uri="{BB962C8B-B14F-4D97-AF65-F5344CB8AC3E}">
        <p14:creationId xmlns:p14="http://schemas.microsoft.com/office/powerpoint/2010/main" val="2744231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A6B320-CEB8-4F53-A632-ABD01A5FE473}" type="slidenum">
              <a:rPr lang="en-US" altLang="en-US"/>
              <a:pPr/>
              <a:t>11</a:t>
            </a:fld>
            <a:endParaRPr lang="en-US" altLang="en-US"/>
          </a:p>
        </p:txBody>
      </p:sp>
      <p:sp>
        <p:nvSpPr>
          <p:cNvPr id="166914" name="Rectangle 2"/>
          <p:cNvSpPr>
            <a:spLocks noGrp="1" noRot="1" noChangeAspect="1" noChangeArrowheads="1" noTextEdit="1"/>
          </p:cNvSpPr>
          <p:nvPr>
            <p:ph type="sldImg"/>
          </p:nvPr>
        </p:nvSpPr>
        <p:spPr>
          <a:xfrm>
            <a:off x="992188" y="768350"/>
            <a:ext cx="5114925" cy="3836988"/>
          </a:xfrm>
          <a:ln/>
        </p:spPr>
      </p:sp>
      <p:sp>
        <p:nvSpPr>
          <p:cNvPr id="166915" name="Rectangle 3"/>
          <p:cNvSpPr>
            <a:spLocks noGrp="1" noChangeArrowheads="1"/>
          </p:cNvSpPr>
          <p:nvPr>
            <p:ph type="body" idx="1"/>
          </p:nvPr>
        </p:nvSpPr>
        <p:spPr/>
        <p:txBody>
          <a:bodyPr/>
          <a:lstStyle/>
          <a:p>
            <a:r>
              <a:rPr lang="en-US" altLang="en-US"/>
              <a:t>In-depth data monitoring was defined as it related to Data Integrity</a:t>
            </a:r>
          </a:p>
          <a:p>
            <a:endParaRPr lang="en-US" altLang="en-US"/>
          </a:p>
        </p:txBody>
      </p:sp>
    </p:spTree>
    <p:extLst>
      <p:ext uri="{BB962C8B-B14F-4D97-AF65-F5344CB8AC3E}">
        <p14:creationId xmlns:p14="http://schemas.microsoft.com/office/powerpoint/2010/main" val="428562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D801A1-1CFC-431D-8704-ADC527DB8277}" type="slidenum">
              <a:rPr lang="en-US" altLang="en-US"/>
              <a:pPr/>
              <a:t>12</a:t>
            </a:fld>
            <a:endParaRPr lang="en-US" altLang="en-US"/>
          </a:p>
        </p:txBody>
      </p:sp>
      <p:sp>
        <p:nvSpPr>
          <p:cNvPr id="146434" name="Rectangle 2"/>
          <p:cNvSpPr>
            <a:spLocks noGrp="1" noRot="1" noChangeAspect="1" noChangeArrowheads="1" noTextEdit="1"/>
          </p:cNvSpPr>
          <p:nvPr>
            <p:ph type="sldImg"/>
          </p:nvPr>
        </p:nvSpPr>
        <p:spPr>
          <a:xfrm>
            <a:off x="992188" y="768350"/>
            <a:ext cx="5114925" cy="3836988"/>
          </a:xfrm>
          <a:ln/>
        </p:spPr>
      </p:sp>
      <p:sp>
        <p:nvSpPr>
          <p:cNvPr id="146435" name="Rectangle 3"/>
          <p:cNvSpPr>
            <a:spLocks noGrp="1" noChangeArrowheads="1"/>
          </p:cNvSpPr>
          <p:nvPr>
            <p:ph type="body" idx="1"/>
          </p:nvPr>
        </p:nvSpPr>
        <p:spPr/>
        <p:txBody>
          <a:bodyPr/>
          <a:lstStyle/>
          <a:p>
            <a:r>
              <a:rPr lang="en-US" altLang="en-US"/>
              <a:t>In-depth data monitoring was defined as it related to Data Integrity. Previously, these requirements included ‘monitoring of data integrity’.  Data integrity isn’t a ‘thing’ that can be monitored.  Rather, you need to do these things to relate to data integrity as a whole.</a:t>
            </a:r>
          </a:p>
        </p:txBody>
      </p:sp>
    </p:spTree>
    <p:extLst>
      <p:ext uri="{BB962C8B-B14F-4D97-AF65-F5344CB8AC3E}">
        <p14:creationId xmlns:p14="http://schemas.microsoft.com/office/powerpoint/2010/main" val="2384456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334E4D5-92A2-41C6-B58C-0A68AEA8ADDC}" type="slidenum">
              <a:rPr lang="en-US" altLang="en-US"/>
              <a:pPr/>
              <a:t>‹#›</a:t>
            </a:fld>
            <a:endParaRPr lang="en-US" altLang="en-US"/>
          </a:p>
        </p:txBody>
      </p:sp>
    </p:spTree>
    <p:extLst>
      <p:ext uri="{BB962C8B-B14F-4D97-AF65-F5344CB8AC3E}">
        <p14:creationId xmlns:p14="http://schemas.microsoft.com/office/powerpoint/2010/main" val="2697659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DD73A26-77C1-4322-97A7-17D9B66E4F39}" type="slidenum">
              <a:rPr lang="en-US" altLang="en-US"/>
              <a:pPr/>
              <a:t>‹#›</a:t>
            </a:fld>
            <a:endParaRPr lang="en-US" altLang="en-US"/>
          </a:p>
        </p:txBody>
      </p:sp>
    </p:spTree>
    <p:extLst>
      <p:ext uri="{BB962C8B-B14F-4D97-AF65-F5344CB8AC3E}">
        <p14:creationId xmlns:p14="http://schemas.microsoft.com/office/powerpoint/2010/main" val="2105660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DAADF57-1BDA-450F-9DC4-8D29FCC1BF26}" type="slidenum">
              <a:rPr lang="en-US" altLang="en-US"/>
              <a:pPr/>
              <a:t>‹#›</a:t>
            </a:fld>
            <a:endParaRPr lang="en-US" altLang="en-US"/>
          </a:p>
        </p:txBody>
      </p:sp>
    </p:spTree>
    <p:extLst>
      <p:ext uri="{BB962C8B-B14F-4D97-AF65-F5344CB8AC3E}">
        <p14:creationId xmlns:p14="http://schemas.microsoft.com/office/powerpoint/2010/main" val="4127262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DBEC701-232F-4355-B927-1C933086EE16}" type="slidenum">
              <a:rPr lang="en-US" altLang="en-US"/>
              <a:pPr/>
              <a:t>‹#›</a:t>
            </a:fld>
            <a:endParaRPr lang="en-US" altLang="en-US"/>
          </a:p>
        </p:txBody>
      </p:sp>
    </p:spTree>
    <p:extLst>
      <p:ext uri="{BB962C8B-B14F-4D97-AF65-F5344CB8AC3E}">
        <p14:creationId xmlns:p14="http://schemas.microsoft.com/office/powerpoint/2010/main" val="4016350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478C2CB-1523-4FA7-891E-7B518DEEEEB4}" type="slidenum">
              <a:rPr lang="en-US" altLang="en-US"/>
              <a:pPr/>
              <a:t>‹#›</a:t>
            </a:fld>
            <a:endParaRPr lang="en-US" altLang="en-US"/>
          </a:p>
        </p:txBody>
      </p:sp>
    </p:spTree>
    <p:extLst>
      <p:ext uri="{BB962C8B-B14F-4D97-AF65-F5344CB8AC3E}">
        <p14:creationId xmlns:p14="http://schemas.microsoft.com/office/powerpoint/2010/main" val="3893393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9D28E44-4A44-4F78-9884-0A56138F0AE6}" type="slidenum">
              <a:rPr lang="en-US" altLang="en-US"/>
              <a:pPr/>
              <a:t>‹#›</a:t>
            </a:fld>
            <a:endParaRPr lang="en-US" altLang="en-US"/>
          </a:p>
        </p:txBody>
      </p:sp>
    </p:spTree>
    <p:extLst>
      <p:ext uri="{BB962C8B-B14F-4D97-AF65-F5344CB8AC3E}">
        <p14:creationId xmlns:p14="http://schemas.microsoft.com/office/powerpoint/2010/main" val="25808345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A59ED340-35C6-4655-BB31-E9B1ECE424C7}" type="slidenum">
              <a:rPr lang="en-US" altLang="en-US"/>
              <a:pPr/>
              <a:t>‹#›</a:t>
            </a:fld>
            <a:endParaRPr lang="en-US" altLang="en-US"/>
          </a:p>
        </p:txBody>
      </p:sp>
    </p:spTree>
    <p:extLst>
      <p:ext uri="{BB962C8B-B14F-4D97-AF65-F5344CB8AC3E}">
        <p14:creationId xmlns:p14="http://schemas.microsoft.com/office/powerpoint/2010/main" val="1833714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019A130D-12B2-446B-92A8-E953E376895E}" type="slidenum">
              <a:rPr lang="en-US" altLang="en-US"/>
              <a:pPr/>
              <a:t>‹#›</a:t>
            </a:fld>
            <a:endParaRPr lang="en-US" altLang="en-US"/>
          </a:p>
        </p:txBody>
      </p:sp>
    </p:spTree>
    <p:extLst>
      <p:ext uri="{BB962C8B-B14F-4D97-AF65-F5344CB8AC3E}">
        <p14:creationId xmlns:p14="http://schemas.microsoft.com/office/powerpoint/2010/main" val="4332134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BB436DE8-D7A1-48C8-A1E3-327A108523AB}" type="slidenum">
              <a:rPr lang="en-US" altLang="en-US"/>
              <a:pPr/>
              <a:t>‹#›</a:t>
            </a:fld>
            <a:endParaRPr lang="en-US" altLang="en-US"/>
          </a:p>
        </p:txBody>
      </p:sp>
    </p:spTree>
    <p:extLst>
      <p:ext uri="{BB962C8B-B14F-4D97-AF65-F5344CB8AC3E}">
        <p14:creationId xmlns:p14="http://schemas.microsoft.com/office/powerpoint/2010/main" val="19786669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2FE3103A-29A1-4583-BFF5-2C926E1C75AA}" type="slidenum">
              <a:rPr lang="en-US" altLang="en-US"/>
              <a:pPr/>
              <a:t>‹#›</a:t>
            </a:fld>
            <a:endParaRPr lang="en-US" altLang="en-US"/>
          </a:p>
        </p:txBody>
      </p:sp>
    </p:spTree>
    <p:extLst>
      <p:ext uri="{BB962C8B-B14F-4D97-AF65-F5344CB8AC3E}">
        <p14:creationId xmlns:p14="http://schemas.microsoft.com/office/powerpoint/2010/main" val="27382919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7A79C074-1356-4B68-B03F-F8AF5C72C8A2}" type="slidenum">
              <a:rPr lang="en-US" altLang="en-US"/>
              <a:pPr/>
              <a:t>‹#›</a:t>
            </a:fld>
            <a:endParaRPr lang="en-US" altLang="en-US"/>
          </a:p>
        </p:txBody>
      </p:sp>
    </p:spTree>
    <p:extLst>
      <p:ext uri="{BB962C8B-B14F-4D97-AF65-F5344CB8AC3E}">
        <p14:creationId xmlns:p14="http://schemas.microsoft.com/office/powerpoint/2010/main" val="2917668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24F91C9-24B1-4845-BE17-5F3760FFA445}" type="slidenum">
              <a:rPr lang="en-US" altLang="en-US"/>
              <a:pPr/>
              <a:t>‹#›</a:t>
            </a:fld>
            <a:endParaRPr lang="en-US" altLang="en-US"/>
          </a:p>
        </p:txBody>
      </p:sp>
    </p:spTree>
    <p:extLst>
      <p:ext uri="{BB962C8B-B14F-4D97-AF65-F5344CB8AC3E}">
        <p14:creationId xmlns:p14="http://schemas.microsoft.com/office/powerpoint/2010/main" val="5832270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CA2A98E8-2810-4107-8523-91D83A2B355A}" type="slidenum">
              <a:rPr lang="en-US" altLang="en-US"/>
              <a:pPr/>
              <a:t>‹#›</a:t>
            </a:fld>
            <a:endParaRPr lang="en-US" altLang="en-US"/>
          </a:p>
        </p:txBody>
      </p:sp>
    </p:spTree>
    <p:extLst>
      <p:ext uri="{BB962C8B-B14F-4D97-AF65-F5344CB8AC3E}">
        <p14:creationId xmlns:p14="http://schemas.microsoft.com/office/powerpoint/2010/main" val="6942491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A3F27F3-8905-49D1-997D-9EB92A12B2E0}" type="slidenum">
              <a:rPr lang="en-US" altLang="en-US"/>
              <a:pPr/>
              <a:t>‹#›</a:t>
            </a:fld>
            <a:endParaRPr lang="en-US" altLang="en-US"/>
          </a:p>
        </p:txBody>
      </p:sp>
    </p:spTree>
    <p:extLst>
      <p:ext uri="{BB962C8B-B14F-4D97-AF65-F5344CB8AC3E}">
        <p14:creationId xmlns:p14="http://schemas.microsoft.com/office/powerpoint/2010/main" val="2171269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37CA57C-C961-429A-84F8-369CF171CE1D}" type="slidenum">
              <a:rPr lang="en-US" altLang="en-US"/>
              <a:pPr/>
              <a:t>‹#›</a:t>
            </a:fld>
            <a:endParaRPr lang="en-US" altLang="en-US"/>
          </a:p>
        </p:txBody>
      </p:sp>
    </p:spTree>
    <p:extLst>
      <p:ext uri="{BB962C8B-B14F-4D97-AF65-F5344CB8AC3E}">
        <p14:creationId xmlns:p14="http://schemas.microsoft.com/office/powerpoint/2010/main" val="3793151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5863545-F1AC-4E39-A626-5C7F285C46D2}" type="slidenum">
              <a:rPr lang="en-US" altLang="en-US"/>
              <a:pPr/>
              <a:t>‹#›</a:t>
            </a:fld>
            <a:endParaRPr lang="en-US" altLang="en-US"/>
          </a:p>
        </p:txBody>
      </p:sp>
    </p:spTree>
    <p:extLst>
      <p:ext uri="{BB962C8B-B14F-4D97-AF65-F5344CB8AC3E}">
        <p14:creationId xmlns:p14="http://schemas.microsoft.com/office/powerpoint/2010/main" val="4064895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5695270E-1D0B-41FC-B3DF-B194FCEB6933}" type="slidenum">
              <a:rPr lang="en-US" altLang="en-US"/>
              <a:pPr/>
              <a:t>‹#›</a:t>
            </a:fld>
            <a:endParaRPr lang="en-US" altLang="en-US"/>
          </a:p>
        </p:txBody>
      </p:sp>
    </p:spTree>
    <p:extLst>
      <p:ext uri="{BB962C8B-B14F-4D97-AF65-F5344CB8AC3E}">
        <p14:creationId xmlns:p14="http://schemas.microsoft.com/office/powerpoint/2010/main" val="918252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714645B3-156F-4684-BB3B-3D9D488E1B77}" type="slidenum">
              <a:rPr lang="en-US" altLang="en-US"/>
              <a:pPr/>
              <a:t>‹#›</a:t>
            </a:fld>
            <a:endParaRPr lang="en-US" altLang="en-US"/>
          </a:p>
        </p:txBody>
      </p:sp>
    </p:spTree>
    <p:extLst>
      <p:ext uri="{BB962C8B-B14F-4D97-AF65-F5344CB8AC3E}">
        <p14:creationId xmlns:p14="http://schemas.microsoft.com/office/powerpoint/2010/main" val="268458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80881CED-449A-40E5-8DCF-A867D4D9D9F1}" type="slidenum">
              <a:rPr lang="en-US" altLang="en-US"/>
              <a:pPr/>
              <a:t>‹#›</a:t>
            </a:fld>
            <a:endParaRPr lang="en-US" altLang="en-US"/>
          </a:p>
        </p:txBody>
      </p:sp>
    </p:spTree>
    <p:extLst>
      <p:ext uri="{BB962C8B-B14F-4D97-AF65-F5344CB8AC3E}">
        <p14:creationId xmlns:p14="http://schemas.microsoft.com/office/powerpoint/2010/main" val="2693703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B6AB8DDA-0C63-45B6-8FD9-E2FEE1454D3B}" type="slidenum">
              <a:rPr lang="en-US" altLang="en-US"/>
              <a:pPr/>
              <a:t>‹#›</a:t>
            </a:fld>
            <a:endParaRPr lang="en-US" altLang="en-US"/>
          </a:p>
        </p:txBody>
      </p:sp>
    </p:spTree>
    <p:extLst>
      <p:ext uri="{BB962C8B-B14F-4D97-AF65-F5344CB8AC3E}">
        <p14:creationId xmlns:p14="http://schemas.microsoft.com/office/powerpoint/2010/main" val="2743814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F4B03415-B8A7-446B-8277-6128FF4759A3}" type="slidenum">
              <a:rPr lang="en-US" altLang="en-US"/>
              <a:pPr/>
              <a:t>‹#›</a:t>
            </a:fld>
            <a:endParaRPr lang="en-US" altLang="en-US"/>
          </a:p>
        </p:txBody>
      </p:sp>
    </p:spTree>
    <p:extLst>
      <p:ext uri="{BB962C8B-B14F-4D97-AF65-F5344CB8AC3E}">
        <p14:creationId xmlns:p14="http://schemas.microsoft.com/office/powerpoint/2010/main" val="2818997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CFA20989-3862-4650-A9CA-830C559C7ABC}" type="slidenum">
              <a:rPr lang="en-US" altLang="en-US"/>
              <a:pPr/>
              <a:t>‹#›</a:t>
            </a:fld>
            <a:endParaRPr lang="en-US" altLang="en-US"/>
          </a:p>
        </p:txBody>
      </p:sp>
    </p:spTree>
    <p:extLst>
      <p:ext uri="{BB962C8B-B14F-4D97-AF65-F5344CB8AC3E}">
        <p14:creationId xmlns:p14="http://schemas.microsoft.com/office/powerpoint/2010/main" val="2455037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146" name="Picture 2" descr="title-page-blue-righ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
          <p:cNvSpPr>
            <a:spLocks noGrp="1" noChangeArrowheads="1"/>
          </p:cNvSpPr>
          <p:nvPr>
            <p:ph type="title"/>
          </p:nvPr>
        </p:nvSpPr>
        <p:spPr bwMode="auto">
          <a:xfrm>
            <a:off x="2057400" y="274638"/>
            <a:ext cx="6629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Edit Master title style</a:t>
            </a:r>
          </a:p>
        </p:txBody>
      </p:sp>
      <p:sp>
        <p:nvSpPr>
          <p:cNvPr id="6148" name="Rectangle 4"/>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 name="Rectangle 5"/>
          <p:cNvSpPr>
            <a:spLocks noGrp="1" noChangeArrowheads="1"/>
          </p:cNvSpPr>
          <p:nvPr>
            <p:ph type="dt" sz="half" idx="2"/>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 name="Rectangle 6"/>
          <p:cNvSpPr>
            <a:spLocks noGrp="1" noChangeArrowheads="1"/>
          </p:cNvSpPr>
          <p:nvPr>
            <p:ph type="ftr" sz="quarter" idx="3"/>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1" name="Rectangle 7"/>
          <p:cNvSpPr>
            <a:spLocks noGrp="1" noChangeArrowheads="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3C47145E-D6FA-4330-A200-D712008FCC9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sz="4000" b="1" kern="1200">
          <a:solidFill>
            <a:srgbClr val="0064A2"/>
          </a:solidFill>
          <a:latin typeface="+mj-lt"/>
          <a:ea typeface="+mj-ea"/>
          <a:cs typeface="+mj-cs"/>
        </a:defRPr>
      </a:lvl1pPr>
      <a:lvl2pPr algn="ctr" rtl="0" eaLnBrk="0" fontAlgn="base" hangingPunct="0">
        <a:spcBef>
          <a:spcPct val="0"/>
        </a:spcBef>
        <a:spcAft>
          <a:spcPct val="0"/>
        </a:spcAft>
        <a:defRPr sz="4000" b="1">
          <a:solidFill>
            <a:srgbClr val="0064A2"/>
          </a:solidFill>
          <a:latin typeface="Optima"/>
        </a:defRPr>
      </a:lvl2pPr>
      <a:lvl3pPr algn="ctr" rtl="0" eaLnBrk="0" fontAlgn="base" hangingPunct="0">
        <a:spcBef>
          <a:spcPct val="0"/>
        </a:spcBef>
        <a:spcAft>
          <a:spcPct val="0"/>
        </a:spcAft>
        <a:defRPr sz="4000" b="1">
          <a:solidFill>
            <a:srgbClr val="0064A2"/>
          </a:solidFill>
          <a:latin typeface="Optima"/>
        </a:defRPr>
      </a:lvl3pPr>
      <a:lvl4pPr algn="ctr" rtl="0" eaLnBrk="0" fontAlgn="base" hangingPunct="0">
        <a:spcBef>
          <a:spcPct val="0"/>
        </a:spcBef>
        <a:spcAft>
          <a:spcPct val="0"/>
        </a:spcAft>
        <a:defRPr sz="4000" b="1">
          <a:solidFill>
            <a:srgbClr val="0064A2"/>
          </a:solidFill>
          <a:latin typeface="Optima"/>
        </a:defRPr>
      </a:lvl4pPr>
      <a:lvl5pPr algn="ctr" rtl="0" eaLnBrk="0" fontAlgn="base" hangingPunct="0">
        <a:spcBef>
          <a:spcPct val="0"/>
        </a:spcBef>
        <a:spcAft>
          <a:spcPct val="0"/>
        </a:spcAft>
        <a:defRPr sz="4000" b="1">
          <a:solidFill>
            <a:srgbClr val="0064A2"/>
          </a:solidFill>
          <a:latin typeface="Optima"/>
        </a:defRPr>
      </a:lvl5pPr>
      <a:lvl6pPr marL="457200" algn="ctr" rtl="0" eaLnBrk="0" fontAlgn="base" hangingPunct="0">
        <a:spcBef>
          <a:spcPct val="0"/>
        </a:spcBef>
        <a:spcAft>
          <a:spcPct val="0"/>
        </a:spcAft>
        <a:defRPr sz="4000" b="1">
          <a:solidFill>
            <a:srgbClr val="0064A2"/>
          </a:solidFill>
          <a:latin typeface="Optima"/>
        </a:defRPr>
      </a:lvl6pPr>
      <a:lvl7pPr marL="914400" algn="ctr" rtl="0" eaLnBrk="0" fontAlgn="base" hangingPunct="0">
        <a:spcBef>
          <a:spcPct val="0"/>
        </a:spcBef>
        <a:spcAft>
          <a:spcPct val="0"/>
        </a:spcAft>
        <a:defRPr sz="4000" b="1">
          <a:solidFill>
            <a:srgbClr val="0064A2"/>
          </a:solidFill>
          <a:latin typeface="Optima"/>
        </a:defRPr>
      </a:lvl7pPr>
      <a:lvl8pPr marL="1371600" algn="ctr" rtl="0" eaLnBrk="0" fontAlgn="base" hangingPunct="0">
        <a:spcBef>
          <a:spcPct val="0"/>
        </a:spcBef>
        <a:spcAft>
          <a:spcPct val="0"/>
        </a:spcAft>
        <a:defRPr sz="4000" b="1">
          <a:solidFill>
            <a:srgbClr val="0064A2"/>
          </a:solidFill>
          <a:latin typeface="Optima"/>
        </a:defRPr>
      </a:lvl8pPr>
      <a:lvl9pPr marL="1828800" algn="ctr" rtl="0" eaLnBrk="0" fontAlgn="base" hangingPunct="0">
        <a:spcBef>
          <a:spcPct val="0"/>
        </a:spcBef>
        <a:spcAft>
          <a:spcPct val="0"/>
        </a:spcAft>
        <a:defRPr sz="4000" b="1">
          <a:solidFill>
            <a:srgbClr val="0064A2"/>
          </a:solidFill>
          <a:latin typeface="Optima"/>
        </a:defRPr>
      </a:lvl9pPr>
    </p:titleStyle>
    <p:bodyStyle>
      <a:lvl1pPr marL="342900" indent="-342900" algn="l" rtl="0" eaLnBrk="0" fontAlgn="base" hangingPunct="0">
        <a:spcBef>
          <a:spcPct val="20000"/>
        </a:spcBef>
        <a:spcAft>
          <a:spcPct val="0"/>
        </a:spcAft>
        <a:buClr>
          <a:srgbClr val="0064A2"/>
        </a:buClr>
        <a:buSzPct val="50000"/>
        <a:buFont typeface="Wingdings" panose="05000000000000000000" pitchFamily="2"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0064A2"/>
        </a:buClr>
        <a:buSzPct val="60000"/>
        <a:buFont typeface="Wingdings" panose="05000000000000000000" pitchFamily="2" charset="2"/>
        <a:buChar char="Ø"/>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0064A2"/>
        </a:buClr>
        <a:buSzPct val="60000"/>
        <a:buFont typeface="Wingdings" panose="05000000000000000000" pitchFamily="2" charset="2"/>
        <a:buChar char="ª"/>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0064A2"/>
        </a:buClr>
        <a:buSzPct val="35000"/>
        <a:buFont typeface="Wingdings" panose="05000000000000000000" pitchFamily="2" charset="2"/>
        <a:buChar char="u"/>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0064A2"/>
        </a:buClr>
        <a:buSzPct val="35000"/>
        <a:buFont typeface="Wingdings" panose="05000000000000000000" pitchFamily="2" charset="2"/>
        <a:buChar char="v"/>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Picture 2" descr="slide-page-blue-righ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p:nvPr>
        </p:nvSpPr>
        <p:spPr bwMode="auto">
          <a:xfrm>
            <a:off x="2057400" y="274638"/>
            <a:ext cx="6629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Edit Master title style</a:t>
            </a:r>
          </a:p>
        </p:txBody>
      </p:sp>
      <p:sp>
        <p:nvSpPr>
          <p:cNvPr id="5124" name="Rectangle 4"/>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7829"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77830"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77831"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CD4CACC-71A0-44BF-8512-AF3C421A7AB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fontAlgn="base">
        <a:spcBef>
          <a:spcPct val="0"/>
        </a:spcBef>
        <a:spcAft>
          <a:spcPct val="0"/>
        </a:spcAft>
        <a:defRPr sz="4000" b="1" kern="1200">
          <a:solidFill>
            <a:srgbClr val="0064A2"/>
          </a:solidFill>
          <a:latin typeface="+mj-lt"/>
          <a:ea typeface="+mj-ea"/>
          <a:cs typeface="+mj-cs"/>
        </a:defRPr>
      </a:lvl1pPr>
      <a:lvl2pPr algn="ctr" rtl="0" fontAlgn="base">
        <a:spcBef>
          <a:spcPct val="0"/>
        </a:spcBef>
        <a:spcAft>
          <a:spcPct val="0"/>
        </a:spcAft>
        <a:defRPr sz="4000" b="1">
          <a:solidFill>
            <a:srgbClr val="0064A2"/>
          </a:solidFill>
          <a:latin typeface="Optima"/>
        </a:defRPr>
      </a:lvl2pPr>
      <a:lvl3pPr algn="ctr" rtl="0" fontAlgn="base">
        <a:spcBef>
          <a:spcPct val="0"/>
        </a:spcBef>
        <a:spcAft>
          <a:spcPct val="0"/>
        </a:spcAft>
        <a:defRPr sz="4000" b="1">
          <a:solidFill>
            <a:srgbClr val="0064A2"/>
          </a:solidFill>
          <a:latin typeface="Optima"/>
        </a:defRPr>
      </a:lvl3pPr>
      <a:lvl4pPr algn="ctr" rtl="0" fontAlgn="base">
        <a:spcBef>
          <a:spcPct val="0"/>
        </a:spcBef>
        <a:spcAft>
          <a:spcPct val="0"/>
        </a:spcAft>
        <a:defRPr sz="4000" b="1">
          <a:solidFill>
            <a:srgbClr val="0064A2"/>
          </a:solidFill>
          <a:latin typeface="Optima"/>
        </a:defRPr>
      </a:lvl4pPr>
      <a:lvl5pPr algn="ctr" rtl="0" fontAlgn="base">
        <a:spcBef>
          <a:spcPct val="0"/>
        </a:spcBef>
        <a:spcAft>
          <a:spcPct val="0"/>
        </a:spcAft>
        <a:defRPr sz="4000" b="1">
          <a:solidFill>
            <a:srgbClr val="0064A2"/>
          </a:solidFill>
          <a:latin typeface="Optima"/>
        </a:defRPr>
      </a:lvl5pPr>
      <a:lvl6pPr marL="457200" algn="ctr" rtl="0" fontAlgn="base">
        <a:spcBef>
          <a:spcPct val="0"/>
        </a:spcBef>
        <a:spcAft>
          <a:spcPct val="0"/>
        </a:spcAft>
        <a:defRPr sz="4000" b="1">
          <a:solidFill>
            <a:srgbClr val="0064A2"/>
          </a:solidFill>
          <a:latin typeface="Optima"/>
        </a:defRPr>
      </a:lvl6pPr>
      <a:lvl7pPr marL="914400" algn="ctr" rtl="0" fontAlgn="base">
        <a:spcBef>
          <a:spcPct val="0"/>
        </a:spcBef>
        <a:spcAft>
          <a:spcPct val="0"/>
        </a:spcAft>
        <a:defRPr sz="4000" b="1">
          <a:solidFill>
            <a:srgbClr val="0064A2"/>
          </a:solidFill>
          <a:latin typeface="Optima"/>
        </a:defRPr>
      </a:lvl7pPr>
      <a:lvl8pPr marL="1371600" algn="ctr" rtl="0" fontAlgn="base">
        <a:spcBef>
          <a:spcPct val="0"/>
        </a:spcBef>
        <a:spcAft>
          <a:spcPct val="0"/>
        </a:spcAft>
        <a:defRPr sz="4000" b="1">
          <a:solidFill>
            <a:srgbClr val="0064A2"/>
          </a:solidFill>
          <a:latin typeface="Optima"/>
        </a:defRPr>
      </a:lvl8pPr>
      <a:lvl9pPr marL="1828800" algn="ctr" rtl="0" fontAlgn="base">
        <a:spcBef>
          <a:spcPct val="0"/>
        </a:spcBef>
        <a:spcAft>
          <a:spcPct val="0"/>
        </a:spcAft>
        <a:defRPr sz="4000" b="1">
          <a:solidFill>
            <a:srgbClr val="0064A2"/>
          </a:solidFill>
          <a:latin typeface="Optima"/>
        </a:defRPr>
      </a:lvl9pPr>
    </p:titleStyle>
    <p:bodyStyle>
      <a:lvl1pPr marL="342900" indent="-342900" algn="l" rtl="0" fontAlgn="base">
        <a:spcBef>
          <a:spcPct val="20000"/>
        </a:spcBef>
        <a:spcAft>
          <a:spcPct val="0"/>
        </a:spcAft>
        <a:buClr>
          <a:srgbClr val="0064A2"/>
        </a:buClr>
        <a:buSzPct val="50000"/>
        <a:buFont typeface="Wingdings" panose="05000000000000000000" pitchFamily="2" charset="2"/>
        <a:buChar char="¨"/>
        <a:defRPr sz="3200" kern="1200">
          <a:solidFill>
            <a:schemeClr val="tx1"/>
          </a:solidFill>
          <a:latin typeface="+mn-lt"/>
          <a:ea typeface="+mn-ea"/>
          <a:cs typeface="+mn-cs"/>
        </a:defRPr>
      </a:lvl1pPr>
      <a:lvl2pPr marL="742950" indent="-285750" algn="l" rtl="0" fontAlgn="base">
        <a:spcBef>
          <a:spcPct val="20000"/>
        </a:spcBef>
        <a:spcAft>
          <a:spcPct val="0"/>
        </a:spcAft>
        <a:buClr>
          <a:srgbClr val="0064A2"/>
        </a:buClr>
        <a:buSzPct val="60000"/>
        <a:buFont typeface="Wingdings" panose="05000000000000000000" pitchFamily="2" charset="2"/>
        <a:buChar char="Ø"/>
        <a:defRPr sz="2800" kern="1200">
          <a:solidFill>
            <a:schemeClr val="tx1"/>
          </a:solidFill>
          <a:latin typeface="+mn-lt"/>
          <a:ea typeface="+mn-ea"/>
          <a:cs typeface="+mn-cs"/>
        </a:defRPr>
      </a:lvl2pPr>
      <a:lvl3pPr marL="1143000" indent="-228600" algn="l" rtl="0" fontAlgn="base">
        <a:spcBef>
          <a:spcPct val="20000"/>
        </a:spcBef>
        <a:spcAft>
          <a:spcPct val="0"/>
        </a:spcAft>
        <a:buClr>
          <a:srgbClr val="0064A2"/>
        </a:buClr>
        <a:buSzPct val="60000"/>
        <a:buFont typeface="Wingdings" panose="05000000000000000000" pitchFamily="2" charset="2"/>
        <a:buChar char="ª"/>
        <a:defRPr sz="2400" kern="1200">
          <a:solidFill>
            <a:schemeClr val="tx1"/>
          </a:solidFill>
          <a:latin typeface="+mn-lt"/>
          <a:ea typeface="+mn-ea"/>
          <a:cs typeface="+mn-cs"/>
        </a:defRPr>
      </a:lvl3pPr>
      <a:lvl4pPr marL="1600200" indent="-228600" algn="l" rtl="0" fontAlgn="base">
        <a:spcBef>
          <a:spcPct val="20000"/>
        </a:spcBef>
        <a:spcAft>
          <a:spcPct val="0"/>
        </a:spcAft>
        <a:buClr>
          <a:srgbClr val="0064A2"/>
        </a:buClr>
        <a:buSzPct val="35000"/>
        <a:buFont typeface="Wingdings" panose="05000000000000000000" pitchFamily="2" charset="2"/>
        <a:buChar char="u"/>
        <a:defRPr sz="2000" kern="1200">
          <a:solidFill>
            <a:schemeClr val="tx1"/>
          </a:solidFill>
          <a:latin typeface="+mn-lt"/>
          <a:ea typeface="+mn-ea"/>
          <a:cs typeface="+mn-cs"/>
        </a:defRPr>
      </a:lvl4pPr>
      <a:lvl5pPr marL="2057400" indent="-228600" algn="l" rtl="0" fontAlgn="base">
        <a:spcBef>
          <a:spcPct val="20000"/>
        </a:spcBef>
        <a:spcAft>
          <a:spcPct val="0"/>
        </a:spcAft>
        <a:buClr>
          <a:srgbClr val="0064A2"/>
        </a:buClr>
        <a:buSzPct val="35000"/>
        <a:buFont typeface="Wingdings" panose="05000000000000000000" pitchFamily="2" charset="2"/>
        <a:buChar char="v"/>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idx="4294967295"/>
          </p:nvPr>
        </p:nvSpPr>
        <p:spPr>
          <a:xfrm>
            <a:off x="609600" y="1219200"/>
            <a:ext cx="8458200" cy="4648200"/>
          </a:xfrm>
        </p:spPr>
        <p:txBody>
          <a:bodyPr/>
          <a:lstStyle/>
          <a:p>
            <a:pPr algn="l"/>
            <a:r>
              <a:rPr lang="en-US" altLang="en-US" dirty="0"/>
              <a:t>The 2016 TNI Standard</a:t>
            </a:r>
            <a:r>
              <a:rPr lang="en-US" altLang="en-US" dirty="0" smtClean="0"/>
              <a:t/>
            </a:r>
            <a:br>
              <a:rPr lang="en-US" altLang="en-US" dirty="0" smtClean="0"/>
            </a:br>
            <a:r>
              <a:rPr lang="en-US" altLang="en-US" dirty="0"/>
              <a:t/>
            </a:r>
            <a:br>
              <a:rPr lang="en-US" altLang="en-US" dirty="0"/>
            </a:br>
            <a:r>
              <a:rPr lang="en-US" altLang="en-US" dirty="0"/>
              <a:t>– Module </a:t>
            </a:r>
            <a:r>
              <a:rPr lang="en-US" altLang="en-US" dirty="0" smtClean="0"/>
              <a:t>2: Quality </a:t>
            </a:r>
            <a:r>
              <a:rPr lang="en-US" altLang="en-US" dirty="0" smtClean="0"/>
              <a:t>Systems</a:t>
            </a:r>
            <a:r>
              <a:rPr lang="en-US" altLang="en-US" dirty="0"/>
              <a:t/>
            </a:r>
            <a:br>
              <a:rPr lang="en-US" altLang="en-US" dirty="0"/>
            </a:br>
            <a:r>
              <a:rPr lang="en-US" altLang="en-US" dirty="0"/>
              <a:t>– Module </a:t>
            </a:r>
            <a:r>
              <a:rPr lang="en-US" altLang="en-US" dirty="0" smtClean="0"/>
              <a:t>4: Method Validation</a:t>
            </a:r>
            <a:r>
              <a:rPr lang="en-US" altLang="en-US" dirty="0" smtClean="0"/>
              <a:t/>
            </a:r>
            <a:br>
              <a:rPr lang="en-US" altLang="en-US" dirty="0" smtClean="0"/>
            </a:br>
            <a:r>
              <a:rPr lang="en-US" altLang="en-US" dirty="0" smtClean="0"/>
              <a:t>– </a:t>
            </a:r>
            <a:r>
              <a:rPr lang="en-US" altLang="en-US" dirty="0"/>
              <a:t>Module </a:t>
            </a:r>
            <a:r>
              <a:rPr lang="en-US" altLang="en-US" dirty="0" smtClean="0"/>
              <a:t>5: Microbiology</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r>
              <a:rPr lang="en-US" altLang="en-US" dirty="0" smtClean="0"/>
              <a:t>Parameter and Analyte</a:t>
            </a:r>
            <a:endParaRPr lang="en-US" altLang="en-US" dirty="0"/>
          </a:p>
        </p:txBody>
      </p:sp>
      <p:sp>
        <p:nvSpPr>
          <p:cNvPr id="159747" name="Rectangle 4"/>
          <p:cNvSpPr>
            <a:spLocks noChangeArrowheads="1"/>
          </p:cNvSpPr>
          <p:nvPr/>
        </p:nvSpPr>
        <p:spPr bwMode="auto">
          <a:xfrm>
            <a:off x="448733" y="12954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pPr lvl="1"/>
            <a:r>
              <a:rPr lang="en-US" altLang="en-US" sz="2400" b="1" strike="sngStrike" dirty="0"/>
              <a:t>Parameter: </a:t>
            </a:r>
            <a:r>
              <a:rPr lang="en-US" altLang="en-US" sz="2400" strike="sngStrike" dirty="0"/>
              <a:t>a measurable quantity, e.g. temperature, that determines the result of a scientific experiment and can be altered to vary the </a:t>
            </a:r>
            <a:r>
              <a:rPr lang="en-US" altLang="en-US" sz="2400" strike="sngStrike" dirty="0" smtClean="0"/>
              <a:t>result.</a:t>
            </a:r>
          </a:p>
          <a:p>
            <a:pPr lvl="1"/>
            <a:r>
              <a:rPr lang="en-US" altLang="en-US" sz="2400" b="1" dirty="0" smtClean="0"/>
              <a:t>Physical Parameter:  </a:t>
            </a:r>
            <a:r>
              <a:rPr lang="en-US" altLang="en-US" sz="2400" dirty="0" smtClean="0"/>
              <a:t>a measurement of a physical characteristic or property of a sample as distinguished from the concentrations of chemical or biological components</a:t>
            </a:r>
            <a:endParaRPr lang="en-US" altLang="en-US" sz="2400" dirty="0"/>
          </a:p>
          <a:p>
            <a:pPr lvl="1"/>
            <a:r>
              <a:rPr lang="en-US" altLang="en-US" sz="2400" b="1" dirty="0"/>
              <a:t>Analyte: </a:t>
            </a:r>
            <a:r>
              <a:rPr lang="en-US" altLang="en-US" sz="2400" dirty="0"/>
              <a:t>A substance, organism, physical parameter, property, or chemical constituent(s) for which an environmental sample is being analyzed.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en-US" altLang="en-US" dirty="0" smtClean="0"/>
              <a:t>Data Integrity</a:t>
            </a:r>
            <a:endParaRPr lang="en-US" altLang="en-US" dirty="0"/>
          </a:p>
        </p:txBody>
      </p:sp>
      <p:sp>
        <p:nvSpPr>
          <p:cNvPr id="165891" name="Rectangle 4"/>
          <p:cNvSpPr>
            <a:spLocks noChangeArrowheads="1"/>
          </p:cNvSpPr>
          <p:nvPr/>
        </p:nvSpPr>
        <p:spPr bwMode="auto">
          <a:xfrm>
            <a:off x="152400" y="1417638"/>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pPr lvl="1"/>
            <a:r>
              <a:rPr lang="en-US" altLang="en-US" sz="2400" b="1" dirty="0"/>
              <a:t>Data Integrity: </a:t>
            </a:r>
            <a:r>
              <a:rPr lang="en-US" altLang="en-US" sz="2400" dirty="0"/>
              <a:t>The condition that exists when data are sound, correct, and complete and accurately reflect activities and requirements</a:t>
            </a:r>
            <a:r>
              <a:rPr lang="en-US" altLang="en-US" sz="2400" dirty="0" smtClean="0"/>
              <a:t>.</a:t>
            </a:r>
          </a:p>
          <a:p>
            <a:pPr lvl="1"/>
            <a:r>
              <a:rPr lang="en-US" sz="2400" b="1" dirty="0"/>
              <a:t>In-depth Data Monitoring</a:t>
            </a:r>
            <a:r>
              <a:rPr lang="en-US" sz="2400" dirty="0"/>
              <a:t>:  When used in the context of data integrity activities, a review and evaluation of documentation related to all aspects of the data generation process that includes items such as preparation, equipment, software, calculations and quality controls.  Such monitoring shall determine if the laboratory uses appropriate data handling, data use and data reduction activities to support the laboratory’s data integrity policies and procedures</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en-US" altLang="en-US" dirty="0" smtClean="0"/>
              <a:t>Data Integrity Clarification</a:t>
            </a:r>
            <a:endParaRPr lang="en-US" altLang="en-US" dirty="0"/>
          </a:p>
        </p:txBody>
      </p:sp>
      <p:sp>
        <p:nvSpPr>
          <p:cNvPr id="145411" name="Rectangle 4"/>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pPr>
              <a:buFont typeface="Wingdings" panose="05000000000000000000" pitchFamily="2" charset="2"/>
              <a:buNone/>
            </a:pPr>
            <a:r>
              <a:rPr lang="en-US" altLang="en-US"/>
              <a:t>4.2.8.1 The laboratory shall establish and maintain a documented data integrity system. There are four (4) required elements within a data integrity system. These are 1) data integrity training, 2) signed data integrity documentation for all laboratory employees, 3) periodic in-depth data monitoring, and 4) data integrity procedure documentation.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Demonstration of Capability</a:t>
            </a:r>
            <a:endParaRPr lang="en-US" dirty="0"/>
          </a:p>
        </p:txBody>
      </p:sp>
      <p:sp>
        <p:nvSpPr>
          <p:cNvPr id="4" name="Content Placeholder 3"/>
          <p:cNvSpPr>
            <a:spLocks noGrp="1"/>
          </p:cNvSpPr>
          <p:nvPr>
            <p:ph idx="1"/>
          </p:nvPr>
        </p:nvSpPr>
        <p:spPr/>
        <p:txBody>
          <a:bodyPr/>
          <a:lstStyle/>
          <a:p>
            <a:r>
              <a:rPr lang="en-US" b="1" dirty="0"/>
              <a:t>Demonstration of Capability:</a:t>
            </a:r>
            <a:r>
              <a:rPr lang="en-US" dirty="0"/>
              <a:t> A procedure to establish the ability of the </a:t>
            </a:r>
            <a:r>
              <a:rPr lang="en-US" dirty="0" smtClean="0"/>
              <a:t>analyst to </a:t>
            </a:r>
            <a:r>
              <a:rPr lang="en-US" strike="sngStrike" dirty="0" smtClean="0"/>
              <a:t>generate </a:t>
            </a:r>
            <a:r>
              <a:rPr lang="en-US" strike="sngStrike" dirty="0"/>
              <a:t>analytical </a:t>
            </a:r>
            <a:r>
              <a:rPr lang="en-US" strike="sngStrike" dirty="0" smtClean="0"/>
              <a:t>results of</a:t>
            </a:r>
            <a:r>
              <a:rPr lang="en-US" dirty="0" smtClean="0"/>
              <a:t> </a:t>
            </a:r>
            <a:r>
              <a:rPr lang="en-US" dirty="0" smtClean="0">
                <a:solidFill>
                  <a:srgbClr val="FF0000"/>
                </a:solidFill>
              </a:rPr>
              <a:t>perform analyses with</a:t>
            </a:r>
            <a:r>
              <a:rPr lang="en-US" dirty="0" smtClean="0"/>
              <a:t> acceptable </a:t>
            </a:r>
            <a:r>
              <a:rPr lang="en-US" dirty="0"/>
              <a:t>accuracy and precision.</a:t>
            </a:r>
          </a:p>
        </p:txBody>
      </p:sp>
    </p:spTree>
    <p:extLst>
      <p:ext uri="{BB962C8B-B14F-4D97-AF65-F5344CB8AC3E}">
        <p14:creationId xmlns:p14="http://schemas.microsoft.com/office/powerpoint/2010/main" val="15229351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 of Detection</a:t>
            </a:r>
            <a:endParaRPr lang="en-US" dirty="0"/>
          </a:p>
        </p:txBody>
      </p:sp>
      <p:sp>
        <p:nvSpPr>
          <p:cNvPr id="3" name="Content Placeholder 2"/>
          <p:cNvSpPr>
            <a:spLocks noGrp="1"/>
          </p:cNvSpPr>
          <p:nvPr>
            <p:ph idx="1"/>
          </p:nvPr>
        </p:nvSpPr>
        <p:spPr/>
        <p:txBody>
          <a:bodyPr/>
          <a:lstStyle/>
          <a:p>
            <a:r>
              <a:rPr lang="en-US" b="1" dirty="0" smtClean="0"/>
              <a:t>2016: </a:t>
            </a:r>
            <a:r>
              <a:rPr lang="en-US" dirty="0" smtClean="0"/>
              <a:t>The </a:t>
            </a:r>
            <a:r>
              <a:rPr lang="en-US" dirty="0"/>
              <a:t>minimum result which can be reliably discriminated from a blank with a predetermined confidence level. </a:t>
            </a:r>
            <a:endParaRPr lang="en-US" dirty="0" smtClean="0"/>
          </a:p>
          <a:p>
            <a:pPr lvl="1"/>
            <a:r>
              <a:rPr lang="en-US" dirty="0" smtClean="0"/>
              <a:t>= Currie’s L</a:t>
            </a:r>
            <a:r>
              <a:rPr lang="en-US" baseline="-25000" dirty="0" smtClean="0"/>
              <a:t>C</a:t>
            </a:r>
            <a:r>
              <a:rPr lang="en-US" dirty="0" smtClean="0"/>
              <a:t> = EPA MDL (2017)</a:t>
            </a:r>
          </a:p>
          <a:p>
            <a:r>
              <a:rPr lang="en-US" b="1" dirty="0" smtClean="0"/>
              <a:t>2009:</a:t>
            </a:r>
            <a:r>
              <a:rPr lang="en-US" dirty="0" smtClean="0"/>
              <a:t> A </a:t>
            </a:r>
            <a:r>
              <a:rPr lang="en-US" dirty="0"/>
              <a:t>laboratory's estimate of the minimum amount of an analyte in a given matrix that an analytical process can reliably detect in their </a:t>
            </a:r>
            <a:r>
              <a:rPr lang="en-US" dirty="0" smtClean="0"/>
              <a:t>facility</a:t>
            </a:r>
          </a:p>
          <a:p>
            <a:pPr lvl="1"/>
            <a:r>
              <a:rPr lang="en-US" dirty="0" smtClean="0"/>
              <a:t>= Currie’s L</a:t>
            </a:r>
            <a:r>
              <a:rPr lang="en-US" baseline="-25000" dirty="0" smtClean="0"/>
              <a:t>D</a:t>
            </a:r>
          </a:p>
          <a:p>
            <a:endParaRPr lang="en-US" dirty="0"/>
          </a:p>
        </p:txBody>
      </p:sp>
    </p:spTree>
    <p:extLst>
      <p:ext uri="{BB962C8B-B14F-4D97-AF65-F5344CB8AC3E}">
        <p14:creationId xmlns:p14="http://schemas.microsoft.com/office/powerpoint/2010/main" val="38726042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Lot</a:t>
            </a:r>
            <a:endParaRPr lang="en-US" dirty="0"/>
          </a:p>
        </p:txBody>
      </p:sp>
      <p:sp>
        <p:nvSpPr>
          <p:cNvPr id="3" name="Content Placeholder 2"/>
          <p:cNvSpPr>
            <a:spLocks noGrp="1"/>
          </p:cNvSpPr>
          <p:nvPr>
            <p:ph idx="1"/>
          </p:nvPr>
        </p:nvSpPr>
        <p:spPr/>
        <p:txBody>
          <a:bodyPr/>
          <a:lstStyle/>
          <a:p>
            <a:r>
              <a:rPr lang="en-US" dirty="0"/>
              <a:t>A definite amount of material produced during a single manufacturing cycle, and intended to have uniform character and quality.</a:t>
            </a:r>
          </a:p>
          <a:p>
            <a:r>
              <a:rPr lang="en-US" dirty="0" smtClean="0"/>
              <a:t>Important for second source verification in Module 4</a:t>
            </a:r>
            <a:endParaRPr lang="en-US" dirty="0"/>
          </a:p>
        </p:txBody>
      </p:sp>
    </p:spTree>
    <p:extLst>
      <p:ext uri="{BB962C8B-B14F-4D97-AF65-F5344CB8AC3E}">
        <p14:creationId xmlns:p14="http://schemas.microsoft.com/office/powerpoint/2010/main" val="2148091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Method</a:t>
            </a:r>
            <a:endParaRPr lang="en-US" dirty="0"/>
          </a:p>
        </p:txBody>
      </p:sp>
      <p:sp>
        <p:nvSpPr>
          <p:cNvPr id="3" name="Content Placeholder 2"/>
          <p:cNvSpPr>
            <a:spLocks noGrp="1"/>
          </p:cNvSpPr>
          <p:nvPr>
            <p:ph idx="1"/>
          </p:nvPr>
        </p:nvSpPr>
        <p:spPr>
          <a:xfrm>
            <a:off x="228600" y="1600200"/>
            <a:ext cx="7162800" cy="5029199"/>
          </a:xfrm>
        </p:spPr>
        <p:txBody>
          <a:bodyPr/>
          <a:lstStyle/>
          <a:p>
            <a:r>
              <a:rPr lang="en-US" dirty="0"/>
              <a:t>A </a:t>
            </a:r>
            <a:r>
              <a:rPr lang="en-US" dirty="0" smtClean="0"/>
              <a:t>published </a:t>
            </a:r>
            <a:r>
              <a:rPr lang="en-US" dirty="0"/>
              <a:t>method issued by an organization generally recognized as competent to do so. </a:t>
            </a:r>
            <a:endParaRPr lang="en-US" dirty="0" smtClean="0"/>
          </a:p>
          <a:p>
            <a:r>
              <a:rPr lang="en-US" dirty="0" smtClean="0"/>
              <a:t>When ISO 17025 refers </a:t>
            </a:r>
            <a:r>
              <a:rPr lang="en-US" dirty="0"/>
              <a:t>to a “standard method”, that term is equivalent to reference </a:t>
            </a:r>
            <a:r>
              <a:rPr lang="en-US" dirty="0" smtClean="0"/>
              <a:t>method.</a:t>
            </a:r>
          </a:p>
          <a:p>
            <a:r>
              <a:rPr lang="en-US" dirty="0" smtClean="0"/>
              <a:t>Definition important for Modules 3-7, especially Module 4, Chemical Testing</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0" y="1417638"/>
            <a:ext cx="1581150" cy="2095500"/>
          </a:xfrm>
          <a:prstGeom prst="rect">
            <a:avLst/>
          </a:prstGeom>
        </p:spPr>
      </p:pic>
    </p:spTree>
    <p:extLst>
      <p:ext uri="{BB962C8B-B14F-4D97-AF65-F5344CB8AC3E}">
        <p14:creationId xmlns:p14="http://schemas.microsoft.com/office/powerpoint/2010/main" val="30292625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ltLang="en-US" dirty="0" smtClean="0"/>
              <a:t>Move of ISO Language</a:t>
            </a:r>
            <a:endParaRPr lang="en-US" altLang="en-US" dirty="0"/>
          </a:p>
        </p:txBody>
      </p:sp>
      <p:sp>
        <p:nvSpPr>
          <p:cNvPr id="120835" name="Rectangle 4"/>
          <p:cNvSpPr>
            <a:spLocks noChangeArrowheads="1"/>
          </p:cNvSpPr>
          <p:nvPr/>
        </p:nvSpPr>
        <p:spPr bwMode="auto">
          <a:xfrm>
            <a:off x="457200" y="1600201"/>
            <a:ext cx="82296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r>
              <a:rPr lang="en-US" altLang="en-US" dirty="0"/>
              <a:t>5.4.4 Non Standard Methods </a:t>
            </a:r>
            <a:endParaRPr lang="en-US" altLang="en-US" dirty="0" smtClean="0"/>
          </a:p>
          <a:p>
            <a:pPr lvl="1"/>
            <a:r>
              <a:rPr lang="en-US" altLang="en-US" dirty="0" smtClean="0"/>
              <a:t>5.4.4.1 and 5.4.4.2 </a:t>
            </a:r>
            <a:r>
              <a:rPr lang="en-US" altLang="en-US" i="1" dirty="0"/>
              <a:t>(TNI additional requirements – </a:t>
            </a:r>
            <a:r>
              <a:rPr lang="en-US" altLang="en-US" i="1" dirty="0" smtClean="0"/>
              <a:t>added for </a:t>
            </a:r>
            <a:r>
              <a:rPr lang="en-US" altLang="en-US" i="1" dirty="0"/>
              <a:t>clarity)</a:t>
            </a:r>
            <a:endParaRPr lang="en-US" altLang="en-US" dirty="0" smtClean="0"/>
          </a:p>
          <a:p>
            <a:r>
              <a:rPr lang="en-US" altLang="en-US" dirty="0" smtClean="0"/>
              <a:t>5.4.5 </a:t>
            </a:r>
            <a:r>
              <a:rPr lang="en-US" altLang="en-US" dirty="0"/>
              <a:t>Validation of </a:t>
            </a:r>
            <a:r>
              <a:rPr lang="en-US" altLang="en-US" dirty="0" smtClean="0"/>
              <a:t>Methods</a:t>
            </a:r>
          </a:p>
          <a:p>
            <a:pPr lvl="1"/>
            <a:r>
              <a:rPr lang="en-US" altLang="en-US" dirty="0" smtClean="0"/>
              <a:t>5.4.5.4 </a:t>
            </a:r>
            <a:r>
              <a:rPr lang="en-US" altLang="en-US" i="1" dirty="0"/>
              <a:t>(TNI additional requirements – </a:t>
            </a:r>
            <a:r>
              <a:rPr lang="en-US" altLang="en-US" i="1" dirty="0" smtClean="0"/>
              <a:t>added for </a:t>
            </a:r>
            <a:r>
              <a:rPr lang="en-US" altLang="en-US" i="1" dirty="0"/>
              <a:t>clarity)</a:t>
            </a:r>
          </a:p>
        </p:txBody>
      </p:sp>
      <p:sp>
        <p:nvSpPr>
          <p:cNvPr id="2" name="TextBox 1"/>
          <p:cNvSpPr txBox="1"/>
          <p:nvPr/>
        </p:nvSpPr>
        <p:spPr>
          <a:xfrm>
            <a:off x="1295400" y="5334000"/>
            <a:ext cx="6248400" cy="83099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dirty="0" smtClean="0"/>
              <a:t>These sections only apply to laboratories that develop or modify methods.</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2"/>
          <p:cNvSpPr>
            <a:spLocks noGrp="1" noChangeArrowheads="1"/>
          </p:cNvSpPr>
          <p:nvPr>
            <p:ph type="title"/>
          </p:nvPr>
        </p:nvSpPr>
        <p:spPr>
          <a:xfrm>
            <a:off x="990600" y="381000"/>
            <a:ext cx="8204200" cy="1143000"/>
          </a:xfrm>
          <a:noFill/>
          <a:ln/>
        </p:spPr>
        <p:txBody>
          <a:bodyPr/>
          <a:lstStyle/>
          <a:p>
            <a:r>
              <a:rPr lang="en-US" dirty="0" smtClean="0"/>
              <a:t>5.4.4 </a:t>
            </a:r>
            <a:r>
              <a:rPr lang="en-US" dirty="0"/>
              <a:t>Non-standard Methods</a:t>
            </a:r>
          </a:p>
        </p:txBody>
      </p:sp>
      <p:sp>
        <p:nvSpPr>
          <p:cNvPr id="606211" name="Rectangle 3"/>
          <p:cNvSpPr>
            <a:spLocks noGrp="1" noChangeArrowheads="1"/>
          </p:cNvSpPr>
          <p:nvPr>
            <p:ph sz="quarter" idx="1"/>
          </p:nvPr>
        </p:nvSpPr>
        <p:spPr>
          <a:xfrm>
            <a:off x="457200" y="1524000"/>
            <a:ext cx="8153400" cy="4591050"/>
          </a:xfrm>
          <a:noFill/>
          <a:ln/>
        </p:spPr>
        <p:txBody>
          <a:bodyPr>
            <a:normAutofit lnSpcReduction="10000"/>
          </a:bodyPr>
          <a:lstStyle/>
          <a:p>
            <a:pPr>
              <a:buFont typeface="Wingdings" pitchFamily="2" charset="2"/>
              <a:buChar char="Ø"/>
            </a:pPr>
            <a:r>
              <a:rPr lang="en-US" dirty="0" smtClean="0"/>
              <a:t>  Subject </a:t>
            </a:r>
            <a:r>
              <a:rPr lang="en-US" dirty="0"/>
              <a:t>to agreement with client</a:t>
            </a:r>
          </a:p>
          <a:p>
            <a:pPr>
              <a:buFont typeface="Wingdings" pitchFamily="2" charset="2"/>
              <a:buChar char="Ø"/>
            </a:pPr>
            <a:r>
              <a:rPr lang="en-US" dirty="0" smtClean="0"/>
              <a:t>  Requires </a:t>
            </a:r>
            <a:r>
              <a:rPr lang="en-US" dirty="0"/>
              <a:t>clear client specification</a:t>
            </a:r>
          </a:p>
          <a:p>
            <a:pPr>
              <a:buFont typeface="Wingdings" pitchFamily="2" charset="2"/>
              <a:buChar char="Ø"/>
            </a:pPr>
            <a:r>
              <a:rPr lang="en-US" dirty="0" smtClean="0"/>
              <a:t>  Requires </a:t>
            </a:r>
            <a:r>
              <a:rPr lang="en-US" dirty="0"/>
              <a:t>validation before </a:t>
            </a:r>
            <a:r>
              <a:rPr lang="en-US" dirty="0" smtClean="0"/>
              <a:t>use</a:t>
            </a:r>
          </a:p>
          <a:p>
            <a:pPr marL="0" indent="0">
              <a:buNone/>
            </a:pPr>
            <a:r>
              <a:rPr lang="en-US" dirty="0" smtClean="0"/>
              <a:t>5.4.4.1 Notes a-k shall be considered, e.g.:</a:t>
            </a:r>
          </a:p>
          <a:p>
            <a:pPr>
              <a:buFont typeface="Wingdings" panose="05000000000000000000" pitchFamily="2" charset="2"/>
              <a:buChar char="Ø"/>
            </a:pPr>
            <a:r>
              <a:rPr lang="en-US" dirty="0" smtClean="0"/>
              <a:t>Scope</a:t>
            </a:r>
          </a:p>
          <a:p>
            <a:pPr>
              <a:buFont typeface="Wingdings" panose="05000000000000000000" pitchFamily="2" charset="2"/>
              <a:buChar char="Ø"/>
            </a:pPr>
            <a:r>
              <a:rPr lang="en-US" dirty="0" smtClean="0"/>
              <a:t>Procedure</a:t>
            </a:r>
          </a:p>
          <a:p>
            <a:pPr>
              <a:buFont typeface="Wingdings" panose="05000000000000000000" pitchFamily="2" charset="2"/>
              <a:buChar char="Ø"/>
            </a:pPr>
            <a:r>
              <a:rPr lang="en-US" dirty="0" smtClean="0"/>
              <a:t>Acceptance criteria</a:t>
            </a:r>
          </a:p>
          <a:p>
            <a:pPr marL="0" indent="0">
              <a:buNone/>
            </a:pPr>
            <a:r>
              <a:rPr lang="en-US" dirty="0" smtClean="0"/>
              <a:t>5.4.4.2 SOP required for methods</a:t>
            </a:r>
          </a:p>
          <a:p>
            <a:pPr marL="0" indent="0">
              <a:buNone/>
            </a:pPr>
            <a:endParaRPr lang="en-US" dirty="0" smtClean="0"/>
          </a:p>
        </p:txBody>
      </p:sp>
    </p:spTree>
    <p:extLst>
      <p:ext uri="{BB962C8B-B14F-4D97-AF65-F5344CB8AC3E}">
        <p14:creationId xmlns:p14="http://schemas.microsoft.com/office/powerpoint/2010/main" val="11199600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6" name="Rectangle 2"/>
          <p:cNvSpPr>
            <a:spLocks noGrp="1" noChangeArrowheads="1"/>
          </p:cNvSpPr>
          <p:nvPr>
            <p:ph type="title"/>
          </p:nvPr>
        </p:nvSpPr>
        <p:spPr>
          <a:noFill/>
          <a:ln/>
        </p:spPr>
        <p:txBody>
          <a:bodyPr/>
          <a:lstStyle/>
          <a:p>
            <a:r>
              <a:rPr lang="en-US" dirty="0" smtClean="0"/>
              <a:t>5.4.5.1 Validation</a:t>
            </a:r>
            <a:endParaRPr lang="en-US" dirty="0"/>
          </a:p>
        </p:txBody>
      </p:sp>
      <p:sp>
        <p:nvSpPr>
          <p:cNvPr id="610307" name="Rectangle 3"/>
          <p:cNvSpPr>
            <a:spLocks noGrp="1" noChangeArrowheads="1"/>
          </p:cNvSpPr>
          <p:nvPr>
            <p:ph sz="quarter" idx="1"/>
          </p:nvPr>
        </p:nvSpPr>
        <p:spPr>
          <a:xfrm>
            <a:off x="228600" y="1752600"/>
            <a:ext cx="8178800" cy="3048000"/>
          </a:xfrm>
          <a:noFill/>
          <a:ln/>
        </p:spPr>
        <p:txBody>
          <a:bodyPr/>
          <a:lstStyle/>
          <a:p>
            <a:r>
              <a:rPr lang="en-US" dirty="0" smtClean="0"/>
              <a:t>Validation is the confirmation by </a:t>
            </a:r>
            <a:r>
              <a:rPr lang="en-US" u="sng" dirty="0" smtClean="0"/>
              <a:t>examination</a:t>
            </a:r>
            <a:r>
              <a:rPr lang="en-US" dirty="0" smtClean="0"/>
              <a:t> and the provision of </a:t>
            </a:r>
            <a:r>
              <a:rPr lang="en-US" u="sng" dirty="0" smtClean="0"/>
              <a:t>objective evidence</a:t>
            </a:r>
            <a:r>
              <a:rPr lang="en-US" dirty="0" smtClean="0"/>
              <a:t> that the particular requirements for a </a:t>
            </a:r>
            <a:r>
              <a:rPr lang="en-US" u="sng" dirty="0" smtClean="0"/>
              <a:t>specific intended use</a:t>
            </a:r>
            <a:r>
              <a:rPr lang="en-US" dirty="0" smtClean="0"/>
              <a:t> are fulfilled.</a:t>
            </a:r>
            <a:endParaRPr lang="en-US" dirty="0"/>
          </a:p>
        </p:txBody>
      </p:sp>
    </p:spTree>
    <p:extLst>
      <p:ext uri="{BB962C8B-B14F-4D97-AF65-F5344CB8AC3E}">
        <p14:creationId xmlns:p14="http://schemas.microsoft.com/office/powerpoint/2010/main" val="4215582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VOLUME 1</a:t>
            </a:r>
          </a:p>
        </p:txBody>
      </p:sp>
      <p:sp>
        <p:nvSpPr>
          <p:cNvPr id="3" name="Content Placeholder 2"/>
          <p:cNvSpPr>
            <a:spLocks noGrp="1"/>
          </p:cNvSpPr>
          <p:nvPr>
            <p:ph idx="1"/>
          </p:nvPr>
        </p:nvSpPr>
        <p:spPr>
          <a:xfrm>
            <a:off x="381000" y="1295400"/>
            <a:ext cx="8229600" cy="5257800"/>
          </a:xfrm>
        </p:spPr>
        <p:txBody>
          <a:bodyPr/>
          <a:lstStyle/>
          <a:p>
            <a:r>
              <a:rPr lang="en-US" dirty="0"/>
              <a:t>Everything a lab needs to know</a:t>
            </a:r>
          </a:p>
          <a:p>
            <a:pPr lvl="1"/>
            <a:r>
              <a:rPr lang="en-US" dirty="0"/>
              <a:t>Proficiency testing (Module 1)</a:t>
            </a:r>
          </a:p>
          <a:p>
            <a:pPr lvl="1"/>
            <a:r>
              <a:rPr lang="en-US" dirty="0"/>
              <a:t>Personnel requirements (Module 2)</a:t>
            </a:r>
          </a:p>
          <a:p>
            <a:pPr lvl="1"/>
            <a:r>
              <a:rPr lang="en-US" dirty="0"/>
              <a:t>Quality systems (Module 2)</a:t>
            </a:r>
          </a:p>
          <a:p>
            <a:pPr lvl="1"/>
            <a:r>
              <a:rPr lang="en-US" dirty="0"/>
              <a:t>Technical requirements (Modules 3-7)</a:t>
            </a:r>
          </a:p>
          <a:p>
            <a:pPr lvl="2"/>
            <a:r>
              <a:rPr lang="en-US" dirty="0"/>
              <a:t>3: Asbestos</a:t>
            </a:r>
          </a:p>
          <a:p>
            <a:pPr lvl="2"/>
            <a:r>
              <a:rPr lang="en-US" dirty="0"/>
              <a:t>4: Chemistry</a:t>
            </a:r>
          </a:p>
          <a:p>
            <a:pPr lvl="2"/>
            <a:r>
              <a:rPr lang="en-US" dirty="0"/>
              <a:t>5: Microbiology</a:t>
            </a:r>
          </a:p>
          <a:p>
            <a:pPr lvl="2"/>
            <a:r>
              <a:rPr lang="en-US" dirty="0"/>
              <a:t>6: Radiochemistry</a:t>
            </a:r>
          </a:p>
          <a:p>
            <a:pPr lvl="2"/>
            <a:r>
              <a:rPr lang="en-US" dirty="0"/>
              <a:t>7: Toxicity</a:t>
            </a:r>
          </a:p>
        </p:txBody>
      </p:sp>
    </p:spTree>
    <p:extLst>
      <p:ext uri="{BB962C8B-B14F-4D97-AF65-F5344CB8AC3E}">
        <p14:creationId xmlns:p14="http://schemas.microsoft.com/office/powerpoint/2010/main" val="36600972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6" name="Rectangle 2"/>
          <p:cNvSpPr>
            <a:spLocks noGrp="1" noChangeArrowheads="1"/>
          </p:cNvSpPr>
          <p:nvPr>
            <p:ph type="title"/>
          </p:nvPr>
        </p:nvSpPr>
        <p:spPr>
          <a:noFill/>
          <a:ln/>
        </p:spPr>
        <p:txBody>
          <a:bodyPr/>
          <a:lstStyle/>
          <a:p>
            <a:r>
              <a:rPr lang="en-US" dirty="0" smtClean="0"/>
              <a:t>5.4.5.2 </a:t>
            </a:r>
            <a:r>
              <a:rPr lang="en-US" dirty="0"/>
              <a:t>Validation of Methods</a:t>
            </a:r>
          </a:p>
        </p:txBody>
      </p:sp>
      <p:sp>
        <p:nvSpPr>
          <p:cNvPr id="610307" name="Rectangle 3"/>
          <p:cNvSpPr>
            <a:spLocks noGrp="1" noChangeArrowheads="1"/>
          </p:cNvSpPr>
          <p:nvPr>
            <p:ph sz="quarter" idx="1"/>
          </p:nvPr>
        </p:nvSpPr>
        <p:spPr>
          <a:xfrm>
            <a:off x="228600" y="1600200"/>
            <a:ext cx="8178800" cy="4800600"/>
          </a:xfrm>
          <a:noFill/>
          <a:ln/>
        </p:spPr>
        <p:txBody>
          <a:bodyPr/>
          <a:lstStyle/>
          <a:p>
            <a:pPr>
              <a:lnSpc>
                <a:spcPct val="90000"/>
              </a:lnSpc>
            </a:pPr>
            <a:r>
              <a:rPr lang="en-US" dirty="0"/>
              <a:t>Laboratory shall validate:</a:t>
            </a:r>
          </a:p>
          <a:p>
            <a:pPr marL="804863" lvl="1" indent="-347663">
              <a:lnSpc>
                <a:spcPct val="90000"/>
              </a:lnSpc>
              <a:buFont typeface="Wingdings" pitchFamily="2" charset="2"/>
              <a:buChar char="q"/>
            </a:pPr>
            <a:r>
              <a:rPr lang="en-US" dirty="0"/>
              <a:t>non-standard methods</a:t>
            </a:r>
          </a:p>
          <a:p>
            <a:pPr marL="804863" lvl="1" indent="-347663">
              <a:lnSpc>
                <a:spcPct val="90000"/>
              </a:lnSpc>
              <a:buFont typeface="Wingdings" pitchFamily="2" charset="2"/>
              <a:buChar char="q"/>
            </a:pPr>
            <a:r>
              <a:rPr lang="en-US" dirty="0"/>
              <a:t>laboratory developed methods</a:t>
            </a:r>
          </a:p>
          <a:p>
            <a:pPr marL="804863" lvl="1" indent="-347663">
              <a:lnSpc>
                <a:spcPct val="90000"/>
              </a:lnSpc>
              <a:buFont typeface="Wingdings" pitchFamily="2" charset="2"/>
              <a:buChar char="q"/>
            </a:pPr>
            <a:r>
              <a:rPr lang="en-US" dirty="0"/>
              <a:t>standard methods used outside scope</a:t>
            </a:r>
          </a:p>
          <a:p>
            <a:pPr marL="804863" lvl="1" indent="-347663">
              <a:lnSpc>
                <a:spcPct val="90000"/>
              </a:lnSpc>
              <a:buFont typeface="Wingdings" pitchFamily="2" charset="2"/>
              <a:buChar char="q"/>
            </a:pPr>
            <a:r>
              <a:rPr lang="en-US" dirty="0"/>
              <a:t>modifications of standard methods</a:t>
            </a:r>
          </a:p>
          <a:p>
            <a:pPr>
              <a:lnSpc>
                <a:spcPct val="90000"/>
              </a:lnSpc>
            </a:pPr>
            <a:r>
              <a:rPr lang="en-US" dirty="0"/>
              <a:t>Validation </a:t>
            </a:r>
            <a:r>
              <a:rPr lang="en-US" b="1" dirty="0"/>
              <a:t>as extensive as necessary</a:t>
            </a:r>
          </a:p>
          <a:p>
            <a:pPr>
              <a:lnSpc>
                <a:spcPct val="90000"/>
              </a:lnSpc>
            </a:pPr>
            <a:r>
              <a:rPr lang="en-US" dirty="0"/>
              <a:t>New validation required if changes made</a:t>
            </a:r>
          </a:p>
          <a:p>
            <a:pPr>
              <a:lnSpc>
                <a:spcPct val="90000"/>
              </a:lnSpc>
            </a:pPr>
            <a:r>
              <a:rPr lang="en-US" dirty="0" smtClean="0">
                <a:solidFill>
                  <a:schemeClr val="bg2">
                    <a:lumMod val="25000"/>
                  </a:schemeClr>
                </a:solidFill>
              </a:rPr>
              <a:t>Results </a:t>
            </a:r>
            <a:r>
              <a:rPr lang="en-US" dirty="0">
                <a:solidFill>
                  <a:schemeClr val="bg2">
                    <a:lumMod val="25000"/>
                  </a:schemeClr>
                </a:solidFill>
              </a:rPr>
              <a:t>assessed against intended use</a:t>
            </a:r>
          </a:p>
        </p:txBody>
      </p:sp>
    </p:spTree>
    <p:extLst>
      <p:ext uri="{BB962C8B-B14F-4D97-AF65-F5344CB8AC3E}">
        <p14:creationId xmlns:p14="http://schemas.microsoft.com/office/powerpoint/2010/main" val="16005831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39762"/>
          </a:xfrm>
        </p:spPr>
        <p:txBody>
          <a:bodyPr/>
          <a:lstStyle/>
          <a:p>
            <a:r>
              <a:rPr lang="en-US" dirty="0" smtClean="0"/>
              <a:t>Validation Techniques</a:t>
            </a:r>
            <a:endParaRPr lang="en-US" dirty="0"/>
          </a:p>
        </p:txBody>
      </p:sp>
      <p:sp>
        <p:nvSpPr>
          <p:cNvPr id="3" name="Content Placeholder 2"/>
          <p:cNvSpPr>
            <a:spLocks noGrp="1"/>
          </p:cNvSpPr>
          <p:nvPr>
            <p:ph sz="quarter" idx="1"/>
          </p:nvPr>
        </p:nvSpPr>
        <p:spPr/>
        <p:txBody>
          <a:bodyPr>
            <a:normAutofit fontScale="92500"/>
          </a:bodyPr>
          <a:lstStyle/>
          <a:p>
            <a:r>
              <a:rPr lang="en-US" b="1" dirty="0" smtClean="0"/>
              <a:t>Note:</a:t>
            </a:r>
            <a:r>
              <a:rPr lang="en-US" dirty="0" smtClean="0"/>
              <a:t> should be one of, or a combination of:</a:t>
            </a:r>
          </a:p>
          <a:p>
            <a:pPr marL="341313" indent="-341313">
              <a:buFont typeface="Wingdings" pitchFamily="2" charset="2"/>
              <a:buChar char="Ø"/>
            </a:pPr>
            <a:r>
              <a:rPr lang="en-US" sz="2600" dirty="0" smtClean="0"/>
              <a:t>calibration using reference standards or reference materials; </a:t>
            </a:r>
          </a:p>
          <a:p>
            <a:pPr marL="341313" indent="-341313">
              <a:buFont typeface="Wingdings" pitchFamily="2" charset="2"/>
              <a:buChar char="Ø"/>
            </a:pPr>
            <a:r>
              <a:rPr lang="en-US" sz="2600" dirty="0" smtClean="0"/>
              <a:t>comparison of results achieved with other methods;</a:t>
            </a:r>
          </a:p>
          <a:p>
            <a:pPr marL="341313" indent="-341313">
              <a:buFont typeface="Wingdings" pitchFamily="2" charset="2"/>
              <a:buChar char="Ø"/>
            </a:pPr>
            <a:r>
              <a:rPr lang="en-US" sz="2600" dirty="0" err="1" smtClean="0"/>
              <a:t>interlaboratory</a:t>
            </a:r>
            <a:r>
              <a:rPr lang="en-US" sz="2600" dirty="0" smtClean="0"/>
              <a:t> comparisons;</a:t>
            </a:r>
          </a:p>
          <a:p>
            <a:pPr marL="341313" indent="-341313">
              <a:buFont typeface="Wingdings" pitchFamily="2" charset="2"/>
              <a:buChar char="Ø"/>
            </a:pPr>
            <a:r>
              <a:rPr lang="en-US" sz="2600" dirty="0" smtClean="0"/>
              <a:t>systematic assessment of the factors influencing the result;</a:t>
            </a:r>
          </a:p>
          <a:p>
            <a:pPr marL="341313" indent="-341313">
              <a:buFont typeface="Wingdings" pitchFamily="2" charset="2"/>
              <a:buChar char="Ø"/>
            </a:pPr>
            <a:r>
              <a:rPr lang="en-US" sz="2600" dirty="0" smtClean="0"/>
              <a:t>assessment of the uncertainty of the results based on scientific understanding of the theoretical principles of the method and practical experience.</a:t>
            </a:r>
          </a:p>
          <a:p>
            <a:endParaRPr lang="en-US" dirty="0"/>
          </a:p>
        </p:txBody>
      </p:sp>
    </p:spTree>
    <p:extLst>
      <p:ext uri="{BB962C8B-B14F-4D97-AF65-F5344CB8AC3E}">
        <p14:creationId xmlns:p14="http://schemas.microsoft.com/office/powerpoint/2010/main" val="6871364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5.4.5.3 Assessment of Validation Data</a:t>
            </a:r>
            <a:endParaRPr lang="en-US" dirty="0"/>
          </a:p>
        </p:txBody>
      </p:sp>
      <p:sp>
        <p:nvSpPr>
          <p:cNvPr id="3" name="Content Placeholder 2"/>
          <p:cNvSpPr>
            <a:spLocks noGrp="1"/>
          </p:cNvSpPr>
          <p:nvPr>
            <p:ph idx="1"/>
          </p:nvPr>
        </p:nvSpPr>
        <p:spPr/>
        <p:txBody>
          <a:bodyPr/>
          <a:lstStyle/>
          <a:p>
            <a:r>
              <a:rPr lang="en-US" dirty="0"/>
              <a:t>The range and accuracy of the values obtainable from validated methods, as assessed for the intended use, shall be relevant to the customers' needs.</a:t>
            </a:r>
          </a:p>
          <a:p>
            <a:endParaRPr lang="en-US" dirty="0"/>
          </a:p>
        </p:txBody>
      </p:sp>
    </p:spTree>
    <p:extLst>
      <p:ext uri="{BB962C8B-B14F-4D97-AF65-F5344CB8AC3E}">
        <p14:creationId xmlns:p14="http://schemas.microsoft.com/office/powerpoint/2010/main" val="4922214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5.4.5.4 Extent of Validation (TNI)</a:t>
            </a:r>
            <a:endParaRPr lang="en-US" dirty="0"/>
          </a:p>
        </p:txBody>
      </p:sp>
      <p:sp>
        <p:nvSpPr>
          <p:cNvPr id="3" name="Content Placeholder 2"/>
          <p:cNvSpPr>
            <a:spLocks noGrp="1"/>
          </p:cNvSpPr>
          <p:nvPr>
            <p:ph idx="1"/>
          </p:nvPr>
        </p:nvSpPr>
        <p:spPr>
          <a:xfrm>
            <a:off x="457200" y="1600201"/>
            <a:ext cx="8229600" cy="3886200"/>
          </a:xfrm>
        </p:spPr>
        <p:txBody>
          <a:bodyPr/>
          <a:lstStyle/>
          <a:p>
            <a:r>
              <a:rPr lang="en-US" dirty="0" smtClean="0"/>
              <a:t>Refer to Module 3-7</a:t>
            </a:r>
          </a:p>
          <a:p>
            <a:r>
              <a:rPr lang="en-US" dirty="0" smtClean="0"/>
              <a:t>Validation of reference methods</a:t>
            </a:r>
          </a:p>
          <a:p>
            <a:pPr lvl="1"/>
            <a:r>
              <a:rPr lang="en-US" dirty="0" smtClean="0"/>
              <a:t>Focus is on laboratory capability</a:t>
            </a:r>
          </a:p>
          <a:p>
            <a:pPr lvl="1"/>
            <a:r>
              <a:rPr lang="en-US" dirty="0" smtClean="0"/>
              <a:t>Lab IDOC appropriate effort</a:t>
            </a:r>
          </a:p>
          <a:p>
            <a:r>
              <a:rPr lang="en-US" dirty="0" smtClean="0"/>
              <a:t>Validation of non-standard methods</a:t>
            </a:r>
          </a:p>
          <a:p>
            <a:pPr lvl="1"/>
            <a:r>
              <a:rPr lang="en-US" dirty="0" smtClean="0"/>
              <a:t>Focus is on technical validity of method</a:t>
            </a:r>
          </a:p>
          <a:p>
            <a:pPr lvl="1"/>
            <a:r>
              <a:rPr lang="en-US" dirty="0" smtClean="0"/>
              <a:t>Validation should be more extensive</a:t>
            </a:r>
            <a:endParaRPr lang="en-US" dirty="0"/>
          </a:p>
        </p:txBody>
      </p:sp>
    </p:spTree>
    <p:extLst>
      <p:ext uri="{BB962C8B-B14F-4D97-AF65-F5344CB8AC3E}">
        <p14:creationId xmlns:p14="http://schemas.microsoft.com/office/powerpoint/2010/main" val="22369801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en-US" altLang="en-US" dirty="0" smtClean="0"/>
              <a:t>Sample Identification</a:t>
            </a:r>
            <a:endParaRPr lang="en-US" altLang="en-US" dirty="0"/>
          </a:p>
        </p:txBody>
      </p:sp>
      <p:sp>
        <p:nvSpPr>
          <p:cNvPr id="149507" name="Rectangle 4"/>
          <p:cNvSpPr>
            <a:spLocks noChangeArrowheads="1"/>
          </p:cNvSpPr>
          <p:nvPr/>
        </p:nvSpPr>
        <p:spPr bwMode="auto">
          <a:xfrm>
            <a:off x="228600" y="1417639"/>
            <a:ext cx="8763000" cy="323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pPr marL="0" indent="0">
              <a:buFont typeface="Wingdings" panose="05000000000000000000" pitchFamily="2" charset="2"/>
              <a:buNone/>
            </a:pPr>
            <a:r>
              <a:rPr lang="en-US" altLang="en-US" sz="2800" dirty="0"/>
              <a:t>5.8.5 a) The laboratory shall have a documented system for uniquely identifying the samples to be tested, to ensure that there can be no confusion regarding the identity of such samples at any time. This system shall include identification for all samples, sub-samples, preservations, sample containers, tests, and subsequent extracts and/or </a:t>
            </a:r>
            <a:r>
              <a:rPr lang="en-US" altLang="en-US" sz="2800" dirty="0" err="1"/>
              <a:t>digestates</a:t>
            </a:r>
            <a:r>
              <a:rPr lang="en-US" altLang="en-US" sz="2800" dirty="0" smtClean="0"/>
              <a:t>.</a:t>
            </a:r>
          </a:p>
          <a:p>
            <a:pPr>
              <a:buFont typeface="Wingdings" panose="05000000000000000000" pitchFamily="2" charset="2"/>
              <a:buNone/>
            </a:pPr>
            <a:endParaRPr lang="en-US" altLang="en-US" sz="2800" dirty="0"/>
          </a:p>
        </p:txBody>
      </p:sp>
      <p:sp>
        <p:nvSpPr>
          <p:cNvPr id="2" name="TextBox 1"/>
          <p:cNvSpPr txBox="1"/>
          <p:nvPr/>
        </p:nvSpPr>
        <p:spPr>
          <a:xfrm>
            <a:off x="381000" y="4648201"/>
            <a:ext cx="7924800" cy="163121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000" b="1" dirty="0" smtClean="0"/>
              <a:t>NELAC 2003: </a:t>
            </a:r>
            <a:r>
              <a:rPr lang="en-US" sz="2000" dirty="0" smtClean="0"/>
              <a:t>The </a:t>
            </a:r>
            <a:r>
              <a:rPr lang="en-US" sz="2000" dirty="0"/>
              <a:t>laboratory shall assign a unique identification (ID) code to each </a:t>
            </a:r>
            <a:r>
              <a:rPr lang="en-US" sz="2000" b="1" dirty="0"/>
              <a:t>sample container </a:t>
            </a:r>
            <a:r>
              <a:rPr lang="en-US" sz="2000" dirty="0"/>
              <a:t>received in the laboratory. The use of container shape, size or other physical characteristic, such as amber glass, or purple top, is not an acceptable means of identifying the sample</a:t>
            </a:r>
            <a:r>
              <a:rPr lang="en-US" sz="2000" dirty="0" smtClean="0"/>
              <a:t>.</a:t>
            </a:r>
            <a:endParaRPr lang="en-US"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6934200" cy="1143000"/>
          </a:xfrm>
        </p:spPr>
        <p:txBody>
          <a:bodyPr/>
          <a:lstStyle/>
          <a:p>
            <a:r>
              <a:rPr lang="en-US" dirty="0" smtClean="0"/>
              <a:t>5.5.13.1 Support Equipment</a:t>
            </a:r>
            <a:endParaRPr lang="en-US" dirty="0"/>
          </a:p>
        </p:txBody>
      </p:sp>
      <p:sp>
        <p:nvSpPr>
          <p:cNvPr id="3" name="Content Placeholder 2"/>
          <p:cNvSpPr>
            <a:spLocks noGrp="1"/>
          </p:cNvSpPr>
          <p:nvPr>
            <p:ph idx="1"/>
          </p:nvPr>
        </p:nvSpPr>
        <p:spPr>
          <a:xfrm>
            <a:off x="457200" y="1676400"/>
            <a:ext cx="8229600" cy="4525963"/>
          </a:xfrm>
        </p:spPr>
        <p:txBody>
          <a:bodyPr/>
          <a:lstStyle/>
          <a:p>
            <a:r>
              <a:rPr lang="en-US" dirty="0" smtClean="0"/>
              <a:t>Section completely reorganized</a:t>
            </a:r>
          </a:p>
          <a:p>
            <a:r>
              <a:rPr lang="en-US" dirty="0" smtClean="0"/>
              <a:t>Clarifies specifications for acceptability</a:t>
            </a:r>
          </a:p>
          <a:p>
            <a:r>
              <a:rPr lang="en-US" dirty="0" smtClean="0"/>
              <a:t>Incubators added to list of support equipment for daily checks</a:t>
            </a:r>
            <a:endParaRPr lang="en-US" dirty="0"/>
          </a:p>
          <a:p>
            <a:r>
              <a:rPr lang="en-US" dirty="0" smtClean="0"/>
              <a:t>Clarifies volumetric checks only applies to devices used for quantitative analysis</a:t>
            </a:r>
          </a:p>
          <a:p>
            <a:r>
              <a:rPr lang="en-US" dirty="0" smtClean="0"/>
              <a:t>Expanded clarity on thermometers and volumetric devices</a:t>
            </a:r>
            <a:endParaRPr lang="en-US" dirty="0"/>
          </a:p>
        </p:txBody>
      </p:sp>
    </p:spTree>
    <p:extLst>
      <p:ext uri="{BB962C8B-B14F-4D97-AF65-F5344CB8AC3E}">
        <p14:creationId xmlns:p14="http://schemas.microsoft.com/office/powerpoint/2010/main" val="13002850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5.5.13.1 </a:t>
            </a:r>
            <a:r>
              <a:rPr lang="en-US" altLang="en-US" dirty="0" smtClean="0"/>
              <a:t>(a) </a:t>
            </a:r>
            <a:r>
              <a:rPr lang="en-US" dirty="0" smtClean="0"/>
              <a:t>Acceptable Verification</a:t>
            </a:r>
            <a:endParaRPr lang="en-US" dirty="0"/>
          </a:p>
        </p:txBody>
      </p:sp>
      <p:sp>
        <p:nvSpPr>
          <p:cNvPr id="3" name="Content Placeholder 2"/>
          <p:cNvSpPr>
            <a:spLocks noGrp="1"/>
          </p:cNvSpPr>
          <p:nvPr>
            <p:ph idx="1"/>
          </p:nvPr>
        </p:nvSpPr>
        <p:spPr/>
        <p:txBody>
          <a:bodyPr/>
          <a:lstStyle/>
          <a:p>
            <a:r>
              <a:rPr lang="en-US" sz="2800" dirty="0" smtClean="0"/>
              <a:t>2009: </a:t>
            </a:r>
            <a:r>
              <a:rPr lang="en-US" sz="2800" dirty="0"/>
              <a:t>The results of such calibration or verification shall be within the specifications required of the application for which this equipment is used </a:t>
            </a:r>
            <a:r>
              <a:rPr lang="en-US" sz="2800" dirty="0" smtClean="0"/>
              <a:t>…</a:t>
            </a:r>
          </a:p>
          <a:p>
            <a:r>
              <a:rPr lang="en-US" sz="2800" dirty="0" smtClean="0"/>
              <a:t>2016: </a:t>
            </a:r>
            <a:r>
              <a:rPr lang="en-US" sz="2800" dirty="0"/>
              <a:t>The results of any calibration or verification shall be within the specifications required of the application for which this equipment is used.  The laboratory shall define the specifications for acceptability if none exist in method or regulation.  If any equipment fails to meet the specifications for </a:t>
            </a:r>
            <a:r>
              <a:rPr lang="en-US" sz="2800" dirty="0" smtClean="0"/>
              <a:t>acceptability…</a:t>
            </a:r>
            <a:endParaRPr lang="en-US" sz="2800" dirty="0"/>
          </a:p>
        </p:txBody>
      </p:sp>
    </p:spTree>
    <p:extLst>
      <p:ext uri="{BB962C8B-B14F-4D97-AF65-F5344CB8AC3E}">
        <p14:creationId xmlns:p14="http://schemas.microsoft.com/office/powerpoint/2010/main" val="28150186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7696200" cy="868362"/>
          </a:xfrm>
        </p:spPr>
        <p:txBody>
          <a:bodyPr/>
          <a:lstStyle/>
          <a:p>
            <a:r>
              <a:rPr lang="en-US" dirty="0" smtClean="0"/>
              <a:t>Criteria for Support Equipment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79160684"/>
              </p:ext>
            </p:extLst>
          </p:nvPr>
        </p:nvGraphicFramePr>
        <p:xfrm>
          <a:off x="685800" y="1159933"/>
          <a:ext cx="8001000" cy="4433862"/>
        </p:xfrm>
        <a:graphic>
          <a:graphicData uri="http://schemas.openxmlformats.org/drawingml/2006/table">
            <a:tbl>
              <a:tblPr firstRow="1" firstCol="1" bandRow="1">
                <a:tableStyleId>{7E9639D4-E3E2-4D34-9284-5A2195B3D0D7}</a:tableStyleId>
              </a:tblPr>
              <a:tblGrid>
                <a:gridCol w="2669581"/>
                <a:gridCol w="2659902"/>
                <a:gridCol w="2671517"/>
              </a:tblGrid>
              <a:tr h="319230">
                <a:tc>
                  <a:txBody>
                    <a:bodyPr/>
                    <a:lstStyle/>
                    <a:p>
                      <a:pPr marL="0" marR="0" algn="ctr">
                        <a:lnSpc>
                          <a:spcPct val="115000"/>
                        </a:lnSpc>
                        <a:spcBef>
                          <a:spcPts val="0"/>
                        </a:spcBef>
                        <a:spcAft>
                          <a:spcPts val="0"/>
                        </a:spcAft>
                      </a:pPr>
                      <a:r>
                        <a:rPr lang="en-US" sz="2000" dirty="0">
                          <a:effectLst/>
                        </a:rPr>
                        <a:t>Performance Check</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Frequency</a:t>
                      </a:r>
                      <a:endParaRPr lang="en-US"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Acceptance Criteria</a:t>
                      </a:r>
                      <a:endParaRPr lang="en-US"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r>
              <a:tr h="2093238">
                <a:tc>
                  <a:txBody>
                    <a:bodyPr/>
                    <a:lstStyle/>
                    <a:p>
                      <a:pPr marL="0" marR="0" algn="l">
                        <a:lnSpc>
                          <a:spcPct val="115000"/>
                        </a:lnSpc>
                        <a:spcBef>
                          <a:spcPts val="0"/>
                        </a:spcBef>
                        <a:spcAft>
                          <a:spcPts val="0"/>
                        </a:spcAft>
                      </a:pPr>
                      <a:r>
                        <a:rPr lang="en-US" sz="2000" b="0" dirty="0">
                          <a:effectLst/>
                        </a:rPr>
                        <a:t>Balance calibration check [using two standard weights that bracket the expected mass]</a:t>
                      </a:r>
                      <a:endParaRPr lang="en-US" sz="20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2000" dirty="0">
                          <a:effectLst/>
                        </a:rPr>
                        <a:t>Daily prior to use</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300"/>
                        </a:spcAft>
                      </a:pPr>
                      <a:r>
                        <a:rPr lang="en-US" sz="2000" dirty="0">
                          <a:effectLst/>
                        </a:rPr>
                        <a:t>Top-loading balance: </a:t>
                      </a:r>
                      <a:r>
                        <a:rPr lang="en-US" sz="2000" dirty="0">
                          <a:effectLst/>
                          <a:sym typeface="Symbol" panose="05050102010706020507" pitchFamily="18" charset="2"/>
                        </a:rPr>
                        <a:t></a:t>
                      </a:r>
                      <a:r>
                        <a:rPr lang="en-US" sz="2000" dirty="0">
                          <a:effectLst/>
                        </a:rPr>
                        <a:t> 2% or </a:t>
                      </a:r>
                      <a:r>
                        <a:rPr lang="en-US" sz="2000" baseline="0" dirty="0" smtClean="0">
                          <a:effectLst/>
                        </a:rPr>
                        <a:t> </a:t>
                      </a:r>
                      <a:r>
                        <a:rPr lang="en-US" sz="2000" dirty="0" smtClean="0">
                          <a:effectLst/>
                          <a:sym typeface="Symbol" panose="05050102010706020507" pitchFamily="18" charset="2"/>
                        </a:rPr>
                        <a:t></a:t>
                      </a:r>
                      <a:r>
                        <a:rPr lang="en-US" sz="2000" dirty="0" smtClean="0">
                          <a:effectLst/>
                        </a:rPr>
                        <a:t> </a:t>
                      </a:r>
                      <a:r>
                        <a:rPr lang="en-US" sz="2000" dirty="0">
                          <a:effectLst/>
                        </a:rPr>
                        <a:t>0.02g, whichever is greater</a:t>
                      </a:r>
                    </a:p>
                    <a:p>
                      <a:pPr marL="0" marR="0" algn="l">
                        <a:lnSpc>
                          <a:spcPct val="115000"/>
                        </a:lnSpc>
                        <a:spcBef>
                          <a:spcPts val="0"/>
                        </a:spcBef>
                        <a:spcAft>
                          <a:spcPts val="0"/>
                        </a:spcAft>
                      </a:pPr>
                      <a:r>
                        <a:rPr lang="en-US" sz="2000" dirty="0">
                          <a:effectLst/>
                        </a:rPr>
                        <a:t>Analytical balance: </a:t>
                      </a:r>
                      <a:r>
                        <a:rPr lang="en-US" sz="2000" dirty="0">
                          <a:effectLst/>
                          <a:sym typeface="Symbol" panose="05050102010706020507" pitchFamily="18" charset="2"/>
                        </a:rPr>
                        <a:t></a:t>
                      </a:r>
                      <a:r>
                        <a:rPr lang="en-US" sz="2000" dirty="0">
                          <a:effectLst/>
                        </a:rPr>
                        <a:t> 0.1% or </a:t>
                      </a:r>
                      <a:r>
                        <a:rPr lang="en-US" sz="2000" dirty="0" smtClean="0">
                          <a:effectLst/>
                          <a:sym typeface="Symbol" panose="05050102010706020507" pitchFamily="18" charset="2"/>
                        </a:rPr>
                        <a:t></a:t>
                      </a:r>
                      <a:r>
                        <a:rPr lang="en-US" sz="2000" dirty="0" smtClean="0">
                          <a:effectLst/>
                        </a:rPr>
                        <a:t> </a:t>
                      </a:r>
                      <a:r>
                        <a:rPr lang="en-US" sz="2000" dirty="0">
                          <a:effectLst/>
                        </a:rPr>
                        <a:t>0.5g, whichever is greater</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r>
              <a:tr h="1942122">
                <a:tc>
                  <a:txBody>
                    <a:bodyPr/>
                    <a:lstStyle/>
                    <a:p>
                      <a:pPr marL="0" marR="0" algn="l">
                        <a:lnSpc>
                          <a:spcPct val="115000"/>
                        </a:lnSpc>
                        <a:spcBef>
                          <a:spcPts val="0"/>
                        </a:spcBef>
                        <a:spcAft>
                          <a:spcPts val="0"/>
                        </a:spcAft>
                      </a:pPr>
                      <a:r>
                        <a:rPr lang="en-US" sz="2000" b="0" dirty="0">
                          <a:effectLst/>
                        </a:rPr>
                        <a:t>Verification of standard mass [using weights traceable to </a:t>
                      </a:r>
                      <a:r>
                        <a:rPr lang="en-US" sz="2000" b="0" dirty="0" smtClean="0">
                          <a:effectLst/>
                        </a:rPr>
                        <a:t>SI </a:t>
                      </a:r>
                      <a:r>
                        <a:rPr lang="en-US" sz="2000" b="0" dirty="0">
                          <a:effectLst/>
                        </a:rPr>
                        <a:t>through an NMI]</a:t>
                      </a:r>
                      <a:endParaRPr lang="en-US" sz="20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2000">
                          <a:effectLst/>
                        </a:rPr>
                        <a:t>Every five years</a:t>
                      </a:r>
                      <a:endParaRPr lang="en-US"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600"/>
                        </a:spcAft>
                      </a:pPr>
                      <a:r>
                        <a:rPr lang="en-US" sz="2000" dirty="0">
                          <a:effectLst/>
                        </a:rPr>
                        <a:t>Certificate of Calibration from ISO/IEC 17025 accredited calibration laboratory</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6" name="TextBox 5"/>
          <p:cNvSpPr txBox="1"/>
          <p:nvPr/>
        </p:nvSpPr>
        <p:spPr>
          <a:xfrm>
            <a:off x="533400" y="5943600"/>
            <a:ext cx="5791200"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dirty="0" smtClean="0"/>
              <a:t>Source: DOD Quality System Manual</a:t>
            </a:r>
            <a:endParaRPr lang="en-US" sz="2400" dirty="0"/>
          </a:p>
        </p:txBody>
      </p:sp>
    </p:spTree>
    <p:extLst>
      <p:ext uri="{BB962C8B-B14F-4D97-AF65-F5344CB8AC3E}">
        <p14:creationId xmlns:p14="http://schemas.microsoft.com/office/powerpoint/2010/main" val="31678794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en-US" altLang="en-US" dirty="0" smtClean="0"/>
              <a:t>5.5.13.1 (d) Thermometer Verification</a:t>
            </a:r>
            <a:endParaRPr lang="en-US" altLang="en-US" dirty="0"/>
          </a:p>
        </p:txBody>
      </p:sp>
      <p:sp>
        <p:nvSpPr>
          <p:cNvPr id="151555" name="Rectangle 4"/>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pPr>
              <a:buNone/>
            </a:pPr>
            <a:r>
              <a:rPr lang="en-US" altLang="en-US" dirty="0"/>
              <a:t>Temperature measuring devices shall be calibrated or verified at least annually. Calibration or verification shall be performed using a recognized National Metrology Institute traceable reference, such as NIST, when </a:t>
            </a:r>
            <a:r>
              <a:rPr lang="en-US" altLang="en-US" dirty="0" smtClean="0"/>
              <a:t>available</a:t>
            </a:r>
            <a:r>
              <a:rPr lang="en-US" dirty="0" smtClean="0"/>
              <a:t>, </a:t>
            </a:r>
            <a:r>
              <a:rPr lang="en-US" strike="sngStrike" dirty="0"/>
              <a:t>bracketing the range of </a:t>
            </a:r>
            <a:r>
              <a:rPr lang="en-US" strike="sngStrike" dirty="0" smtClean="0"/>
              <a:t>use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r>
              <a:rPr lang="en-US" altLang="en-US" dirty="0" smtClean="0"/>
              <a:t>5.5.13.1 (d) Clarification</a:t>
            </a:r>
            <a:endParaRPr lang="en-US" altLang="en-US" dirty="0"/>
          </a:p>
        </p:txBody>
      </p:sp>
      <p:sp>
        <p:nvSpPr>
          <p:cNvPr id="153603" name="Rectangle 4"/>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pPr marL="571500" indent="-571500">
              <a:buFont typeface="Wingdings" panose="05000000000000000000" pitchFamily="2" charset="2"/>
              <a:buAutoNum type="romanLcParenR"/>
            </a:pPr>
            <a:r>
              <a:rPr lang="en-US" altLang="en-US" dirty="0" smtClean="0"/>
              <a:t>If </a:t>
            </a:r>
            <a:r>
              <a:rPr lang="en-US" altLang="en-US" dirty="0"/>
              <a:t>the temperature measuring device is used over a range of 10°C or less, then a single point verification within the range of use is acceptable</a:t>
            </a:r>
            <a:r>
              <a:rPr lang="en-US" altLang="en-US" dirty="0" smtClean="0"/>
              <a:t>;</a:t>
            </a:r>
          </a:p>
          <a:p>
            <a:pPr marL="571500" indent="-571500">
              <a:buFont typeface="Wingdings" panose="05000000000000000000" pitchFamily="2" charset="2"/>
              <a:buAutoNum type="romanLcParenR"/>
            </a:pPr>
            <a:r>
              <a:rPr lang="en-US" altLang="en-US" dirty="0" smtClean="0"/>
              <a:t>ii)	If the temperature measuring device is used over a range of greater than 10°C, then the verification must bracket the range of use.</a:t>
            </a:r>
          </a:p>
          <a:p>
            <a:pPr marL="0" indent="0">
              <a:buNone/>
            </a:pP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066800"/>
            <a:ext cx="8229600" cy="1752600"/>
          </a:xfrm>
        </p:spPr>
        <p:txBody>
          <a:bodyPr/>
          <a:lstStyle/>
          <a:p>
            <a:pPr eaLnBrk="1" hangingPunct="1"/>
            <a:r>
              <a:rPr lang="en-US" dirty="0"/>
              <a:t>So why do we need a 2016 standard?</a:t>
            </a:r>
            <a:br>
              <a:rPr lang="en-US" dirty="0"/>
            </a:br>
            <a:endParaRPr lang="en-US" dirty="0"/>
          </a:p>
        </p:txBody>
      </p:sp>
      <p:pic>
        <p:nvPicPr>
          <p:cNvPr id="6147" name="Picture 4"/>
          <p:cNvPicPr>
            <a:picLocks noGrp="1" noChangeAspect="1" noChangeArrowheads="1"/>
          </p:cNvPicPr>
          <p:nvPr>
            <p:ph idx="1"/>
          </p:nvPr>
        </p:nvPicPr>
        <p:blipFill>
          <a:blip r:embed="rId3"/>
          <a:srcRect/>
          <a:stretch>
            <a:fillRect/>
          </a:stretch>
        </p:blipFill>
        <p:spPr>
          <a:xfrm>
            <a:off x="1600200" y="2362200"/>
            <a:ext cx="5590200" cy="4192154"/>
          </a:xfrm>
          <a:noFill/>
        </p:spPr>
      </p:pic>
    </p:spTree>
    <p:extLst>
      <p:ext uri="{BB962C8B-B14F-4D97-AF65-F5344CB8AC3E}">
        <p14:creationId xmlns:p14="http://schemas.microsoft.com/office/powerpoint/2010/main" val="27590954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5.5.13.1 (e) Volumetric Devices</a:t>
            </a:r>
            <a:endParaRPr lang="en-US" dirty="0"/>
          </a:p>
        </p:txBody>
      </p:sp>
      <p:sp>
        <p:nvSpPr>
          <p:cNvPr id="3" name="Content Placeholder 2"/>
          <p:cNvSpPr>
            <a:spLocks noGrp="1"/>
          </p:cNvSpPr>
          <p:nvPr>
            <p:ph idx="1"/>
          </p:nvPr>
        </p:nvSpPr>
        <p:spPr/>
        <p:txBody>
          <a:bodyPr/>
          <a:lstStyle/>
          <a:p>
            <a:r>
              <a:rPr lang="en-US" dirty="0" err="1" smtClean="0"/>
              <a:t>i</a:t>
            </a:r>
            <a:r>
              <a:rPr lang="en-US" dirty="0" smtClean="0"/>
              <a:t>. </a:t>
            </a:r>
            <a:r>
              <a:rPr lang="en-US" dirty="0"/>
              <a:t>glass microliter syringes and Class A glassware are exempt from any verification requirements beyond what is stated in Section 4.6.2;</a:t>
            </a:r>
          </a:p>
          <a:p>
            <a:r>
              <a:rPr lang="en-US" dirty="0"/>
              <a:t>i</a:t>
            </a:r>
            <a:r>
              <a:rPr lang="en-US" dirty="0" smtClean="0"/>
              <a:t>i. disposable </a:t>
            </a:r>
            <a:r>
              <a:rPr lang="en-US" dirty="0"/>
              <a:t>or single-use volumetric equipment shall be verified once per lot, prior to or in conjunction with its first use</a:t>
            </a:r>
            <a:r>
              <a:rPr lang="en-US" dirty="0" smtClean="0"/>
              <a:t>;</a:t>
            </a:r>
            <a:r>
              <a:rPr lang="en-US" dirty="0"/>
              <a:t/>
            </a:r>
            <a:br>
              <a:rPr lang="en-US" dirty="0"/>
            </a:br>
            <a:endParaRPr lang="en-US" dirty="0"/>
          </a:p>
          <a:p>
            <a:endParaRPr lang="en-US" dirty="0"/>
          </a:p>
        </p:txBody>
      </p:sp>
    </p:spTree>
    <p:extLst>
      <p:ext uri="{BB962C8B-B14F-4D97-AF65-F5344CB8AC3E}">
        <p14:creationId xmlns:p14="http://schemas.microsoft.com/office/powerpoint/2010/main" val="14501328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5.5.13.1 (e) Volumetric Devices</a:t>
            </a:r>
            <a:endParaRPr lang="en-US" dirty="0"/>
          </a:p>
        </p:txBody>
      </p:sp>
      <p:sp>
        <p:nvSpPr>
          <p:cNvPr id="3" name="Content Placeholder 2"/>
          <p:cNvSpPr>
            <a:spLocks noGrp="1"/>
          </p:cNvSpPr>
          <p:nvPr>
            <p:ph idx="1"/>
          </p:nvPr>
        </p:nvSpPr>
        <p:spPr>
          <a:xfrm>
            <a:off x="0" y="1600200"/>
            <a:ext cx="8229600" cy="4525963"/>
          </a:xfrm>
        </p:spPr>
        <p:txBody>
          <a:bodyPr/>
          <a:lstStyle/>
          <a:p>
            <a:r>
              <a:rPr lang="en-US" dirty="0"/>
              <a:t>i</a:t>
            </a:r>
            <a:r>
              <a:rPr lang="en-US" dirty="0" smtClean="0"/>
              <a:t>ii. mechanical </a:t>
            </a:r>
            <a:r>
              <a:rPr lang="en-US" dirty="0"/>
              <a:t>devices shall be verified prior to first use and on a quarterly basis. mechanical devices used at more than one volume shall be verified at volumes bracketing the range of use, and at the mid-point of the volumes used by the device</a:t>
            </a:r>
            <a:r>
              <a:rPr lang="en-US" dirty="0" smtClean="0"/>
              <a:t>;</a:t>
            </a:r>
          </a:p>
          <a:p>
            <a:r>
              <a:rPr lang="en-US" dirty="0"/>
              <a:t>i</a:t>
            </a:r>
            <a:r>
              <a:rPr lang="en-US" dirty="0" smtClean="0"/>
              <a:t>v. </a:t>
            </a:r>
            <a:r>
              <a:rPr lang="en-US" dirty="0"/>
              <a:t>all other volumetric support equipment shall be checked for accuracy prior to or in conjunction with its first use.</a:t>
            </a:r>
            <a:br>
              <a:rPr lang="en-US" dirty="0"/>
            </a:br>
            <a:endParaRPr lang="en-US" dirty="0"/>
          </a:p>
          <a:p>
            <a:endParaRPr lang="en-US" dirty="0"/>
          </a:p>
        </p:txBody>
      </p:sp>
    </p:spTree>
    <p:extLst>
      <p:ext uri="{BB962C8B-B14F-4D97-AF65-F5344CB8AC3E}">
        <p14:creationId xmlns:p14="http://schemas.microsoft.com/office/powerpoint/2010/main" val="13639337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2057400" y="274638"/>
            <a:ext cx="6934200" cy="1143000"/>
          </a:xfrm>
        </p:spPr>
        <p:txBody>
          <a:bodyPr/>
          <a:lstStyle/>
          <a:p>
            <a:r>
              <a:rPr lang="en-US" altLang="en-US" dirty="0" smtClean="0"/>
              <a:t>Technical Module </a:t>
            </a:r>
            <a:r>
              <a:rPr lang="en-US" altLang="en-US" dirty="0"/>
              <a:t>Structure</a:t>
            </a:r>
          </a:p>
        </p:txBody>
      </p:sp>
      <p:sp>
        <p:nvSpPr>
          <p:cNvPr id="92163" name="Rectangle 4"/>
          <p:cNvSpPr>
            <a:spLocks noChangeArrowheads="1"/>
          </p:cNvSpPr>
          <p:nvPr/>
        </p:nvSpPr>
        <p:spPr bwMode="auto">
          <a:xfrm>
            <a:off x="228600" y="1219200"/>
            <a:ext cx="8763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pPr>
              <a:buFont typeface="Wingdings" panose="05000000000000000000" pitchFamily="2" charset="2"/>
              <a:buNone/>
            </a:pPr>
            <a:r>
              <a:rPr lang="en-US" altLang="en-US" sz="2400" dirty="0"/>
              <a:t>1.1 Introduction </a:t>
            </a:r>
          </a:p>
          <a:p>
            <a:pPr>
              <a:buFont typeface="Wingdings" panose="05000000000000000000" pitchFamily="2" charset="2"/>
              <a:buNone/>
            </a:pPr>
            <a:r>
              <a:rPr lang="en-US" altLang="en-US" sz="2400" dirty="0"/>
              <a:t>1.2 Scope</a:t>
            </a:r>
          </a:p>
          <a:p>
            <a:pPr>
              <a:buFont typeface="Wingdings" panose="05000000000000000000" pitchFamily="2" charset="2"/>
              <a:buNone/>
            </a:pPr>
            <a:r>
              <a:rPr lang="en-US" altLang="en-US" sz="2400" dirty="0"/>
              <a:t>1.3 Terms and Definitions</a:t>
            </a:r>
          </a:p>
          <a:p>
            <a:pPr>
              <a:buFont typeface="Wingdings" panose="05000000000000000000" pitchFamily="2" charset="2"/>
              <a:buNone/>
            </a:pPr>
            <a:r>
              <a:rPr lang="en-US" altLang="en-US" sz="2400" dirty="0"/>
              <a:t>1.4 Method Selection</a:t>
            </a:r>
          </a:p>
          <a:p>
            <a:pPr>
              <a:buFont typeface="Wingdings" panose="05000000000000000000" pitchFamily="2" charset="2"/>
              <a:buNone/>
            </a:pPr>
            <a:r>
              <a:rPr lang="en-US" altLang="en-US" sz="2400" dirty="0"/>
              <a:t>1.5 Method Validation</a:t>
            </a:r>
          </a:p>
          <a:p>
            <a:pPr>
              <a:buFont typeface="Wingdings" panose="05000000000000000000" pitchFamily="2" charset="2"/>
              <a:buNone/>
            </a:pPr>
            <a:r>
              <a:rPr lang="en-US" altLang="en-US" sz="2400" dirty="0"/>
              <a:t>	Validation of Methods, Limit of Detection and </a:t>
            </a:r>
            <a:r>
              <a:rPr lang="en-US" altLang="en-US" sz="2400" dirty="0" smtClean="0"/>
              <a:t>Quantitation</a:t>
            </a:r>
            <a:r>
              <a:rPr lang="en-US" altLang="en-US" sz="2400" dirty="0"/>
              <a:t>, Evaluation of Precision and Bias, and Evaluation of Selectivity</a:t>
            </a:r>
          </a:p>
          <a:p>
            <a:pPr>
              <a:buFont typeface="Wingdings" panose="05000000000000000000" pitchFamily="2" charset="2"/>
              <a:buNone/>
            </a:pPr>
            <a:r>
              <a:rPr lang="en-US" altLang="en-US" sz="2400" dirty="0"/>
              <a:t>1.6 Demonstration of Capability (DOC)</a:t>
            </a:r>
          </a:p>
          <a:p>
            <a:pPr>
              <a:buFont typeface="Wingdings" panose="05000000000000000000" pitchFamily="2" charset="2"/>
              <a:buNone/>
            </a:pPr>
            <a:r>
              <a:rPr lang="en-US" altLang="en-US" sz="2400" dirty="0"/>
              <a:t>	General, Initial DOC, and Ongoing DOC</a:t>
            </a:r>
          </a:p>
          <a:p>
            <a:pPr>
              <a:buFont typeface="Wingdings" panose="05000000000000000000" pitchFamily="2" charset="2"/>
              <a:buNone/>
            </a:pPr>
            <a:r>
              <a:rPr lang="en-US" altLang="en-US" sz="2400" dirty="0"/>
              <a:t>1.7 Technical Requirements</a:t>
            </a:r>
          </a:p>
          <a:p>
            <a:pPr>
              <a:buFont typeface="Wingdings" panose="05000000000000000000" pitchFamily="2" charset="2"/>
              <a:buNone/>
            </a:pPr>
            <a:r>
              <a:rPr lang="en-US" altLang="en-US" sz="2400" dirty="0"/>
              <a:t>	Calibration, Quality </a:t>
            </a:r>
            <a:r>
              <a:rPr lang="en-US" altLang="en-US" sz="2400" dirty="0" smtClean="0"/>
              <a:t>Control, </a:t>
            </a:r>
            <a:r>
              <a:rPr lang="en-US" altLang="en-US" sz="2400" dirty="0"/>
              <a:t>Data Acceptance / Rejection Criteria, Sample Handling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n-US" altLang="en-US" dirty="0" smtClean="0"/>
              <a:t>Global Changes to Modules 3-7</a:t>
            </a:r>
            <a:endParaRPr lang="en-US" altLang="en-US" dirty="0"/>
          </a:p>
        </p:txBody>
      </p:sp>
      <p:sp>
        <p:nvSpPr>
          <p:cNvPr id="122883" name="Rectangle 4"/>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r>
              <a:rPr lang="en-US" altLang="en-US" sz="2800" dirty="0" smtClean="0"/>
              <a:t>1.4 </a:t>
            </a:r>
            <a:r>
              <a:rPr lang="en-US" altLang="en-US" sz="2800" dirty="0"/>
              <a:t>Method Selection – deleted majority of text and referred to Module 2</a:t>
            </a:r>
          </a:p>
          <a:p>
            <a:r>
              <a:rPr lang="en-US" altLang="en-US" sz="2800" dirty="0"/>
              <a:t>1.5 Method Validation – deleted majority of text and referred to Module 2</a:t>
            </a:r>
          </a:p>
          <a:p>
            <a:r>
              <a:rPr lang="en-US" altLang="en-US" sz="2800" dirty="0"/>
              <a:t>1.6.1 Added clarifying language to indicate that DOCs are related to individual competency.</a:t>
            </a:r>
          </a:p>
          <a:p>
            <a:r>
              <a:rPr lang="en-US" altLang="en-US" sz="2800" dirty="0"/>
              <a:t>1.6.3.1 Revised for clarity – </a:t>
            </a:r>
            <a:r>
              <a:rPr lang="en-US" altLang="en-US" sz="2800" i="1" dirty="0"/>
              <a:t>on-going DOC are meant to be continuous rather than singular events.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smtClean="0"/>
              <a:t>V1M4: 1.4 </a:t>
            </a:r>
            <a:r>
              <a:rPr lang="en-US" dirty="0" smtClean="0"/>
              <a:t>METHOD SELECTION</a:t>
            </a:r>
          </a:p>
        </p:txBody>
      </p:sp>
      <p:sp>
        <p:nvSpPr>
          <p:cNvPr id="107523" name="Content Placeholder 2"/>
          <p:cNvSpPr>
            <a:spLocks noGrp="1"/>
          </p:cNvSpPr>
          <p:nvPr>
            <p:ph idx="1"/>
          </p:nvPr>
        </p:nvSpPr>
        <p:spPr/>
        <p:txBody>
          <a:bodyPr/>
          <a:lstStyle/>
          <a:p>
            <a:r>
              <a:rPr lang="en-US" sz="2800" dirty="0"/>
              <a:t>When adding a new analyte to a </a:t>
            </a:r>
            <a:r>
              <a:rPr lang="en-US" sz="2800" b="1" dirty="0"/>
              <a:t>reference method</a:t>
            </a:r>
            <a:r>
              <a:rPr lang="en-US" sz="2800" dirty="0"/>
              <a:t>, the inclusion of the analyte in the method shall meet all required calibration requirements and the QC requirements of the method to which the analyte is being added. If no QC exists in the method, the laboratory shall adhere to the requirements outlined in a reference method of the same technology (when available). </a:t>
            </a:r>
            <a:endParaRPr lang="en-US" sz="2800" dirty="0" smtClean="0"/>
          </a:p>
        </p:txBody>
      </p:sp>
      <p:sp>
        <p:nvSpPr>
          <p:cNvPr id="2" name="TextBox 1"/>
          <p:cNvSpPr txBox="1"/>
          <p:nvPr/>
        </p:nvSpPr>
        <p:spPr>
          <a:xfrm>
            <a:off x="3048000" y="5324980"/>
            <a:ext cx="4648200"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dirty="0" smtClean="0"/>
              <a:t>i.e., Reference Methods do not need to be “validated” for new analytes</a:t>
            </a:r>
            <a:endParaRPr lang="en-US" sz="2400" dirty="0"/>
          </a:p>
        </p:txBody>
      </p:sp>
    </p:spTree>
    <p:extLst>
      <p:ext uri="{BB962C8B-B14F-4D97-AF65-F5344CB8AC3E}">
        <p14:creationId xmlns:p14="http://schemas.microsoft.com/office/powerpoint/2010/main" val="41690969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Analytes</a:t>
            </a:r>
            <a:endParaRPr lang="en-US" dirty="0"/>
          </a:p>
        </p:txBody>
      </p:sp>
      <p:sp>
        <p:nvSpPr>
          <p:cNvPr id="3" name="Content Placeholder 2"/>
          <p:cNvSpPr>
            <a:spLocks noGrp="1"/>
          </p:cNvSpPr>
          <p:nvPr>
            <p:ph idx="1"/>
          </p:nvPr>
        </p:nvSpPr>
        <p:spPr/>
        <p:txBody>
          <a:bodyPr/>
          <a:lstStyle/>
          <a:p>
            <a:r>
              <a:rPr lang="en-US" dirty="0" smtClean="0"/>
              <a:t>Chemical methods frequently add new analytes to existing methods</a:t>
            </a:r>
          </a:p>
          <a:p>
            <a:pPr lvl="1"/>
            <a:r>
              <a:rPr lang="en-US" dirty="0" smtClean="0"/>
              <a:t>Especially metals and organics</a:t>
            </a:r>
          </a:p>
          <a:p>
            <a:r>
              <a:rPr lang="en-US" dirty="0" smtClean="0"/>
              <a:t>Hypothesis: Adding a new analyte to an existing validated method (i.e., a Reference Method) should not require the </a:t>
            </a:r>
            <a:r>
              <a:rPr lang="en-US" b="1" dirty="0" smtClean="0"/>
              <a:t>method</a:t>
            </a:r>
            <a:r>
              <a:rPr lang="en-US" dirty="0" smtClean="0"/>
              <a:t> to be validated</a:t>
            </a:r>
          </a:p>
          <a:p>
            <a:pPr lvl="1"/>
            <a:r>
              <a:rPr lang="en-US" dirty="0" smtClean="0"/>
              <a:t>Rather, the validation effort should be focused on the performance of the new analyte in the existing method.</a:t>
            </a:r>
            <a:endParaRPr lang="en-US" dirty="0"/>
          </a:p>
        </p:txBody>
      </p:sp>
    </p:spTree>
    <p:extLst>
      <p:ext uri="{BB962C8B-B14F-4D97-AF65-F5344CB8AC3E}">
        <p14:creationId xmlns:p14="http://schemas.microsoft.com/office/powerpoint/2010/main" val="1883554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QC REQUIREMENTS</a:t>
            </a:r>
            <a:endParaRPr lang="en-US" dirty="0"/>
          </a:p>
        </p:txBody>
      </p:sp>
      <p:sp>
        <p:nvSpPr>
          <p:cNvPr id="5" name="Text Placeholder 4"/>
          <p:cNvSpPr>
            <a:spLocks noGrp="1"/>
          </p:cNvSpPr>
          <p:nvPr>
            <p:ph type="body" idx="1"/>
          </p:nvPr>
        </p:nvSpPr>
        <p:spPr/>
        <p:txBody>
          <a:bodyPr/>
          <a:lstStyle/>
          <a:p>
            <a:r>
              <a:rPr lang="en-US" dirty="0" smtClean="0"/>
              <a:t>624</a:t>
            </a:r>
            <a:endParaRPr lang="en-US" dirty="0"/>
          </a:p>
        </p:txBody>
      </p:sp>
      <p:sp>
        <p:nvSpPr>
          <p:cNvPr id="6" name="Content Placeholder 5"/>
          <p:cNvSpPr>
            <a:spLocks noGrp="1"/>
          </p:cNvSpPr>
          <p:nvPr>
            <p:ph sz="half" idx="2"/>
          </p:nvPr>
        </p:nvSpPr>
        <p:spPr/>
        <p:txBody>
          <a:bodyPr/>
          <a:lstStyle/>
          <a:p>
            <a:r>
              <a:rPr lang="en-US" dirty="0" smtClean="0">
                <a:solidFill>
                  <a:srgbClr val="FF0000"/>
                </a:solidFill>
              </a:rPr>
              <a:t>ICAL RSD: 35%</a:t>
            </a:r>
          </a:p>
          <a:p>
            <a:r>
              <a:rPr lang="en-US" dirty="0" smtClean="0"/>
              <a:t>CCAL:</a:t>
            </a:r>
          </a:p>
          <a:p>
            <a:r>
              <a:rPr lang="en-US" dirty="0" smtClean="0"/>
              <a:t>MIN RF:</a:t>
            </a:r>
          </a:p>
          <a:p>
            <a:r>
              <a:rPr lang="en-US" dirty="0" smtClean="0"/>
              <a:t>BFB Recovery: </a:t>
            </a:r>
            <a:endParaRPr lang="en-US" dirty="0"/>
          </a:p>
        </p:txBody>
      </p:sp>
      <p:sp>
        <p:nvSpPr>
          <p:cNvPr id="7" name="Text Placeholder 6"/>
          <p:cNvSpPr>
            <a:spLocks noGrp="1"/>
          </p:cNvSpPr>
          <p:nvPr>
            <p:ph type="body" sz="quarter" idx="3"/>
          </p:nvPr>
        </p:nvSpPr>
        <p:spPr/>
        <p:txBody>
          <a:bodyPr/>
          <a:lstStyle/>
          <a:p>
            <a:r>
              <a:rPr lang="en-US" dirty="0" smtClean="0"/>
              <a:t>8260</a:t>
            </a:r>
            <a:endParaRPr lang="en-US" dirty="0"/>
          </a:p>
        </p:txBody>
      </p:sp>
      <p:sp>
        <p:nvSpPr>
          <p:cNvPr id="8" name="Content Placeholder 7"/>
          <p:cNvSpPr>
            <a:spLocks noGrp="1"/>
          </p:cNvSpPr>
          <p:nvPr>
            <p:ph sz="quarter" idx="4"/>
          </p:nvPr>
        </p:nvSpPr>
        <p:spPr/>
        <p:txBody>
          <a:bodyPr/>
          <a:lstStyle/>
          <a:p>
            <a:r>
              <a:rPr lang="en-US" dirty="0" smtClean="0"/>
              <a:t>ICAL RSD: 30%</a:t>
            </a:r>
          </a:p>
          <a:p>
            <a:r>
              <a:rPr lang="en-US" dirty="0" smtClean="0">
                <a:solidFill>
                  <a:srgbClr val="FF0000"/>
                </a:solidFill>
              </a:rPr>
              <a:t>CCAL: 20%</a:t>
            </a:r>
          </a:p>
          <a:p>
            <a:r>
              <a:rPr lang="en-US" dirty="0" smtClean="0">
                <a:solidFill>
                  <a:srgbClr val="FF0000"/>
                </a:solidFill>
              </a:rPr>
              <a:t>MIN RF: 0.1</a:t>
            </a:r>
          </a:p>
          <a:p>
            <a:r>
              <a:rPr lang="en-US" dirty="0" smtClean="0">
                <a:solidFill>
                  <a:srgbClr val="FF0000"/>
                </a:solidFill>
              </a:rPr>
              <a:t>BFB Recovery: 86-118</a:t>
            </a:r>
          </a:p>
          <a:p>
            <a:endParaRPr lang="en-US" dirty="0"/>
          </a:p>
        </p:txBody>
      </p:sp>
    </p:spTree>
    <p:extLst>
      <p:ext uri="{BB962C8B-B14F-4D97-AF65-F5344CB8AC3E}">
        <p14:creationId xmlns:p14="http://schemas.microsoft.com/office/powerpoint/2010/main" val="7839298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333" y="685800"/>
            <a:ext cx="7467600" cy="1143000"/>
          </a:xfrm>
        </p:spPr>
        <p:txBody>
          <a:bodyPr/>
          <a:lstStyle/>
          <a:p>
            <a:r>
              <a:rPr lang="en-US" dirty="0"/>
              <a:t>1.5 Method </a:t>
            </a:r>
            <a:r>
              <a:rPr lang="en-US" dirty="0" smtClean="0"/>
              <a:t>Validation</a:t>
            </a:r>
            <a:endParaRPr lang="en-US" dirty="0"/>
          </a:p>
        </p:txBody>
      </p:sp>
      <p:sp>
        <p:nvSpPr>
          <p:cNvPr id="3" name="Content Placeholder 2"/>
          <p:cNvSpPr>
            <a:spLocks noGrp="1"/>
          </p:cNvSpPr>
          <p:nvPr>
            <p:ph idx="1"/>
          </p:nvPr>
        </p:nvSpPr>
        <p:spPr>
          <a:xfrm>
            <a:off x="457200" y="2133600"/>
            <a:ext cx="8229600" cy="4525963"/>
          </a:xfrm>
        </p:spPr>
        <p:txBody>
          <a:bodyPr/>
          <a:lstStyle/>
          <a:p>
            <a:r>
              <a:rPr lang="en-US" dirty="0" smtClean="0"/>
              <a:t>1.5.1</a:t>
            </a:r>
            <a:r>
              <a:rPr lang="en-US" dirty="0"/>
              <a:t>	</a:t>
            </a:r>
            <a:r>
              <a:rPr lang="en-US" b="1" dirty="0"/>
              <a:t>All methods shall be validated</a:t>
            </a:r>
            <a:r>
              <a:rPr lang="en-US" b="1" dirty="0" smtClean="0"/>
              <a:t>.</a:t>
            </a:r>
            <a:endParaRPr lang="en-US" b="1" dirty="0" smtClean="0"/>
          </a:p>
          <a:p>
            <a:r>
              <a:rPr lang="en-US" dirty="0" smtClean="0"/>
              <a:t>1.5.2 	LOD/LOQ (all methods)</a:t>
            </a:r>
            <a:endParaRPr lang="en-US" dirty="0" smtClean="0"/>
          </a:p>
          <a:p>
            <a:r>
              <a:rPr lang="en-US" dirty="0" smtClean="0"/>
              <a:t>1.5.3  	Precision </a:t>
            </a:r>
            <a:r>
              <a:rPr lang="en-US" dirty="0" smtClean="0"/>
              <a:t>and </a:t>
            </a:r>
            <a:r>
              <a:rPr lang="en-US" dirty="0" smtClean="0"/>
              <a:t>Accuracy</a:t>
            </a:r>
          </a:p>
          <a:p>
            <a:pPr lvl="1"/>
            <a:r>
              <a:rPr lang="en-US" dirty="0" smtClean="0"/>
              <a:t>Reference methods</a:t>
            </a:r>
          </a:p>
          <a:p>
            <a:pPr lvl="1"/>
            <a:r>
              <a:rPr lang="en-US" dirty="0" smtClean="0"/>
              <a:t>Non-reference methods</a:t>
            </a:r>
            <a:endParaRPr lang="en-US" dirty="0" smtClean="0"/>
          </a:p>
          <a:p>
            <a:r>
              <a:rPr lang="en-US" dirty="0" smtClean="0"/>
              <a:t>1.5.4  </a:t>
            </a:r>
            <a:r>
              <a:rPr lang="en-US" dirty="0"/>
              <a:t>	Use appropriate </a:t>
            </a:r>
            <a:r>
              <a:rPr lang="en-US" dirty="0" smtClean="0"/>
              <a:t>Selectivity checks</a:t>
            </a:r>
          </a:p>
          <a:p>
            <a:pPr lvl="1"/>
            <a:r>
              <a:rPr lang="en-US" dirty="0"/>
              <a:t>e</a:t>
            </a:r>
            <a:r>
              <a:rPr lang="en-US" dirty="0" smtClean="0"/>
              <a:t>.g., tuning, second column, inter-element correction</a:t>
            </a:r>
          </a:p>
          <a:p>
            <a:endParaRPr lang="en-US" dirty="0" smtClean="0"/>
          </a:p>
        </p:txBody>
      </p:sp>
    </p:spTree>
    <p:extLst>
      <p:ext uri="{BB962C8B-B14F-4D97-AF65-F5344CB8AC3E}">
        <p14:creationId xmlns:p14="http://schemas.microsoft.com/office/powerpoint/2010/main" val="16946612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tle 1"/>
          <p:cNvSpPr>
            <a:spLocks noGrp="1"/>
          </p:cNvSpPr>
          <p:nvPr>
            <p:ph type="title"/>
          </p:nvPr>
        </p:nvSpPr>
        <p:spPr>
          <a:xfrm>
            <a:off x="1828800" y="274638"/>
            <a:ext cx="6858000" cy="1143000"/>
          </a:xfrm>
        </p:spPr>
        <p:txBody>
          <a:bodyPr/>
          <a:lstStyle/>
          <a:p>
            <a:r>
              <a:rPr lang="en-US" smtClean="0"/>
              <a:t>1.5.3 PRECISION AND BIAS</a:t>
            </a:r>
          </a:p>
        </p:txBody>
      </p:sp>
      <p:sp>
        <p:nvSpPr>
          <p:cNvPr id="125955" name="Text Placeholder 2"/>
          <p:cNvSpPr>
            <a:spLocks noGrp="1"/>
          </p:cNvSpPr>
          <p:nvPr>
            <p:ph type="body" idx="1"/>
          </p:nvPr>
        </p:nvSpPr>
        <p:spPr/>
        <p:txBody>
          <a:bodyPr/>
          <a:lstStyle/>
          <a:p>
            <a:r>
              <a:rPr lang="en-US" dirty="0" smtClean="0"/>
              <a:t>Reference Method</a:t>
            </a:r>
          </a:p>
        </p:txBody>
      </p:sp>
      <p:sp>
        <p:nvSpPr>
          <p:cNvPr id="125957" name="Text Placeholder 4"/>
          <p:cNvSpPr>
            <a:spLocks noGrp="1"/>
          </p:cNvSpPr>
          <p:nvPr>
            <p:ph type="body" sz="half" idx="3"/>
          </p:nvPr>
        </p:nvSpPr>
        <p:spPr/>
        <p:txBody>
          <a:bodyPr/>
          <a:lstStyle/>
          <a:p>
            <a:r>
              <a:rPr lang="en-US" dirty="0" smtClean="0"/>
              <a:t>Non-Reference Method</a:t>
            </a:r>
          </a:p>
        </p:txBody>
      </p:sp>
      <p:sp>
        <p:nvSpPr>
          <p:cNvPr id="125956" name="Content Placeholder 3"/>
          <p:cNvSpPr>
            <a:spLocks noGrp="1"/>
          </p:cNvSpPr>
          <p:nvPr>
            <p:ph sz="quarter" idx="2"/>
          </p:nvPr>
        </p:nvSpPr>
        <p:spPr/>
        <p:txBody>
          <a:bodyPr/>
          <a:lstStyle/>
          <a:p>
            <a:r>
              <a:rPr lang="en-US" sz="2800" dirty="0" smtClean="0"/>
              <a:t>Initial DOC, or</a:t>
            </a:r>
          </a:p>
          <a:p>
            <a:r>
              <a:rPr lang="en-US" sz="2800" dirty="0" smtClean="0"/>
              <a:t>Alternate procedure</a:t>
            </a:r>
          </a:p>
        </p:txBody>
      </p:sp>
      <p:sp>
        <p:nvSpPr>
          <p:cNvPr id="125958" name="Content Placeholder 5"/>
          <p:cNvSpPr>
            <a:spLocks noGrp="1"/>
          </p:cNvSpPr>
          <p:nvPr>
            <p:ph sz="quarter" idx="4"/>
          </p:nvPr>
        </p:nvSpPr>
        <p:spPr/>
        <p:txBody>
          <a:bodyPr/>
          <a:lstStyle/>
          <a:p>
            <a:r>
              <a:rPr lang="en-US" sz="2800" dirty="0" smtClean="0"/>
              <a:t>Evaluate precision and bias across the analytical range</a:t>
            </a:r>
          </a:p>
          <a:p>
            <a:pPr marL="576263" lvl="1" indent="-347663">
              <a:buFont typeface="Wingdings" pitchFamily="2" charset="2"/>
              <a:buChar char="q"/>
            </a:pPr>
            <a:r>
              <a:rPr lang="en-US" sz="2400" dirty="0" smtClean="0"/>
              <a:t>e.g., Triplicates analyzed at multiple concentrations</a:t>
            </a:r>
          </a:p>
          <a:p>
            <a:pPr marL="576263" lvl="1" indent="-347663">
              <a:buFont typeface="Wingdings" pitchFamily="2" charset="2"/>
              <a:buChar char="q"/>
            </a:pPr>
            <a:r>
              <a:rPr lang="en-US" sz="2400" dirty="0" smtClean="0"/>
              <a:t>e.g., EPA Tier 1, 2, or 3 ATP procedure</a:t>
            </a:r>
          </a:p>
        </p:txBody>
      </p:sp>
    </p:spTree>
    <p:extLst>
      <p:ext uri="{BB962C8B-B14F-4D97-AF65-F5344CB8AC3E}">
        <p14:creationId xmlns:p14="http://schemas.microsoft.com/office/powerpoint/2010/main" val="11274195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066800" y="2133600"/>
            <a:ext cx="7772400" cy="1165225"/>
          </a:xfrm>
        </p:spPr>
        <p:txBody>
          <a:bodyPr/>
          <a:lstStyle/>
          <a:p>
            <a:r>
              <a:rPr lang="en-US" b="1" dirty="0" smtClean="0">
                <a:solidFill>
                  <a:schemeClr val="tx2"/>
                </a:solidFill>
              </a:rPr>
              <a:t>2016 Standard - Module </a:t>
            </a:r>
            <a:r>
              <a:rPr lang="en-US" dirty="0" smtClean="0">
                <a:solidFill>
                  <a:schemeClr val="tx2"/>
                </a:solidFill>
              </a:rPr>
              <a:t>5: Microbiology</a:t>
            </a:r>
            <a:endParaRPr lang="en-US" b="1" dirty="0">
              <a:solidFill>
                <a:schemeClr val="tx2"/>
              </a:solidFill>
            </a:endParaRPr>
          </a:p>
        </p:txBody>
      </p:sp>
      <p:sp>
        <p:nvSpPr>
          <p:cNvPr id="2051" name="Rectangle 3"/>
          <p:cNvSpPr>
            <a:spLocks noGrp="1" noChangeArrowheads="1"/>
          </p:cNvSpPr>
          <p:nvPr>
            <p:ph type="subTitle" idx="1"/>
          </p:nvPr>
        </p:nvSpPr>
        <p:spPr>
          <a:xfrm>
            <a:off x="762000" y="4495800"/>
            <a:ext cx="4648200" cy="1447800"/>
          </a:xfrm>
        </p:spPr>
        <p:txBody>
          <a:bodyPr>
            <a:normAutofit/>
          </a:bodyPr>
          <a:lstStyle/>
          <a:p>
            <a:endParaRPr lang="en-US" sz="2400" dirty="0"/>
          </a:p>
        </p:txBody>
      </p:sp>
      <p:sp>
        <p:nvSpPr>
          <p:cNvPr id="2" name="Slide Number Placeholder 1"/>
          <p:cNvSpPr>
            <a:spLocks noGrp="1"/>
          </p:cNvSpPr>
          <p:nvPr>
            <p:ph type="sldNum" sz="quarter" idx="12"/>
          </p:nvPr>
        </p:nvSpPr>
        <p:spPr/>
        <p:txBody>
          <a:bodyPr/>
          <a:lstStyle/>
          <a:p>
            <a:pPr>
              <a:defRPr/>
            </a:pPr>
            <a:fld id="{F718E555-52C1-44D3-BBF5-FA002EAEA627}" type="slidenum">
              <a:rPr lang="en-US" smtClean="0"/>
              <a:pPr>
                <a:defRPr/>
              </a:pPr>
              <a:t>39</a:t>
            </a:fld>
            <a:endParaRPr lang="en-US"/>
          </a:p>
        </p:txBody>
      </p:sp>
    </p:spTree>
    <p:extLst>
      <p:ext uri="{BB962C8B-B14F-4D97-AF65-F5344CB8AC3E}">
        <p14:creationId xmlns:p14="http://schemas.microsoft.com/office/powerpoint/2010/main" val="35210120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28600"/>
            <a:ext cx="7162800" cy="1143000"/>
          </a:xfrm>
        </p:spPr>
        <p:txBody>
          <a:bodyPr/>
          <a:lstStyle/>
          <a:p>
            <a:r>
              <a:rPr lang="en-US" dirty="0"/>
              <a:t>Issues with the 2009 Standard</a:t>
            </a:r>
          </a:p>
        </p:txBody>
      </p:sp>
      <p:sp>
        <p:nvSpPr>
          <p:cNvPr id="3" name="Content Placeholder 2"/>
          <p:cNvSpPr>
            <a:spLocks noGrp="1"/>
          </p:cNvSpPr>
          <p:nvPr>
            <p:ph idx="1"/>
          </p:nvPr>
        </p:nvSpPr>
        <p:spPr>
          <a:xfrm>
            <a:off x="228600" y="1381539"/>
            <a:ext cx="8229600" cy="4876800"/>
          </a:xfrm>
        </p:spPr>
        <p:txBody>
          <a:bodyPr/>
          <a:lstStyle/>
          <a:p>
            <a:r>
              <a:rPr lang="en-US" sz="2800" dirty="0"/>
              <a:t>PT reporting not acceptable to some ABs</a:t>
            </a:r>
          </a:p>
          <a:p>
            <a:pPr lvl="1"/>
            <a:r>
              <a:rPr lang="en-US" sz="2400" dirty="0"/>
              <a:t>Other minor PT issues</a:t>
            </a:r>
          </a:p>
          <a:p>
            <a:r>
              <a:rPr lang="en-US" sz="2800" dirty="0"/>
              <a:t>All of ISO 17025 not included</a:t>
            </a:r>
          </a:p>
          <a:p>
            <a:pPr lvl="1"/>
            <a:r>
              <a:rPr lang="en-US" sz="2400" dirty="0"/>
              <a:t>Reference Materials</a:t>
            </a:r>
          </a:p>
          <a:p>
            <a:pPr lvl="1"/>
            <a:r>
              <a:rPr lang="en-US" sz="2400" dirty="0"/>
              <a:t>Method Validation</a:t>
            </a:r>
          </a:p>
          <a:p>
            <a:r>
              <a:rPr lang="en-US" sz="2800" dirty="0"/>
              <a:t>DOC language confusing and inconsistent</a:t>
            </a:r>
          </a:p>
          <a:p>
            <a:r>
              <a:rPr lang="en-US" sz="2800" dirty="0"/>
              <a:t>Chemistry module needs </a:t>
            </a:r>
            <a:r>
              <a:rPr lang="en-US" sz="2800" dirty="0" smtClean="0"/>
              <a:t>improving</a:t>
            </a:r>
          </a:p>
          <a:p>
            <a:pPr lvl="1"/>
            <a:r>
              <a:rPr lang="en-US" sz="2400" dirty="0" smtClean="0"/>
              <a:t>LOD/LOQ and Calibration</a:t>
            </a:r>
            <a:endParaRPr lang="en-US" sz="2400" dirty="0"/>
          </a:p>
          <a:p>
            <a:r>
              <a:rPr lang="en-US" sz="2800" dirty="0"/>
              <a:t>Microbiology and Radiochemistry modules written by chemists</a:t>
            </a:r>
          </a:p>
          <a:p>
            <a:r>
              <a:rPr lang="en-US" sz="2800" dirty="0"/>
              <a:t>Other minor issues</a:t>
            </a:r>
          </a:p>
        </p:txBody>
      </p:sp>
    </p:spTree>
    <p:extLst>
      <p:ext uri="{BB962C8B-B14F-4D97-AF65-F5344CB8AC3E}">
        <p14:creationId xmlns:p14="http://schemas.microsoft.com/office/powerpoint/2010/main" val="1809768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2009 is a good standard so why a new one? </a:t>
            </a:r>
            <a:endParaRPr lang="en-US" dirty="0"/>
          </a:p>
        </p:txBody>
      </p:sp>
      <p:sp>
        <p:nvSpPr>
          <p:cNvPr id="3" name="Content Placeholder 2"/>
          <p:cNvSpPr>
            <a:spLocks noGrp="1"/>
          </p:cNvSpPr>
          <p:nvPr>
            <p:ph idx="1"/>
          </p:nvPr>
        </p:nvSpPr>
        <p:spPr/>
        <p:txBody>
          <a:bodyPr/>
          <a:lstStyle/>
          <a:p>
            <a:r>
              <a:rPr lang="en-US" dirty="0" smtClean="0"/>
              <a:t>Still a bit over carry over from the 2003</a:t>
            </a:r>
          </a:p>
          <a:p>
            <a:r>
              <a:rPr lang="en-US" dirty="0" smtClean="0"/>
              <a:t>2016 – Experts are the writers</a:t>
            </a:r>
          </a:p>
          <a:p>
            <a:r>
              <a:rPr lang="en-US" dirty="0" smtClean="0"/>
              <a:t>Microbiologists speaking the same language.  </a:t>
            </a:r>
          </a:p>
          <a:p>
            <a:r>
              <a:rPr lang="en-US" dirty="0" smtClean="0"/>
              <a:t>Tried to anticipate some challenges</a:t>
            </a:r>
          </a:p>
          <a:p>
            <a:r>
              <a:rPr lang="en-US" dirty="0" smtClean="0"/>
              <a:t>All prior SIRs were considered in this revision.  </a:t>
            </a:r>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40</a:t>
            </a:fld>
            <a:endParaRPr lang="en-US"/>
          </a:p>
        </p:txBody>
      </p:sp>
    </p:spTree>
    <p:extLst>
      <p:ext uri="{BB962C8B-B14F-4D97-AF65-F5344CB8AC3E}">
        <p14:creationId xmlns:p14="http://schemas.microsoft.com/office/powerpoint/2010/main" val="37050177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One Pretty Big Change</a:t>
            </a:r>
            <a:endParaRPr lang="en-US" sz="3600" b="1" dirty="0"/>
          </a:p>
        </p:txBody>
      </p:sp>
      <p:sp>
        <p:nvSpPr>
          <p:cNvPr id="3" name="Content Placeholder 2"/>
          <p:cNvSpPr>
            <a:spLocks noGrp="1"/>
          </p:cNvSpPr>
          <p:nvPr>
            <p:ph idx="1"/>
          </p:nvPr>
        </p:nvSpPr>
        <p:spPr/>
        <p:txBody>
          <a:bodyPr/>
          <a:lstStyle/>
          <a:p>
            <a:pPr marL="0" indent="0">
              <a:buNone/>
            </a:pPr>
            <a:r>
              <a:rPr lang="en-US" sz="7200" dirty="0" smtClean="0"/>
              <a:t>“The laboratory shall…..”  </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41</a:t>
            </a:fld>
            <a:endParaRPr lang="en-US"/>
          </a:p>
        </p:txBody>
      </p:sp>
    </p:spTree>
    <p:extLst>
      <p:ext uri="{BB962C8B-B14F-4D97-AF65-F5344CB8AC3E}">
        <p14:creationId xmlns:p14="http://schemas.microsoft.com/office/powerpoint/2010/main" val="27335341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627888"/>
          </a:xfrm>
        </p:spPr>
        <p:txBody>
          <a:bodyPr>
            <a:normAutofit fontScale="90000"/>
          </a:bodyPr>
          <a:lstStyle/>
          <a:p>
            <a:r>
              <a:rPr lang="en-US" sz="4000" b="1" dirty="0" smtClean="0"/>
              <a:t>Section 1.2 Scope</a:t>
            </a:r>
            <a:endParaRPr lang="en-US" sz="4000" b="1" dirty="0"/>
          </a:p>
        </p:txBody>
      </p:sp>
      <p:sp>
        <p:nvSpPr>
          <p:cNvPr id="3" name="Content Placeholder 2"/>
          <p:cNvSpPr>
            <a:spLocks noGrp="1"/>
          </p:cNvSpPr>
          <p:nvPr>
            <p:ph idx="1"/>
          </p:nvPr>
        </p:nvSpPr>
        <p:spPr>
          <a:xfrm>
            <a:off x="152400" y="1466088"/>
            <a:ext cx="8763000" cy="4934712"/>
          </a:xfrm>
        </p:spPr>
        <p:txBody>
          <a:bodyPr>
            <a:normAutofit/>
          </a:bodyPr>
          <a:lstStyle/>
          <a:p>
            <a:pPr marL="292100" lvl="1" indent="0">
              <a:buNone/>
            </a:pPr>
            <a:r>
              <a:rPr lang="en-US" sz="3200" dirty="0" smtClean="0"/>
              <a:t>The </a:t>
            </a:r>
            <a:r>
              <a:rPr lang="en-US" sz="3200" dirty="0"/>
              <a:t>essential quality control procedures applicable to microbiological analysis are included in this module. Additional quality control or </a:t>
            </a:r>
            <a:r>
              <a:rPr lang="en-US" sz="3200" dirty="0">
                <a:solidFill>
                  <a:srgbClr val="FF0000"/>
                </a:solidFill>
              </a:rPr>
              <a:t>program</a:t>
            </a:r>
            <a:r>
              <a:rPr lang="en-US" sz="3200" dirty="0"/>
              <a:t> requirements that are either specified by method, regulation or project shall be met by laboratories</a:t>
            </a:r>
            <a:r>
              <a:rPr lang="en-US" sz="3200" dirty="0" smtClean="0"/>
              <a:t>.</a:t>
            </a:r>
          </a:p>
          <a:p>
            <a:pPr lvl="1"/>
            <a:r>
              <a:rPr lang="en-US" dirty="0"/>
              <a:t>Added </a:t>
            </a:r>
            <a:r>
              <a:rPr lang="en-US" dirty="0" smtClean="0"/>
              <a:t>clarity</a:t>
            </a:r>
            <a:endParaRPr lang="en-US" dirty="0"/>
          </a:p>
          <a:p>
            <a:pPr lvl="1"/>
            <a:r>
              <a:rPr lang="en-US" dirty="0"/>
              <a:t>Reinforce the concept minimum requirements</a:t>
            </a:r>
          </a:p>
          <a:p>
            <a:pPr lvl="1"/>
            <a:r>
              <a:rPr lang="en-US" dirty="0"/>
              <a:t>Default to the use of the </a:t>
            </a:r>
            <a:r>
              <a:rPr lang="en-US" dirty="0" smtClean="0"/>
              <a:t>data </a:t>
            </a:r>
            <a:endParaRPr lang="en-US" dirty="0"/>
          </a:p>
          <a:p>
            <a:pPr marL="393192" lvl="1" indent="0">
              <a:buNone/>
            </a:pPr>
            <a:endParaRPr lang="en-US" sz="3200" dirty="0" smtClean="0"/>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42</a:t>
            </a:fld>
            <a:endParaRPr lang="en-US"/>
          </a:p>
        </p:txBody>
      </p:sp>
    </p:spTree>
    <p:extLst>
      <p:ext uri="{BB962C8B-B14F-4D97-AF65-F5344CB8AC3E}">
        <p14:creationId xmlns:p14="http://schemas.microsoft.com/office/powerpoint/2010/main" val="40170727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1.3.1 Definitions</a:t>
            </a:r>
            <a:endParaRPr lang="en-US" dirty="0"/>
          </a:p>
        </p:txBody>
      </p:sp>
      <p:sp>
        <p:nvSpPr>
          <p:cNvPr id="3" name="Content Placeholder 2"/>
          <p:cNvSpPr>
            <a:spLocks noGrp="1"/>
          </p:cNvSpPr>
          <p:nvPr>
            <p:ph idx="1"/>
          </p:nvPr>
        </p:nvSpPr>
        <p:spPr>
          <a:xfrm>
            <a:off x="457200" y="1600201"/>
            <a:ext cx="8229600" cy="3200400"/>
          </a:xfrm>
        </p:spPr>
        <p:txBody>
          <a:bodyPr/>
          <a:lstStyle/>
          <a:p>
            <a:r>
              <a:rPr lang="en-US" b="1" dirty="0"/>
              <a:t>Source Water</a:t>
            </a:r>
            <a:r>
              <a:rPr lang="en-US" dirty="0"/>
              <a:t>:  When sampled for drinking water compliance, untreated water from streams, rivers, lakes, or underground aquifers which is used to supply private and public drinking water supplies. </a:t>
            </a:r>
            <a:endParaRPr lang="en-US" dirty="0" smtClean="0"/>
          </a:p>
          <a:p>
            <a:r>
              <a:rPr lang="en-US" dirty="0" smtClean="0"/>
              <a:t>Source of confusion in 2009 standard</a:t>
            </a:r>
            <a:endParaRPr lang="en-US" dirty="0"/>
          </a:p>
        </p:txBody>
      </p:sp>
    </p:spTree>
    <p:extLst>
      <p:ext uri="{BB962C8B-B14F-4D97-AF65-F5344CB8AC3E}">
        <p14:creationId xmlns:p14="http://schemas.microsoft.com/office/powerpoint/2010/main" val="163942790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1.5 Method Validation</a:t>
            </a:r>
            <a:endParaRPr lang="en-US" sz="3200" b="1" dirty="0"/>
          </a:p>
        </p:txBody>
      </p:sp>
      <p:sp>
        <p:nvSpPr>
          <p:cNvPr id="3" name="Content Placeholder 2"/>
          <p:cNvSpPr>
            <a:spLocks noGrp="1"/>
          </p:cNvSpPr>
          <p:nvPr>
            <p:ph idx="1"/>
          </p:nvPr>
        </p:nvSpPr>
        <p:spPr>
          <a:xfrm>
            <a:off x="228600" y="1295401"/>
            <a:ext cx="8610600" cy="5426074"/>
          </a:xfrm>
        </p:spPr>
        <p:txBody>
          <a:bodyPr>
            <a:normAutofit fontScale="32500" lnSpcReduction="20000"/>
          </a:bodyPr>
          <a:lstStyle/>
          <a:p>
            <a:pPr marL="119063" lvl="1" indent="0">
              <a:buNone/>
            </a:pPr>
            <a:r>
              <a:rPr lang="en-US" sz="7400" dirty="0" smtClean="0"/>
              <a:t>a.  For methods </a:t>
            </a:r>
            <a:r>
              <a:rPr lang="en-US" sz="7400" dirty="0" smtClean="0">
                <a:solidFill>
                  <a:srgbClr val="FF0000"/>
                </a:solidFill>
              </a:rPr>
              <a:t>other than reference methods</a:t>
            </a:r>
            <a:r>
              <a:rPr lang="en-US" sz="7400" dirty="0" smtClean="0"/>
              <a:t>, validation must comply with Volume 1, Module 2. This validation must include the minimum requirements outlined in Sections 1.5.1, 1.5.2, and 1.5.3 of this module.</a:t>
            </a:r>
          </a:p>
          <a:p>
            <a:pPr marL="119063" lvl="1" indent="0">
              <a:buNone/>
            </a:pPr>
            <a:r>
              <a:rPr lang="en-US" sz="7400" dirty="0" smtClean="0"/>
              <a:t>b</a:t>
            </a:r>
            <a:r>
              <a:rPr lang="en-US" sz="7400" dirty="0"/>
              <a:t>.	</a:t>
            </a:r>
            <a:r>
              <a:rPr lang="en-US" sz="7400" dirty="0" smtClean="0"/>
              <a:t> For </a:t>
            </a:r>
            <a:r>
              <a:rPr lang="en-US" sz="7400" dirty="0"/>
              <a:t>both reference and non-standard methods, laboratories shall participate in proficiency testing programs </a:t>
            </a:r>
            <a:r>
              <a:rPr lang="en-US" sz="7400" dirty="0">
                <a:solidFill>
                  <a:srgbClr val="FF0000"/>
                </a:solidFill>
              </a:rPr>
              <a:t>where available</a:t>
            </a:r>
            <a:r>
              <a:rPr lang="en-US" sz="7400" dirty="0"/>
              <a:t>.  </a:t>
            </a:r>
            <a:endParaRPr lang="en-US" sz="7400" dirty="0" smtClean="0"/>
          </a:p>
          <a:p>
            <a:pPr lvl="1"/>
            <a:r>
              <a:rPr lang="en-US" sz="7400" dirty="0" smtClean="0"/>
              <a:t>1.5.2   Precision </a:t>
            </a:r>
            <a:r>
              <a:rPr lang="en-US" sz="7400" dirty="0"/>
              <a:t>– Perform at least ten (10) replicate analyses with both the proposed and reference method, using a </a:t>
            </a:r>
            <a:r>
              <a:rPr lang="en-US" sz="7400" dirty="0">
                <a:solidFill>
                  <a:srgbClr val="FF0000"/>
                </a:solidFill>
              </a:rPr>
              <a:t>sample containing</a:t>
            </a:r>
            <a:r>
              <a:rPr lang="en-US" sz="7400" dirty="0"/>
              <a:t> the target microorganisms of choice. The results shall show that the </a:t>
            </a:r>
            <a:r>
              <a:rPr lang="en-US" sz="7400" dirty="0">
                <a:solidFill>
                  <a:srgbClr val="FF0000"/>
                </a:solidFill>
              </a:rPr>
              <a:t>precision of the proposed method is statistically equivalent or better than that of the reference method.” </a:t>
            </a:r>
            <a:r>
              <a:rPr lang="en-US" sz="7400" dirty="0" smtClean="0">
                <a:solidFill>
                  <a:srgbClr val="FF0000"/>
                </a:solidFill>
              </a:rPr>
              <a:t> </a:t>
            </a:r>
            <a:endParaRPr lang="en-US" sz="7400" dirty="0">
              <a:solidFill>
                <a:srgbClr val="FF0000"/>
              </a:solidFill>
            </a:endParaRPr>
          </a:p>
          <a:p>
            <a:pPr marL="457200" lvl="1" indent="0">
              <a:buNone/>
            </a:pPr>
            <a:endParaRPr lang="en-US" dirty="0" smtClean="0"/>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44</a:t>
            </a:fld>
            <a:endParaRPr lang="en-US"/>
          </a:p>
        </p:txBody>
      </p:sp>
    </p:spTree>
    <p:extLst>
      <p:ext uri="{BB962C8B-B14F-4D97-AF65-F5344CB8AC3E}">
        <p14:creationId xmlns:p14="http://schemas.microsoft.com/office/powerpoint/2010/main" val="20056375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1.6.2.2(e) DOC</a:t>
            </a:r>
            <a:endParaRPr lang="en-US" sz="3200" b="1" dirty="0"/>
          </a:p>
        </p:txBody>
      </p:sp>
      <p:sp>
        <p:nvSpPr>
          <p:cNvPr id="3" name="Content Placeholder 2"/>
          <p:cNvSpPr>
            <a:spLocks noGrp="1"/>
          </p:cNvSpPr>
          <p:nvPr>
            <p:ph idx="1"/>
          </p:nvPr>
        </p:nvSpPr>
        <p:spPr>
          <a:xfrm>
            <a:off x="152400" y="1447801"/>
            <a:ext cx="8305800" cy="4800606"/>
          </a:xfrm>
        </p:spPr>
        <p:txBody>
          <a:bodyPr>
            <a:normAutofit/>
          </a:bodyPr>
          <a:lstStyle/>
          <a:p>
            <a:pPr marL="393192" lvl="1" indent="0">
              <a:buNone/>
            </a:pPr>
            <a:r>
              <a:rPr lang="en-US" sz="2800" dirty="0" smtClean="0"/>
              <a:t>Compare the information from c) above to the corresponding acceptance criteria for precision and accuracy in the method (if applicable) or in laboratory-generated acceptance criteria such as </a:t>
            </a:r>
            <a:r>
              <a:rPr lang="en-US" sz="2800" dirty="0" smtClean="0">
                <a:solidFill>
                  <a:srgbClr val="FF0000"/>
                </a:solidFill>
              </a:rPr>
              <a:t>relative standard deviation </a:t>
            </a:r>
            <a:r>
              <a:rPr lang="en-US" sz="2800" dirty="0" smtClean="0"/>
              <a:t>(if there are not established mandatory criteria). If all parameters meet the acceptance criteria, the analysis of actual samples may begin. If any one of the parameters does not…</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45</a:t>
            </a:fld>
            <a:endParaRPr lang="en-US"/>
          </a:p>
        </p:txBody>
      </p:sp>
    </p:spTree>
    <p:extLst>
      <p:ext uri="{BB962C8B-B14F-4D97-AF65-F5344CB8AC3E}">
        <p14:creationId xmlns:p14="http://schemas.microsoft.com/office/powerpoint/2010/main" val="14150812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1.6.3.2 On-Going DOC</a:t>
            </a:r>
            <a:endParaRPr lang="en-US" sz="3200" b="1" dirty="0"/>
          </a:p>
        </p:txBody>
      </p:sp>
      <p:sp>
        <p:nvSpPr>
          <p:cNvPr id="3" name="Content Placeholder 2"/>
          <p:cNvSpPr>
            <a:spLocks noGrp="1"/>
          </p:cNvSpPr>
          <p:nvPr>
            <p:ph idx="1"/>
          </p:nvPr>
        </p:nvSpPr>
        <p:spPr>
          <a:xfrm>
            <a:off x="304800" y="1295400"/>
            <a:ext cx="7630500" cy="4648206"/>
          </a:xfrm>
        </p:spPr>
        <p:txBody>
          <a:bodyPr>
            <a:normAutofit/>
          </a:bodyPr>
          <a:lstStyle/>
          <a:p>
            <a:pPr lvl="1"/>
            <a:r>
              <a:rPr lang="en-US" sz="2800" dirty="0" smtClean="0"/>
              <a:t>c. Acceptable </a:t>
            </a:r>
            <a:r>
              <a:rPr lang="en-US" sz="2800" dirty="0"/>
              <a:t>results for blind proficiency test sample </a:t>
            </a:r>
            <a:r>
              <a:rPr lang="en-US" sz="2800" dirty="0">
                <a:solidFill>
                  <a:srgbClr val="FF0000"/>
                </a:solidFill>
              </a:rPr>
              <a:t>or sample set, as required by program</a:t>
            </a:r>
            <a:r>
              <a:rPr lang="en-US" sz="2800" dirty="0"/>
              <a:t>,  for target organisms in each field of accreditation.</a:t>
            </a:r>
            <a:endParaRPr lang="en-US" sz="2800" dirty="0" smtClean="0"/>
          </a:p>
          <a:p>
            <a:pPr lvl="1"/>
            <a:endParaRPr lang="en-US" sz="2800" dirty="0"/>
          </a:p>
          <a:p>
            <a:pPr lvl="1"/>
            <a:r>
              <a:rPr lang="en-US" sz="2800" dirty="0" smtClean="0"/>
              <a:t>f. If </a:t>
            </a:r>
            <a:r>
              <a:rPr lang="en-US" sz="2800" dirty="0"/>
              <a:t>a) through e) are not technically feasible, then analysis of real-world samples with results within a </a:t>
            </a:r>
            <a:r>
              <a:rPr lang="en-US" sz="2800" dirty="0">
                <a:solidFill>
                  <a:srgbClr val="FF0000"/>
                </a:solidFill>
              </a:rPr>
              <a:t>predefined acceptance criteria </a:t>
            </a:r>
            <a:r>
              <a:rPr lang="en-US" sz="2800" dirty="0"/>
              <a:t>(as defined by the laboratory or method) shall be performed.</a:t>
            </a:r>
          </a:p>
          <a:p>
            <a:pPr lvl="1"/>
            <a:endParaRPr lang="en-US" dirty="0"/>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46</a:t>
            </a:fld>
            <a:endParaRPr lang="en-US"/>
          </a:p>
        </p:txBody>
      </p:sp>
    </p:spTree>
    <p:extLst>
      <p:ext uri="{BB962C8B-B14F-4D97-AF65-F5344CB8AC3E}">
        <p14:creationId xmlns:p14="http://schemas.microsoft.com/office/powerpoint/2010/main" val="17221160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1.7.3 Quality Control</a:t>
            </a:r>
            <a:endParaRPr lang="en-US" sz="3200" b="1" dirty="0"/>
          </a:p>
        </p:txBody>
      </p:sp>
      <p:sp>
        <p:nvSpPr>
          <p:cNvPr id="3" name="Content Placeholder 2"/>
          <p:cNvSpPr>
            <a:spLocks noGrp="1"/>
          </p:cNvSpPr>
          <p:nvPr>
            <p:ph idx="1"/>
          </p:nvPr>
        </p:nvSpPr>
        <p:spPr>
          <a:xfrm>
            <a:off x="827700" y="1600201"/>
            <a:ext cx="8011500" cy="4648206"/>
          </a:xfrm>
        </p:spPr>
        <p:txBody>
          <a:bodyPr>
            <a:normAutofit/>
          </a:bodyPr>
          <a:lstStyle/>
          <a:p>
            <a:r>
              <a:rPr lang="en-US" sz="3000" dirty="0" smtClean="0"/>
              <a:t>Section </a:t>
            </a:r>
            <a:r>
              <a:rPr lang="en-US" sz="3000" dirty="0"/>
              <a:t>reorganized to specify the “before” requirements and the “during” requirements. </a:t>
            </a:r>
          </a:p>
          <a:p>
            <a:pPr lvl="1"/>
            <a:r>
              <a:rPr lang="en-US" sz="3000" dirty="0" smtClean="0"/>
              <a:t>1.7.3.5  of the 2009 TNI standard (media checks, reagent water checks, supply checks) and </a:t>
            </a:r>
            <a:r>
              <a:rPr lang="en-US" sz="3000" dirty="0"/>
              <a:t>sterility checks have been combined into section 1.7.3.1 to represent the “before” </a:t>
            </a:r>
          </a:p>
          <a:p>
            <a:pPr lvl="1"/>
            <a:r>
              <a:rPr lang="en-US" sz="3000" dirty="0"/>
              <a:t>Method blanks are done “during</a:t>
            </a:r>
            <a:r>
              <a:rPr lang="en-US" sz="3000" dirty="0" smtClean="0"/>
              <a:t>” – now a completely separate section, 1.7.3.2</a:t>
            </a:r>
            <a:endParaRPr lang="en-US" sz="3000" dirty="0"/>
          </a:p>
          <a:p>
            <a:pPr lvl="1"/>
            <a:endParaRPr lang="en-US" sz="2800" dirty="0"/>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47</a:t>
            </a:fld>
            <a:endParaRPr lang="en-US"/>
          </a:p>
        </p:txBody>
      </p:sp>
    </p:spTree>
    <p:extLst>
      <p:ext uri="{BB962C8B-B14F-4D97-AF65-F5344CB8AC3E}">
        <p14:creationId xmlns:p14="http://schemas.microsoft.com/office/powerpoint/2010/main" val="6369580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7391400" cy="1143000"/>
          </a:xfrm>
        </p:spPr>
        <p:txBody>
          <a:bodyPr>
            <a:normAutofit fontScale="90000"/>
          </a:bodyPr>
          <a:lstStyle/>
          <a:p>
            <a:r>
              <a:rPr lang="en-US" sz="3200" b="1" dirty="0" smtClean="0"/>
              <a:t>1.7.3.1 </a:t>
            </a:r>
            <a:r>
              <a:rPr lang="en-US" sz="3200" dirty="0"/>
              <a:t>Quality and Sterility of Standards, Reagents, Materials and Media</a:t>
            </a:r>
            <a:endParaRPr lang="en-US" sz="3200" b="1" dirty="0"/>
          </a:p>
        </p:txBody>
      </p:sp>
      <p:sp>
        <p:nvSpPr>
          <p:cNvPr id="3" name="Content Placeholder 2"/>
          <p:cNvSpPr>
            <a:spLocks noGrp="1"/>
          </p:cNvSpPr>
          <p:nvPr>
            <p:ph idx="1"/>
          </p:nvPr>
        </p:nvSpPr>
        <p:spPr>
          <a:xfrm>
            <a:off x="827700" y="1752601"/>
            <a:ext cx="7554300" cy="4495806"/>
          </a:xfrm>
        </p:spPr>
        <p:txBody>
          <a:bodyPr>
            <a:normAutofit/>
          </a:bodyPr>
          <a:lstStyle/>
          <a:p>
            <a:pPr marL="1377950" lvl="2" indent="-463550">
              <a:buClr>
                <a:srgbClr val="009DD9"/>
              </a:buClr>
              <a:buFont typeface="Wingdings" panose="05000000000000000000" pitchFamily="2" charset="2"/>
              <a:buChar char="Ø"/>
            </a:pPr>
            <a:r>
              <a:rPr lang="en-US" sz="3200" dirty="0" smtClean="0"/>
              <a:t>A</a:t>
            </a:r>
            <a:r>
              <a:rPr lang="en-US" sz="3200" dirty="0"/>
              <a:t>. Sterility Checks</a:t>
            </a:r>
          </a:p>
          <a:p>
            <a:pPr marL="1377950" lvl="2" indent="-463550">
              <a:buClr>
                <a:srgbClr val="009DD9"/>
              </a:buClr>
              <a:buFont typeface="Wingdings" panose="05000000000000000000" pitchFamily="2" charset="2"/>
              <a:buChar char="Ø"/>
            </a:pPr>
            <a:r>
              <a:rPr lang="en-US" sz="3200" dirty="0"/>
              <a:t>B. Media</a:t>
            </a:r>
          </a:p>
          <a:p>
            <a:pPr marL="1377950" lvl="2" indent="-463550">
              <a:buClr>
                <a:srgbClr val="009DD9"/>
              </a:buClr>
              <a:buFont typeface="Wingdings" panose="05000000000000000000" pitchFamily="2" charset="2"/>
              <a:buChar char="Ø"/>
            </a:pPr>
            <a:r>
              <a:rPr lang="en-US" sz="3200" dirty="0"/>
              <a:t>C. Shelf Life</a:t>
            </a:r>
          </a:p>
          <a:p>
            <a:pPr marL="1377950" lvl="2" indent="-463550">
              <a:buClr>
                <a:srgbClr val="009DD9"/>
              </a:buClr>
              <a:buFont typeface="Wingdings" panose="05000000000000000000" pitchFamily="2" charset="2"/>
              <a:buChar char="Ø"/>
            </a:pPr>
            <a:r>
              <a:rPr lang="en-US" sz="3200" dirty="0"/>
              <a:t>D. Reagent Water</a:t>
            </a:r>
          </a:p>
          <a:p>
            <a:pPr marL="1377950" lvl="2" indent="-463550">
              <a:buClr>
                <a:srgbClr val="009DD9"/>
              </a:buClr>
              <a:buFont typeface="Wingdings" panose="05000000000000000000" pitchFamily="2" charset="2"/>
              <a:buChar char="Ø"/>
            </a:pPr>
            <a:r>
              <a:rPr lang="en-US" sz="3200" dirty="0"/>
              <a:t>E. Dilution Water</a:t>
            </a:r>
          </a:p>
          <a:p>
            <a:pPr marL="1377950" lvl="2" indent="-463550">
              <a:buClr>
                <a:srgbClr val="009DD9"/>
              </a:buClr>
              <a:buFont typeface="Wingdings" panose="05000000000000000000" pitchFamily="2" charset="2"/>
              <a:buChar char="Ø"/>
            </a:pPr>
            <a:r>
              <a:rPr lang="en-US" sz="3200" dirty="0"/>
              <a:t>F. Documentation </a:t>
            </a:r>
          </a:p>
          <a:p>
            <a:endParaRPr lang="en-US" dirty="0"/>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48</a:t>
            </a:fld>
            <a:endParaRPr lang="en-US"/>
          </a:p>
        </p:txBody>
      </p:sp>
    </p:spTree>
    <p:extLst>
      <p:ext uri="{BB962C8B-B14F-4D97-AF65-F5344CB8AC3E}">
        <p14:creationId xmlns:p14="http://schemas.microsoft.com/office/powerpoint/2010/main" val="41169082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1.7.3.1 Reagent and Dilution Water</a:t>
            </a:r>
            <a:endParaRPr lang="en-US" sz="3200" b="1" dirty="0"/>
          </a:p>
        </p:txBody>
      </p:sp>
      <p:sp>
        <p:nvSpPr>
          <p:cNvPr id="3" name="Content Placeholder 2"/>
          <p:cNvSpPr>
            <a:spLocks noGrp="1"/>
          </p:cNvSpPr>
          <p:nvPr>
            <p:ph idx="1"/>
          </p:nvPr>
        </p:nvSpPr>
        <p:spPr>
          <a:xfrm>
            <a:off x="827700" y="1600201"/>
            <a:ext cx="7554300" cy="4648206"/>
          </a:xfrm>
        </p:spPr>
        <p:txBody>
          <a:bodyPr>
            <a:normAutofit/>
          </a:bodyPr>
          <a:lstStyle/>
          <a:p>
            <a:r>
              <a:rPr lang="en-US" sz="2800" dirty="0" smtClean="0"/>
              <a:t>1.7.3.1.d.vi </a:t>
            </a:r>
          </a:p>
          <a:p>
            <a:pPr marL="393192" lvl="1" indent="0">
              <a:buNone/>
            </a:pPr>
            <a:r>
              <a:rPr lang="en-US" sz="2400" dirty="0" smtClean="0"/>
              <a:t>Purchased </a:t>
            </a:r>
            <a:r>
              <a:rPr lang="en-US" sz="2400" dirty="0"/>
              <a:t>reagent water that has been </a:t>
            </a:r>
            <a:r>
              <a:rPr lang="en-US" sz="2400" dirty="0">
                <a:solidFill>
                  <a:srgbClr val="FF0000"/>
                </a:solidFill>
              </a:rPr>
              <a:t>opened</a:t>
            </a:r>
            <a:r>
              <a:rPr lang="en-US" sz="2400" dirty="0"/>
              <a:t> for longer than the testing intervals specified in items </a:t>
            </a:r>
            <a:r>
              <a:rPr lang="en-US" sz="2400" dirty="0" err="1"/>
              <a:t>i</a:t>
            </a:r>
            <a:r>
              <a:rPr lang="en-US" sz="2400" dirty="0"/>
              <a:t>) through iv), or in the accredited method shall either be re-tested or discarded</a:t>
            </a:r>
            <a:r>
              <a:rPr lang="en-US" sz="2400" dirty="0" smtClean="0"/>
              <a:t>.</a:t>
            </a:r>
            <a:endParaRPr lang="en-US" dirty="0" smtClean="0"/>
          </a:p>
          <a:p>
            <a:r>
              <a:rPr lang="en-US" sz="2800" dirty="0"/>
              <a:t>1.7.3.1.e </a:t>
            </a:r>
            <a:r>
              <a:rPr lang="en-US" sz="2800" dirty="0" smtClean="0"/>
              <a:t>(</a:t>
            </a:r>
            <a:r>
              <a:rPr lang="en-US" sz="2800" dirty="0" smtClean="0">
                <a:solidFill>
                  <a:srgbClr val="FF0000"/>
                </a:solidFill>
              </a:rPr>
              <a:t>NEW!</a:t>
            </a:r>
            <a:r>
              <a:rPr lang="en-US" sz="2800" dirty="0" smtClean="0"/>
              <a:t>)</a:t>
            </a:r>
          </a:p>
          <a:p>
            <a:pPr marL="393192" lvl="1" indent="0">
              <a:buNone/>
            </a:pPr>
            <a:r>
              <a:rPr lang="en-US" sz="2400" dirty="0" smtClean="0"/>
              <a:t>Dilution </a:t>
            </a:r>
            <a:r>
              <a:rPr lang="en-US" sz="2400" dirty="0"/>
              <a:t>Water, however used, includes buffer water and/or peptone water. The quality of the dilution water shall be monitored for sterility, pH and volume once per lot or batch whether purchased or lab prepared. </a:t>
            </a:r>
            <a:endParaRPr lang="en-US" dirty="0" smtClean="0"/>
          </a:p>
          <a:p>
            <a:pPr marL="393192" lvl="1" indent="0">
              <a:buNone/>
            </a:pPr>
            <a:endParaRPr lang="en-US" dirty="0"/>
          </a:p>
          <a:p>
            <a:pPr marL="393192" lvl="1" indent="0">
              <a:buNone/>
            </a:pPr>
            <a:endParaRPr lang="en-US" dirty="0" smtClean="0"/>
          </a:p>
          <a:p>
            <a:pPr marL="393192" lvl="1" indent="0">
              <a:buNone/>
            </a:pPr>
            <a:endParaRPr lang="en-US" dirty="0"/>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49</a:t>
            </a:fld>
            <a:endParaRPr lang="en-US"/>
          </a:p>
        </p:txBody>
      </p:sp>
    </p:spTree>
    <p:extLst>
      <p:ext uri="{BB962C8B-B14F-4D97-AF65-F5344CB8AC3E}">
        <p14:creationId xmlns:p14="http://schemas.microsoft.com/office/powerpoint/2010/main" val="23545623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Changes to Module 2</a:t>
            </a:r>
            <a:endParaRPr lang="en-US" dirty="0"/>
          </a:p>
        </p:txBody>
      </p:sp>
      <p:sp>
        <p:nvSpPr>
          <p:cNvPr id="3" name="Content Placeholder 2"/>
          <p:cNvSpPr>
            <a:spLocks noGrp="1"/>
          </p:cNvSpPr>
          <p:nvPr>
            <p:ph idx="1"/>
          </p:nvPr>
        </p:nvSpPr>
        <p:spPr>
          <a:xfrm>
            <a:off x="228600" y="1534014"/>
            <a:ext cx="8610600" cy="4343400"/>
          </a:xfrm>
        </p:spPr>
        <p:txBody>
          <a:bodyPr/>
          <a:lstStyle/>
          <a:p>
            <a:pPr>
              <a:buClr>
                <a:schemeClr val="tx1"/>
              </a:buClr>
              <a:buFont typeface="Wingdings" panose="05000000000000000000" pitchFamily="2" charset="2"/>
              <a:buChar char="q"/>
              <a:defRPr/>
            </a:pPr>
            <a:r>
              <a:rPr lang="en-US" sz="2800" dirty="0"/>
              <a:t>Revised several Notes</a:t>
            </a:r>
          </a:p>
          <a:p>
            <a:pPr>
              <a:buClr>
                <a:schemeClr val="tx1"/>
              </a:buClr>
              <a:buFont typeface="Wingdings" panose="05000000000000000000" pitchFamily="2" charset="2"/>
              <a:buChar char="q"/>
              <a:defRPr/>
            </a:pPr>
            <a:r>
              <a:rPr lang="en-US" sz="2800" dirty="0"/>
              <a:t>Revised definition for Limit of Detection</a:t>
            </a:r>
          </a:p>
          <a:p>
            <a:r>
              <a:rPr lang="en-US" sz="2800" dirty="0" smtClean="0"/>
              <a:t>Revised to include all of ISO/IEC 17025 verbatim</a:t>
            </a:r>
          </a:p>
          <a:p>
            <a:pPr lvl="1"/>
            <a:r>
              <a:rPr lang="en-US" sz="2400" dirty="0" smtClean="0"/>
              <a:t>Added back language in Section 5.4 on method validation</a:t>
            </a:r>
          </a:p>
          <a:p>
            <a:pPr lvl="1"/>
            <a:r>
              <a:rPr lang="en-US" sz="2400" dirty="0" smtClean="0"/>
              <a:t>Clarified that 5.5.1 applies to laboratories</a:t>
            </a:r>
            <a:endParaRPr lang="en-US" dirty="0" smtClean="0"/>
          </a:p>
          <a:p>
            <a:pPr eaLnBrk="1" hangingPunct="1">
              <a:buClr>
                <a:schemeClr val="tx1"/>
              </a:buClr>
              <a:buFont typeface="Wingdings" panose="05000000000000000000" pitchFamily="2" charset="2"/>
              <a:buChar char="q"/>
              <a:defRPr/>
            </a:pPr>
            <a:r>
              <a:rPr lang="en-US" sz="2800" dirty="0" smtClean="0"/>
              <a:t>Revised verification of support equipment (5.5.13.1</a:t>
            </a:r>
            <a:r>
              <a:rPr lang="en-US" sz="2800" dirty="0"/>
              <a:t>)</a:t>
            </a:r>
          </a:p>
          <a:p>
            <a:r>
              <a:rPr lang="en-US" sz="2800" dirty="0" smtClean="0"/>
              <a:t>Other minor clarifications and revised definitions</a:t>
            </a:r>
            <a:endParaRPr lang="en-US" sz="2800" dirty="0"/>
          </a:p>
        </p:txBody>
      </p:sp>
    </p:spTree>
    <p:extLst>
      <p:ext uri="{BB962C8B-B14F-4D97-AF65-F5344CB8AC3E}">
        <p14:creationId xmlns:p14="http://schemas.microsoft.com/office/powerpoint/2010/main" val="353806037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1.7.3.3 Test Variability/ Reproducibility</a:t>
            </a:r>
          </a:p>
        </p:txBody>
      </p:sp>
      <p:sp>
        <p:nvSpPr>
          <p:cNvPr id="3" name="Content Placeholder 2"/>
          <p:cNvSpPr>
            <a:spLocks noGrp="1"/>
          </p:cNvSpPr>
          <p:nvPr>
            <p:ph idx="1"/>
          </p:nvPr>
        </p:nvSpPr>
        <p:spPr>
          <a:xfrm>
            <a:off x="457200" y="1752601"/>
            <a:ext cx="7924800" cy="4495806"/>
          </a:xfrm>
        </p:spPr>
        <p:txBody>
          <a:bodyPr>
            <a:normAutofit/>
          </a:bodyPr>
          <a:lstStyle/>
          <a:p>
            <a:pPr marL="0" indent="0">
              <a:buNone/>
            </a:pPr>
            <a:r>
              <a:rPr lang="en-US" sz="2800" dirty="0" smtClean="0">
                <a:solidFill>
                  <a:srgbClr val="FF0000"/>
                </a:solidFill>
              </a:rPr>
              <a:t>For </a:t>
            </a:r>
            <a:r>
              <a:rPr lang="en-US" sz="2800" dirty="0">
                <a:solidFill>
                  <a:srgbClr val="FF0000"/>
                </a:solidFill>
              </a:rPr>
              <a:t>methods that specify counts (</a:t>
            </a:r>
            <a:r>
              <a:rPr lang="en-US" sz="2800" dirty="0" smtClean="0">
                <a:solidFill>
                  <a:srgbClr val="FF0000"/>
                </a:solidFill>
              </a:rPr>
              <a:t>i.e. </a:t>
            </a:r>
            <a:r>
              <a:rPr lang="en-US" sz="2800" dirty="0" err="1" smtClean="0">
                <a:solidFill>
                  <a:srgbClr val="FF0000"/>
                </a:solidFill>
              </a:rPr>
              <a:t>cfu</a:t>
            </a:r>
            <a:r>
              <a:rPr lang="en-US" sz="2800" dirty="0" smtClean="0">
                <a:solidFill>
                  <a:srgbClr val="FF0000"/>
                </a:solidFill>
              </a:rPr>
              <a:t>/100mL </a:t>
            </a:r>
            <a:r>
              <a:rPr lang="en-US" sz="2800" dirty="0">
                <a:solidFill>
                  <a:srgbClr val="FF0000"/>
                </a:solidFill>
              </a:rPr>
              <a:t>or MPN/100mL) such as membrane filter, plated media or other methods which specify a quantitative result</a:t>
            </a:r>
            <a:r>
              <a:rPr lang="en-US" sz="2800" dirty="0"/>
              <a:t>, duplicate counts shall be performed monthly on one (1) positive sample, for each month that the test is performed. </a:t>
            </a:r>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50</a:t>
            </a:fld>
            <a:endParaRPr lang="en-US"/>
          </a:p>
        </p:txBody>
      </p:sp>
    </p:spTree>
    <p:extLst>
      <p:ext uri="{BB962C8B-B14F-4D97-AF65-F5344CB8AC3E}">
        <p14:creationId xmlns:p14="http://schemas.microsoft.com/office/powerpoint/2010/main" val="26508875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627888"/>
          </a:xfrm>
        </p:spPr>
        <p:txBody>
          <a:bodyPr>
            <a:normAutofit fontScale="90000"/>
          </a:bodyPr>
          <a:lstStyle/>
          <a:p>
            <a:r>
              <a:rPr lang="en-US" sz="4000" b="1" dirty="0" smtClean="0"/>
              <a:t>1.7.3.5 Selectivity</a:t>
            </a:r>
            <a:endParaRPr lang="en-US" sz="4000" b="1" dirty="0"/>
          </a:p>
        </p:txBody>
      </p:sp>
      <p:sp>
        <p:nvSpPr>
          <p:cNvPr id="3" name="Content Placeholder 2"/>
          <p:cNvSpPr>
            <a:spLocks noGrp="1"/>
          </p:cNvSpPr>
          <p:nvPr>
            <p:ph idx="1"/>
          </p:nvPr>
        </p:nvSpPr>
        <p:spPr>
          <a:xfrm>
            <a:off x="457200" y="1676400"/>
            <a:ext cx="7924800" cy="4572000"/>
          </a:xfrm>
        </p:spPr>
        <p:txBody>
          <a:bodyPr>
            <a:normAutofit lnSpcReduction="10000"/>
          </a:bodyPr>
          <a:lstStyle/>
          <a:p>
            <a:pPr marL="393192" lvl="1" indent="0">
              <a:buNone/>
            </a:pPr>
            <a:r>
              <a:rPr lang="en-US" sz="2400" dirty="0" smtClean="0"/>
              <a:t>a</a:t>
            </a:r>
            <a:r>
              <a:rPr lang="en-US" sz="2400" dirty="0"/>
              <a:t>.	All growth and recovery media shall be checked to assure that the target organism(s) respond in an acceptable and predictable manner </a:t>
            </a:r>
            <a:r>
              <a:rPr lang="en-US" sz="2400" dirty="0">
                <a:solidFill>
                  <a:srgbClr val="FF0000"/>
                </a:solidFill>
              </a:rPr>
              <a:t>once per lot or batch</a:t>
            </a:r>
            <a:r>
              <a:rPr lang="en-US" sz="2400" dirty="0"/>
              <a:t>.</a:t>
            </a:r>
          </a:p>
          <a:p>
            <a:pPr marL="393192" lvl="1" indent="0">
              <a:buNone/>
            </a:pPr>
            <a:endParaRPr lang="en-US" sz="2400" dirty="0"/>
          </a:p>
          <a:p>
            <a:pPr marL="393192" lvl="1" indent="0">
              <a:buNone/>
            </a:pPr>
            <a:r>
              <a:rPr lang="en-US" sz="2400" dirty="0" smtClean="0"/>
              <a:t>b</a:t>
            </a:r>
            <a:r>
              <a:rPr lang="en-US" sz="2400" dirty="0"/>
              <a:t>.	To ensure that analysis results are accurate, target organism identity shall be verified as specified in the method (e.g., by use of the completed test, or by use of secondary verification tests such as a catalase test, or by the use of a </a:t>
            </a:r>
            <a:r>
              <a:rPr lang="en-US" sz="2400" dirty="0">
                <a:solidFill>
                  <a:srgbClr val="FF0000"/>
                </a:solidFill>
              </a:rPr>
              <a:t>selective medium </a:t>
            </a:r>
            <a:r>
              <a:rPr lang="en-US" sz="2400" dirty="0"/>
              <a:t>such as brilliant green (BG) or E. coli (EC </a:t>
            </a:r>
            <a:r>
              <a:rPr lang="en-US" sz="2400" dirty="0">
                <a:solidFill>
                  <a:srgbClr val="FF0000"/>
                </a:solidFill>
              </a:rPr>
              <a:t>or EC + </a:t>
            </a:r>
            <a:r>
              <a:rPr lang="en-US" sz="2400" dirty="0" smtClean="0">
                <a:solidFill>
                  <a:srgbClr val="FF0000"/>
                </a:solidFill>
              </a:rPr>
              <a:t>MUG </a:t>
            </a:r>
            <a:r>
              <a:rPr lang="en-US" sz="2400" dirty="0"/>
              <a:t>broth). </a:t>
            </a:r>
            <a:endParaRPr lang="en-US" sz="2400" dirty="0" smtClean="0"/>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51</a:t>
            </a:fld>
            <a:endParaRPr lang="en-US"/>
          </a:p>
        </p:txBody>
      </p:sp>
    </p:spTree>
    <p:extLst>
      <p:ext uri="{BB962C8B-B14F-4D97-AF65-F5344CB8AC3E}">
        <p14:creationId xmlns:p14="http://schemas.microsoft.com/office/powerpoint/2010/main" val="20426249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1.7.3.5.d.ii.2 Positive Controls</a:t>
            </a:r>
            <a:endParaRPr lang="en-US" sz="3200" b="1" dirty="0"/>
          </a:p>
        </p:txBody>
      </p:sp>
      <p:sp>
        <p:nvSpPr>
          <p:cNvPr id="3" name="Content Placeholder 2"/>
          <p:cNvSpPr>
            <a:spLocks noGrp="1"/>
          </p:cNvSpPr>
          <p:nvPr>
            <p:ph idx="1"/>
          </p:nvPr>
        </p:nvSpPr>
        <p:spPr>
          <a:xfrm>
            <a:off x="685800" y="1600200"/>
            <a:ext cx="7772400" cy="4724399"/>
          </a:xfrm>
        </p:spPr>
        <p:txBody>
          <a:bodyPr>
            <a:normAutofit/>
          </a:bodyPr>
          <a:lstStyle/>
          <a:p>
            <a:pPr marL="393192" lvl="1" indent="0">
              <a:buNone/>
            </a:pPr>
            <a:r>
              <a:rPr lang="en-US" sz="2400" dirty="0" smtClean="0"/>
              <a:t>Each </a:t>
            </a:r>
            <a:r>
              <a:rPr lang="en-US" sz="2400" dirty="0"/>
              <a:t>pre-prepared, ready-to-use lot of medium (including chromo/</a:t>
            </a:r>
            <a:r>
              <a:rPr lang="en-US" sz="2400" dirty="0" err="1"/>
              <a:t>fluorogenic</a:t>
            </a:r>
            <a:r>
              <a:rPr lang="en-US" sz="2400" dirty="0"/>
              <a:t> reagent) and each batch of medium prepared in the laboratory shall be tested with at least </a:t>
            </a:r>
            <a:r>
              <a:rPr lang="en-US" sz="2400" dirty="0">
                <a:solidFill>
                  <a:srgbClr val="FF0000"/>
                </a:solidFill>
              </a:rPr>
              <a:t>one or more known pure positive culture controls (i.e. target organism) as appropriate to the method (i.e. quantitative results for quantitative method).</a:t>
            </a:r>
            <a:r>
              <a:rPr lang="en-US" sz="2400" dirty="0"/>
              <a:t> This shall be done prior to first use of the medium. </a:t>
            </a:r>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52</a:t>
            </a:fld>
            <a:endParaRPr lang="en-US"/>
          </a:p>
        </p:txBody>
      </p:sp>
    </p:spTree>
    <p:extLst>
      <p:ext uri="{BB962C8B-B14F-4D97-AF65-F5344CB8AC3E}">
        <p14:creationId xmlns:p14="http://schemas.microsoft.com/office/powerpoint/2010/main" val="18852145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1.7.3.7.b.i Temperature</a:t>
            </a:r>
            <a:endParaRPr lang="en-US" sz="3200" b="1" dirty="0"/>
          </a:p>
        </p:txBody>
      </p:sp>
      <p:sp>
        <p:nvSpPr>
          <p:cNvPr id="3" name="Content Placeholder 2"/>
          <p:cNvSpPr>
            <a:spLocks noGrp="1"/>
          </p:cNvSpPr>
          <p:nvPr>
            <p:ph idx="1"/>
          </p:nvPr>
        </p:nvSpPr>
        <p:spPr>
          <a:xfrm>
            <a:off x="228600" y="1066800"/>
            <a:ext cx="8686800" cy="4953000"/>
          </a:xfrm>
        </p:spPr>
        <p:txBody>
          <a:bodyPr>
            <a:noAutofit/>
          </a:bodyPr>
          <a:lstStyle/>
          <a:p>
            <a:pPr marL="393192" lvl="1" indent="0">
              <a:buNone/>
            </a:pPr>
            <a:r>
              <a:rPr lang="en-US" sz="2400" dirty="0" smtClean="0">
                <a:solidFill>
                  <a:srgbClr val="FF0000"/>
                </a:solidFill>
              </a:rPr>
              <a:t>The </a:t>
            </a:r>
            <a:r>
              <a:rPr lang="en-US" sz="2400" dirty="0">
                <a:solidFill>
                  <a:srgbClr val="FF0000"/>
                </a:solidFill>
              </a:rPr>
              <a:t>laboratory shall </a:t>
            </a:r>
            <a:r>
              <a:rPr lang="en-US" sz="2400" dirty="0"/>
              <a:t>use temperature measuring devices such as liquid-in-glass thermometers, thermocouples, </a:t>
            </a:r>
            <a:r>
              <a:rPr lang="en-US" sz="2400" dirty="0">
                <a:solidFill>
                  <a:srgbClr val="FF0000"/>
                </a:solidFill>
              </a:rPr>
              <a:t>or</a:t>
            </a:r>
            <a:r>
              <a:rPr lang="en-US" sz="2400" dirty="0"/>
              <a:t> platinum resistance thermometers to </a:t>
            </a:r>
            <a:r>
              <a:rPr lang="en-US" sz="2400" dirty="0">
                <a:solidFill>
                  <a:srgbClr val="FF0000"/>
                </a:solidFill>
              </a:rPr>
              <a:t>assess and document equipment temperatures</a:t>
            </a:r>
            <a:r>
              <a:rPr lang="en-US" sz="2400" dirty="0"/>
              <a:t>.  The temperature measuring devices shall be  appropriate quality to meet specification(s) in the method.</a:t>
            </a:r>
          </a:p>
          <a:p>
            <a:pPr marL="393192" lvl="1" indent="0">
              <a:buNone/>
            </a:pPr>
            <a:r>
              <a:rPr lang="en-US" sz="2400" dirty="0" smtClean="0"/>
              <a:t>The </a:t>
            </a:r>
            <a:r>
              <a:rPr lang="en-US" sz="2400" dirty="0"/>
              <a:t>graduation </a:t>
            </a:r>
            <a:r>
              <a:rPr lang="en-US" sz="2400" dirty="0">
                <a:solidFill>
                  <a:srgbClr val="FF0000"/>
                </a:solidFill>
              </a:rPr>
              <a:t>and range </a:t>
            </a:r>
            <a:r>
              <a:rPr lang="en-US" sz="2400" dirty="0"/>
              <a:t>of the temperature measuring devices shall be appropriate for the required accuracy of </a:t>
            </a:r>
            <a:r>
              <a:rPr lang="en-US" sz="2400" dirty="0">
                <a:solidFill>
                  <a:srgbClr val="FF0000"/>
                </a:solidFill>
              </a:rPr>
              <a:t>the</a:t>
            </a:r>
            <a:r>
              <a:rPr lang="en-US" sz="2400" dirty="0"/>
              <a:t> measurement. </a:t>
            </a:r>
            <a:r>
              <a:rPr lang="en-US" sz="2400" dirty="0">
                <a:solidFill>
                  <a:srgbClr val="FF0000"/>
                </a:solidFill>
              </a:rPr>
              <a:t>Temperature measuring devices </a:t>
            </a:r>
            <a:r>
              <a:rPr lang="en-US" sz="2400" dirty="0"/>
              <a:t>shall be verified to national or international standards for temperature. Verification shall be </a:t>
            </a:r>
            <a:r>
              <a:rPr lang="en-US" sz="2400" dirty="0">
                <a:solidFill>
                  <a:srgbClr val="FF0000"/>
                </a:solidFill>
              </a:rPr>
              <a:t>performed</a:t>
            </a:r>
            <a:r>
              <a:rPr lang="en-US" sz="2400" dirty="0"/>
              <a:t> at least annually (see TNI Volume 1, Module 2, Section 5.5.13.1). </a:t>
            </a:r>
            <a:r>
              <a:rPr lang="en-US" sz="2400" dirty="0">
                <a:solidFill>
                  <a:srgbClr val="FF0000"/>
                </a:solidFill>
              </a:rPr>
              <a:t>This verification may be accomplished by a single point provided that it represents the method mandated temperature and use conditions. </a:t>
            </a:r>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53</a:t>
            </a:fld>
            <a:endParaRPr lang="en-US"/>
          </a:p>
        </p:txBody>
      </p:sp>
    </p:spTree>
    <p:extLst>
      <p:ext uri="{BB962C8B-B14F-4D97-AF65-F5344CB8AC3E}">
        <p14:creationId xmlns:p14="http://schemas.microsoft.com/office/powerpoint/2010/main" val="19687738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1.7.3.7.b.ii Sterilization Equipment</a:t>
            </a:r>
            <a:endParaRPr lang="en-US" sz="3200" b="1" dirty="0"/>
          </a:p>
        </p:txBody>
      </p:sp>
      <p:sp>
        <p:nvSpPr>
          <p:cNvPr id="3" name="Content Placeholder 2"/>
          <p:cNvSpPr>
            <a:spLocks noGrp="1"/>
          </p:cNvSpPr>
          <p:nvPr>
            <p:ph idx="1"/>
          </p:nvPr>
        </p:nvSpPr>
        <p:spPr>
          <a:xfrm>
            <a:off x="609600" y="1600201"/>
            <a:ext cx="7848600" cy="4648206"/>
          </a:xfrm>
        </p:spPr>
        <p:txBody>
          <a:bodyPr>
            <a:normAutofit/>
          </a:bodyPr>
          <a:lstStyle/>
          <a:p>
            <a:pPr lvl="1"/>
            <a:r>
              <a:rPr lang="en-US" sz="3400" dirty="0" smtClean="0"/>
              <a:t>Ovens </a:t>
            </a:r>
            <a:r>
              <a:rPr lang="en-US" sz="3400" dirty="0"/>
              <a:t>and autoclaves </a:t>
            </a:r>
            <a:r>
              <a:rPr lang="en-US" sz="3400" dirty="0" smtClean="0"/>
              <a:t>in </a:t>
            </a:r>
            <a:r>
              <a:rPr lang="en-US" sz="3400" dirty="0"/>
              <a:t>the same section. </a:t>
            </a:r>
            <a:endParaRPr lang="en-US" sz="3400" dirty="0" smtClean="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54</a:t>
            </a:fld>
            <a:endParaRPr lang="en-US"/>
          </a:p>
        </p:txBody>
      </p:sp>
    </p:spTree>
    <p:extLst>
      <p:ext uri="{BB962C8B-B14F-4D97-AF65-F5344CB8AC3E}">
        <p14:creationId xmlns:p14="http://schemas.microsoft.com/office/powerpoint/2010/main" val="24107596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1.7.3.6.b Volumetric Equipment</a:t>
            </a:r>
            <a:endParaRPr lang="en-US" sz="3200" b="1" dirty="0"/>
          </a:p>
        </p:txBody>
      </p:sp>
      <p:sp>
        <p:nvSpPr>
          <p:cNvPr id="3" name="Content Placeholder 2"/>
          <p:cNvSpPr>
            <a:spLocks noGrp="1"/>
          </p:cNvSpPr>
          <p:nvPr>
            <p:ph idx="1"/>
          </p:nvPr>
        </p:nvSpPr>
        <p:spPr>
          <a:xfrm>
            <a:off x="457200" y="1600200"/>
            <a:ext cx="7924800" cy="4572000"/>
          </a:xfrm>
        </p:spPr>
        <p:txBody>
          <a:bodyPr>
            <a:normAutofit/>
          </a:bodyPr>
          <a:lstStyle/>
          <a:p>
            <a:r>
              <a:rPr lang="en-US" sz="2400" dirty="0" smtClean="0"/>
              <a:t>iii clarifying language added:  </a:t>
            </a:r>
            <a:r>
              <a:rPr lang="en-US" sz="2400" dirty="0" smtClean="0">
                <a:solidFill>
                  <a:srgbClr val="FF0000"/>
                </a:solidFill>
              </a:rPr>
              <a:t>The </a:t>
            </a:r>
            <a:r>
              <a:rPr lang="en-US" sz="2400" dirty="0">
                <a:solidFill>
                  <a:srgbClr val="FF0000"/>
                </a:solidFill>
              </a:rPr>
              <a:t>laboratory shall </a:t>
            </a:r>
            <a:r>
              <a:rPr lang="en-US" sz="2400" dirty="0"/>
              <a:t>verify equipment </a:t>
            </a:r>
            <a:r>
              <a:rPr lang="en-US" sz="2400" dirty="0">
                <a:solidFill>
                  <a:srgbClr val="FF0000"/>
                </a:solidFill>
              </a:rPr>
              <a:t>used for measuring volume</a:t>
            </a:r>
            <a:r>
              <a:rPr lang="en-US" sz="2400" dirty="0"/>
              <a:t> as </a:t>
            </a:r>
            <a:r>
              <a:rPr lang="en-US" sz="2400" dirty="0" smtClean="0"/>
              <a:t>follows: </a:t>
            </a:r>
          </a:p>
          <a:p>
            <a:pPr marL="736092" lvl="1" indent="-342900"/>
            <a:r>
              <a:rPr lang="en-US" sz="2400" dirty="0" smtClean="0">
                <a:solidFill>
                  <a:srgbClr val="FF0000"/>
                </a:solidFill>
              </a:rPr>
              <a:t>Verification </a:t>
            </a:r>
            <a:r>
              <a:rPr lang="en-US" sz="2400" dirty="0">
                <a:solidFill>
                  <a:srgbClr val="FF0000"/>
                </a:solidFill>
              </a:rPr>
              <a:t>of volume shall be considered acceptable if the accuracy is within 2.5% of expected volume. This verification can be volumetric as compared to Class A or gravimetric. </a:t>
            </a:r>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55</a:t>
            </a:fld>
            <a:endParaRPr lang="en-US"/>
          </a:p>
        </p:txBody>
      </p:sp>
    </p:spTree>
    <p:extLst>
      <p:ext uri="{BB962C8B-B14F-4D97-AF65-F5344CB8AC3E}">
        <p14:creationId xmlns:p14="http://schemas.microsoft.com/office/powerpoint/2010/main" val="27297521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1.7.3.7.vi Incubators and Water Baths</a:t>
            </a:r>
            <a:endParaRPr lang="en-US" sz="3600" b="1" dirty="0"/>
          </a:p>
        </p:txBody>
      </p:sp>
      <p:sp>
        <p:nvSpPr>
          <p:cNvPr id="3" name="Content Placeholder 2"/>
          <p:cNvSpPr>
            <a:spLocks noGrp="1"/>
          </p:cNvSpPr>
          <p:nvPr>
            <p:ph idx="1"/>
          </p:nvPr>
        </p:nvSpPr>
        <p:spPr>
          <a:xfrm>
            <a:off x="457200" y="1676400"/>
            <a:ext cx="8001000" cy="4800600"/>
          </a:xfrm>
        </p:spPr>
        <p:txBody>
          <a:bodyPr/>
          <a:lstStyle/>
          <a:p>
            <a:pPr marL="365760" lvl="1" indent="0">
              <a:spcBef>
                <a:spcPts val="0"/>
              </a:spcBef>
              <a:buClr>
                <a:srgbClr val="0BD0D9"/>
              </a:buClr>
              <a:buNone/>
              <a:tabLst>
                <a:tab pos="571500" algn="l"/>
                <a:tab pos="1261745" algn="l"/>
                <a:tab pos="1600200" algn="l"/>
              </a:tabLst>
            </a:pPr>
            <a:r>
              <a:rPr lang="en-US" sz="2800" dirty="0" smtClean="0">
                <a:solidFill>
                  <a:srgbClr val="FF0000"/>
                </a:solidFill>
                <a:ea typeface="Times New Roman" panose="02020603050405020304" pitchFamily="18" charset="0"/>
              </a:rPr>
              <a:t>The </a:t>
            </a:r>
            <a:r>
              <a:rPr lang="en-US" sz="2800" dirty="0">
                <a:solidFill>
                  <a:srgbClr val="FF0000"/>
                </a:solidFill>
                <a:ea typeface="Times New Roman" panose="02020603050405020304" pitchFamily="18" charset="0"/>
              </a:rPr>
              <a:t>laboratory shall </a:t>
            </a:r>
            <a:r>
              <a:rPr lang="en-US" sz="2800" dirty="0">
                <a:ea typeface="Times New Roman" panose="02020603050405020304" pitchFamily="18" charset="0"/>
              </a:rPr>
              <a:t>establish the uniformity of temperature </a:t>
            </a:r>
            <a:r>
              <a:rPr lang="en-US" sz="2800" dirty="0">
                <a:solidFill>
                  <a:srgbClr val="FF0000"/>
                </a:solidFill>
                <a:ea typeface="Times New Roman" panose="02020603050405020304" pitchFamily="18" charset="0"/>
              </a:rPr>
              <a:t>distribution and equilibrium conditions </a:t>
            </a:r>
            <a:r>
              <a:rPr lang="en-US" sz="2800" dirty="0">
                <a:ea typeface="Times New Roman" panose="02020603050405020304" pitchFamily="18" charset="0"/>
              </a:rPr>
              <a:t>in incubators and water baths </a:t>
            </a:r>
            <a:r>
              <a:rPr lang="en-US" sz="2800" dirty="0">
                <a:solidFill>
                  <a:srgbClr val="FF0000"/>
                </a:solidFill>
                <a:ea typeface="Times New Roman" panose="02020603050405020304" pitchFamily="18" charset="0"/>
              </a:rPr>
              <a:t>prior to first use after installation or service</a:t>
            </a:r>
            <a:r>
              <a:rPr lang="en-US" sz="2800" dirty="0">
                <a:solidFill>
                  <a:prstClr val="black"/>
                </a:solidFill>
                <a:ea typeface="Times New Roman" panose="02020603050405020304" pitchFamily="18" charset="0"/>
              </a:rPr>
              <a:t>. </a:t>
            </a:r>
            <a:r>
              <a:rPr lang="en-US" sz="2800" dirty="0">
                <a:solidFill>
                  <a:srgbClr val="FF0000"/>
                </a:solidFill>
              </a:rPr>
              <a:t>The equilibrium check shall include time required after test sample addition to re-establish equilibrium conditions under full capacity load appropriate for the intended use. </a:t>
            </a:r>
          </a:p>
          <a:p>
            <a:pPr marL="667512" lvl="2" indent="0">
              <a:buNone/>
            </a:pPr>
            <a:endParaRPr lang="en-US" dirty="0"/>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56</a:t>
            </a:fld>
            <a:endParaRPr lang="en-US"/>
          </a:p>
        </p:txBody>
      </p:sp>
    </p:spTree>
    <p:extLst>
      <p:ext uri="{BB962C8B-B14F-4D97-AF65-F5344CB8AC3E}">
        <p14:creationId xmlns:p14="http://schemas.microsoft.com/office/powerpoint/2010/main" val="10253397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1.7.3.7.b.v </a:t>
            </a:r>
            <a:r>
              <a:rPr lang="en-US" b="1" dirty="0" err="1" smtClean="0"/>
              <a:t>Cont</a:t>
            </a:r>
            <a:endParaRPr lang="en-US" b="1" dirty="0"/>
          </a:p>
        </p:txBody>
      </p:sp>
      <p:sp>
        <p:nvSpPr>
          <p:cNvPr id="3" name="Content Placeholder 2"/>
          <p:cNvSpPr>
            <a:spLocks noGrp="1"/>
          </p:cNvSpPr>
          <p:nvPr>
            <p:ph idx="1"/>
          </p:nvPr>
        </p:nvSpPr>
        <p:spPr>
          <a:xfrm>
            <a:off x="304800" y="1371600"/>
            <a:ext cx="8686800" cy="5181600"/>
          </a:xfrm>
        </p:spPr>
        <p:txBody>
          <a:bodyPr>
            <a:noAutofit/>
          </a:bodyPr>
          <a:lstStyle/>
          <a:p>
            <a:pPr marL="393192" lvl="1" indent="0">
              <a:buNone/>
            </a:pPr>
            <a:r>
              <a:rPr lang="en-US" sz="2400" dirty="0" smtClean="0">
                <a:solidFill>
                  <a:srgbClr val="FF0000"/>
                </a:solidFill>
              </a:rPr>
              <a:t>During </a:t>
            </a:r>
            <a:r>
              <a:rPr lang="en-US" sz="2400" dirty="0">
                <a:solidFill>
                  <a:srgbClr val="FF0000"/>
                </a:solidFill>
              </a:rPr>
              <a:t>periods when samples are under test, the laboratory shall have a system in place to </a:t>
            </a:r>
            <a:r>
              <a:rPr lang="en-US" sz="2400" dirty="0" smtClean="0">
                <a:solidFill>
                  <a:srgbClr val="FF0000"/>
                </a:solidFill>
              </a:rPr>
              <a:t>monitor and document the temperature </a:t>
            </a:r>
            <a:r>
              <a:rPr lang="en-US" sz="2400" dirty="0" smtClean="0"/>
              <a:t>of </a:t>
            </a:r>
            <a:r>
              <a:rPr lang="en-US" sz="2400" dirty="0"/>
              <a:t>incubators and water baths </a:t>
            </a:r>
            <a:r>
              <a:rPr lang="en-US" sz="2400" dirty="0" smtClean="0"/>
              <a:t>twice </a:t>
            </a:r>
            <a:r>
              <a:rPr lang="en-US" sz="2400" dirty="0"/>
              <a:t>daily, at least four hours apart. </a:t>
            </a:r>
            <a:r>
              <a:rPr lang="en-US" sz="2400" dirty="0">
                <a:solidFill>
                  <a:srgbClr val="FF0000"/>
                </a:solidFill>
                <a:latin typeface="Times New Roman" panose="02020603050405020304" pitchFamily="18" charset="0"/>
                <a:ea typeface="Times New Roman" panose="02020603050405020304" pitchFamily="18" charset="0"/>
              </a:rPr>
              <a:t>“</a:t>
            </a:r>
            <a:r>
              <a:rPr lang="en-US" sz="2400" dirty="0">
                <a:solidFill>
                  <a:srgbClr val="FF0000"/>
                </a:solidFill>
                <a:ea typeface="Times New Roman" panose="02020603050405020304" pitchFamily="18" charset="0"/>
              </a:rPr>
              <a:t>Under test” is defined as the time period that the sample is in the incubation phase of the method. Data loggers, continuous temperature monitoring devices, or other temperature monitoring equipment can be used as long as they can be calibrated in accordance with TNI V1 M2 Section 5.5.13.1 for Support Equipment. Records shall be maintained in accordance with V1M2 4.13 Records Maintenance</a:t>
            </a:r>
            <a:endParaRPr lang="en-US" sz="2400" dirty="0">
              <a:solidFill>
                <a:srgbClr val="FF0000"/>
              </a:solidFill>
            </a:endParaRPr>
          </a:p>
          <a:p>
            <a:pPr marL="393192" lvl="1" indent="0">
              <a:buNone/>
            </a:pPr>
            <a:r>
              <a:rPr lang="en-US" sz="2400" dirty="0">
                <a:solidFill>
                  <a:srgbClr val="FF0000"/>
                </a:solidFill>
              </a:rPr>
              <a:t>NOTE:  There is no intent to take the temperature of incubation units during periods when there are no samples under test. </a:t>
            </a:r>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57</a:t>
            </a:fld>
            <a:endParaRPr lang="en-US"/>
          </a:p>
        </p:txBody>
      </p:sp>
    </p:spTree>
    <p:extLst>
      <p:ext uri="{BB962C8B-B14F-4D97-AF65-F5344CB8AC3E}">
        <p14:creationId xmlns:p14="http://schemas.microsoft.com/office/powerpoint/2010/main" val="3013070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1.7.3.7.b.vi </a:t>
            </a:r>
            <a:r>
              <a:rPr lang="en-US" sz="3200" dirty="0"/>
              <a:t>Inhibitory Residue Testing </a:t>
            </a:r>
          </a:p>
        </p:txBody>
      </p:sp>
      <p:sp>
        <p:nvSpPr>
          <p:cNvPr id="3" name="Content Placeholder 2"/>
          <p:cNvSpPr>
            <a:spLocks noGrp="1"/>
          </p:cNvSpPr>
          <p:nvPr>
            <p:ph idx="1"/>
          </p:nvPr>
        </p:nvSpPr>
        <p:spPr>
          <a:xfrm>
            <a:off x="827700" y="1447801"/>
            <a:ext cx="7706700" cy="4800606"/>
          </a:xfrm>
        </p:spPr>
        <p:txBody>
          <a:bodyPr>
            <a:normAutofit/>
          </a:bodyPr>
          <a:lstStyle/>
          <a:p>
            <a:pPr marL="0" indent="0">
              <a:buNone/>
            </a:pPr>
            <a:r>
              <a:rPr lang="en-US" sz="2800" dirty="0" err="1" smtClean="0"/>
              <a:t>Labware</a:t>
            </a:r>
            <a:r>
              <a:rPr lang="en-US" sz="2800" dirty="0" smtClean="0"/>
              <a:t> </a:t>
            </a:r>
            <a:r>
              <a:rPr lang="en-US" sz="2800" dirty="0"/>
              <a:t>that is washed and reused shall be tested for possible presence of residues that may inhibit or promote growth of microorganisms by performing the Inhibitory Residue Test </a:t>
            </a:r>
            <a:r>
              <a:rPr lang="en-US" sz="2800" dirty="0">
                <a:solidFill>
                  <a:srgbClr val="FF0000"/>
                </a:solidFill>
              </a:rPr>
              <a:t>initially</a:t>
            </a:r>
            <a:r>
              <a:rPr lang="en-US" sz="2800" dirty="0"/>
              <a:t> and each time the lab changes the detergent </a:t>
            </a:r>
            <a:r>
              <a:rPr lang="en-US" sz="2800" dirty="0">
                <a:solidFill>
                  <a:srgbClr val="FF0000"/>
                </a:solidFill>
              </a:rPr>
              <a:t>formulation </a:t>
            </a:r>
            <a:r>
              <a:rPr lang="en-US" sz="2800" dirty="0"/>
              <a:t>or washing procedures.</a:t>
            </a:r>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58</a:t>
            </a:fld>
            <a:endParaRPr lang="en-US"/>
          </a:p>
        </p:txBody>
      </p:sp>
    </p:spTree>
    <p:extLst>
      <p:ext uri="{BB962C8B-B14F-4D97-AF65-F5344CB8AC3E}">
        <p14:creationId xmlns:p14="http://schemas.microsoft.com/office/powerpoint/2010/main" val="23910980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1..7.5 Sample Handling</a:t>
            </a:r>
            <a:endParaRPr lang="en-US" b="1" dirty="0"/>
          </a:p>
        </p:txBody>
      </p:sp>
      <p:sp>
        <p:nvSpPr>
          <p:cNvPr id="3" name="Content Placeholder 2"/>
          <p:cNvSpPr>
            <a:spLocks noGrp="1"/>
          </p:cNvSpPr>
          <p:nvPr>
            <p:ph idx="1"/>
          </p:nvPr>
        </p:nvSpPr>
        <p:spPr>
          <a:xfrm>
            <a:off x="318052" y="1143000"/>
            <a:ext cx="8521148" cy="4953000"/>
          </a:xfrm>
        </p:spPr>
        <p:txBody>
          <a:bodyPr>
            <a:noAutofit/>
          </a:bodyPr>
          <a:lstStyle/>
          <a:p>
            <a:pPr marL="393192" lvl="1" indent="0">
              <a:buNone/>
            </a:pPr>
            <a:r>
              <a:rPr lang="en-US" sz="2400" dirty="0" smtClean="0">
                <a:solidFill>
                  <a:srgbClr val="FF0000"/>
                </a:solidFill>
              </a:rPr>
              <a:t>Receipt of samples must comply with V1 M2 Sections 5.8.6 and 5.8.7, as well as 1.7.5.1: </a:t>
            </a:r>
            <a:endParaRPr lang="en-US" sz="2400" dirty="0" smtClean="0"/>
          </a:p>
          <a:p>
            <a:pPr marL="393192" lvl="1" indent="0">
              <a:buNone/>
            </a:pPr>
            <a:r>
              <a:rPr lang="en-US" sz="2400" dirty="0" smtClean="0"/>
              <a:t>Samples </a:t>
            </a:r>
            <a:r>
              <a:rPr lang="en-US" sz="2400" dirty="0"/>
              <a:t>that require thermal preservation shall be considered acceptable if the arrival temperature of a representative sample container meets the method or mandated temperature requirement. Samples that are delivered to the laboratory on the same day they are collected may not meet the requirements of </a:t>
            </a:r>
            <a:r>
              <a:rPr lang="en-US" sz="2400" dirty="0">
                <a:solidFill>
                  <a:srgbClr val="FF0000"/>
                </a:solidFill>
              </a:rPr>
              <a:t>this section or the </a:t>
            </a:r>
            <a:r>
              <a:rPr lang="en-US" sz="2400" dirty="0" smtClean="0">
                <a:solidFill>
                  <a:srgbClr val="FF0000"/>
                </a:solidFill>
              </a:rPr>
              <a:t>method or the regulatory requirement</a:t>
            </a:r>
            <a:r>
              <a:rPr lang="en-US" sz="2400" dirty="0" smtClean="0"/>
              <a:t>. </a:t>
            </a:r>
            <a:r>
              <a:rPr lang="en-US" sz="2400" dirty="0"/>
              <a:t>In these cases, the samples </a:t>
            </a:r>
            <a:r>
              <a:rPr lang="en-US" sz="2400" b="1" u="sng" dirty="0">
                <a:solidFill>
                  <a:srgbClr val="FF0000"/>
                </a:solidFill>
              </a:rPr>
              <a:t>may</a:t>
            </a:r>
            <a:r>
              <a:rPr lang="en-US" sz="2400" dirty="0"/>
              <a:t> be considered acceptable if the samples </a:t>
            </a:r>
            <a:r>
              <a:rPr lang="en-US" sz="2400" dirty="0">
                <a:solidFill>
                  <a:srgbClr val="FF0000"/>
                </a:solidFill>
              </a:rPr>
              <a:t>are</a:t>
            </a:r>
            <a:r>
              <a:rPr lang="en-US" sz="2400" dirty="0"/>
              <a:t> received </a:t>
            </a:r>
            <a:r>
              <a:rPr lang="en-US" sz="2400" dirty="0">
                <a:solidFill>
                  <a:srgbClr val="FF0000"/>
                </a:solidFill>
              </a:rPr>
              <a:t>on</a:t>
            </a:r>
            <a:r>
              <a:rPr lang="en-US" sz="2400" dirty="0"/>
              <a:t> ice </a:t>
            </a:r>
            <a:r>
              <a:rPr lang="en-US" sz="2400" dirty="0">
                <a:solidFill>
                  <a:srgbClr val="FF0000"/>
                </a:solidFill>
              </a:rPr>
              <a:t>with evidence that the cooling process has begun</a:t>
            </a:r>
            <a:r>
              <a:rPr lang="en-US" sz="2400" dirty="0"/>
              <a:t>.  </a:t>
            </a:r>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59</a:t>
            </a:fld>
            <a:endParaRPr lang="en-US"/>
          </a:p>
        </p:txBody>
      </p:sp>
      <p:sp>
        <p:nvSpPr>
          <p:cNvPr id="5" name="TextBox 4"/>
          <p:cNvSpPr txBox="1"/>
          <p:nvPr/>
        </p:nvSpPr>
        <p:spPr>
          <a:xfrm>
            <a:off x="2743200" y="5560020"/>
            <a:ext cx="4876800" cy="923330"/>
          </a:xfrm>
          <a:prstGeom prst="rect">
            <a:avLst/>
          </a:prstGeom>
          <a:solidFill>
            <a:schemeClr val="accent2">
              <a:lumMod val="40000"/>
              <a:lumOff val="60000"/>
            </a:schemeClr>
          </a:solidFill>
        </p:spPr>
        <p:style>
          <a:lnRef idx="1">
            <a:schemeClr val="accent6"/>
          </a:lnRef>
          <a:fillRef idx="3">
            <a:schemeClr val="accent6"/>
          </a:fillRef>
          <a:effectRef idx="2">
            <a:schemeClr val="accent6"/>
          </a:effectRef>
          <a:fontRef idx="minor">
            <a:schemeClr val="lt1"/>
          </a:fontRef>
        </p:style>
        <p:txBody>
          <a:bodyPr wrap="square" rtlCol="0">
            <a:spAutoFit/>
          </a:bodyPr>
          <a:lstStyle/>
          <a:p>
            <a:r>
              <a:rPr lang="en-US" dirty="0" smtClean="0">
                <a:solidFill>
                  <a:schemeClr val="tx1"/>
                </a:solidFill>
              </a:rPr>
              <a:t>The intent is for the samples to be immediately preserved and analyzed as soon as possible.</a:t>
            </a:r>
            <a:endParaRPr lang="en-US" dirty="0">
              <a:solidFill>
                <a:schemeClr val="tx1"/>
              </a:solidFill>
            </a:endParaRPr>
          </a:p>
        </p:txBody>
      </p:sp>
    </p:spTree>
    <p:extLst>
      <p:ext uri="{BB962C8B-B14F-4D97-AF65-F5344CB8AC3E}">
        <p14:creationId xmlns:p14="http://schemas.microsoft.com/office/powerpoint/2010/main" val="19022192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altLang="en-US" dirty="0" smtClean="0"/>
              <a:t>Notes</a:t>
            </a:r>
            <a:endParaRPr lang="en-US" altLang="en-US" dirty="0"/>
          </a:p>
        </p:txBody>
      </p:sp>
      <p:sp>
        <p:nvSpPr>
          <p:cNvPr id="116739" name="Rectangle 4"/>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pPr lvl="1"/>
            <a:r>
              <a:rPr lang="en-US" altLang="en-US" dirty="0" smtClean="0"/>
              <a:t>Notes are not enforceable, but provided as guidance</a:t>
            </a:r>
          </a:p>
          <a:p>
            <a:pPr lvl="1"/>
            <a:r>
              <a:rPr lang="en-US" altLang="en-US" dirty="0" smtClean="0"/>
              <a:t>Many Notes </a:t>
            </a:r>
            <a:r>
              <a:rPr lang="en-US" altLang="en-US" dirty="0"/>
              <a:t>were either eliminated or had the “NOTE” removed – this makes them requirements</a:t>
            </a:r>
          </a:p>
          <a:p>
            <a:pPr lvl="1"/>
            <a:r>
              <a:rPr lang="en-US" altLang="en-US" dirty="0"/>
              <a:t>ISO Notes, also not enforceable, were reviewed to see if they needed to become requirements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1.7.5 Cl2 Check</a:t>
            </a:r>
            <a:endParaRPr lang="en-US" sz="3200" b="1" dirty="0"/>
          </a:p>
        </p:txBody>
      </p:sp>
      <p:sp>
        <p:nvSpPr>
          <p:cNvPr id="3" name="Content Placeholder 2"/>
          <p:cNvSpPr>
            <a:spLocks noGrp="1"/>
          </p:cNvSpPr>
          <p:nvPr>
            <p:ph idx="1"/>
          </p:nvPr>
        </p:nvSpPr>
        <p:spPr>
          <a:xfrm>
            <a:off x="457200" y="1295400"/>
            <a:ext cx="8229600" cy="5410200"/>
          </a:xfrm>
        </p:spPr>
        <p:txBody>
          <a:bodyPr>
            <a:normAutofit/>
          </a:bodyPr>
          <a:lstStyle/>
          <a:p>
            <a:pPr marL="393192" lvl="1" indent="0">
              <a:buNone/>
            </a:pPr>
            <a:r>
              <a:rPr lang="en-US" sz="2900" dirty="0" smtClean="0"/>
              <a:t>Microbiological </a:t>
            </a:r>
            <a:r>
              <a:rPr lang="en-US" sz="2900" dirty="0"/>
              <a:t>samples from known chlorinated sources (such as wastewater effluent), unknown sources where </a:t>
            </a:r>
            <a:r>
              <a:rPr lang="en-US" sz="2900" dirty="0" smtClean="0">
                <a:solidFill>
                  <a:srgbClr val="FF0000"/>
                </a:solidFill>
              </a:rPr>
              <a:t>disinfectant (e.g. chlorine) </a:t>
            </a:r>
            <a:r>
              <a:rPr lang="en-US" sz="2900" dirty="0" smtClean="0"/>
              <a:t> </a:t>
            </a:r>
            <a:r>
              <a:rPr lang="en-US" sz="2900" dirty="0"/>
              <a:t>usage is suspected (such a new client or a new source) and all potable water supplies (including source water) shall be checked for absence of </a:t>
            </a:r>
            <a:r>
              <a:rPr lang="en-US" sz="2900" dirty="0" smtClean="0">
                <a:solidFill>
                  <a:srgbClr val="FF0000"/>
                </a:solidFill>
              </a:rPr>
              <a:t>disinfectant</a:t>
            </a:r>
            <a:r>
              <a:rPr lang="en-US" sz="2900" dirty="0" smtClean="0"/>
              <a:t> </a:t>
            </a:r>
            <a:r>
              <a:rPr lang="en-US" sz="2900" dirty="0"/>
              <a:t>residual </a:t>
            </a:r>
            <a:r>
              <a:rPr lang="en-US" sz="2900" dirty="0">
                <a:solidFill>
                  <a:srgbClr val="FF0000"/>
                </a:solidFill>
              </a:rPr>
              <a:t>in the laboratory unless </a:t>
            </a:r>
            <a:r>
              <a:rPr lang="en-US" sz="2900" b="1" dirty="0">
                <a:solidFill>
                  <a:srgbClr val="FF0000"/>
                </a:solidFill>
              </a:rPr>
              <a:t>all</a:t>
            </a:r>
            <a:r>
              <a:rPr lang="en-US" sz="2900" dirty="0">
                <a:solidFill>
                  <a:srgbClr val="FF0000"/>
                </a:solidFill>
              </a:rPr>
              <a:t> of the following conditions are met</a:t>
            </a:r>
            <a:r>
              <a:rPr lang="en-US" sz="2900" dirty="0"/>
              <a:t>: </a:t>
            </a:r>
            <a:endParaRPr lang="en-US" dirty="0"/>
          </a:p>
          <a:p>
            <a:endParaRPr lang="en-US" dirty="0"/>
          </a:p>
        </p:txBody>
      </p:sp>
      <p:sp>
        <p:nvSpPr>
          <p:cNvPr id="4" name="Slide Number Placeholder 3"/>
          <p:cNvSpPr>
            <a:spLocks noGrp="1"/>
          </p:cNvSpPr>
          <p:nvPr>
            <p:ph type="sldNum" sz="quarter" idx="12"/>
          </p:nvPr>
        </p:nvSpPr>
        <p:spPr/>
        <p:txBody>
          <a:bodyPr/>
          <a:lstStyle/>
          <a:p>
            <a:pPr>
              <a:defRPr/>
            </a:pPr>
            <a:fld id="{91FFAE21-C555-4922-BD4C-6598A9503552}" type="slidenum">
              <a:rPr lang="en-US" smtClean="0"/>
              <a:pPr>
                <a:defRPr/>
              </a:pPr>
              <a:t>60</a:t>
            </a:fld>
            <a:endParaRPr lang="en-US"/>
          </a:p>
        </p:txBody>
      </p:sp>
    </p:spTree>
    <p:extLst>
      <p:ext uri="{BB962C8B-B14F-4D97-AF65-F5344CB8AC3E}">
        <p14:creationId xmlns:p14="http://schemas.microsoft.com/office/powerpoint/2010/main" val="22699098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28600"/>
            <a:ext cx="6629400" cy="1143000"/>
          </a:xfrm>
        </p:spPr>
        <p:txBody>
          <a:bodyPr/>
          <a:lstStyle/>
          <a:p>
            <a:r>
              <a:rPr lang="en-US" dirty="0"/>
              <a:t>1.7.5 Cl2 Check</a:t>
            </a:r>
          </a:p>
        </p:txBody>
      </p:sp>
      <p:sp>
        <p:nvSpPr>
          <p:cNvPr id="3" name="Content Placeholder 2"/>
          <p:cNvSpPr>
            <a:spLocks noGrp="1"/>
          </p:cNvSpPr>
          <p:nvPr>
            <p:ph idx="1"/>
          </p:nvPr>
        </p:nvSpPr>
        <p:spPr>
          <a:xfrm>
            <a:off x="228600" y="1066800"/>
            <a:ext cx="8686800" cy="5029200"/>
          </a:xfrm>
        </p:spPr>
        <p:txBody>
          <a:bodyPr/>
          <a:lstStyle/>
          <a:p>
            <a:pPr marL="393192" lvl="1" indent="0">
              <a:buNone/>
            </a:pPr>
            <a:r>
              <a:rPr lang="en-US" sz="2400" dirty="0"/>
              <a:t>a.	The laboratory can show that the received sample containers are from their laboratory </a:t>
            </a:r>
            <a:r>
              <a:rPr lang="en-US" sz="2400" dirty="0">
                <a:solidFill>
                  <a:srgbClr val="FF0000"/>
                </a:solidFill>
              </a:rPr>
              <a:t>or have been appropriately tested and documented</a:t>
            </a:r>
            <a:r>
              <a:rPr lang="en-US" sz="2400" dirty="0"/>
              <a:t>;</a:t>
            </a:r>
          </a:p>
          <a:p>
            <a:pPr marL="393192" lvl="1" indent="0">
              <a:buNone/>
            </a:pPr>
            <a:r>
              <a:rPr lang="en-US" sz="2400" dirty="0"/>
              <a:t>b.	</a:t>
            </a:r>
            <a:r>
              <a:rPr lang="en-US" sz="2400" dirty="0">
                <a:solidFill>
                  <a:srgbClr val="FF0000"/>
                </a:solidFill>
              </a:rPr>
              <a:t>Sufficient</a:t>
            </a:r>
            <a:r>
              <a:rPr lang="en-US" sz="2400" dirty="0"/>
              <a:t> sodium thiosulfate was in each container before sample collection to neutralize at minimum 5 mg/l of chlorine for drinking water and 15 mg/l of chlorine for wastewater samples;</a:t>
            </a:r>
          </a:p>
          <a:p>
            <a:pPr marL="393192" lvl="1" indent="0">
              <a:buNone/>
            </a:pPr>
            <a:r>
              <a:rPr lang="en-US" sz="2400" dirty="0"/>
              <a:t>c.	One container from each batch of laboratory prepared containers or lot of purchased ready-to-use containers is checked to ensure efficacy of the sodium thiosulfate to 5 mg/l chlorine or 15 mg/l chlorine as appropriate and the check is documented;</a:t>
            </a:r>
          </a:p>
          <a:p>
            <a:pPr marL="393192" lvl="1" indent="0">
              <a:buNone/>
            </a:pPr>
            <a:r>
              <a:rPr lang="en-US" sz="2400" dirty="0"/>
              <a:t>d.	</a:t>
            </a:r>
            <a:r>
              <a:rPr lang="en-US" sz="2400" dirty="0">
                <a:solidFill>
                  <a:srgbClr val="FF0000"/>
                </a:solidFill>
              </a:rPr>
              <a:t>Disinfectant</a:t>
            </a:r>
            <a:r>
              <a:rPr lang="en-US" sz="2400" dirty="0"/>
              <a:t> residual is checked in the field and actual concentration is documented with sample submission</a:t>
            </a:r>
            <a:r>
              <a:rPr lang="en-US" sz="2400" dirty="0" smtClean="0"/>
              <a:t>.</a:t>
            </a:r>
            <a:endParaRPr lang="en-US" sz="2400" dirty="0"/>
          </a:p>
        </p:txBody>
      </p:sp>
    </p:spTree>
    <p:extLst>
      <p:ext uri="{BB962C8B-B14F-4D97-AF65-F5344CB8AC3E}">
        <p14:creationId xmlns:p14="http://schemas.microsoft.com/office/powerpoint/2010/main" val="147902662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of 2016 TNI Standard</a:t>
            </a:r>
            <a:endParaRPr lang="en-US" dirty="0"/>
          </a:p>
        </p:txBody>
      </p:sp>
      <p:sp>
        <p:nvSpPr>
          <p:cNvPr id="3" name="Content Placeholder 2"/>
          <p:cNvSpPr>
            <a:spLocks noGrp="1"/>
          </p:cNvSpPr>
          <p:nvPr>
            <p:ph idx="1"/>
          </p:nvPr>
        </p:nvSpPr>
        <p:spPr/>
        <p:txBody>
          <a:bodyPr/>
          <a:lstStyle/>
          <a:p>
            <a:r>
              <a:rPr lang="en-US" dirty="0" smtClean="0"/>
              <a:t>2-3 year process</a:t>
            </a:r>
          </a:p>
          <a:p>
            <a:r>
              <a:rPr lang="en-US" dirty="0" smtClean="0"/>
              <a:t>Extensive training will be provided to labs and lab assessors</a:t>
            </a:r>
          </a:p>
          <a:p>
            <a:r>
              <a:rPr lang="en-US" dirty="0" smtClean="0"/>
              <a:t>New checklists and guidance will be developed</a:t>
            </a:r>
          </a:p>
          <a:p>
            <a:r>
              <a:rPr lang="en-US" dirty="0" smtClean="0"/>
              <a:t>Quality Manual template will likely be revised</a:t>
            </a:r>
          </a:p>
        </p:txBody>
      </p:sp>
    </p:spTree>
    <p:extLst>
      <p:ext uri="{BB962C8B-B14F-4D97-AF65-F5344CB8AC3E}">
        <p14:creationId xmlns:p14="http://schemas.microsoft.com/office/powerpoint/2010/main" val="158904189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01262" y="990600"/>
            <a:ext cx="6242538" cy="5365488"/>
          </a:xfrm>
        </p:spPr>
      </p:pic>
    </p:spTree>
    <p:extLst>
      <p:ext uri="{BB962C8B-B14F-4D97-AF65-F5344CB8AC3E}">
        <p14:creationId xmlns:p14="http://schemas.microsoft.com/office/powerpoint/2010/main" val="227523898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US" sz="4800" smtClean="0"/>
              <a:t>Contact TNI</a:t>
            </a:r>
          </a:p>
        </p:txBody>
      </p:sp>
      <p:sp>
        <p:nvSpPr>
          <p:cNvPr id="74755" name="Content Placeholder 2"/>
          <p:cNvSpPr>
            <a:spLocks noGrp="1"/>
          </p:cNvSpPr>
          <p:nvPr>
            <p:ph idx="1"/>
          </p:nvPr>
        </p:nvSpPr>
        <p:spPr>
          <a:xfrm>
            <a:off x="457200" y="1447800"/>
            <a:ext cx="7162800" cy="2438400"/>
          </a:xfrm>
        </p:spPr>
        <p:txBody>
          <a:bodyPr/>
          <a:lstStyle/>
          <a:p>
            <a:pPr>
              <a:buFont typeface="Wingdings" pitchFamily="2" charset="2"/>
              <a:buNone/>
            </a:pPr>
            <a:r>
              <a:rPr lang="en-US" sz="3600" dirty="0" smtClean="0"/>
              <a:t>Jerry Parr, Executive Director</a:t>
            </a:r>
          </a:p>
          <a:p>
            <a:pPr lvl="1"/>
            <a:r>
              <a:rPr lang="en-US" sz="3200" dirty="0" smtClean="0"/>
              <a:t>www.nelac-institute.org</a:t>
            </a:r>
          </a:p>
          <a:p>
            <a:pPr lvl="1"/>
            <a:r>
              <a:rPr lang="en-US" sz="3200" dirty="0" smtClean="0"/>
              <a:t>jerry.parr@nelac-institute.org</a:t>
            </a:r>
          </a:p>
          <a:p>
            <a:pPr lvl="1"/>
            <a:r>
              <a:rPr lang="en-US" sz="3200" dirty="0" smtClean="0"/>
              <a:t>817-598-1624</a:t>
            </a:r>
          </a:p>
        </p:txBody>
      </p:sp>
      <p:pic>
        <p:nvPicPr>
          <p:cNvPr id="74756" name="Picture 5" descr="outline map of Texas rivers"/>
          <p:cNvPicPr>
            <a:picLocks noChangeAspect="1" noChangeArrowheads="1"/>
          </p:cNvPicPr>
          <p:nvPr/>
        </p:nvPicPr>
        <p:blipFill>
          <a:blip r:embed="rId3" cstate="print"/>
          <a:srcRect/>
          <a:stretch>
            <a:fillRect/>
          </a:stretch>
        </p:blipFill>
        <p:spPr bwMode="auto">
          <a:xfrm>
            <a:off x="3933825" y="3276600"/>
            <a:ext cx="3457575" cy="3335338"/>
          </a:xfrm>
          <a:prstGeom prst="rect">
            <a:avLst/>
          </a:prstGeom>
          <a:noFill/>
          <a:ln w="9525">
            <a:noFill/>
            <a:miter lim="800000"/>
            <a:headEnd/>
            <a:tailEnd/>
          </a:ln>
        </p:spPr>
      </p:pic>
      <p:sp>
        <p:nvSpPr>
          <p:cNvPr id="47111" name="AutoShape 7"/>
          <p:cNvSpPr>
            <a:spLocks noChangeArrowheads="1"/>
          </p:cNvSpPr>
          <p:nvPr/>
        </p:nvSpPr>
        <p:spPr bwMode="auto">
          <a:xfrm>
            <a:off x="6067425" y="4267200"/>
            <a:ext cx="304800" cy="304800"/>
          </a:xfrm>
          <a:prstGeom prst="star5">
            <a:avLst/>
          </a:prstGeom>
          <a:solidFill>
            <a:srgbClr val="3366FF"/>
          </a:solidFill>
          <a:ln w="9525">
            <a:solidFill>
              <a:schemeClr val="tx1"/>
            </a:solidFill>
            <a:miter lim="800000"/>
            <a:headEnd/>
            <a:tailEnd/>
          </a:ln>
          <a:effectLst/>
        </p:spPr>
        <p:txBody>
          <a:bodyPr wrap="none" anchor="ctr"/>
          <a:lstStyle/>
          <a:p>
            <a:pPr>
              <a:defRPr/>
            </a:pPr>
            <a:endParaRPr lang="en-US"/>
          </a:p>
        </p:txBody>
      </p:sp>
    </p:spTree>
    <p:extLst>
      <p:ext uri="{BB962C8B-B14F-4D97-AF65-F5344CB8AC3E}">
        <p14:creationId xmlns:p14="http://schemas.microsoft.com/office/powerpoint/2010/main" val="2437230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Changed to Requirements</a:t>
            </a:r>
            <a:endParaRPr lang="en-US" dirty="0"/>
          </a:p>
        </p:txBody>
      </p:sp>
      <p:sp>
        <p:nvSpPr>
          <p:cNvPr id="3" name="Content Placeholder 2"/>
          <p:cNvSpPr>
            <a:spLocks noGrp="1"/>
          </p:cNvSpPr>
          <p:nvPr>
            <p:ph idx="1"/>
          </p:nvPr>
        </p:nvSpPr>
        <p:spPr/>
        <p:txBody>
          <a:bodyPr/>
          <a:lstStyle/>
          <a:p>
            <a:r>
              <a:rPr lang="en-US" dirty="0" smtClean="0"/>
              <a:t>4.7.1: Where staffing is limited, the quality manager and technical manager may be the same person.</a:t>
            </a:r>
          </a:p>
          <a:p>
            <a:r>
              <a:rPr lang="en-US" dirty="0" smtClean="0"/>
              <a:t>5.5: clarified that sections 5.5.1 through 5.5.12 (calibration) apply to environmental labs</a:t>
            </a:r>
          </a:p>
          <a:p>
            <a:r>
              <a:rPr lang="en-US" dirty="0" smtClean="0"/>
              <a:t>5.8.7.3: The placement of the laboratory ID number on the sample container is not considered a permanent record.</a:t>
            </a:r>
            <a:endParaRPr lang="en-US" dirty="0"/>
          </a:p>
        </p:txBody>
      </p:sp>
    </p:spTree>
    <p:extLst>
      <p:ext uri="{BB962C8B-B14F-4D97-AF65-F5344CB8AC3E}">
        <p14:creationId xmlns:p14="http://schemas.microsoft.com/office/powerpoint/2010/main" val="3451407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r>
              <a:rPr lang="en-US" altLang="en-US" dirty="0" smtClean="0"/>
              <a:t>Clarification of a Note</a:t>
            </a:r>
            <a:endParaRPr lang="en-US" altLang="en-US" dirty="0"/>
          </a:p>
        </p:txBody>
      </p:sp>
      <p:sp>
        <p:nvSpPr>
          <p:cNvPr id="161795" name="Rectangle 4"/>
          <p:cNvSpPr>
            <a:spLocks noChangeArrowheads="1"/>
          </p:cNvSpPr>
          <p:nvPr/>
        </p:nvSpPr>
        <p:spPr bwMode="auto">
          <a:xfrm>
            <a:off x="457200" y="1600200"/>
            <a:ext cx="8458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pPr lvl="1">
              <a:buFont typeface="Wingdings" panose="05000000000000000000" pitchFamily="2" charset="2"/>
              <a:buNone/>
            </a:pPr>
            <a:r>
              <a:rPr lang="en-US" altLang="en-US" sz="3200" b="1" dirty="0"/>
              <a:t>4.15 Management Reviews </a:t>
            </a:r>
            <a:r>
              <a:rPr lang="en-US" altLang="en-US" sz="3200" b="1" i="1" dirty="0"/>
              <a:t>(ISO/IEC 17025:2005, Clause 4.15)</a:t>
            </a:r>
            <a:endParaRPr lang="en-US" altLang="en-US" sz="3200" i="1" dirty="0"/>
          </a:p>
          <a:p>
            <a:pPr lvl="1">
              <a:buFont typeface="Wingdings" panose="05000000000000000000" pitchFamily="2" charset="2"/>
              <a:buNone/>
            </a:pPr>
            <a:r>
              <a:rPr lang="en-US" altLang="en-US" sz="2400" i="1" dirty="0"/>
              <a:t>4.15.1 In accordance with a predetermined schedule and procedure, the laboratory's top management shall periodically conduct a review of the laboratory's management system … NOTE 1:	A typical period for conducting a management review is once every 12 months.</a:t>
            </a:r>
            <a:endParaRPr lang="en-US" altLang="en-US" sz="2400" dirty="0"/>
          </a:p>
          <a:p>
            <a:pPr lvl="1">
              <a:buFont typeface="Wingdings" panose="05000000000000000000" pitchFamily="2" charset="2"/>
              <a:buNone/>
            </a:pPr>
            <a:r>
              <a:rPr lang="en-US" altLang="en-US" sz="2400" dirty="0"/>
              <a:t>4.15.3 Management review shall be completed on an annual basis.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58112" y="612576"/>
            <a:ext cx="7315201" cy="615553"/>
          </a:xfrm>
          <a:prstGeom prst="rect">
            <a:avLst/>
          </a:prstGeom>
        </p:spPr>
        <p:txBody>
          <a:bodyPr vert="horz" wrap="square" lIns="0" tIns="0" rIns="0" bIns="0" numCol="1" rtlCol="0" anchor="ctr" anchorCtr="0" compatLnSpc="1">
            <a:prstTxWarp prst="textNoShape">
              <a:avLst/>
            </a:prstTxWarp>
            <a:spAutoFit/>
          </a:bodyPr>
          <a:lstStyle/>
          <a:p>
            <a:r>
              <a:rPr lang="en-US" spc="106" dirty="0" smtClean="0"/>
              <a:t>Definitions</a:t>
            </a:r>
            <a:endParaRPr spc="106" dirty="0"/>
          </a:p>
        </p:txBody>
      </p:sp>
      <p:sp>
        <p:nvSpPr>
          <p:cNvPr id="3" name="object 3"/>
          <p:cNvSpPr txBox="1"/>
          <p:nvPr/>
        </p:nvSpPr>
        <p:spPr>
          <a:xfrm>
            <a:off x="134112" y="1567932"/>
            <a:ext cx="8839201" cy="4519186"/>
          </a:xfrm>
          <a:prstGeom prst="rect">
            <a:avLst/>
          </a:prstGeom>
        </p:spPr>
        <p:txBody>
          <a:bodyPr vert="horz" wrap="square" lIns="0" tIns="0" rIns="0" bIns="0" rtlCol="0">
            <a:spAutoFit/>
          </a:bodyPr>
          <a:lstStyle/>
          <a:p>
            <a:pPr marL="342900" indent="-342900">
              <a:spcBef>
                <a:spcPts val="0"/>
              </a:spcBef>
              <a:buClr>
                <a:srgbClr val="0064A2"/>
              </a:buClr>
              <a:buSzPct val="58928"/>
              <a:buFont typeface="Wingdings" panose="05000000000000000000" pitchFamily="2" charset="2"/>
              <a:buChar char="q"/>
              <a:tabLst>
                <a:tab pos="666786" algn="l"/>
              </a:tabLst>
            </a:pPr>
            <a:r>
              <a:rPr lang="en-US" sz="2800" dirty="0" smtClean="0">
                <a:latin typeface="+mj-lt"/>
                <a:cs typeface="Book Antiqua"/>
              </a:rPr>
              <a:t>Analyte </a:t>
            </a:r>
            <a:r>
              <a:rPr lang="en-US" sz="2800" dirty="0">
                <a:latin typeface="+mj-lt"/>
                <a:cs typeface="Book Antiqua"/>
              </a:rPr>
              <a:t>(revised)</a:t>
            </a:r>
          </a:p>
          <a:p>
            <a:pPr marL="300340" indent="-342900">
              <a:spcBef>
                <a:spcPts val="653"/>
              </a:spcBef>
              <a:buClr>
                <a:srgbClr val="0064A2"/>
              </a:buClr>
              <a:buSzPct val="58928"/>
              <a:buFont typeface="Wingdings" panose="05000000000000000000" pitchFamily="2" charset="2"/>
              <a:buChar char="q"/>
              <a:tabLst>
                <a:tab pos="666786" algn="l"/>
              </a:tabLst>
            </a:pPr>
            <a:r>
              <a:rPr lang="en-US" sz="2800" dirty="0" smtClean="0">
                <a:latin typeface="+mj-lt"/>
                <a:cs typeface="Book Antiqua"/>
              </a:rPr>
              <a:t>Parameter (deleted)</a:t>
            </a:r>
          </a:p>
          <a:p>
            <a:pPr marL="300340" indent="-342900">
              <a:spcBef>
                <a:spcPts val="565"/>
              </a:spcBef>
              <a:buClr>
                <a:srgbClr val="0064A2"/>
              </a:buClr>
              <a:buSzPct val="58928"/>
              <a:buFont typeface="Wingdings" panose="05000000000000000000" pitchFamily="2" charset="2"/>
              <a:buChar char="q"/>
              <a:tabLst>
                <a:tab pos="666786" algn="l"/>
              </a:tabLst>
            </a:pPr>
            <a:r>
              <a:rPr lang="en-US" sz="2800" dirty="0" smtClean="0">
                <a:latin typeface="+mj-lt"/>
                <a:cs typeface="Book Antiqua"/>
              </a:rPr>
              <a:t>Physical parameter (added)</a:t>
            </a:r>
          </a:p>
          <a:p>
            <a:pPr marL="300340" indent="-342900">
              <a:spcBef>
                <a:spcPts val="565"/>
              </a:spcBef>
              <a:buClr>
                <a:srgbClr val="0064A2"/>
              </a:buClr>
              <a:buSzPct val="58928"/>
              <a:buFont typeface="Wingdings" panose="05000000000000000000" pitchFamily="2" charset="2"/>
              <a:buChar char="q"/>
              <a:tabLst>
                <a:tab pos="666786" algn="l"/>
              </a:tabLst>
            </a:pPr>
            <a:r>
              <a:rPr lang="en-US" sz="2800" dirty="0" smtClean="0">
                <a:latin typeface="+mj-lt"/>
                <a:cs typeface="Book Antiqua"/>
              </a:rPr>
              <a:t>Data </a:t>
            </a:r>
            <a:r>
              <a:rPr lang="en-US" sz="2800" dirty="0">
                <a:latin typeface="+mj-lt"/>
                <a:cs typeface="Book Antiqua"/>
              </a:rPr>
              <a:t>Integrity </a:t>
            </a:r>
            <a:r>
              <a:rPr lang="en-US" sz="2800" dirty="0" smtClean="0">
                <a:latin typeface="+mj-lt"/>
                <a:cs typeface="Book Antiqua"/>
              </a:rPr>
              <a:t>(added)</a:t>
            </a:r>
          </a:p>
          <a:p>
            <a:pPr marL="300340" indent="-342900">
              <a:spcBef>
                <a:spcPts val="565"/>
              </a:spcBef>
              <a:buClr>
                <a:srgbClr val="0064A2"/>
              </a:buClr>
              <a:buSzPct val="58928"/>
              <a:buFont typeface="Wingdings" panose="05000000000000000000" pitchFamily="2" charset="2"/>
              <a:buChar char="q"/>
              <a:tabLst>
                <a:tab pos="666786" algn="l"/>
              </a:tabLst>
            </a:pPr>
            <a:r>
              <a:rPr lang="en-US" sz="2800" dirty="0" smtClean="0">
                <a:latin typeface="+mj-lt"/>
                <a:cs typeface="Book Antiqua"/>
              </a:rPr>
              <a:t>Demonstration of Capability (revised)</a:t>
            </a:r>
          </a:p>
          <a:p>
            <a:pPr marL="300340" indent="-342900">
              <a:spcBef>
                <a:spcPts val="565"/>
              </a:spcBef>
              <a:buClr>
                <a:srgbClr val="0064A2"/>
              </a:buClr>
              <a:buSzPct val="58928"/>
              <a:buFont typeface="Wingdings" panose="05000000000000000000" pitchFamily="2" charset="2"/>
              <a:buChar char="q"/>
              <a:tabLst>
                <a:tab pos="666786" algn="l"/>
              </a:tabLst>
            </a:pPr>
            <a:r>
              <a:rPr lang="en-US" sz="2800" dirty="0" smtClean="0">
                <a:latin typeface="+mj-lt"/>
                <a:cs typeface="Book Antiqua"/>
              </a:rPr>
              <a:t>In-Depth Data Monitoring (Added)</a:t>
            </a:r>
          </a:p>
          <a:p>
            <a:pPr marL="300340" indent="-342900">
              <a:spcBef>
                <a:spcPts val="565"/>
              </a:spcBef>
              <a:buClr>
                <a:srgbClr val="0064A2"/>
              </a:buClr>
              <a:buSzPct val="58928"/>
              <a:buFont typeface="Wingdings" panose="05000000000000000000" pitchFamily="2" charset="2"/>
              <a:buChar char="q"/>
              <a:tabLst>
                <a:tab pos="666786" algn="l"/>
              </a:tabLst>
            </a:pPr>
            <a:r>
              <a:rPr lang="en-US" sz="2800" dirty="0" smtClean="0">
                <a:latin typeface="+mj-lt"/>
                <a:cs typeface="Book Antiqua"/>
              </a:rPr>
              <a:t>Limit of Detection (revised)</a:t>
            </a:r>
            <a:endParaRPr lang="en-US" sz="2800" dirty="0">
              <a:latin typeface="+mj-lt"/>
              <a:cs typeface="Book Antiqua"/>
            </a:endParaRPr>
          </a:p>
          <a:p>
            <a:pPr marL="300340" indent="-342900">
              <a:spcBef>
                <a:spcPts val="653"/>
              </a:spcBef>
              <a:buClr>
                <a:srgbClr val="0064A2"/>
              </a:buClr>
              <a:buSzPct val="58928"/>
              <a:buFont typeface="Wingdings" panose="05000000000000000000" pitchFamily="2" charset="2"/>
              <a:buChar char="q"/>
              <a:tabLst>
                <a:tab pos="666786" algn="l"/>
              </a:tabLst>
            </a:pPr>
            <a:r>
              <a:rPr lang="en-US" sz="2800" dirty="0" smtClean="0">
                <a:latin typeface="+mj-lt"/>
                <a:cs typeface="Book Antiqua"/>
              </a:rPr>
              <a:t>Lot (added)</a:t>
            </a:r>
          </a:p>
          <a:p>
            <a:pPr marL="300340" indent="-342900">
              <a:spcBef>
                <a:spcPts val="565"/>
              </a:spcBef>
              <a:buClr>
                <a:srgbClr val="0064A2"/>
              </a:buClr>
              <a:buSzPct val="58928"/>
              <a:buFont typeface="Wingdings" panose="05000000000000000000" pitchFamily="2" charset="2"/>
              <a:buChar char="q"/>
              <a:tabLst>
                <a:tab pos="666786" algn="l"/>
              </a:tabLst>
            </a:pPr>
            <a:r>
              <a:rPr lang="en-US" sz="2800" dirty="0" smtClean="0">
                <a:latin typeface="+mj-lt"/>
                <a:cs typeface="Book Antiqua"/>
              </a:rPr>
              <a:t>Reference </a:t>
            </a:r>
            <a:r>
              <a:rPr lang="en-US" sz="2800" dirty="0">
                <a:latin typeface="+mj-lt"/>
                <a:cs typeface="Book Antiqua"/>
              </a:rPr>
              <a:t>Method (revised</a:t>
            </a:r>
            <a:r>
              <a:rPr lang="en-US" sz="2800" dirty="0" smtClean="0">
                <a:latin typeface="+mj-lt"/>
                <a:cs typeface="Book Antiqua"/>
              </a:rPr>
              <a:t>)</a:t>
            </a:r>
            <a:endParaRPr lang="en-US" sz="2800" dirty="0">
              <a:latin typeface="+mj-lt"/>
              <a:cs typeface="Book Antiqua"/>
            </a:endParaRPr>
          </a:p>
        </p:txBody>
      </p:sp>
    </p:spTree>
    <p:extLst>
      <p:ext uri="{BB962C8B-B14F-4D97-AF65-F5344CB8AC3E}">
        <p14:creationId xmlns:p14="http://schemas.microsoft.com/office/powerpoint/2010/main" val="756218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ni_bluebeakers_rt">
  <a:themeElements>
    <a:clrScheme name="1_tni_bluebeakers_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tni_bluebeakers_rt">
      <a:majorFont>
        <a:latin typeface="Optima"/>
        <a:ea typeface=""/>
        <a:cs typeface=""/>
      </a:majorFont>
      <a:minorFont>
        <a:latin typeface="Opti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tni_bluebeakers_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tni_bluebeakers_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tni_bluebeakers_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tni_bluebeakers_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tni_bluebeakers_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tni_bluebeakers_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tni_bluebeakers_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tni_bluebeakers_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tni_bluebeakers_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tni_bluebeakers_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tni_bluebeakers_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tni_bluebeakers_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ni_bluebeakers_rt">
  <a:themeElements>
    <a:clrScheme name="tni_bluebeakers_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ni_bluebeakers_rt">
      <a:majorFont>
        <a:latin typeface="Optima"/>
        <a:ea typeface=""/>
        <a:cs typeface=""/>
      </a:majorFont>
      <a:minorFont>
        <a:latin typeface="Opti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tni_bluebeakers_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ni_bluebeakers_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ni_bluebeakers_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ni_bluebeakers_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ni_bluebeakers_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ni_bluebeakers_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ni_bluebeakers_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ni_bluebeakers_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ni_bluebeakers_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ni_bluebeakers_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ni_bluebeakers_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ni_bluebeakers_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8325</TotalTime>
  <Words>4280</Words>
  <Application>Microsoft Office PowerPoint</Application>
  <PresentationFormat>On-screen Show (4:3)</PresentationFormat>
  <Paragraphs>393</Paragraphs>
  <Slides>64</Slides>
  <Notes>42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64</vt:i4>
      </vt:variant>
    </vt:vector>
  </HeadingPairs>
  <TitlesOfParts>
    <vt:vector size="73" baseType="lpstr">
      <vt:lpstr>Arial</vt:lpstr>
      <vt:lpstr>Book Antiqua</vt:lpstr>
      <vt:lpstr>Calibri</vt:lpstr>
      <vt:lpstr>Optima</vt:lpstr>
      <vt:lpstr>Symbol</vt:lpstr>
      <vt:lpstr>Times New Roman</vt:lpstr>
      <vt:lpstr>Wingdings</vt:lpstr>
      <vt:lpstr>1_tni_bluebeakers_rt</vt:lpstr>
      <vt:lpstr>tni_bluebeakers_rt</vt:lpstr>
      <vt:lpstr>The 2016 TNI Standard  – Module 2: Quality Systems – Module 4: Method Validation – Module 5: Microbiology</vt:lpstr>
      <vt:lpstr>VOLUME 1</vt:lpstr>
      <vt:lpstr>So why do we need a 2016 standard? </vt:lpstr>
      <vt:lpstr>Issues with the 2009 Standard</vt:lpstr>
      <vt:lpstr>Summary of Changes to Module 2</vt:lpstr>
      <vt:lpstr>Notes</vt:lpstr>
      <vt:lpstr>Notes Changed to Requirements</vt:lpstr>
      <vt:lpstr>Clarification of a Note</vt:lpstr>
      <vt:lpstr>Definitions</vt:lpstr>
      <vt:lpstr>Parameter and Analyte</vt:lpstr>
      <vt:lpstr>Data Integrity</vt:lpstr>
      <vt:lpstr>Data Integrity Clarification</vt:lpstr>
      <vt:lpstr>Demonstration of Capability</vt:lpstr>
      <vt:lpstr>Limit of Detection</vt:lpstr>
      <vt:lpstr>Lot</vt:lpstr>
      <vt:lpstr>Reference Method</vt:lpstr>
      <vt:lpstr>Move of ISO Language</vt:lpstr>
      <vt:lpstr>5.4.4 Non-standard Methods</vt:lpstr>
      <vt:lpstr>5.4.5.1 Validation</vt:lpstr>
      <vt:lpstr>5.4.5.2 Validation of Methods</vt:lpstr>
      <vt:lpstr>Validation Techniques</vt:lpstr>
      <vt:lpstr>5.4.5.3 Assessment of Validation Data</vt:lpstr>
      <vt:lpstr>5.4.5.4 Extent of Validation (TNI)</vt:lpstr>
      <vt:lpstr>Sample Identification</vt:lpstr>
      <vt:lpstr>5.5.13.1 Support Equipment</vt:lpstr>
      <vt:lpstr>5.5.13.1 (a) Acceptable Verification</vt:lpstr>
      <vt:lpstr>Criteria for Support Equipment</vt:lpstr>
      <vt:lpstr>5.5.13.1 (d) Thermometer Verification</vt:lpstr>
      <vt:lpstr>5.5.13.1 (d) Clarification</vt:lpstr>
      <vt:lpstr>5.5.13.1 (e) Volumetric Devices</vt:lpstr>
      <vt:lpstr>5.5.13.1 (e) Volumetric Devices</vt:lpstr>
      <vt:lpstr>Technical Module Structure</vt:lpstr>
      <vt:lpstr>Global Changes to Modules 3-7</vt:lpstr>
      <vt:lpstr>V1M4: 1.4 METHOD SELECTION</vt:lpstr>
      <vt:lpstr>Adding Analytes</vt:lpstr>
      <vt:lpstr>QC REQUIREMENTS</vt:lpstr>
      <vt:lpstr>1.5 Method Validation</vt:lpstr>
      <vt:lpstr>1.5.3 PRECISION AND BIAS</vt:lpstr>
      <vt:lpstr>2016 Standard - Module 5: Microbiology</vt:lpstr>
      <vt:lpstr>2009 is a good standard so why a new one? </vt:lpstr>
      <vt:lpstr>One Pretty Big Change</vt:lpstr>
      <vt:lpstr>Section 1.2 Scope</vt:lpstr>
      <vt:lpstr>1.3.1 Definitions</vt:lpstr>
      <vt:lpstr>1.5 Method Validation</vt:lpstr>
      <vt:lpstr>1.6.2.2(e) DOC</vt:lpstr>
      <vt:lpstr>1.6.3.2 On-Going DOC</vt:lpstr>
      <vt:lpstr>1.7.3 Quality Control</vt:lpstr>
      <vt:lpstr>1.7.3.1 Quality and Sterility of Standards, Reagents, Materials and Media</vt:lpstr>
      <vt:lpstr>1.7.3.1 Reagent and Dilution Water</vt:lpstr>
      <vt:lpstr>1.7.3.3 Test Variability/ Reproducibility</vt:lpstr>
      <vt:lpstr>1.7.3.5 Selectivity</vt:lpstr>
      <vt:lpstr>1.7.3.5.d.ii.2 Positive Controls</vt:lpstr>
      <vt:lpstr>1.7.3.7.b.i Temperature</vt:lpstr>
      <vt:lpstr>1.7.3.7.b.ii Sterilization Equipment</vt:lpstr>
      <vt:lpstr>1.7.3.6.b Volumetric Equipment</vt:lpstr>
      <vt:lpstr>1.7.3.7.vi Incubators and Water Baths</vt:lpstr>
      <vt:lpstr>1.7.3.7.b.v Cont</vt:lpstr>
      <vt:lpstr>1.7.3.7.b.vi Inhibitory Residue Testing </vt:lpstr>
      <vt:lpstr>1..7.5 Sample Handling</vt:lpstr>
      <vt:lpstr>1.7.5 Cl2 Check</vt:lpstr>
      <vt:lpstr>1.7.5 Cl2 Check</vt:lpstr>
      <vt:lpstr>Implementation of 2016 TNI Standard</vt:lpstr>
      <vt:lpstr>PowerPoint Presentation</vt:lpstr>
      <vt:lpstr>Contact TNI</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Systems</dc:title>
  <dc:creator>Paul &amp; Sara Junio</dc:creator>
  <cp:lastModifiedBy>Jerry Parr</cp:lastModifiedBy>
  <cp:revision>73</cp:revision>
  <dcterms:created xsi:type="dcterms:W3CDTF">2010-01-26T03:24:25Z</dcterms:created>
  <dcterms:modified xsi:type="dcterms:W3CDTF">2017-03-20T15:17:26Z</dcterms:modified>
</cp:coreProperties>
</file>