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71" r:id="rId3"/>
    <p:sldId id="278" r:id="rId4"/>
    <p:sldId id="288" r:id="rId5"/>
    <p:sldId id="285" r:id="rId6"/>
    <p:sldId id="286" r:id="rId7"/>
    <p:sldId id="287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265" autoAdjust="0"/>
  </p:normalViewPr>
  <p:slideViewPr>
    <p:cSldViewPr>
      <p:cViewPr varScale="1">
        <p:scale>
          <a:sx n="90" d="100"/>
          <a:sy n="90" d="100"/>
        </p:scale>
        <p:origin x="21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41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FE269-8FD8-4064-B3A1-5491B03D6897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60F11-089A-4CB2-86C6-BF3F991280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94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6AC6A-30C3-482C-A5DA-DB5DB61AA014}" type="datetimeFigureOut">
              <a:rPr lang="en-US" smtClean="0"/>
              <a:t>5/9/2017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77708-1457-48E0-94D1-876C5E96E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7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05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67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9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13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4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8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84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4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66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3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98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18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0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77708-1457-48E0-94D1-876C5E96E72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8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C3A5-5EF3-41A6-A7F8-8440DADEA9B1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3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3EFE-8E0F-4B24-8D6A-70E68255414F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6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9F00-9ED2-46EA-AD53-6AB59FC0F0AB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1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0"/>
            <a:ext cx="5715000" cy="240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1558925" y="2616200"/>
            <a:ext cx="59848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3399"/>
                </a:solidFill>
              </a:rPr>
              <a:t>RAILROAD COMMISSION OF TEXAS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2B6E8-589B-4D8F-A9C2-6886E70E77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AA61D-E7AF-41F8-8695-D0593E5223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8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984DD-9320-4499-A92F-15A330B20D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28389-D676-43FB-B6D7-082EEFE3C0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34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3F30C-0ED3-4206-8E54-9A655B8879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D4199-69CD-40D6-B75C-0F58C417A4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8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D17FF-7503-4DCC-9E16-773B75F213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86A4A-8A17-4302-A385-60C6B68AAF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9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38D6A-EA74-418E-991A-4605615582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6564F-7D8E-402A-8A38-9E197A022A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95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172FD-A999-43D4-AEF0-D51FD03257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17A23-6B74-46FB-BCD2-92BCAC9C74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13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49311-1C42-4762-AB69-2044AAB452D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60AFD-F19E-4C7F-A9E9-3738B547C9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05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9B5AC-987E-4502-B7BF-0649820B7C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A3894-0976-439B-86A7-376B8FA00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36C7-9232-4D42-A35E-1D00BFD3CCC4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2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F570E-83AE-49CD-9B76-4D6D2F479A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27CE5-06C8-4814-8C9E-016134C1C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320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F1A75-3596-40C7-80A3-B416F400FB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EDFA8-5D66-4962-BFDB-BF67D7F91E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7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E845F-473C-4B6C-8613-8CF1383DB69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3EE09-3A87-4FE8-872C-F4995A2F2D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5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29B9-A9BA-4DFE-B50D-3E83A4EB0A59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7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4616-353E-48F7-9EBB-A3B96B65024A}" type="datetime1">
              <a:rPr lang="en-US" smtClean="0"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9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B362-629A-469A-969B-0C7C84D8673A}" type="datetime1">
              <a:rPr lang="en-US" smtClean="0"/>
              <a:t>5/9/2017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2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ECED-9EB2-413F-BB98-509ADEA46E60}" type="datetime1">
              <a:rPr lang="en-US" smtClean="0"/>
              <a:t>5/9/2017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653CA-76DD-41EA-9028-6418B9A7C183}" type="datetime1">
              <a:rPr lang="en-US" smtClean="0"/>
              <a:t>5/9/2017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1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0334-E80F-4390-BF6B-901BCA4071F3}" type="datetime1">
              <a:rPr lang="en-US" smtClean="0"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4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EF05-4557-40A4-8110-836718C0A085}" type="datetime1">
              <a:rPr lang="en-US" smtClean="0"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0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50CD5-0FE4-45DB-B757-D76BC99C6F17}" type="datetime1">
              <a:rPr lang="en-US" smtClean="0"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2318-7179-480A-AF73-9860EF72EE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76200" y="6512604"/>
            <a:ext cx="6781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Myriad Pro" panose="020B0503030403020204" pitchFamily="34" charset="0"/>
              </a:rPr>
              <a:t>Railroad Commission of Texas |</a:t>
            </a:r>
            <a:r>
              <a:rPr lang="en-US" sz="1200" b="1" baseline="0" dirty="0">
                <a:solidFill>
                  <a:schemeClr val="tx1"/>
                </a:solidFill>
                <a:latin typeface="Myriad Pro" panose="020B0503030403020204" pitchFamily="34" charset="0"/>
              </a:rPr>
              <a:t> June 27, 2016 (Change Date In First Master Slide)</a:t>
            </a:r>
            <a:endParaRPr lang="en-US" sz="1200" b="1" dirty="0">
              <a:solidFill>
                <a:schemeClr val="tx1"/>
              </a:solidFill>
              <a:latin typeface="Myriad Pro" panose="020B0503030403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6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0A44B79-05AB-4C50-A671-CCF72BC374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47C8F180-C8D1-43C4-AC99-1C8EC5FB7A61}" type="slidenum">
              <a:rPr 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4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udit.notice@rrc.texas.gov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udit.notice@rrc.texas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atalie.dubiel@rrc.texas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2209800"/>
            <a:ext cx="5410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Myriad Pro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Chairman Christi Craddick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Myriad Pro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Commissioner Ryan Sitton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Myriad Pro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Commissioner Wayne Christian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2000" dirty="0">
              <a:solidFill>
                <a:schemeClr val="bg1"/>
              </a:solidFill>
              <a:latin typeface="Myriad Pro" pitchFamily="34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2000" dirty="0">
              <a:solidFill>
                <a:schemeClr val="bg1"/>
              </a:solidFill>
              <a:latin typeface="Myriad Pro" pitchFamily="34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 dirty="0">
                <a:solidFill>
                  <a:schemeClr val="bg1"/>
                </a:solidFill>
                <a:latin typeface="Myriad Pro" pitchFamily="34" charset="0"/>
              </a:rPr>
              <a:t>May 2017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66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Disclosure to nongovernmental parties for the purpose of correcting or addressing violations does not waive the privilege:</a:t>
            </a:r>
          </a:p>
          <a:p>
            <a:pPr lvl="1"/>
            <a:r>
              <a:rPr lang="en-US" dirty="0"/>
              <a:t>Employees, including temporary and contract employees</a:t>
            </a:r>
          </a:p>
          <a:p>
            <a:pPr lvl="1"/>
            <a:r>
              <a:rPr lang="en-US" dirty="0"/>
              <a:t>Legal representatives </a:t>
            </a:r>
          </a:p>
          <a:p>
            <a:pPr lvl="1"/>
            <a:r>
              <a:rPr lang="en-US" dirty="0"/>
              <a:t>Officers or directors </a:t>
            </a:r>
          </a:p>
          <a:p>
            <a:pPr lvl="1"/>
            <a:r>
              <a:rPr lang="en-US" dirty="0"/>
              <a:t>Independent contractors</a:t>
            </a:r>
          </a:p>
          <a:p>
            <a:pPr lvl="1"/>
            <a:r>
              <a:rPr lang="en-US" dirty="0"/>
              <a:t>Persons considering acquisition of the facility or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48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Disclosure to nongovernmental parties pursuant to a confidentiality agreement does not waive the privilege:</a:t>
            </a:r>
          </a:p>
          <a:p>
            <a:pPr lvl="1"/>
            <a:r>
              <a:rPr lang="en-US" dirty="0"/>
              <a:t>A partner or potential partner;</a:t>
            </a:r>
          </a:p>
          <a:p>
            <a:pPr lvl="1"/>
            <a:r>
              <a:rPr lang="en-US" dirty="0"/>
              <a:t>A transferee or a potential transferee;</a:t>
            </a:r>
          </a:p>
          <a:p>
            <a:pPr lvl="1"/>
            <a:r>
              <a:rPr lang="en-US" dirty="0"/>
              <a:t>A lender or a potential lender; and </a:t>
            </a:r>
          </a:p>
          <a:p>
            <a:pPr lvl="1"/>
            <a:r>
              <a:rPr lang="en-US" dirty="0"/>
              <a:t>A person or entity engaged in the business of insuring, underwriting or indemnifying the operation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54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of Audit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Notice Letter must be sent in accordance with the Act’s requirements and must include:</a:t>
            </a:r>
          </a:p>
          <a:p>
            <a:pPr lvl="1"/>
            <a:r>
              <a:rPr lang="en-US" dirty="0"/>
              <a:t>Name and P-5 number</a:t>
            </a:r>
          </a:p>
          <a:p>
            <a:pPr lvl="1"/>
            <a:r>
              <a:rPr lang="en-US" dirty="0"/>
              <a:t>Specific date that the audit will commence</a:t>
            </a:r>
          </a:p>
          <a:p>
            <a:pPr lvl="1"/>
            <a:r>
              <a:rPr lang="en-US" dirty="0"/>
              <a:t>A description of the properties, leases or facilities to be audited </a:t>
            </a:r>
          </a:p>
          <a:p>
            <a:pPr lvl="2"/>
            <a:r>
              <a:rPr lang="en-US" dirty="0"/>
              <a:t>Oil and Gas leases: lease numbers, wells identifiers, permit numbers</a:t>
            </a:r>
          </a:p>
          <a:p>
            <a:pPr lvl="2"/>
            <a:r>
              <a:rPr lang="en-US" dirty="0"/>
              <a:t>Other operations: relevant numbers and physical locations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Notice should be emailed to: </a:t>
            </a:r>
            <a:r>
              <a:rPr lang="en-US" dirty="0" err="1">
                <a:solidFill>
                  <a:srgbClr val="0070C0"/>
                </a:solidFill>
                <a:hlinkClick r:id="rId3"/>
              </a:rPr>
              <a:t>audit.notice@rrc.texas.gov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1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of Violations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must submit this letter by </a:t>
            </a:r>
            <a:r>
              <a:rPr lang="en-US" i="1" dirty="0"/>
              <a:t>certified mail</a:t>
            </a:r>
            <a:r>
              <a:rPr lang="en-US" dirty="0"/>
              <a:t> to the Office of General Counsel to receive immunity</a:t>
            </a:r>
          </a:p>
          <a:p>
            <a:pPr lvl="1"/>
            <a:r>
              <a:rPr lang="en-US" dirty="0"/>
              <a:t>Please send a courtesy copy to </a:t>
            </a:r>
            <a:r>
              <a:rPr lang="en-US" dirty="0" err="1">
                <a:hlinkClick r:id="rId3"/>
              </a:rPr>
              <a:t>audit.notice@rrc.texas.gov</a:t>
            </a:r>
            <a:r>
              <a:rPr lang="en-US" dirty="0"/>
              <a:t> </a:t>
            </a:r>
          </a:p>
          <a:p>
            <a:r>
              <a:rPr lang="en-US" dirty="0"/>
              <a:t>The disclosure must be “voluntary” </a:t>
            </a:r>
          </a:p>
          <a:p>
            <a:r>
              <a:rPr lang="en-US" dirty="0"/>
              <a:t>Must be disclosed within a reasonable time not to exceed six months </a:t>
            </a:r>
          </a:p>
          <a:p>
            <a:r>
              <a:rPr lang="en-US" dirty="0" err="1"/>
              <a:t>OGC</a:t>
            </a:r>
            <a:r>
              <a:rPr lang="en-US" dirty="0"/>
              <a:t> will send a copy to Enforcement and any applicable Staff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25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of Violations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disclosure is voluntary if it includes:</a:t>
            </a:r>
          </a:p>
          <a:p>
            <a:pPr lvl="1"/>
            <a:r>
              <a:rPr lang="en-US" dirty="0"/>
              <a:t>Same information contained in Notice Letter</a:t>
            </a:r>
          </a:p>
          <a:p>
            <a:pPr lvl="1"/>
            <a:r>
              <a:rPr lang="en-US" dirty="0"/>
              <a:t>Certified mail reference number</a:t>
            </a:r>
          </a:p>
          <a:p>
            <a:pPr lvl="1"/>
            <a:r>
              <a:rPr lang="en-US" dirty="0"/>
              <a:t>Specific date and time the audit was completed</a:t>
            </a:r>
          </a:p>
          <a:p>
            <a:pPr lvl="1"/>
            <a:r>
              <a:rPr lang="en-US" dirty="0"/>
              <a:t>An affirmative assertion that a violation has been discovered during the audit period </a:t>
            </a:r>
          </a:p>
          <a:p>
            <a:pPr lvl="1"/>
            <a:r>
              <a:rPr lang="en-US" dirty="0"/>
              <a:t>A description of each violation</a:t>
            </a:r>
          </a:p>
          <a:p>
            <a:pPr lvl="1"/>
            <a:r>
              <a:rPr lang="en-US" dirty="0"/>
              <a:t>The duration of each violation</a:t>
            </a:r>
          </a:p>
          <a:p>
            <a:pPr lvl="1"/>
            <a:r>
              <a:rPr lang="en-US" dirty="0"/>
              <a:t>The status and completion date of corrective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18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 an Extension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Commission may approve an audit period to extend further than six months “based on reasonable grounds”</a:t>
            </a:r>
          </a:p>
          <a:p>
            <a:r>
              <a:rPr lang="en-US" dirty="0"/>
              <a:t>Please include the reason why the extension is requested</a:t>
            </a:r>
          </a:p>
          <a:p>
            <a:r>
              <a:rPr lang="en-US" dirty="0"/>
              <a:t>Continuation of an audit past six months without prior approval of the Commission could limit the availability of immunity or privilege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80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Audits are often conducted in </a:t>
            </a:r>
            <a:r>
              <a:rPr lang="en-US"/>
              <a:t>connection with acquisitions</a:t>
            </a:r>
            <a:endParaRPr lang="en-US" dirty="0"/>
          </a:p>
          <a:p>
            <a:pPr lvl="1"/>
            <a:r>
              <a:rPr lang="en-US" dirty="0"/>
              <a:t>Notice letters are not required for pre-acquisition audits </a:t>
            </a:r>
          </a:p>
          <a:p>
            <a:pPr lvl="1"/>
            <a:r>
              <a:rPr lang="en-US" dirty="0"/>
              <a:t>Disclosure letters are due not more than 45 days after the acquisition closing date</a:t>
            </a:r>
          </a:p>
          <a:p>
            <a:pPr lvl="1"/>
            <a:r>
              <a:rPr lang="en-US" dirty="0"/>
              <a:t>Audit may be continued after the acquisition closing date but must be noticed not more than 45 days after</a:t>
            </a:r>
          </a:p>
          <a:p>
            <a:pPr lvl="1"/>
            <a:r>
              <a:rPr lang="en-US" dirty="0"/>
              <a:t>6 month rule still applies - a request for an extension is required for any longer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01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RRC’s</a:t>
            </a:r>
            <a:r>
              <a:rPr lang="en-US" dirty="0"/>
              <a:t> Guidelines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Guidelines include an FAQ section</a:t>
            </a:r>
          </a:p>
          <a:p>
            <a:r>
              <a:rPr lang="en-US" dirty="0"/>
              <a:t>The Guidelines include an Appendix of form letters:</a:t>
            </a:r>
          </a:p>
          <a:p>
            <a:pPr lvl="1"/>
            <a:r>
              <a:rPr lang="en-US" dirty="0"/>
              <a:t>Notice Letter</a:t>
            </a:r>
          </a:p>
          <a:p>
            <a:pPr lvl="1"/>
            <a:r>
              <a:rPr lang="en-US" dirty="0"/>
              <a:t>Disclosures Letter</a:t>
            </a:r>
          </a:p>
          <a:p>
            <a:pPr lvl="1"/>
            <a:r>
              <a:rPr lang="en-US" dirty="0"/>
              <a:t>Request for Extension Letter</a:t>
            </a:r>
          </a:p>
          <a:p>
            <a:pPr lvl="1"/>
            <a:r>
              <a:rPr lang="en-US" dirty="0"/>
              <a:t>Pre-Acquisition Audit Notices</a:t>
            </a:r>
          </a:p>
          <a:p>
            <a:pPr lvl="1"/>
            <a:r>
              <a:rPr lang="en-US" dirty="0"/>
              <a:t>Pre-Acquisition Audit Disclosures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Phone: 512-463-2299</a:t>
            </a:r>
          </a:p>
          <a:p>
            <a:r>
              <a:rPr lang="en-US" dirty="0"/>
              <a:t>Email: </a:t>
            </a:r>
            <a:r>
              <a:rPr lang="en-US" dirty="0" err="1">
                <a:hlinkClick r:id="rId2"/>
              </a:rPr>
              <a:t>natalie.dubiel@rrc.texas.gov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58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Railroad Commission of Texas Guide to Self-Audit Submissions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Office of General Counsel</a:t>
            </a:r>
          </a:p>
          <a:p>
            <a:r>
              <a:rPr lang="en-US" sz="2000" dirty="0">
                <a:solidFill>
                  <a:schemeClr val="tx1"/>
                </a:solidFill>
              </a:rPr>
              <a:t>Natalie Dubiel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May 17,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800"/>
              </a:spcAft>
            </a:pPr>
            <a:r>
              <a:rPr lang="en-US" dirty="0"/>
              <a:t>The Guidelines were adopted as part of the Texas Oilfield Relief Initiative </a:t>
            </a:r>
          </a:p>
          <a:p>
            <a:pPr marL="285750" indent="-285750">
              <a:spcAft>
                <a:spcPts val="1800"/>
              </a:spcAft>
            </a:pPr>
            <a:r>
              <a:rPr lang="en-US" dirty="0"/>
              <a:t>Create a streamlined process for submissions</a:t>
            </a:r>
          </a:p>
          <a:p>
            <a:pPr marL="285750" indent="-285750">
              <a:spcAft>
                <a:spcPts val="1800"/>
              </a:spcAft>
            </a:pPr>
            <a:r>
              <a:rPr lang="en-US" dirty="0"/>
              <a:t>Can be found on the Commission’s website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3</a:t>
            </a:fld>
            <a:endParaRPr lang="en-US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90037"/>
            <a:ext cx="4038600" cy="39462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9711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Texas Environmental, Health, and Safety Audit Privilege Act</a:t>
            </a:r>
          </a:p>
          <a:p>
            <a:pPr lvl="1"/>
            <a:r>
              <a:rPr lang="en-US" dirty="0">
                <a:ea typeface="Tahoma" panose="020B0604030504040204" pitchFamily="34" charset="0"/>
                <a:cs typeface="Arial" panose="020B0604020202020204" pitchFamily="34" charset="0"/>
              </a:rPr>
              <a:t>Tex. Civ. Stat. art. </a:t>
            </a:r>
            <a:r>
              <a:rPr lang="en-US" dirty="0" err="1">
                <a:ea typeface="Tahoma" panose="020B0604030504040204" pitchFamily="34" charset="0"/>
                <a:cs typeface="Arial" panose="020B0604020202020204" pitchFamily="34" charset="0"/>
              </a:rPr>
              <a:t>4447cc</a:t>
            </a:r>
            <a:endParaRPr lang="en-US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/>
              <a:t>Four primary parts of the Act: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Immunity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Privilege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Notices of Audit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Disclosures of Violations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9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Aft>
                <a:spcPts val="1800"/>
              </a:spcAft>
            </a:pPr>
            <a:r>
              <a:rPr lang="en-US" dirty="0"/>
              <a:t>Immunity </a:t>
            </a:r>
          </a:p>
          <a:p>
            <a:pPr marL="685800" lvl="1">
              <a:spcAft>
                <a:spcPts val="1800"/>
              </a:spcAft>
            </a:pPr>
            <a:r>
              <a:rPr lang="en-US" dirty="0"/>
              <a:t>Immunity from administrative or civil </a:t>
            </a:r>
            <a:r>
              <a:rPr lang="en-US" i="1" dirty="0"/>
              <a:t>penalties</a:t>
            </a:r>
            <a:r>
              <a:rPr lang="en-US" dirty="0"/>
              <a:t> for </a:t>
            </a:r>
            <a:r>
              <a:rPr lang="en-US" i="1" dirty="0"/>
              <a:t>properly disclosed voluntary </a:t>
            </a:r>
            <a:r>
              <a:rPr lang="en-US" dirty="0"/>
              <a:t>violations </a:t>
            </a:r>
          </a:p>
          <a:p>
            <a:pPr marL="685800" lvl="1">
              <a:spcAft>
                <a:spcPts val="1800"/>
              </a:spcAft>
            </a:pPr>
            <a:r>
              <a:rPr lang="en-US" dirty="0"/>
              <a:t>A penalty is an “administrative, civil or criminal sanction imposed by the state to punish a person for a violation of a statute or rule”</a:t>
            </a:r>
          </a:p>
          <a:p>
            <a:pPr marL="685800" lvl="1">
              <a:spcAft>
                <a:spcPts val="1800"/>
              </a:spcAft>
            </a:pPr>
            <a:r>
              <a:rPr lang="en-US" dirty="0"/>
              <a:t>Does not apply to technical recommendations, injunctive relief, or remedial provisions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55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Immunity can be further limited. No immunity for violations:</a:t>
            </a:r>
          </a:p>
          <a:p>
            <a:pPr lvl="1"/>
            <a:r>
              <a:rPr lang="en-US" dirty="0"/>
              <a:t>Intentionally or knowingly committed;</a:t>
            </a:r>
          </a:p>
          <a:p>
            <a:pPr lvl="1"/>
            <a:r>
              <a:rPr lang="en-US" dirty="0"/>
              <a:t>Recklessly committed; or</a:t>
            </a:r>
          </a:p>
          <a:p>
            <a:pPr lvl="1"/>
            <a:r>
              <a:rPr lang="en-US" dirty="0"/>
              <a:t>That resulted in a substantial economic benefit which gives the violator a clear advantage over its business competitors</a:t>
            </a:r>
          </a:p>
          <a:p>
            <a:r>
              <a:rPr lang="en-US" dirty="0"/>
              <a:t>No immunity for a person found by a court or an </a:t>
            </a:r>
            <a:r>
              <a:rPr lang="en-US" dirty="0" err="1"/>
              <a:t>ALJ</a:t>
            </a:r>
            <a:r>
              <a:rPr lang="en-US" dirty="0"/>
              <a:t> to have continuously committed significant violations and engaged in a pattern of disregard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4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Privilege</a:t>
            </a:r>
          </a:p>
          <a:p>
            <a:pPr lvl="1"/>
            <a:r>
              <a:rPr lang="en-US" dirty="0"/>
              <a:t>Audit Reports developed under the Act are granted a limited evidentiary privilege </a:t>
            </a:r>
          </a:p>
          <a:p>
            <a:pPr lvl="2"/>
            <a:r>
              <a:rPr lang="en-US" dirty="0"/>
              <a:t>Audit report: “a report that includes each document and communication…produced from an environmental or health and safety audit.” </a:t>
            </a:r>
          </a:p>
          <a:p>
            <a:pPr lvl="1"/>
            <a:r>
              <a:rPr lang="en-US" dirty="0"/>
              <a:t>The privilege is for use in an administrative or civil proceeding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09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Situations in which the report can be disclosed without waiver of the privilege:</a:t>
            </a:r>
          </a:p>
          <a:p>
            <a:pPr lvl="1"/>
            <a:r>
              <a:rPr lang="en-US" dirty="0"/>
              <a:t>To government officials pursuant to a confidentiality agreement;</a:t>
            </a:r>
          </a:p>
          <a:p>
            <a:pPr lvl="1"/>
            <a:r>
              <a:rPr lang="en-US" dirty="0"/>
              <a:t>To government officials under a claim of confidentiality;</a:t>
            </a:r>
          </a:p>
          <a:p>
            <a:pPr lvl="1"/>
            <a:r>
              <a:rPr lang="en-US" dirty="0"/>
              <a:t>Review of privileged documents by a governmental authority;</a:t>
            </a:r>
          </a:p>
          <a:p>
            <a:pPr lvl="1"/>
            <a:r>
              <a:rPr lang="en-US" dirty="0"/>
              <a:t>Disclosure to nongovernmental parties to address matters raised by the audit; and</a:t>
            </a:r>
          </a:p>
          <a:p>
            <a:pPr lvl="1"/>
            <a:r>
              <a:rPr lang="en-US" dirty="0"/>
              <a:t>Disclosure to nongovernmental parties pursuant to a confidentiality agreement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8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Disclosure to Commission Staff does not waive the privilege under two circumstances:</a:t>
            </a:r>
          </a:p>
          <a:p>
            <a:pPr lvl="1"/>
            <a:r>
              <a:rPr lang="en-US" dirty="0"/>
              <a:t>Confidentiality agreement</a:t>
            </a:r>
          </a:p>
          <a:p>
            <a:pPr lvl="1"/>
            <a:r>
              <a:rPr lang="en-US" dirty="0"/>
              <a:t>Claim of confidentiality</a:t>
            </a:r>
          </a:p>
          <a:p>
            <a:pPr lvl="2"/>
            <a:r>
              <a:rPr lang="en-US" dirty="0"/>
              <a:t>Mark the documents “COMPLIANCE REPORT: PRIVILEGED DOCUMENT”</a:t>
            </a:r>
          </a:p>
          <a:p>
            <a:pPr lvl="1"/>
            <a:r>
              <a:rPr lang="en-US" dirty="0"/>
              <a:t>Information required to be “made available” does not waive the privilege</a:t>
            </a:r>
          </a:p>
          <a:p>
            <a:pPr lvl="2"/>
            <a:r>
              <a:rPr lang="en-US" dirty="0"/>
              <a:t>As opposed to information required to be “collected, developed, maintained or reported”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D2318-7179-480A-AF73-9860EF72EE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71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RCTemplate-Jan2017 [Read-Only]" id="{087B1218-A9B3-41C5-A347-DE171EE75CFF}" vid="{74CCC2A1-A89C-4733-9251-0B64FFE6C06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RCTemplate-Jan2017 [Read-Only]" id="{087B1218-A9B3-41C5-A347-DE171EE75CFF}" vid="{DFF4544E-1737-4FD2-B64C-3C1D455D4CB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RRC Audit Privilege Act Presentation 051717 - Natalie Dubiel</Template>
  <TotalTime>29</TotalTime>
  <Words>902</Words>
  <Application>Microsoft Office PowerPoint</Application>
  <PresentationFormat>On-screen Show (4:3)</PresentationFormat>
  <Paragraphs>142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Myriad Pro</vt:lpstr>
      <vt:lpstr>Open Sans</vt:lpstr>
      <vt:lpstr>Tahoma</vt:lpstr>
      <vt:lpstr>Times New Roman</vt:lpstr>
      <vt:lpstr>Office Theme</vt:lpstr>
      <vt:lpstr>Custom Design</vt:lpstr>
      <vt:lpstr>PowerPoint Presentation</vt:lpstr>
      <vt:lpstr>Railroad Commission of Texas Guide to Self-Audit Submissions</vt:lpstr>
      <vt:lpstr>Background</vt:lpstr>
      <vt:lpstr>Overview of the Act</vt:lpstr>
      <vt:lpstr>Overview of the Act</vt:lpstr>
      <vt:lpstr>Overview of the Act</vt:lpstr>
      <vt:lpstr>Overview of the Act</vt:lpstr>
      <vt:lpstr>Overview of the Act</vt:lpstr>
      <vt:lpstr>Overview of the Act</vt:lpstr>
      <vt:lpstr>Overview of the Act</vt:lpstr>
      <vt:lpstr>Overview of the Act</vt:lpstr>
      <vt:lpstr>Notice of Audit Letter</vt:lpstr>
      <vt:lpstr>Disclosure of Violations Letter</vt:lpstr>
      <vt:lpstr>Disclosure of Violations Letter</vt:lpstr>
      <vt:lpstr>Request for an Extension</vt:lpstr>
      <vt:lpstr>Acquisitions</vt:lpstr>
      <vt:lpstr>The RRC’s Guidelines 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Dubiel</dc:creator>
  <cp:lastModifiedBy>Natalie Dubiel</cp:lastModifiedBy>
  <cp:revision>16</cp:revision>
  <cp:lastPrinted>2016-11-02T13:38:25Z</cp:lastPrinted>
  <dcterms:created xsi:type="dcterms:W3CDTF">2017-04-17T17:31:04Z</dcterms:created>
  <dcterms:modified xsi:type="dcterms:W3CDTF">2017-05-09T19:26:38Z</dcterms:modified>
</cp:coreProperties>
</file>