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285" r:id="rId3"/>
    <p:sldId id="286" r:id="rId4"/>
    <p:sldId id="287" r:id="rId5"/>
    <p:sldId id="257" r:id="rId6"/>
    <p:sldId id="283" r:id="rId7"/>
    <p:sldId id="282" r:id="rId8"/>
    <p:sldId id="275" r:id="rId9"/>
    <p:sldId id="271" r:id="rId10"/>
    <p:sldId id="265" r:id="rId11"/>
    <p:sldId id="262" r:id="rId12"/>
    <p:sldId id="264" r:id="rId13"/>
    <p:sldId id="269" r:id="rId14"/>
    <p:sldId id="279" r:id="rId15"/>
    <p:sldId id="288" r:id="rId16"/>
    <p:sldId id="268"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629"/>
    <a:srgbClr val="1C5B62"/>
    <a:srgbClr val="035290"/>
    <a:srgbClr val="009051"/>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8" autoAdjust="0"/>
  </p:normalViewPr>
  <p:slideViewPr>
    <p:cSldViewPr snapToGrid="0">
      <p:cViewPr varScale="1">
        <p:scale>
          <a:sx n="83" d="100"/>
          <a:sy n="83"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Klyberg" userId="4f1a7e3a-9853-435b-a561-b2b47db361ad" providerId="ADAL" clId="{3061EB0E-0FA1-4081-B9D0-33365654FF8A}"/>
    <pc:docChg chg="custSel modSld">
      <pc:chgData name="Sarah Klyberg" userId="4f1a7e3a-9853-435b-a561-b2b47db361ad" providerId="ADAL" clId="{3061EB0E-0FA1-4081-B9D0-33365654FF8A}" dt="2026-05-05T19:56:36.874" v="31" actId="368"/>
      <pc:docMkLst>
        <pc:docMk/>
      </pc:docMkLst>
      <pc:sldChg chg="modNotes">
        <pc:chgData name="Sarah Klyberg" userId="4f1a7e3a-9853-435b-a561-b2b47db361ad" providerId="ADAL" clId="{3061EB0E-0FA1-4081-B9D0-33365654FF8A}" dt="2026-05-05T19:56:36.793" v="7" actId="368"/>
        <pc:sldMkLst>
          <pc:docMk/>
          <pc:sldMk cId="3557943989" sldId="257"/>
        </pc:sldMkLst>
      </pc:sldChg>
      <pc:sldChg chg="modNotes">
        <pc:chgData name="Sarah Klyberg" userId="4f1a7e3a-9853-435b-a561-b2b47db361ad" providerId="ADAL" clId="{3061EB0E-0FA1-4081-B9D0-33365654FF8A}" dt="2026-05-05T19:56:36.825" v="19" actId="368"/>
        <pc:sldMkLst>
          <pc:docMk/>
          <pc:sldMk cId="3881331959" sldId="262"/>
        </pc:sldMkLst>
      </pc:sldChg>
      <pc:sldChg chg="modNotes">
        <pc:chgData name="Sarah Klyberg" userId="4f1a7e3a-9853-435b-a561-b2b47db361ad" providerId="ADAL" clId="{3061EB0E-0FA1-4081-B9D0-33365654FF8A}" dt="2026-05-05T19:56:36.849" v="21" actId="368"/>
        <pc:sldMkLst>
          <pc:docMk/>
          <pc:sldMk cId="1508903140" sldId="264"/>
        </pc:sldMkLst>
      </pc:sldChg>
      <pc:sldChg chg="modNotes">
        <pc:chgData name="Sarah Klyberg" userId="4f1a7e3a-9853-435b-a561-b2b47db361ad" providerId="ADAL" clId="{3061EB0E-0FA1-4081-B9D0-33365654FF8A}" dt="2026-05-05T19:56:36.820" v="17" actId="368"/>
        <pc:sldMkLst>
          <pc:docMk/>
          <pc:sldMk cId="2175806818" sldId="265"/>
        </pc:sldMkLst>
      </pc:sldChg>
      <pc:sldChg chg="modNotes">
        <pc:chgData name="Sarah Klyberg" userId="4f1a7e3a-9853-435b-a561-b2b47db361ad" providerId="ADAL" clId="{3061EB0E-0FA1-4081-B9D0-33365654FF8A}" dt="2026-05-05T19:56:36.869" v="29" actId="368"/>
        <pc:sldMkLst>
          <pc:docMk/>
          <pc:sldMk cId="4010537435" sldId="268"/>
        </pc:sldMkLst>
      </pc:sldChg>
      <pc:sldChg chg="modNotes">
        <pc:chgData name="Sarah Klyberg" userId="4f1a7e3a-9853-435b-a561-b2b47db361ad" providerId="ADAL" clId="{3061EB0E-0FA1-4081-B9D0-33365654FF8A}" dt="2026-05-05T19:56:36.853" v="23" actId="368"/>
        <pc:sldMkLst>
          <pc:docMk/>
          <pc:sldMk cId="3763068783" sldId="269"/>
        </pc:sldMkLst>
      </pc:sldChg>
      <pc:sldChg chg="modNotes">
        <pc:chgData name="Sarah Klyberg" userId="4f1a7e3a-9853-435b-a561-b2b47db361ad" providerId="ADAL" clId="{3061EB0E-0FA1-4081-B9D0-33365654FF8A}" dt="2026-05-05T19:56:36.816" v="15" actId="368"/>
        <pc:sldMkLst>
          <pc:docMk/>
          <pc:sldMk cId="3918961274" sldId="271"/>
        </pc:sldMkLst>
      </pc:sldChg>
      <pc:sldChg chg="modNotes">
        <pc:chgData name="Sarah Klyberg" userId="4f1a7e3a-9853-435b-a561-b2b47db361ad" providerId="ADAL" clId="{3061EB0E-0FA1-4081-B9D0-33365654FF8A}" dt="2026-05-05T19:56:36.809" v="13" actId="368"/>
        <pc:sldMkLst>
          <pc:docMk/>
          <pc:sldMk cId="2054172866" sldId="275"/>
        </pc:sldMkLst>
      </pc:sldChg>
      <pc:sldChg chg="modNotes">
        <pc:chgData name="Sarah Klyberg" userId="4f1a7e3a-9853-435b-a561-b2b47db361ad" providerId="ADAL" clId="{3061EB0E-0FA1-4081-B9D0-33365654FF8A}" dt="2026-05-05T19:56:36.857" v="25" actId="368"/>
        <pc:sldMkLst>
          <pc:docMk/>
          <pc:sldMk cId="1718065613" sldId="279"/>
        </pc:sldMkLst>
      </pc:sldChg>
      <pc:sldChg chg="modNotes">
        <pc:chgData name="Sarah Klyberg" userId="4f1a7e3a-9853-435b-a561-b2b47db361ad" providerId="ADAL" clId="{3061EB0E-0FA1-4081-B9D0-33365654FF8A}" dt="2026-05-05T19:56:36.805" v="11" actId="368"/>
        <pc:sldMkLst>
          <pc:docMk/>
          <pc:sldMk cId="3860848310" sldId="282"/>
        </pc:sldMkLst>
      </pc:sldChg>
      <pc:sldChg chg="modNotes">
        <pc:chgData name="Sarah Klyberg" userId="4f1a7e3a-9853-435b-a561-b2b47db361ad" providerId="ADAL" clId="{3061EB0E-0FA1-4081-B9D0-33365654FF8A}" dt="2026-05-05T19:56:36.799" v="9" actId="368"/>
        <pc:sldMkLst>
          <pc:docMk/>
          <pc:sldMk cId="3491467889" sldId="283"/>
        </pc:sldMkLst>
      </pc:sldChg>
      <pc:sldChg chg="modNotes">
        <pc:chgData name="Sarah Klyberg" userId="4f1a7e3a-9853-435b-a561-b2b47db361ad" providerId="ADAL" clId="{3061EB0E-0FA1-4081-B9D0-33365654FF8A}" dt="2026-05-05T19:56:36.776" v="1" actId="368"/>
        <pc:sldMkLst>
          <pc:docMk/>
          <pc:sldMk cId="4281409079" sldId="285"/>
        </pc:sldMkLst>
      </pc:sldChg>
      <pc:sldChg chg="modNotes">
        <pc:chgData name="Sarah Klyberg" userId="4f1a7e3a-9853-435b-a561-b2b47db361ad" providerId="ADAL" clId="{3061EB0E-0FA1-4081-B9D0-33365654FF8A}" dt="2026-05-05T19:56:36.783" v="3" actId="368"/>
        <pc:sldMkLst>
          <pc:docMk/>
          <pc:sldMk cId="1753359269" sldId="286"/>
        </pc:sldMkLst>
      </pc:sldChg>
      <pc:sldChg chg="modNotes">
        <pc:chgData name="Sarah Klyberg" userId="4f1a7e3a-9853-435b-a561-b2b47db361ad" providerId="ADAL" clId="{3061EB0E-0FA1-4081-B9D0-33365654FF8A}" dt="2026-05-05T19:56:36.788" v="5" actId="368"/>
        <pc:sldMkLst>
          <pc:docMk/>
          <pc:sldMk cId="3478277637" sldId="287"/>
        </pc:sldMkLst>
      </pc:sldChg>
      <pc:sldChg chg="modNotes">
        <pc:chgData name="Sarah Klyberg" userId="4f1a7e3a-9853-435b-a561-b2b47db361ad" providerId="ADAL" clId="{3061EB0E-0FA1-4081-B9D0-33365654FF8A}" dt="2026-05-05T19:56:36.862" v="27" actId="368"/>
        <pc:sldMkLst>
          <pc:docMk/>
          <pc:sldMk cId="43888823" sldId="288"/>
        </pc:sldMkLst>
      </pc:sldChg>
      <pc:sldChg chg="modNotes">
        <pc:chgData name="Sarah Klyberg" userId="4f1a7e3a-9853-435b-a561-b2b47db361ad" providerId="ADAL" clId="{3061EB0E-0FA1-4081-B9D0-33365654FF8A}" dt="2026-05-05T19:56:36.874" v="31" actId="368"/>
        <pc:sldMkLst>
          <pc:docMk/>
          <pc:sldMk cId="561520436"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6C935-0E86-4A45-BCA1-F39069B511F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B67427F-867F-47FD-8DEE-89DC81E86639}">
      <dgm:prSet phldrT="[Text]" phldr="0"/>
      <dgm:spPr/>
      <dgm:t>
        <a:bodyPr/>
        <a:lstStyle/>
        <a:p>
          <a:pPr algn="l" rtl="0">
            <a:lnSpc>
              <a:spcPct val="90000"/>
            </a:lnSpc>
          </a:pPr>
          <a:r>
            <a:rPr lang="en-US" sz="2500">
              <a:solidFill>
                <a:schemeClr val="tx1"/>
              </a:solidFill>
              <a:latin typeface="Calibri" panose="020F0502020204030204"/>
              <a:ea typeface="+mn-ea"/>
              <a:cs typeface="+mn-cs"/>
            </a:rPr>
            <a:t> Scholars</a:t>
          </a:r>
        </a:p>
      </dgm:t>
    </dgm:pt>
    <dgm:pt modelId="{0F20B623-9689-45E7-9D38-49FFA887AFD7}" type="parTrans" cxnId="{4DF4F6E7-854B-40AE-A622-E6AF2F0DD9DD}">
      <dgm:prSet/>
      <dgm:spPr/>
      <dgm:t>
        <a:bodyPr/>
        <a:lstStyle/>
        <a:p>
          <a:endParaRPr lang="en-US"/>
        </a:p>
      </dgm:t>
    </dgm:pt>
    <dgm:pt modelId="{6EEBF0B3-0A9D-41D9-9A7E-B02BAB2501B6}" type="sibTrans" cxnId="{4DF4F6E7-854B-40AE-A622-E6AF2F0DD9DD}">
      <dgm:prSet/>
      <dgm:spPr/>
      <dgm:t>
        <a:bodyPr/>
        <a:lstStyle/>
        <a:p>
          <a:endParaRPr lang="en-US"/>
        </a:p>
      </dgm:t>
    </dgm:pt>
    <dgm:pt modelId="{F76C5F98-1966-478B-8E16-E65153E499D3}">
      <dgm:prSet phldr="0"/>
      <dgm:spPr/>
      <dgm:t>
        <a:bodyPr/>
        <a:lstStyle/>
        <a:p>
          <a:pPr algn="l" rtl="0">
            <a:lnSpc>
              <a:spcPct val="90000"/>
            </a:lnSpc>
          </a:pPr>
          <a:r>
            <a:rPr lang="en-US" sz="2500">
              <a:solidFill>
                <a:schemeClr val="tx1"/>
              </a:solidFill>
              <a:latin typeface="Calibri" panose="020F0502020204030204"/>
              <a:ea typeface="+mn-ea"/>
              <a:cs typeface="+mn-cs"/>
            </a:rPr>
            <a:t> Sponsors</a:t>
          </a:r>
        </a:p>
      </dgm:t>
    </dgm:pt>
    <dgm:pt modelId="{F9DCF406-EB6A-4DBF-B8D9-7E01A37D54F3}" type="parTrans" cxnId="{AF791E7D-B35F-4C43-B74E-5D24D001D538}">
      <dgm:prSet/>
      <dgm:spPr/>
      <dgm:t>
        <a:bodyPr/>
        <a:lstStyle/>
        <a:p>
          <a:endParaRPr lang="en-US"/>
        </a:p>
      </dgm:t>
    </dgm:pt>
    <dgm:pt modelId="{A0B0F1DF-C478-45A4-9A4A-8A3510D674F7}" type="sibTrans" cxnId="{AF791E7D-B35F-4C43-B74E-5D24D001D538}">
      <dgm:prSet/>
      <dgm:spPr/>
      <dgm:t>
        <a:bodyPr/>
        <a:lstStyle/>
        <a:p>
          <a:endParaRPr lang="en-US"/>
        </a:p>
      </dgm:t>
    </dgm:pt>
    <dgm:pt modelId="{D22BA93D-F369-42E1-A8AF-2327437C645E}">
      <dgm:prSet phldrT="[Text]" phldr="0"/>
      <dgm:spPr/>
      <dgm:t>
        <a:bodyPr/>
        <a:lstStyle/>
        <a:p>
          <a:pPr algn="l" rtl="0">
            <a:lnSpc>
              <a:spcPct val="90000"/>
            </a:lnSpc>
          </a:pPr>
          <a:r>
            <a:rPr lang="en-US" sz="2500" dirty="0">
              <a:solidFill>
                <a:schemeClr val="tx1"/>
              </a:solidFill>
              <a:latin typeface="Calibri" panose="020F0502020204030204"/>
              <a:ea typeface="+mn-ea"/>
              <a:cs typeface="+mn-cs"/>
            </a:rPr>
            <a:t>Undergraduate Mentors</a:t>
          </a:r>
        </a:p>
      </dgm:t>
    </dgm:pt>
    <dgm:pt modelId="{5DBDC108-1E68-4EC5-AD1E-2ACE284FB641}" type="parTrans" cxnId="{DE70164E-FB05-4575-95D1-00D6EF58E649}">
      <dgm:prSet/>
      <dgm:spPr/>
      <dgm:t>
        <a:bodyPr/>
        <a:lstStyle/>
        <a:p>
          <a:endParaRPr lang="en-US"/>
        </a:p>
      </dgm:t>
    </dgm:pt>
    <dgm:pt modelId="{0811B5B6-E03B-4C30-B605-52A582B84309}" type="sibTrans" cxnId="{DE70164E-FB05-4575-95D1-00D6EF58E649}">
      <dgm:prSet/>
      <dgm:spPr/>
      <dgm:t>
        <a:bodyPr/>
        <a:lstStyle/>
        <a:p>
          <a:endParaRPr lang="en-US"/>
        </a:p>
      </dgm:t>
    </dgm:pt>
    <dgm:pt modelId="{C87A4ED5-36CE-4AD3-9E80-FA567A79906F}">
      <dgm:prSet phldrT="[Text]" phldr="0"/>
      <dgm:spPr/>
      <dgm:t>
        <a:bodyPr/>
        <a:lstStyle/>
        <a:p>
          <a:pPr algn="l">
            <a:lnSpc>
              <a:spcPct val="90000"/>
            </a:lnSpc>
          </a:pPr>
          <a:r>
            <a:rPr lang="en-US" sz="2500" dirty="0">
              <a:solidFill>
                <a:schemeClr val="tx1"/>
              </a:solidFill>
              <a:latin typeface="Calibri" panose="020F0502020204030204"/>
              <a:ea typeface="+mn-ea"/>
              <a:cs typeface="+mn-cs"/>
            </a:rPr>
            <a:t>Graduate Facilitators   </a:t>
          </a:r>
        </a:p>
      </dgm:t>
    </dgm:pt>
    <dgm:pt modelId="{DA4BC5A0-EA0B-4751-AE98-476420C9BE98}" type="parTrans" cxnId="{17A55501-CAC6-4F5E-BE65-5D7622E9EAA1}">
      <dgm:prSet/>
      <dgm:spPr/>
      <dgm:t>
        <a:bodyPr/>
        <a:lstStyle/>
        <a:p>
          <a:endParaRPr lang="en-US"/>
        </a:p>
      </dgm:t>
    </dgm:pt>
    <dgm:pt modelId="{0DE28BEC-B24D-4171-B165-3F518C33637E}" type="sibTrans" cxnId="{17A55501-CAC6-4F5E-BE65-5D7622E9EAA1}">
      <dgm:prSet/>
      <dgm:spPr/>
      <dgm:t>
        <a:bodyPr/>
        <a:lstStyle/>
        <a:p>
          <a:endParaRPr lang="en-US"/>
        </a:p>
      </dgm:t>
    </dgm:pt>
    <dgm:pt modelId="{AED50128-6129-4189-8AC2-7D9452A5143E}">
      <dgm:prSet phldrT="[Text]" phldr="0"/>
      <dgm:spPr/>
      <dgm:t>
        <a:bodyPr/>
        <a:lstStyle/>
        <a:p>
          <a:pPr algn="l">
            <a:lnSpc>
              <a:spcPct val="90000"/>
            </a:lnSpc>
          </a:pPr>
          <a:r>
            <a:rPr lang="en-US" sz="2500" dirty="0">
              <a:solidFill>
                <a:schemeClr val="tx1"/>
              </a:solidFill>
              <a:latin typeface="Calibri" panose="020F0502020204030204"/>
              <a:ea typeface="+mn-ea"/>
              <a:cs typeface="+mn-cs"/>
            </a:rPr>
            <a:t>Regional Alliances</a:t>
          </a:r>
        </a:p>
      </dgm:t>
    </dgm:pt>
    <dgm:pt modelId="{8C4627D9-16DC-41AE-B420-0D39E71B26AE}" type="parTrans" cxnId="{96F62599-EC59-4C99-95CB-1D4C41386909}">
      <dgm:prSet/>
      <dgm:spPr/>
      <dgm:t>
        <a:bodyPr/>
        <a:lstStyle/>
        <a:p>
          <a:endParaRPr lang="en-US"/>
        </a:p>
      </dgm:t>
    </dgm:pt>
    <dgm:pt modelId="{8628C134-5440-483B-B477-5835F177664C}" type="sibTrans" cxnId="{96F62599-EC59-4C99-95CB-1D4C41386909}">
      <dgm:prSet/>
      <dgm:spPr/>
      <dgm:t>
        <a:bodyPr/>
        <a:lstStyle/>
        <a:p>
          <a:endParaRPr lang="en-US"/>
        </a:p>
      </dgm:t>
    </dgm:pt>
    <dgm:pt modelId="{D108311D-2F77-4663-AAA1-DBC0165DBBCF}">
      <dgm:prSet phldrT="[Text]" phldr="0"/>
      <dgm:spPr/>
      <dgm:t>
        <a:bodyPr/>
        <a:lstStyle/>
        <a:p>
          <a:pPr algn="l" rtl="0">
            <a:lnSpc>
              <a:spcPct val="90000"/>
            </a:lnSpc>
          </a:pPr>
          <a:r>
            <a:rPr lang="en-US" sz="2600">
              <a:solidFill>
                <a:schemeClr val="tx1"/>
              </a:solidFill>
              <a:latin typeface="Calibri"/>
              <a:ea typeface="+mn-ea"/>
              <a:cs typeface="+mn-cs"/>
            </a:rPr>
            <a:t>Students Pursuing Advanced Grad Study</a:t>
          </a:r>
        </a:p>
      </dgm:t>
    </dgm:pt>
    <dgm:pt modelId="{C25A8126-29C9-448C-8DE6-6D25CCF1FB68}" type="parTrans" cxnId="{3D9DEA09-DF72-4D1A-96FB-06841FCEF75D}">
      <dgm:prSet/>
      <dgm:spPr/>
      <dgm:t>
        <a:bodyPr/>
        <a:lstStyle/>
        <a:p>
          <a:endParaRPr lang="en-US"/>
        </a:p>
      </dgm:t>
    </dgm:pt>
    <dgm:pt modelId="{D978742E-FDEA-44F9-AFD9-B4EDC9A57022}" type="sibTrans" cxnId="{3D9DEA09-DF72-4D1A-96FB-06841FCEF75D}">
      <dgm:prSet/>
      <dgm:spPr/>
      <dgm:t>
        <a:bodyPr/>
        <a:lstStyle/>
        <a:p>
          <a:endParaRPr lang="en-US"/>
        </a:p>
      </dgm:t>
    </dgm:pt>
    <dgm:pt modelId="{6D0B6B9C-DBD1-4F50-B903-453069F280FD}">
      <dgm:prSet phldrT="[Text]" phldr="0"/>
      <dgm:spPr/>
      <dgm:t>
        <a:bodyPr/>
        <a:lstStyle/>
        <a:p>
          <a:pPr algn="l" rtl="0">
            <a:lnSpc>
              <a:spcPct val="90000"/>
            </a:lnSpc>
          </a:pPr>
          <a:r>
            <a:rPr lang="en-US" sz="2100" dirty="0">
              <a:solidFill>
                <a:schemeClr val="tx1"/>
              </a:solidFill>
              <a:latin typeface="Calibri" panose="020F0502020204030204"/>
              <a:ea typeface="+mn-ea"/>
              <a:cs typeface="+mn-cs"/>
            </a:rPr>
            <a:t>Nominate Scholars, Advise</a:t>
          </a:r>
        </a:p>
      </dgm:t>
    </dgm:pt>
    <dgm:pt modelId="{9D1FE49A-E5F6-449A-9771-F7FEBC6F019B}" type="parTrans" cxnId="{5D1E9755-87D9-4E04-ACA1-6E8E225E1C55}">
      <dgm:prSet/>
      <dgm:spPr/>
      <dgm:t>
        <a:bodyPr/>
        <a:lstStyle/>
        <a:p>
          <a:endParaRPr lang="en-US"/>
        </a:p>
      </dgm:t>
    </dgm:pt>
    <dgm:pt modelId="{85A309DC-D4B9-49B0-8433-70E4B1D3F187}" type="sibTrans" cxnId="{5D1E9755-87D9-4E04-ACA1-6E8E225E1C55}">
      <dgm:prSet/>
      <dgm:spPr/>
      <dgm:t>
        <a:bodyPr/>
        <a:lstStyle/>
        <a:p>
          <a:endParaRPr lang="en-US"/>
        </a:p>
      </dgm:t>
    </dgm:pt>
    <dgm:pt modelId="{0EC6AA9A-1BD9-40CB-9F8E-E98D3113F003}">
      <dgm:prSet phldrT="[Text]" phldr="0"/>
      <dgm:spPr/>
      <dgm:t>
        <a:bodyPr/>
        <a:lstStyle/>
        <a:p>
          <a:pPr algn="l" rtl="0">
            <a:lnSpc>
              <a:spcPct val="90000"/>
            </a:lnSpc>
          </a:pPr>
          <a:r>
            <a:rPr lang="en-US" sz="2100" dirty="0">
              <a:solidFill>
                <a:schemeClr val="tx1"/>
              </a:solidFill>
              <a:latin typeface="Calibri" panose="020F0502020204030204"/>
              <a:ea typeface="+mn-ea"/>
              <a:cs typeface="+mn-cs"/>
            </a:rPr>
            <a:t>Assigned a Scholar, Advise </a:t>
          </a:r>
        </a:p>
      </dgm:t>
    </dgm:pt>
    <dgm:pt modelId="{84F0D013-492A-4ADA-AD5E-A72DBB393BF9}" type="parTrans" cxnId="{164CFE60-0FC8-4AB1-B0EB-B3F840E97014}">
      <dgm:prSet/>
      <dgm:spPr/>
      <dgm:t>
        <a:bodyPr/>
        <a:lstStyle/>
        <a:p>
          <a:endParaRPr lang="en-US"/>
        </a:p>
      </dgm:t>
    </dgm:pt>
    <dgm:pt modelId="{41EA05D9-D3F7-4820-AC49-0CAA79FF6379}" type="sibTrans" cxnId="{164CFE60-0FC8-4AB1-B0EB-B3F840E97014}">
      <dgm:prSet/>
      <dgm:spPr/>
      <dgm:t>
        <a:bodyPr/>
        <a:lstStyle/>
        <a:p>
          <a:endParaRPr lang="en-US"/>
        </a:p>
      </dgm:t>
    </dgm:pt>
    <dgm:pt modelId="{78585090-819F-4B42-8748-B740E1775875}">
      <dgm:prSet phldrT="[Text]" phldr="0"/>
      <dgm:spPr/>
      <dgm:t>
        <a:bodyPr/>
        <a:lstStyle/>
        <a:p>
          <a:pPr algn="l" rtl="0">
            <a:lnSpc>
              <a:spcPct val="90000"/>
            </a:lnSpc>
          </a:pPr>
          <a:r>
            <a:rPr lang="en-US" sz="2100" dirty="0">
              <a:solidFill>
                <a:schemeClr val="tx1"/>
              </a:solidFill>
              <a:latin typeface="Calibri" panose="020F0502020204030204"/>
              <a:ea typeface="+mn-ea"/>
              <a:cs typeface="+mn-cs"/>
            </a:rPr>
            <a:t>Gulf States, MidAtlantic, Southeast, etc.</a:t>
          </a:r>
        </a:p>
      </dgm:t>
    </dgm:pt>
    <dgm:pt modelId="{A1C27FCF-D687-4EF7-921B-9F9F4A54A0A0}" type="parTrans" cxnId="{D06EC41B-CCB4-4980-A8FC-0C6C9CCB770F}">
      <dgm:prSet/>
      <dgm:spPr/>
      <dgm:t>
        <a:bodyPr/>
        <a:lstStyle/>
        <a:p>
          <a:endParaRPr lang="en-US"/>
        </a:p>
      </dgm:t>
    </dgm:pt>
    <dgm:pt modelId="{EC5CEFE5-17CA-4E29-B3A1-EF42AC727FE5}" type="sibTrans" cxnId="{D06EC41B-CCB4-4980-A8FC-0C6C9CCB770F}">
      <dgm:prSet/>
      <dgm:spPr/>
      <dgm:t>
        <a:bodyPr/>
        <a:lstStyle/>
        <a:p>
          <a:endParaRPr lang="en-US"/>
        </a:p>
      </dgm:t>
    </dgm:pt>
    <dgm:pt modelId="{CAAC3CBB-1670-4DB8-AEE9-2FE8395905CD}">
      <dgm:prSet phldrT="[Text]" phldr="0"/>
      <dgm:spPr/>
      <dgm:t>
        <a:bodyPr/>
        <a:lstStyle/>
        <a:p>
          <a:pPr algn="l" rtl="0">
            <a:lnSpc>
              <a:spcPct val="90000"/>
            </a:lnSpc>
          </a:pPr>
          <a:r>
            <a:rPr lang="en-US" sz="2100">
              <a:solidFill>
                <a:schemeClr val="tx1"/>
              </a:solidFill>
              <a:latin typeface="Calibri" panose="020F0502020204030204"/>
              <a:ea typeface="+mn-ea"/>
              <a:cs typeface="+mn-cs"/>
            </a:rPr>
            <a:t>Support $ &amp; Recruit for Careers</a:t>
          </a:r>
        </a:p>
      </dgm:t>
    </dgm:pt>
    <dgm:pt modelId="{A075B094-7C39-4F0A-8216-D08C4FC323A3}" type="parTrans" cxnId="{E0C59627-654A-4059-B6C6-107DD17E30EC}">
      <dgm:prSet/>
      <dgm:spPr/>
      <dgm:t>
        <a:bodyPr/>
        <a:lstStyle/>
        <a:p>
          <a:endParaRPr lang="en-US"/>
        </a:p>
      </dgm:t>
    </dgm:pt>
    <dgm:pt modelId="{64BC79FF-34C3-4F2A-B951-33BDFD42A72B}" type="sibTrans" cxnId="{E0C59627-654A-4059-B6C6-107DD17E30EC}">
      <dgm:prSet/>
      <dgm:spPr/>
      <dgm:t>
        <a:bodyPr/>
        <a:lstStyle/>
        <a:p>
          <a:endParaRPr lang="en-US"/>
        </a:p>
      </dgm:t>
    </dgm:pt>
    <dgm:pt modelId="{7ADF10A7-C268-4C03-B1D6-C44898E7A191}" type="pres">
      <dgm:prSet presAssocID="{2F16C935-0E86-4A45-BCA1-F39069B511F4}" presName="linear" presStyleCnt="0">
        <dgm:presLayoutVars>
          <dgm:dir/>
          <dgm:animLvl val="lvl"/>
          <dgm:resizeHandles val="exact"/>
        </dgm:presLayoutVars>
      </dgm:prSet>
      <dgm:spPr/>
    </dgm:pt>
    <dgm:pt modelId="{7C08FC96-B895-4C07-90FE-2DFFC98BA6A1}" type="pres">
      <dgm:prSet presAssocID="{4B67427F-867F-47FD-8DEE-89DC81E86639}" presName="parentLin" presStyleCnt="0"/>
      <dgm:spPr/>
    </dgm:pt>
    <dgm:pt modelId="{C23DF83A-6D2E-43F8-9536-514AA62353A3}" type="pres">
      <dgm:prSet presAssocID="{4B67427F-867F-47FD-8DEE-89DC81E86639}" presName="parentLeftMargin" presStyleLbl="node1" presStyleIdx="0" presStyleCnt="5"/>
      <dgm:spPr/>
    </dgm:pt>
    <dgm:pt modelId="{7F4F753B-176F-4220-9350-6E4DC8D60003}" type="pres">
      <dgm:prSet presAssocID="{4B67427F-867F-47FD-8DEE-89DC81E86639}" presName="parentText" presStyleLbl="node1" presStyleIdx="0" presStyleCnt="5">
        <dgm:presLayoutVars>
          <dgm:chMax val="0"/>
          <dgm:bulletEnabled val="1"/>
        </dgm:presLayoutVars>
      </dgm:prSet>
      <dgm:spPr/>
    </dgm:pt>
    <dgm:pt modelId="{209D2F3F-B8C3-43D7-AFE8-E0897650C9D0}" type="pres">
      <dgm:prSet presAssocID="{4B67427F-867F-47FD-8DEE-89DC81E86639}" presName="negativeSpace" presStyleCnt="0"/>
      <dgm:spPr/>
    </dgm:pt>
    <dgm:pt modelId="{C612807C-153C-4CE7-B055-7CFD3072DC8B}" type="pres">
      <dgm:prSet presAssocID="{4B67427F-867F-47FD-8DEE-89DC81E86639}" presName="childText" presStyleLbl="conFgAcc1" presStyleIdx="0" presStyleCnt="5">
        <dgm:presLayoutVars>
          <dgm:bulletEnabled val="1"/>
        </dgm:presLayoutVars>
      </dgm:prSet>
      <dgm:spPr/>
    </dgm:pt>
    <dgm:pt modelId="{077562AE-1EF0-4039-AAF9-DEB7F4DFF6AC}" type="pres">
      <dgm:prSet presAssocID="{6EEBF0B3-0A9D-41D9-9A7E-B02BAB2501B6}" presName="spaceBetweenRectangles" presStyleCnt="0"/>
      <dgm:spPr/>
    </dgm:pt>
    <dgm:pt modelId="{8BE3DA26-E08F-4075-A3E8-5382FA887ADF}" type="pres">
      <dgm:prSet presAssocID="{D22BA93D-F369-42E1-A8AF-2327437C645E}" presName="parentLin" presStyleCnt="0"/>
      <dgm:spPr/>
    </dgm:pt>
    <dgm:pt modelId="{267F6A6C-E224-42E0-9531-9BEBE36D749F}" type="pres">
      <dgm:prSet presAssocID="{D22BA93D-F369-42E1-A8AF-2327437C645E}" presName="parentLeftMargin" presStyleLbl="node1" presStyleIdx="0" presStyleCnt="5"/>
      <dgm:spPr/>
    </dgm:pt>
    <dgm:pt modelId="{9EC8A63B-FA23-4662-9152-83BBA60D4469}" type="pres">
      <dgm:prSet presAssocID="{D22BA93D-F369-42E1-A8AF-2327437C645E}" presName="parentText" presStyleLbl="node1" presStyleIdx="1" presStyleCnt="5">
        <dgm:presLayoutVars>
          <dgm:chMax val="0"/>
          <dgm:bulletEnabled val="1"/>
        </dgm:presLayoutVars>
      </dgm:prSet>
      <dgm:spPr/>
    </dgm:pt>
    <dgm:pt modelId="{6A313975-F732-406E-8002-D9BEF5605C19}" type="pres">
      <dgm:prSet presAssocID="{D22BA93D-F369-42E1-A8AF-2327437C645E}" presName="negativeSpace" presStyleCnt="0"/>
      <dgm:spPr/>
    </dgm:pt>
    <dgm:pt modelId="{6FF4666B-7EA5-4DBC-8C04-0C2576CFE59B}" type="pres">
      <dgm:prSet presAssocID="{D22BA93D-F369-42E1-A8AF-2327437C645E}" presName="childText" presStyleLbl="conFgAcc1" presStyleIdx="1" presStyleCnt="5">
        <dgm:presLayoutVars>
          <dgm:bulletEnabled val="1"/>
        </dgm:presLayoutVars>
      </dgm:prSet>
      <dgm:spPr/>
    </dgm:pt>
    <dgm:pt modelId="{4B69D936-EAC8-42DF-A03C-AC5BD7926E53}" type="pres">
      <dgm:prSet presAssocID="{0811B5B6-E03B-4C30-B605-52A582B84309}" presName="spaceBetweenRectangles" presStyleCnt="0"/>
      <dgm:spPr/>
    </dgm:pt>
    <dgm:pt modelId="{F10E5F1B-5CBF-4BD6-80C3-1FCC2D7D0458}" type="pres">
      <dgm:prSet presAssocID="{C87A4ED5-36CE-4AD3-9E80-FA567A79906F}" presName="parentLin" presStyleCnt="0"/>
      <dgm:spPr/>
    </dgm:pt>
    <dgm:pt modelId="{B2F18EF4-6B12-4DFC-9C1D-41FD17B79E24}" type="pres">
      <dgm:prSet presAssocID="{C87A4ED5-36CE-4AD3-9E80-FA567A79906F}" presName="parentLeftMargin" presStyleLbl="node1" presStyleIdx="1" presStyleCnt="5"/>
      <dgm:spPr/>
    </dgm:pt>
    <dgm:pt modelId="{3CBB87CE-BC30-43AC-9BA5-CF75431ED233}" type="pres">
      <dgm:prSet presAssocID="{C87A4ED5-36CE-4AD3-9E80-FA567A79906F}" presName="parentText" presStyleLbl="node1" presStyleIdx="2" presStyleCnt="5">
        <dgm:presLayoutVars>
          <dgm:chMax val="0"/>
          <dgm:bulletEnabled val="1"/>
        </dgm:presLayoutVars>
      </dgm:prSet>
      <dgm:spPr/>
    </dgm:pt>
    <dgm:pt modelId="{FD5B4F7D-E504-4120-81EB-8984CAAD9670}" type="pres">
      <dgm:prSet presAssocID="{C87A4ED5-36CE-4AD3-9E80-FA567A79906F}" presName="negativeSpace" presStyleCnt="0"/>
      <dgm:spPr/>
    </dgm:pt>
    <dgm:pt modelId="{6B604470-96A1-4808-B4B7-29D9E300A003}" type="pres">
      <dgm:prSet presAssocID="{C87A4ED5-36CE-4AD3-9E80-FA567A79906F}" presName="childText" presStyleLbl="conFgAcc1" presStyleIdx="2" presStyleCnt="5">
        <dgm:presLayoutVars>
          <dgm:bulletEnabled val="1"/>
        </dgm:presLayoutVars>
      </dgm:prSet>
      <dgm:spPr/>
    </dgm:pt>
    <dgm:pt modelId="{6B9C4010-7AE6-4963-B833-EF5F2A8337AD}" type="pres">
      <dgm:prSet presAssocID="{0DE28BEC-B24D-4171-B165-3F518C33637E}" presName="spaceBetweenRectangles" presStyleCnt="0"/>
      <dgm:spPr/>
    </dgm:pt>
    <dgm:pt modelId="{200A47DA-5DBA-4447-ADDF-B44167FB7C71}" type="pres">
      <dgm:prSet presAssocID="{AED50128-6129-4189-8AC2-7D9452A5143E}" presName="parentLin" presStyleCnt="0"/>
      <dgm:spPr/>
    </dgm:pt>
    <dgm:pt modelId="{888683DE-0BC2-401C-B23B-5EB5B13A5D24}" type="pres">
      <dgm:prSet presAssocID="{AED50128-6129-4189-8AC2-7D9452A5143E}" presName="parentLeftMargin" presStyleLbl="node1" presStyleIdx="2" presStyleCnt="5"/>
      <dgm:spPr/>
    </dgm:pt>
    <dgm:pt modelId="{CDE3F7EC-DD89-40F6-9527-4FC09471282C}" type="pres">
      <dgm:prSet presAssocID="{AED50128-6129-4189-8AC2-7D9452A5143E}" presName="parentText" presStyleLbl="node1" presStyleIdx="3" presStyleCnt="5">
        <dgm:presLayoutVars>
          <dgm:chMax val="0"/>
          <dgm:bulletEnabled val="1"/>
        </dgm:presLayoutVars>
      </dgm:prSet>
      <dgm:spPr/>
    </dgm:pt>
    <dgm:pt modelId="{ADE09325-7828-4E75-9A10-E05F0CE1EE5D}" type="pres">
      <dgm:prSet presAssocID="{AED50128-6129-4189-8AC2-7D9452A5143E}" presName="negativeSpace" presStyleCnt="0"/>
      <dgm:spPr/>
    </dgm:pt>
    <dgm:pt modelId="{2C49C317-6616-417B-9BB5-70D4778AF459}" type="pres">
      <dgm:prSet presAssocID="{AED50128-6129-4189-8AC2-7D9452A5143E}" presName="childText" presStyleLbl="conFgAcc1" presStyleIdx="3" presStyleCnt="5">
        <dgm:presLayoutVars>
          <dgm:bulletEnabled val="1"/>
        </dgm:presLayoutVars>
      </dgm:prSet>
      <dgm:spPr/>
    </dgm:pt>
    <dgm:pt modelId="{FBD5CF55-1B19-4350-93AB-D51C5446530C}" type="pres">
      <dgm:prSet presAssocID="{8628C134-5440-483B-B477-5835F177664C}" presName="spaceBetweenRectangles" presStyleCnt="0"/>
      <dgm:spPr/>
    </dgm:pt>
    <dgm:pt modelId="{A052E467-ABFD-4A3A-9A36-7F88FDE7098F}" type="pres">
      <dgm:prSet presAssocID="{F76C5F98-1966-478B-8E16-E65153E499D3}" presName="parentLin" presStyleCnt="0"/>
      <dgm:spPr/>
    </dgm:pt>
    <dgm:pt modelId="{F5488E22-DE86-4AED-98CC-396E88171985}" type="pres">
      <dgm:prSet presAssocID="{F76C5F98-1966-478B-8E16-E65153E499D3}" presName="parentLeftMargin" presStyleLbl="node1" presStyleIdx="3" presStyleCnt="5"/>
      <dgm:spPr/>
    </dgm:pt>
    <dgm:pt modelId="{252734D9-8E0D-4994-824D-8D45970DA8D2}" type="pres">
      <dgm:prSet presAssocID="{F76C5F98-1966-478B-8E16-E65153E499D3}" presName="parentText" presStyleLbl="node1" presStyleIdx="4" presStyleCnt="5">
        <dgm:presLayoutVars>
          <dgm:chMax val="0"/>
          <dgm:bulletEnabled val="1"/>
        </dgm:presLayoutVars>
      </dgm:prSet>
      <dgm:spPr/>
    </dgm:pt>
    <dgm:pt modelId="{9E1FC734-797A-42B5-89CD-8B855A5A5C28}" type="pres">
      <dgm:prSet presAssocID="{F76C5F98-1966-478B-8E16-E65153E499D3}" presName="negativeSpace" presStyleCnt="0"/>
      <dgm:spPr/>
    </dgm:pt>
    <dgm:pt modelId="{6FD88905-365B-4C37-B52C-48269480BBAB}" type="pres">
      <dgm:prSet presAssocID="{F76C5F98-1966-478B-8E16-E65153E499D3}" presName="childText" presStyleLbl="conFgAcc1" presStyleIdx="4" presStyleCnt="5">
        <dgm:presLayoutVars>
          <dgm:bulletEnabled val="1"/>
        </dgm:presLayoutVars>
      </dgm:prSet>
      <dgm:spPr/>
    </dgm:pt>
  </dgm:ptLst>
  <dgm:cxnLst>
    <dgm:cxn modelId="{17A55501-CAC6-4F5E-BE65-5D7622E9EAA1}" srcId="{2F16C935-0E86-4A45-BCA1-F39069B511F4}" destId="{C87A4ED5-36CE-4AD3-9E80-FA567A79906F}" srcOrd="2" destOrd="0" parTransId="{DA4BC5A0-EA0B-4751-AE98-476420C9BE98}" sibTransId="{0DE28BEC-B24D-4171-B165-3F518C33637E}"/>
    <dgm:cxn modelId="{3D9DEA09-DF72-4D1A-96FB-06841FCEF75D}" srcId="{4B67427F-867F-47FD-8DEE-89DC81E86639}" destId="{D108311D-2F77-4663-AAA1-DBC0165DBBCF}" srcOrd="0" destOrd="0" parTransId="{C25A8126-29C9-448C-8DE6-6D25CCF1FB68}" sibTransId="{D978742E-FDEA-44F9-AFD9-B4EDC9A57022}"/>
    <dgm:cxn modelId="{BD330111-668D-4186-833A-9F9CD79043B8}" type="presOf" srcId="{CAAC3CBB-1670-4DB8-AEE9-2FE8395905CD}" destId="{6FD88905-365B-4C37-B52C-48269480BBAB}" srcOrd="0" destOrd="0" presId="urn:microsoft.com/office/officeart/2005/8/layout/list1"/>
    <dgm:cxn modelId="{D06EC41B-CCB4-4980-A8FC-0C6C9CCB770F}" srcId="{AED50128-6129-4189-8AC2-7D9452A5143E}" destId="{78585090-819F-4B42-8748-B740E1775875}" srcOrd="0" destOrd="0" parTransId="{A1C27FCF-D687-4EF7-921B-9F9F4A54A0A0}" sibTransId="{EC5CEFE5-17CA-4E29-B3A1-EF42AC727FE5}"/>
    <dgm:cxn modelId="{7FD8211C-E48B-4F67-AA8B-E0161CF5AFD8}" type="presOf" srcId="{F76C5F98-1966-478B-8E16-E65153E499D3}" destId="{252734D9-8E0D-4994-824D-8D45970DA8D2}" srcOrd="1" destOrd="0" presId="urn:microsoft.com/office/officeart/2005/8/layout/list1"/>
    <dgm:cxn modelId="{39E8A425-FE18-4686-894B-37EFB149CBB5}" type="presOf" srcId="{C87A4ED5-36CE-4AD3-9E80-FA567A79906F}" destId="{B2F18EF4-6B12-4DFC-9C1D-41FD17B79E24}" srcOrd="0" destOrd="0" presId="urn:microsoft.com/office/officeart/2005/8/layout/list1"/>
    <dgm:cxn modelId="{E0C59627-654A-4059-B6C6-107DD17E30EC}" srcId="{F76C5F98-1966-478B-8E16-E65153E499D3}" destId="{CAAC3CBB-1670-4DB8-AEE9-2FE8395905CD}" srcOrd="0" destOrd="0" parTransId="{A075B094-7C39-4F0A-8216-D08C4FC323A3}" sibTransId="{64BC79FF-34C3-4F2A-B951-33BDFD42A72B}"/>
    <dgm:cxn modelId="{B21D3528-E669-4749-B057-96351A2E9906}" type="presOf" srcId="{4B67427F-867F-47FD-8DEE-89DC81E86639}" destId="{7F4F753B-176F-4220-9350-6E4DC8D60003}" srcOrd="1" destOrd="0" presId="urn:microsoft.com/office/officeart/2005/8/layout/list1"/>
    <dgm:cxn modelId="{0883253B-1F1E-40C1-A414-76AAC1BDD379}" type="presOf" srcId="{0EC6AA9A-1BD9-40CB-9F8E-E98D3113F003}" destId="{6B604470-96A1-4808-B4B7-29D9E300A003}" srcOrd="0" destOrd="0" presId="urn:microsoft.com/office/officeart/2005/8/layout/list1"/>
    <dgm:cxn modelId="{164CFE60-0FC8-4AB1-B0EB-B3F840E97014}" srcId="{C87A4ED5-36CE-4AD3-9E80-FA567A79906F}" destId="{0EC6AA9A-1BD9-40CB-9F8E-E98D3113F003}" srcOrd="0" destOrd="0" parTransId="{84F0D013-492A-4ADA-AD5E-A72DBB393BF9}" sibTransId="{41EA05D9-D3F7-4820-AC49-0CAA79FF6379}"/>
    <dgm:cxn modelId="{D7E71262-9012-4B80-B19E-0ABAE6B80F6A}" type="presOf" srcId="{D108311D-2F77-4663-AAA1-DBC0165DBBCF}" destId="{C612807C-153C-4CE7-B055-7CFD3072DC8B}" srcOrd="0" destOrd="0" presId="urn:microsoft.com/office/officeart/2005/8/layout/list1"/>
    <dgm:cxn modelId="{28F2F847-367F-458A-9E95-F7E07E8E4E78}" type="presOf" srcId="{F76C5F98-1966-478B-8E16-E65153E499D3}" destId="{F5488E22-DE86-4AED-98CC-396E88171985}" srcOrd="0" destOrd="0" presId="urn:microsoft.com/office/officeart/2005/8/layout/list1"/>
    <dgm:cxn modelId="{DE70164E-FB05-4575-95D1-00D6EF58E649}" srcId="{2F16C935-0E86-4A45-BCA1-F39069B511F4}" destId="{D22BA93D-F369-42E1-A8AF-2327437C645E}" srcOrd="1" destOrd="0" parTransId="{5DBDC108-1E68-4EC5-AD1E-2ACE284FB641}" sibTransId="{0811B5B6-E03B-4C30-B605-52A582B84309}"/>
    <dgm:cxn modelId="{5D1E9755-87D9-4E04-ACA1-6E8E225E1C55}" srcId="{D22BA93D-F369-42E1-A8AF-2327437C645E}" destId="{6D0B6B9C-DBD1-4F50-B903-453069F280FD}" srcOrd="0" destOrd="0" parTransId="{9D1FE49A-E5F6-449A-9771-F7FEBC6F019B}" sibTransId="{85A309DC-D4B9-49B0-8433-70E4B1D3F187}"/>
    <dgm:cxn modelId="{1BBA0257-7CF9-48E9-9FE7-694ED0E54A23}" type="presOf" srcId="{D22BA93D-F369-42E1-A8AF-2327437C645E}" destId="{267F6A6C-E224-42E0-9531-9BEBE36D749F}" srcOrd="0" destOrd="0" presId="urn:microsoft.com/office/officeart/2005/8/layout/list1"/>
    <dgm:cxn modelId="{AF791E7D-B35F-4C43-B74E-5D24D001D538}" srcId="{2F16C935-0E86-4A45-BCA1-F39069B511F4}" destId="{F76C5F98-1966-478B-8E16-E65153E499D3}" srcOrd="4" destOrd="0" parTransId="{F9DCF406-EB6A-4DBF-B8D9-7E01A37D54F3}" sibTransId="{A0B0F1DF-C478-45A4-9A4A-8A3510D674F7}"/>
    <dgm:cxn modelId="{9E5B587F-07E3-4FE3-B3EB-FF2293B4F9BE}" type="presOf" srcId="{78585090-819F-4B42-8748-B740E1775875}" destId="{2C49C317-6616-417B-9BB5-70D4778AF459}" srcOrd="0" destOrd="0" presId="urn:microsoft.com/office/officeart/2005/8/layout/list1"/>
    <dgm:cxn modelId="{1F27BF92-59BD-4B95-8B4C-B9870133581D}" type="presOf" srcId="{4B67427F-867F-47FD-8DEE-89DC81E86639}" destId="{C23DF83A-6D2E-43F8-9536-514AA62353A3}" srcOrd="0" destOrd="0" presId="urn:microsoft.com/office/officeart/2005/8/layout/list1"/>
    <dgm:cxn modelId="{A1598797-2348-43CB-9C1C-54BB356C1EFB}" type="presOf" srcId="{AED50128-6129-4189-8AC2-7D9452A5143E}" destId="{888683DE-0BC2-401C-B23B-5EB5B13A5D24}" srcOrd="0" destOrd="0" presId="urn:microsoft.com/office/officeart/2005/8/layout/list1"/>
    <dgm:cxn modelId="{96F62599-EC59-4C99-95CB-1D4C41386909}" srcId="{2F16C935-0E86-4A45-BCA1-F39069B511F4}" destId="{AED50128-6129-4189-8AC2-7D9452A5143E}" srcOrd="3" destOrd="0" parTransId="{8C4627D9-16DC-41AE-B420-0D39E71B26AE}" sibTransId="{8628C134-5440-483B-B477-5835F177664C}"/>
    <dgm:cxn modelId="{7452989B-F3D4-41C5-AAFD-25123ECB17D8}" type="presOf" srcId="{D22BA93D-F369-42E1-A8AF-2327437C645E}" destId="{9EC8A63B-FA23-4662-9152-83BBA60D4469}" srcOrd="1" destOrd="0" presId="urn:microsoft.com/office/officeart/2005/8/layout/list1"/>
    <dgm:cxn modelId="{16F89ED0-041B-4671-9F47-562B2EB05AA8}" type="presOf" srcId="{C87A4ED5-36CE-4AD3-9E80-FA567A79906F}" destId="{3CBB87CE-BC30-43AC-9BA5-CF75431ED233}" srcOrd="1" destOrd="0" presId="urn:microsoft.com/office/officeart/2005/8/layout/list1"/>
    <dgm:cxn modelId="{698D5CDB-C092-4B55-9C3E-7BE1D0C9F297}" type="presOf" srcId="{6D0B6B9C-DBD1-4F50-B903-453069F280FD}" destId="{6FF4666B-7EA5-4DBC-8C04-0C2576CFE59B}" srcOrd="0" destOrd="0" presId="urn:microsoft.com/office/officeart/2005/8/layout/list1"/>
    <dgm:cxn modelId="{4DF4F6E7-854B-40AE-A622-E6AF2F0DD9DD}" srcId="{2F16C935-0E86-4A45-BCA1-F39069B511F4}" destId="{4B67427F-867F-47FD-8DEE-89DC81E86639}" srcOrd="0" destOrd="0" parTransId="{0F20B623-9689-45E7-9D38-49FFA887AFD7}" sibTransId="{6EEBF0B3-0A9D-41D9-9A7E-B02BAB2501B6}"/>
    <dgm:cxn modelId="{16D8A5F6-A0BB-4F00-811F-AC7993639DD8}" type="presOf" srcId="{AED50128-6129-4189-8AC2-7D9452A5143E}" destId="{CDE3F7EC-DD89-40F6-9527-4FC09471282C}" srcOrd="1" destOrd="0" presId="urn:microsoft.com/office/officeart/2005/8/layout/list1"/>
    <dgm:cxn modelId="{94DB29F9-94CE-40AC-AB9B-B7589DDFC15D}" type="presOf" srcId="{2F16C935-0E86-4A45-BCA1-F39069B511F4}" destId="{7ADF10A7-C268-4C03-B1D6-C44898E7A191}" srcOrd="0" destOrd="0" presId="urn:microsoft.com/office/officeart/2005/8/layout/list1"/>
    <dgm:cxn modelId="{6D0B51B3-4210-4BFC-A435-A6AA8AFC1E6D}" type="presParOf" srcId="{7ADF10A7-C268-4C03-B1D6-C44898E7A191}" destId="{7C08FC96-B895-4C07-90FE-2DFFC98BA6A1}" srcOrd="0" destOrd="0" presId="urn:microsoft.com/office/officeart/2005/8/layout/list1"/>
    <dgm:cxn modelId="{10BCB671-34E9-4510-9684-C846F5CC79D8}" type="presParOf" srcId="{7C08FC96-B895-4C07-90FE-2DFFC98BA6A1}" destId="{C23DF83A-6D2E-43F8-9536-514AA62353A3}" srcOrd="0" destOrd="0" presId="urn:microsoft.com/office/officeart/2005/8/layout/list1"/>
    <dgm:cxn modelId="{AB2078FF-A136-4F3B-BC78-E443E8161E35}" type="presParOf" srcId="{7C08FC96-B895-4C07-90FE-2DFFC98BA6A1}" destId="{7F4F753B-176F-4220-9350-6E4DC8D60003}" srcOrd="1" destOrd="0" presId="urn:microsoft.com/office/officeart/2005/8/layout/list1"/>
    <dgm:cxn modelId="{C4D53AB7-57CF-4408-9962-5AA7EA937D51}" type="presParOf" srcId="{7ADF10A7-C268-4C03-B1D6-C44898E7A191}" destId="{209D2F3F-B8C3-43D7-AFE8-E0897650C9D0}" srcOrd="1" destOrd="0" presId="urn:microsoft.com/office/officeart/2005/8/layout/list1"/>
    <dgm:cxn modelId="{712CAB97-58B0-414F-868C-0B4B85CC984D}" type="presParOf" srcId="{7ADF10A7-C268-4C03-B1D6-C44898E7A191}" destId="{C612807C-153C-4CE7-B055-7CFD3072DC8B}" srcOrd="2" destOrd="0" presId="urn:microsoft.com/office/officeart/2005/8/layout/list1"/>
    <dgm:cxn modelId="{3F745558-23C0-43D3-9F76-2AAD195BEB38}" type="presParOf" srcId="{7ADF10A7-C268-4C03-B1D6-C44898E7A191}" destId="{077562AE-1EF0-4039-AAF9-DEB7F4DFF6AC}" srcOrd="3" destOrd="0" presId="urn:microsoft.com/office/officeart/2005/8/layout/list1"/>
    <dgm:cxn modelId="{8526AE71-E3AA-4A4D-A7F4-9545EAE7D62B}" type="presParOf" srcId="{7ADF10A7-C268-4C03-B1D6-C44898E7A191}" destId="{8BE3DA26-E08F-4075-A3E8-5382FA887ADF}" srcOrd="4" destOrd="0" presId="urn:microsoft.com/office/officeart/2005/8/layout/list1"/>
    <dgm:cxn modelId="{9031039E-C27A-4989-92B1-DED00C3C052C}" type="presParOf" srcId="{8BE3DA26-E08F-4075-A3E8-5382FA887ADF}" destId="{267F6A6C-E224-42E0-9531-9BEBE36D749F}" srcOrd="0" destOrd="0" presId="urn:microsoft.com/office/officeart/2005/8/layout/list1"/>
    <dgm:cxn modelId="{CDE4E442-5E30-4486-9619-672E6EE06E88}" type="presParOf" srcId="{8BE3DA26-E08F-4075-A3E8-5382FA887ADF}" destId="{9EC8A63B-FA23-4662-9152-83BBA60D4469}" srcOrd="1" destOrd="0" presId="urn:microsoft.com/office/officeart/2005/8/layout/list1"/>
    <dgm:cxn modelId="{E61E1F9F-6BEA-478C-8A56-96677BC7F5AC}" type="presParOf" srcId="{7ADF10A7-C268-4C03-B1D6-C44898E7A191}" destId="{6A313975-F732-406E-8002-D9BEF5605C19}" srcOrd="5" destOrd="0" presId="urn:microsoft.com/office/officeart/2005/8/layout/list1"/>
    <dgm:cxn modelId="{AEB08A2B-524D-4BD3-BBC9-30EBE5BEC56E}" type="presParOf" srcId="{7ADF10A7-C268-4C03-B1D6-C44898E7A191}" destId="{6FF4666B-7EA5-4DBC-8C04-0C2576CFE59B}" srcOrd="6" destOrd="0" presId="urn:microsoft.com/office/officeart/2005/8/layout/list1"/>
    <dgm:cxn modelId="{B02561CE-4323-4CD9-8A3C-04A24A72F803}" type="presParOf" srcId="{7ADF10A7-C268-4C03-B1D6-C44898E7A191}" destId="{4B69D936-EAC8-42DF-A03C-AC5BD7926E53}" srcOrd="7" destOrd="0" presId="urn:microsoft.com/office/officeart/2005/8/layout/list1"/>
    <dgm:cxn modelId="{8DE5EDCB-0C98-4734-9087-BE701E37B30F}" type="presParOf" srcId="{7ADF10A7-C268-4C03-B1D6-C44898E7A191}" destId="{F10E5F1B-5CBF-4BD6-80C3-1FCC2D7D0458}" srcOrd="8" destOrd="0" presId="urn:microsoft.com/office/officeart/2005/8/layout/list1"/>
    <dgm:cxn modelId="{F2667A38-03C4-41D8-BBCD-28C66D33222C}" type="presParOf" srcId="{F10E5F1B-5CBF-4BD6-80C3-1FCC2D7D0458}" destId="{B2F18EF4-6B12-4DFC-9C1D-41FD17B79E24}" srcOrd="0" destOrd="0" presId="urn:microsoft.com/office/officeart/2005/8/layout/list1"/>
    <dgm:cxn modelId="{29A41210-45C7-4CB9-83A1-291B3140F311}" type="presParOf" srcId="{F10E5F1B-5CBF-4BD6-80C3-1FCC2D7D0458}" destId="{3CBB87CE-BC30-43AC-9BA5-CF75431ED233}" srcOrd="1" destOrd="0" presId="urn:microsoft.com/office/officeart/2005/8/layout/list1"/>
    <dgm:cxn modelId="{2E5544EC-6EEB-4366-B808-EF8D2367168B}" type="presParOf" srcId="{7ADF10A7-C268-4C03-B1D6-C44898E7A191}" destId="{FD5B4F7D-E504-4120-81EB-8984CAAD9670}" srcOrd="9" destOrd="0" presId="urn:microsoft.com/office/officeart/2005/8/layout/list1"/>
    <dgm:cxn modelId="{5A62F763-740C-408C-83AB-02A370F89DD9}" type="presParOf" srcId="{7ADF10A7-C268-4C03-B1D6-C44898E7A191}" destId="{6B604470-96A1-4808-B4B7-29D9E300A003}" srcOrd="10" destOrd="0" presId="urn:microsoft.com/office/officeart/2005/8/layout/list1"/>
    <dgm:cxn modelId="{AB19B76F-787A-4A2C-9D07-95B8981E334E}" type="presParOf" srcId="{7ADF10A7-C268-4C03-B1D6-C44898E7A191}" destId="{6B9C4010-7AE6-4963-B833-EF5F2A8337AD}" srcOrd="11" destOrd="0" presId="urn:microsoft.com/office/officeart/2005/8/layout/list1"/>
    <dgm:cxn modelId="{55650BFE-638B-43F8-B042-DFAD3B75EF39}" type="presParOf" srcId="{7ADF10A7-C268-4C03-B1D6-C44898E7A191}" destId="{200A47DA-5DBA-4447-ADDF-B44167FB7C71}" srcOrd="12" destOrd="0" presId="urn:microsoft.com/office/officeart/2005/8/layout/list1"/>
    <dgm:cxn modelId="{0FF7DA17-8387-41A9-849A-4F3F7695FE0C}" type="presParOf" srcId="{200A47DA-5DBA-4447-ADDF-B44167FB7C71}" destId="{888683DE-0BC2-401C-B23B-5EB5B13A5D24}" srcOrd="0" destOrd="0" presId="urn:microsoft.com/office/officeart/2005/8/layout/list1"/>
    <dgm:cxn modelId="{48D1C685-50FE-4D72-9F17-4565DF1A4D58}" type="presParOf" srcId="{200A47DA-5DBA-4447-ADDF-B44167FB7C71}" destId="{CDE3F7EC-DD89-40F6-9527-4FC09471282C}" srcOrd="1" destOrd="0" presId="urn:microsoft.com/office/officeart/2005/8/layout/list1"/>
    <dgm:cxn modelId="{AA027DEE-2C55-4F9D-ABB4-07E195973352}" type="presParOf" srcId="{7ADF10A7-C268-4C03-B1D6-C44898E7A191}" destId="{ADE09325-7828-4E75-9A10-E05F0CE1EE5D}" srcOrd="13" destOrd="0" presId="urn:microsoft.com/office/officeart/2005/8/layout/list1"/>
    <dgm:cxn modelId="{694BF925-C01B-48F6-A151-4B287747AE17}" type="presParOf" srcId="{7ADF10A7-C268-4C03-B1D6-C44898E7A191}" destId="{2C49C317-6616-417B-9BB5-70D4778AF459}" srcOrd="14" destOrd="0" presId="urn:microsoft.com/office/officeart/2005/8/layout/list1"/>
    <dgm:cxn modelId="{1D2BEA29-F69D-40F0-8FE8-585C08AE34BD}" type="presParOf" srcId="{7ADF10A7-C268-4C03-B1D6-C44898E7A191}" destId="{FBD5CF55-1B19-4350-93AB-D51C5446530C}" srcOrd="15" destOrd="0" presId="urn:microsoft.com/office/officeart/2005/8/layout/list1"/>
    <dgm:cxn modelId="{520DB181-6F1C-4A44-B843-C065AA45AC9C}" type="presParOf" srcId="{7ADF10A7-C268-4C03-B1D6-C44898E7A191}" destId="{A052E467-ABFD-4A3A-9A36-7F88FDE7098F}" srcOrd="16" destOrd="0" presId="urn:microsoft.com/office/officeart/2005/8/layout/list1"/>
    <dgm:cxn modelId="{3246F820-84EC-483D-AA6C-865F9D8CD3C0}" type="presParOf" srcId="{A052E467-ABFD-4A3A-9A36-7F88FDE7098F}" destId="{F5488E22-DE86-4AED-98CC-396E88171985}" srcOrd="0" destOrd="0" presId="urn:microsoft.com/office/officeart/2005/8/layout/list1"/>
    <dgm:cxn modelId="{2C5B1DAE-4023-4D28-A950-7DF36119EB74}" type="presParOf" srcId="{A052E467-ABFD-4A3A-9A36-7F88FDE7098F}" destId="{252734D9-8E0D-4994-824D-8D45970DA8D2}" srcOrd="1" destOrd="0" presId="urn:microsoft.com/office/officeart/2005/8/layout/list1"/>
    <dgm:cxn modelId="{6602DD61-058C-4A21-A5A4-CFF992C617EA}" type="presParOf" srcId="{7ADF10A7-C268-4C03-B1D6-C44898E7A191}" destId="{9E1FC734-797A-42B5-89CD-8B855A5A5C28}" srcOrd="17" destOrd="0" presId="urn:microsoft.com/office/officeart/2005/8/layout/list1"/>
    <dgm:cxn modelId="{A47C8E5E-A7E9-45F0-88B6-B9F2BC05204A}" type="presParOf" srcId="{7ADF10A7-C268-4C03-B1D6-C44898E7A191}" destId="{6FD88905-365B-4C37-B52C-48269480BBA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2807C-153C-4CE7-B055-7CFD3072DC8B}">
      <dsp:nvSpPr>
        <dsp:cNvPr id="0" name=""/>
        <dsp:cNvSpPr/>
      </dsp:nvSpPr>
      <dsp:spPr>
        <a:xfrm>
          <a:off x="0" y="421975"/>
          <a:ext cx="8125816"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54" tIns="416560" rIns="63065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solidFill>
                <a:schemeClr val="tx1"/>
              </a:solidFill>
              <a:latin typeface="Calibri"/>
              <a:ea typeface="+mn-ea"/>
              <a:cs typeface="+mn-cs"/>
            </a:rPr>
            <a:t>Students Pursuing Advanced Grad Study</a:t>
          </a:r>
        </a:p>
      </dsp:txBody>
      <dsp:txXfrm>
        <a:off x="0" y="421975"/>
        <a:ext cx="8125816" cy="850500"/>
      </dsp:txXfrm>
    </dsp:sp>
    <dsp:sp modelId="{7F4F753B-176F-4220-9350-6E4DC8D60003}">
      <dsp:nvSpPr>
        <dsp:cNvPr id="0" name=""/>
        <dsp:cNvSpPr/>
      </dsp:nvSpPr>
      <dsp:spPr>
        <a:xfrm>
          <a:off x="406290" y="126775"/>
          <a:ext cx="5688071"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6" tIns="0" rIns="214996" bIns="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Calibri" panose="020F0502020204030204"/>
              <a:ea typeface="+mn-ea"/>
              <a:cs typeface="+mn-cs"/>
            </a:rPr>
            <a:t> Scholars</a:t>
          </a:r>
        </a:p>
      </dsp:txBody>
      <dsp:txXfrm>
        <a:off x="435111" y="155596"/>
        <a:ext cx="5630429" cy="532758"/>
      </dsp:txXfrm>
    </dsp:sp>
    <dsp:sp modelId="{6FF4666B-7EA5-4DBC-8C04-0C2576CFE59B}">
      <dsp:nvSpPr>
        <dsp:cNvPr id="0" name=""/>
        <dsp:cNvSpPr/>
      </dsp:nvSpPr>
      <dsp:spPr>
        <a:xfrm>
          <a:off x="0" y="1675675"/>
          <a:ext cx="8125816" cy="850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54" tIns="416560" rIns="63065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chemeClr val="tx1"/>
              </a:solidFill>
              <a:latin typeface="Calibri" panose="020F0502020204030204"/>
              <a:ea typeface="+mn-ea"/>
              <a:cs typeface="+mn-cs"/>
            </a:rPr>
            <a:t>Nominate Scholars, Advise</a:t>
          </a:r>
        </a:p>
      </dsp:txBody>
      <dsp:txXfrm>
        <a:off x="0" y="1675675"/>
        <a:ext cx="8125816" cy="850500"/>
      </dsp:txXfrm>
    </dsp:sp>
    <dsp:sp modelId="{9EC8A63B-FA23-4662-9152-83BBA60D4469}">
      <dsp:nvSpPr>
        <dsp:cNvPr id="0" name=""/>
        <dsp:cNvSpPr/>
      </dsp:nvSpPr>
      <dsp:spPr>
        <a:xfrm>
          <a:off x="406290" y="1380475"/>
          <a:ext cx="5688071"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6" tIns="0" rIns="214996" bIns="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alibri" panose="020F0502020204030204"/>
              <a:ea typeface="+mn-ea"/>
              <a:cs typeface="+mn-cs"/>
            </a:rPr>
            <a:t>Undergraduate Mentors</a:t>
          </a:r>
        </a:p>
      </dsp:txBody>
      <dsp:txXfrm>
        <a:off x="435111" y="1409296"/>
        <a:ext cx="5630429" cy="532758"/>
      </dsp:txXfrm>
    </dsp:sp>
    <dsp:sp modelId="{6B604470-96A1-4808-B4B7-29D9E300A003}">
      <dsp:nvSpPr>
        <dsp:cNvPr id="0" name=""/>
        <dsp:cNvSpPr/>
      </dsp:nvSpPr>
      <dsp:spPr>
        <a:xfrm>
          <a:off x="0" y="2929375"/>
          <a:ext cx="8125816" cy="850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54" tIns="416560" rIns="63065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chemeClr val="tx1"/>
              </a:solidFill>
              <a:latin typeface="Calibri" panose="020F0502020204030204"/>
              <a:ea typeface="+mn-ea"/>
              <a:cs typeface="+mn-cs"/>
            </a:rPr>
            <a:t>Assigned a Scholar, Advise </a:t>
          </a:r>
        </a:p>
      </dsp:txBody>
      <dsp:txXfrm>
        <a:off x="0" y="2929375"/>
        <a:ext cx="8125816" cy="850500"/>
      </dsp:txXfrm>
    </dsp:sp>
    <dsp:sp modelId="{3CBB87CE-BC30-43AC-9BA5-CF75431ED233}">
      <dsp:nvSpPr>
        <dsp:cNvPr id="0" name=""/>
        <dsp:cNvSpPr/>
      </dsp:nvSpPr>
      <dsp:spPr>
        <a:xfrm>
          <a:off x="406290" y="2634175"/>
          <a:ext cx="5688071"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6" tIns="0" rIns="214996"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a:ea typeface="+mn-ea"/>
              <a:cs typeface="+mn-cs"/>
            </a:rPr>
            <a:t>Graduate Facilitators   </a:t>
          </a:r>
        </a:p>
      </dsp:txBody>
      <dsp:txXfrm>
        <a:off x="435111" y="2662996"/>
        <a:ext cx="5630429" cy="532758"/>
      </dsp:txXfrm>
    </dsp:sp>
    <dsp:sp modelId="{2C49C317-6616-417B-9BB5-70D4778AF459}">
      <dsp:nvSpPr>
        <dsp:cNvPr id="0" name=""/>
        <dsp:cNvSpPr/>
      </dsp:nvSpPr>
      <dsp:spPr>
        <a:xfrm>
          <a:off x="0" y="4183076"/>
          <a:ext cx="8125816" cy="850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54" tIns="416560" rIns="63065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chemeClr val="tx1"/>
              </a:solidFill>
              <a:latin typeface="Calibri" panose="020F0502020204030204"/>
              <a:ea typeface="+mn-ea"/>
              <a:cs typeface="+mn-cs"/>
            </a:rPr>
            <a:t>Gulf States, MidAtlantic, Southeast, etc.</a:t>
          </a:r>
        </a:p>
      </dsp:txBody>
      <dsp:txXfrm>
        <a:off x="0" y="4183076"/>
        <a:ext cx="8125816" cy="850500"/>
      </dsp:txXfrm>
    </dsp:sp>
    <dsp:sp modelId="{CDE3F7EC-DD89-40F6-9527-4FC09471282C}">
      <dsp:nvSpPr>
        <dsp:cNvPr id="0" name=""/>
        <dsp:cNvSpPr/>
      </dsp:nvSpPr>
      <dsp:spPr>
        <a:xfrm>
          <a:off x="406290" y="3887876"/>
          <a:ext cx="5688071"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6" tIns="0" rIns="214996"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a:ea typeface="+mn-ea"/>
              <a:cs typeface="+mn-cs"/>
            </a:rPr>
            <a:t>Regional Alliances</a:t>
          </a:r>
        </a:p>
      </dsp:txBody>
      <dsp:txXfrm>
        <a:off x="435111" y="3916697"/>
        <a:ext cx="5630429" cy="532758"/>
      </dsp:txXfrm>
    </dsp:sp>
    <dsp:sp modelId="{6FD88905-365B-4C37-B52C-48269480BBAB}">
      <dsp:nvSpPr>
        <dsp:cNvPr id="0" name=""/>
        <dsp:cNvSpPr/>
      </dsp:nvSpPr>
      <dsp:spPr>
        <a:xfrm>
          <a:off x="0" y="5436776"/>
          <a:ext cx="8125816" cy="8505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54" tIns="416560" rIns="63065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solidFill>
                <a:schemeClr val="tx1"/>
              </a:solidFill>
              <a:latin typeface="Calibri" panose="020F0502020204030204"/>
              <a:ea typeface="+mn-ea"/>
              <a:cs typeface="+mn-cs"/>
            </a:rPr>
            <a:t>Support $ &amp; Recruit for Careers</a:t>
          </a:r>
        </a:p>
      </dsp:txBody>
      <dsp:txXfrm>
        <a:off x="0" y="5436776"/>
        <a:ext cx="8125816" cy="850500"/>
      </dsp:txXfrm>
    </dsp:sp>
    <dsp:sp modelId="{252734D9-8E0D-4994-824D-8D45970DA8D2}">
      <dsp:nvSpPr>
        <dsp:cNvPr id="0" name=""/>
        <dsp:cNvSpPr/>
      </dsp:nvSpPr>
      <dsp:spPr>
        <a:xfrm>
          <a:off x="406290" y="5141576"/>
          <a:ext cx="5688071"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6" tIns="0" rIns="214996" bIns="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Calibri" panose="020F0502020204030204"/>
              <a:ea typeface="+mn-ea"/>
              <a:cs typeface="+mn-cs"/>
            </a:rPr>
            <a:t> Sponsors</a:t>
          </a:r>
        </a:p>
      </dsp:txBody>
      <dsp:txXfrm>
        <a:off x="435111" y="5170397"/>
        <a:ext cx="5630429"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640C6-8E1B-458B-BA2A-24CA2C545828}"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EC5B9-DF2C-4840-AB2A-69F385756C7E}" type="slidenum">
              <a:rPr lang="en-US" smtClean="0"/>
              <a:t>‹#›</a:t>
            </a:fld>
            <a:endParaRPr lang="en-US"/>
          </a:p>
        </p:txBody>
      </p:sp>
    </p:spTree>
    <p:extLst>
      <p:ext uri="{BB962C8B-B14F-4D97-AF65-F5344CB8AC3E}">
        <p14:creationId xmlns:p14="http://schemas.microsoft.com/office/powerpoint/2010/main" val="88787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EC5B9-DF2C-4840-AB2A-69F385756C7E}" type="slidenum">
              <a:rPr lang="en-US" smtClean="0"/>
              <a:t>2</a:t>
            </a:fld>
            <a:endParaRPr lang="en-US"/>
          </a:p>
        </p:txBody>
      </p:sp>
    </p:spTree>
    <p:extLst>
      <p:ext uri="{BB962C8B-B14F-4D97-AF65-F5344CB8AC3E}">
        <p14:creationId xmlns:p14="http://schemas.microsoft.com/office/powerpoint/2010/main" val="84187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EC5B9-DF2C-4840-AB2A-69F385756C7E}" type="slidenum">
              <a:rPr lang="en-US" smtClean="0"/>
              <a:t>11</a:t>
            </a:fld>
            <a:endParaRPr lang="en-US"/>
          </a:p>
        </p:txBody>
      </p:sp>
    </p:spTree>
    <p:extLst>
      <p:ext uri="{BB962C8B-B14F-4D97-AF65-F5344CB8AC3E}">
        <p14:creationId xmlns:p14="http://schemas.microsoft.com/office/powerpoint/2010/main" val="91758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DA407-D6E7-5149-F5EA-48894FEDC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80F7D-3F26-CD84-4C06-486232BF6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A0A4F-C0BF-3DB1-82AC-E5E0A69C6F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904442-F599-7901-A96F-9723A71AB38D}"/>
              </a:ext>
            </a:extLst>
          </p:cNvPr>
          <p:cNvSpPr>
            <a:spLocks noGrp="1"/>
          </p:cNvSpPr>
          <p:nvPr>
            <p:ph type="sldNum" sz="quarter" idx="5"/>
          </p:nvPr>
        </p:nvSpPr>
        <p:spPr/>
        <p:txBody>
          <a:bodyPr/>
          <a:lstStyle/>
          <a:p>
            <a:fld id="{563EC5B9-DF2C-4840-AB2A-69F385756C7E}" type="slidenum">
              <a:rPr lang="en-US" smtClean="0"/>
              <a:t>12</a:t>
            </a:fld>
            <a:endParaRPr lang="en-US"/>
          </a:p>
        </p:txBody>
      </p:sp>
    </p:spTree>
    <p:extLst>
      <p:ext uri="{BB962C8B-B14F-4D97-AF65-F5344CB8AC3E}">
        <p14:creationId xmlns:p14="http://schemas.microsoft.com/office/powerpoint/2010/main" val="60604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96A5-1BB4-03D5-FF3B-969527381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94E90-BBEE-48BE-07FC-799073A31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B93E8-A8D1-701D-9B48-19639301C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5B268E-572E-98C4-02B8-61D512F8B452}"/>
              </a:ext>
            </a:extLst>
          </p:cNvPr>
          <p:cNvSpPr>
            <a:spLocks noGrp="1"/>
          </p:cNvSpPr>
          <p:nvPr>
            <p:ph type="sldNum" sz="quarter" idx="5"/>
          </p:nvPr>
        </p:nvSpPr>
        <p:spPr/>
        <p:txBody>
          <a:bodyPr/>
          <a:lstStyle/>
          <a:p>
            <a:fld id="{563EC5B9-DF2C-4840-AB2A-69F385756C7E}" type="slidenum">
              <a:rPr lang="en-US" smtClean="0"/>
              <a:t>13</a:t>
            </a:fld>
            <a:endParaRPr lang="en-US"/>
          </a:p>
        </p:txBody>
      </p:sp>
    </p:spTree>
    <p:extLst>
      <p:ext uri="{BB962C8B-B14F-4D97-AF65-F5344CB8AC3E}">
        <p14:creationId xmlns:p14="http://schemas.microsoft.com/office/powerpoint/2010/main" val="33265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1E750-8F20-6063-CA3C-6B1ED1CE0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539FB-F335-0117-7E85-C77081ADD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969B3-FA63-BEF1-E618-4384474D0F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6157DF-EC67-C6B6-257E-C3F183CE41CB}"/>
              </a:ext>
            </a:extLst>
          </p:cNvPr>
          <p:cNvSpPr>
            <a:spLocks noGrp="1"/>
          </p:cNvSpPr>
          <p:nvPr>
            <p:ph type="sldNum" sz="quarter" idx="5"/>
          </p:nvPr>
        </p:nvSpPr>
        <p:spPr/>
        <p:txBody>
          <a:bodyPr/>
          <a:lstStyle/>
          <a:p>
            <a:fld id="{563EC5B9-DF2C-4840-AB2A-69F385756C7E}" type="slidenum">
              <a:rPr lang="en-US" smtClean="0"/>
              <a:t>14</a:t>
            </a:fld>
            <a:endParaRPr lang="en-US"/>
          </a:p>
        </p:txBody>
      </p:sp>
    </p:spTree>
    <p:extLst>
      <p:ext uri="{BB962C8B-B14F-4D97-AF65-F5344CB8AC3E}">
        <p14:creationId xmlns:p14="http://schemas.microsoft.com/office/powerpoint/2010/main" val="101822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7EB9-2B66-3EAC-FAA8-C4963E7BA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B129F-6C21-9E48-1F09-A08E781F6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0F1AA-4353-0B30-EBD7-87B27AF833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6B3217-C1C7-FEA3-0B1E-A6B207B05788}"/>
              </a:ext>
            </a:extLst>
          </p:cNvPr>
          <p:cNvSpPr>
            <a:spLocks noGrp="1"/>
          </p:cNvSpPr>
          <p:nvPr>
            <p:ph type="sldNum" sz="quarter" idx="5"/>
          </p:nvPr>
        </p:nvSpPr>
        <p:spPr/>
        <p:txBody>
          <a:bodyPr/>
          <a:lstStyle/>
          <a:p>
            <a:fld id="{563EC5B9-DF2C-4840-AB2A-69F385756C7E}" type="slidenum">
              <a:rPr lang="en-US" smtClean="0"/>
              <a:t>15</a:t>
            </a:fld>
            <a:endParaRPr lang="en-US"/>
          </a:p>
        </p:txBody>
      </p:sp>
    </p:spTree>
    <p:extLst>
      <p:ext uri="{BB962C8B-B14F-4D97-AF65-F5344CB8AC3E}">
        <p14:creationId xmlns:p14="http://schemas.microsoft.com/office/powerpoint/2010/main" val="382867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054A6-B79F-4E28-93F9-2783E3961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06279-582E-7136-B855-0B621B7C7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F9213-406E-E173-B8E5-41AB76C6F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42672C-2CCE-D8E7-86E0-34544FEBBB18}"/>
              </a:ext>
            </a:extLst>
          </p:cNvPr>
          <p:cNvSpPr>
            <a:spLocks noGrp="1"/>
          </p:cNvSpPr>
          <p:nvPr>
            <p:ph type="sldNum" sz="quarter" idx="5"/>
          </p:nvPr>
        </p:nvSpPr>
        <p:spPr/>
        <p:txBody>
          <a:bodyPr/>
          <a:lstStyle/>
          <a:p>
            <a:fld id="{563EC5B9-DF2C-4840-AB2A-69F385756C7E}" type="slidenum">
              <a:rPr lang="en-US" smtClean="0"/>
              <a:t>16</a:t>
            </a:fld>
            <a:endParaRPr lang="en-US"/>
          </a:p>
        </p:txBody>
      </p:sp>
    </p:spTree>
    <p:extLst>
      <p:ext uri="{BB962C8B-B14F-4D97-AF65-F5344CB8AC3E}">
        <p14:creationId xmlns:p14="http://schemas.microsoft.com/office/powerpoint/2010/main" val="347915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6A81-E0DA-0EDC-F109-4FAC27E45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8E6FF-DB2E-B5FF-86CD-0003EBACF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C192F-CF7D-31D6-B9C3-176177F10C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D93E1-779C-9F70-BC45-2A449CED06DA}"/>
              </a:ext>
            </a:extLst>
          </p:cNvPr>
          <p:cNvSpPr>
            <a:spLocks noGrp="1"/>
          </p:cNvSpPr>
          <p:nvPr>
            <p:ph type="sldNum" sz="quarter" idx="5"/>
          </p:nvPr>
        </p:nvSpPr>
        <p:spPr/>
        <p:txBody>
          <a:bodyPr/>
          <a:lstStyle/>
          <a:p>
            <a:fld id="{563EC5B9-DF2C-4840-AB2A-69F385756C7E}" type="slidenum">
              <a:rPr lang="en-US" smtClean="0"/>
              <a:t>17</a:t>
            </a:fld>
            <a:endParaRPr lang="en-US"/>
          </a:p>
        </p:txBody>
      </p:sp>
    </p:spTree>
    <p:extLst>
      <p:ext uri="{BB962C8B-B14F-4D97-AF65-F5344CB8AC3E}">
        <p14:creationId xmlns:p14="http://schemas.microsoft.com/office/powerpoint/2010/main" val="275929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EC5B9-DF2C-4840-AB2A-69F385756C7E}" type="slidenum">
              <a:rPr lang="en-US" smtClean="0"/>
              <a:t>3</a:t>
            </a:fld>
            <a:endParaRPr lang="en-US"/>
          </a:p>
        </p:txBody>
      </p:sp>
    </p:spTree>
    <p:extLst>
      <p:ext uri="{BB962C8B-B14F-4D97-AF65-F5344CB8AC3E}">
        <p14:creationId xmlns:p14="http://schemas.microsoft.com/office/powerpoint/2010/main" val="406612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EC5B9-DF2C-4840-AB2A-69F385756C7E}" type="slidenum">
              <a:rPr lang="en-US" smtClean="0"/>
              <a:t>4</a:t>
            </a:fld>
            <a:endParaRPr lang="en-US"/>
          </a:p>
        </p:txBody>
      </p:sp>
    </p:spTree>
    <p:extLst>
      <p:ext uri="{BB962C8B-B14F-4D97-AF65-F5344CB8AC3E}">
        <p14:creationId xmlns:p14="http://schemas.microsoft.com/office/powerpoint/2010/main" val="175149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3EC5B9-DF2C-4840-AB2A-69F385756C7E}" type="slidenum">
              <a:rPr lang="en-US" smtClean="0"/>
              <a:t>5</a:t>
            </a:fld>
            <a:endParaRPr lang="en-US"/>
          </a:p>
        </p:txBody>
      </p:sp>
    </p:spTree>
    <p:extLst>
      <p:ext uri="{BB962C8B-B14F-4D97-AF65-F5344CB8AC3E}">
        <p14:creationId xmlns:p14="http://schemas.microsoft.com/office/powerpoint/2010/main" val="270784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63CF-C699-459F-5D54-CE0BC4D59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D0F06-8F39-C8C9-93F2-66F5BB5EB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CC9B5-79A8-52F0-1B0C-A411DB485E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EBD49-BEF9-C055-868F-33D0E8C19C63}"/>
              </a:ext>
            </a:extLst>
          </p:cNvPr>
          <p:cNvSpPr>
            <a:spLocks noGrp="1"/>
          </p:cNvSpPr>
          <p:nvPr>
            <p:ph type="sldNum" sz="quarter" idx="5"/>
          </p:nvPr>
        </p:nvSpPr>
        <p:spPr/>
        <p:txBody>
          <a:bodyPr/>
          <a:lstStyle/>
          <a:p>
            <a:fld id="{563EC5B9-DF2C-4840-AB2A-69F385756C7E}" type="slidenum">
              <a:rPr lang="en-US" smtClean="0"/>
              <a:t>6</a:t>
            </a:fld>
            <a:endParaRPr lang="en-US"/>
          </a:p>
        </p:txBody>
      </p:sp>
    </p:spTree>
    <p:extLst>
      <p:ext uri="{BB962C8B-B14F-4D97-AF65-F5344CB8AC3E}">
        <p14:creationId xmlns:p14="http://schemas.microsoft.com/office/powerpoint/2010/main" val="82910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EC5B9-DF2C-4840-AB2A-69F385756C7E}" type="slidenum">
              <a:rPr lang="en-US" smtClean="0"/>
              <a:t>7</a:t>
            </a:fld>
            <a:endParaRPr lang="en-US"/>
          </a:p>
        </p:txBody>
      </p:sp>
    </p:spTree>
    <p:extLst>
      <p:ext uri="{BB962C8B-B14F-4D97-AF65-F5344CB8AC3E}">
        <p14:creationId xmlns:p14="http://schemas.microsoft.com/office/powerpoint/2010/main" val="321744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DE03-5933-4279-E8CC-2D0E9B52A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B6DD0-3708-754C-5ED6-281A16653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AFC88-198F-15E5-053A-B26D27AA9E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E4A4C5DC-7163-6CEF-83D1-19EF1C827661}"/>
              </a:ext>
            </a:extLst>
          </p:cNvPr>
          <p:cNvSpPr>
            <a:spLocks noGrp="1"/>
          </p:cNvSpPr>
          <p:nvPr>
            <p:ph type="sldNum" sz="quarter" idx="5"/>
          </p:nvPr>
        </p:nvSpPr>
        <p:spPr/>
        <p:txBody>
          <a:bodyPr/>
          <a:lstStyle/>
          <a:p>
            <a:fld id="{563EC5B9-DF2C-4840-AB2A-69F385756C7E}" type="slidenum">
              <a:rPr lang="en-US" smtClean="0"/>
              <a:t>8</a:t>
            </a:fld>
            <a:endParaRPr lang="en-US"/>
          </a:p>
        </p:txBody>
      </p:sp>
    </p:spTree>
    <p:extLst>
      <p:ext uri="{BB962C8B-B14F-4D97-AF65-F5344CB8AC3E}">
        <p14:creationId xmlns:p14="http://schemas.microsoft.com/office/powerpoint/2010/main" val="148589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2CAC0-BFDA-D754-7048-7276FFC82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5F51F-E2E5-DB7E-1082-54944B5AD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39722-D132-FCD4-C361-F8E37D62E2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333022-1B5D-8D2B-EC45-CF435EB54817}"/>
              </a:ext>
            </a:extLst>
          </p:cNvPr>
          <p:cNvSpPr>
            <a:spLocks noGrp="1"/>
          </p:cNvSpPr>
          <p:nvPr>
            <p:ph type="sldNum" sz="quarter" idx="5"/>
          </p:nvPr>
        </p:nvSpPr>
        <p:spPr/>
        <p:txBody>
          <a:bodyPr/>
          <a:lstStyle/>
          <a:p>
            <a:fld id="{563EC5B9-DF2C-4840-AB2A-69F385756C7E}" type="slidenum">
              <a:rPr lang="en-US" smtClean="0"/>
              <a:t>9</a:t>
            </a:fld>
            <a:endParaRPr lang="en-US"/>
          </a:p>
        </p:txBody>
      </p:sp>
    </p:spTree>
    <p:extLst>
      <p:ext uri="{BB962C8B-B14F-4D97-AF65-F5344CB8AC3E}">
        <p14:creationId xmlns:p14="http://schemas.microsoft.com/office/powerpoint/2010/main" val="392148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E15B-09C0-1810-CD86-E10227F4D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48406-32A1-550D-9E24-C865C4714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0E744-D5AB-F989-2A7F-4D0C2169BE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13003A-5D2E-48B9-F65C-16177ED0DA7F}"/>
              </a:ext>
            </a:extLst>
          </p:cNvPr>
          <p:cNvSpPr>
            <a:spLocks noGrp="1"/>
          </p:cNvSpPr>
          <p:nvPr>
            <p:ph type="sldNum" sz="quarter" idx="5"/>
          </p:nvPr>
        </p:nvSpPr>
        <p:spPr/>
        <p:txBody>
          <a:bodyPr/>
          <a:lstStyle/>
          <a:p>
            <a:fld id="{563EC5B9-DF2C-4840-AB2A-69F385756C7E}" type="slidenum">
              <a:rPr lang="en-US" smtClean="0"/>
              <a:t>10</a:t>
            </a:fld>
            <a:endParaRPr lang="en-US"/>
          </a:p>
        </p:txBody>
      </p:sp>
    </p:spTree>
    <p:extLst>
      <p:ext uri="{BB962C8B-B14F-4D97-AF65-F5344CB8AC3E}">
        <p14:creationId xmlns:p14="http://schemas.microsoft.com/office/powerpoint/2010/main" val="372631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50E7-307A-484F-AF60-BC7B79A8A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009A9-C9F3-8244-8AD4-9684B5EC2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03D068-BE18-CC4C-8EAB-3E680D99FA74}"/>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5" name="Footer Placeholder 4">
            <a:extLst>
              <a:ext uri="{FF2B5EF4-FFF2-40B4-BE49-F238E27FC236}">
                <a16:creationId xmlns:a16="http://schemas.microsoft.com/office/drawing/2014/main" id="{25C52A79-AA25-2046-8D92-D012C0887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8B173-1356-6B47-B66F-0DAD89A5455F}"/>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134809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EBCC-4056-1B44-B8D7-5CF2B5ABC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EC89FE-0EF4-9F4E-B1A8-5BCDD0B081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0214E-F0A4-1A4E-B1A2-A13E5C80125D}"/>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5" name="Footer Placeholder 4">
            <a:extLst>
              <a:ext uri="{FF2B5EF4-FFF2-40B4-BE49-F238E27FC236}">
                <a16:creationId xmlns:a16="http://schemas.microsoft.com/office/drawing/2014/main" id="{0B44993E-DC88-C546-A155-5699AE7C1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7FB3B-19E1-D442-B8A5-8B29959E5DCD}"/>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336248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F3DEC-CA35-CF48-99BB-6D8C6C170E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4A9C7-8958-5640-B6B9-459D17ECB6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5C21A-E3F0-384F-A98A-DC944120EBAC}"/>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5" name="Footer Placeholder 4">
            <a:extLst>
              <a:ext uri="{FF2B5EF4-FFF2-40B4-BE49-F238E27FC236}">
                <a16:creationId xmlns:a16="http://schemas.microsoft.com/office/drawing/2014/main" id="{9E2F71B8-78D4-FC4F-954F-49BD0BCFB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658FB-38D2-2843-B548-E708190DDD92}"/>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22007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DA9A-651B-3C47-A287-01C783DEE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29065-7A5E-984B-9114-1ED5FBB743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03E6-55AF-524D-94C0-9A34D388EFFE}"/>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5" name="Footer Placeholder 4">
            <a:extLst>
              <a:ext uri="{FF2B5EF4-FFF2-40B4-BE49-F238E27FC236}">
                <a16:creationId xmlns:a16="http://schemas.microsoft.com/office/drawing/2014/main" id="{A2E637EE-4A29-DD47-85CE-953F32FFB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2BF3D-BF69-964A-8F67-5AECE25E744E}"/>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122863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243-F115-2D4D-8D96-DAAFA06FE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567C7-E14E-C44B-AA6C-4E7353ED46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700EDE-6E37-254D-81CE-160921F1AA5B}"/>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5" name="Footer Placeholder 4">
            <a:extLst>
              <a:ext uri="{FF2B5EF4-FFF2-40B4-BE49-F238E27FC236}">
                <a16:creationId xmlns:a16="http://schemas.microsoft.com/office/drawing/2014/main" id="{E33BC856-FC0C-C44A-BDAA-069D68D04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0FC13-ECE7-464D-9E83-EB3ADD30E6FA}"/>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116073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8464-D331-2A4E-BD1E-82E43E4A6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27EB6-0D45-3241-872D-62BBA12591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7B6F6-30D0-B440-AA5C-6504A916EF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1D38A-D5DD-D641-BC59-1B9476CA1090}"/>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6" name="Footer Placeholder 5">
            <a:extLst>
              <a:ext uri="{FF2B5EF4-FFF2-40B4-BE49-F238E27FC236}">
                <a16:creationId xmlns:a16="http://schemas.microsoft.com/office/drawing/2014/main" id="{D8455086-D9A7-3546-BA12-408AABCAC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BE743-1523-B94A-92A0-FE0E52120735}"/>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79438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4E80-68A9-4943-BE65-68CD31F175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0BA268-2F41-B347-8BF8-3BAC5C7F0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D1822F-D8DA-4742-B323-1E72B389D4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AC12BD-0760-C24F-AC2A-D7F3AD091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E92FC0-15B0-BC4C-A97A-CEA1C51A5C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4A409-5B2C-1445-AE4F-0CC1A838D809}"/>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8" name="Footer Placeholder 7">
            <a:extLst>
              <a:ext uri="{FF2B5EF4-FFF2-40B4-BE49-F238E27FC236}">
                <a16:creationId xmlns:a16="http://schemas.microsoft.com/office/drawing/2014/main" id="{822AF9C3-76AB-9F46-B9F9-C0062D85F1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6480AA-6F96-3545-8D9D-4217F9F8313E}"/>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332545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AB1F-D748-A24D-8BEA-B618EED1A9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2F282B-947B-8845-9314-D64D503CE272}"/>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4" name="Footer Placeholder 3">
            <a:extLst>
              <a:ext uri="{FF2B5EF4-FFF2-40B4-BE49-F238E27FC236}">
                <a16:creationId xmlns:a16="http://schemas.microsoft.com/office/drawing/2014/main" id="{43E38E7B-8030-A64A-88D5-19BFCE26E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E199A9-641A-9F40-8323-AF6EACB72B4D}"/>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178681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85F2B-874D-5443-800E-AD0534CA7F0F}"/>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3" name="Footer Placeholder 2">
            <a:extLst>
              <a:ext uri="{FF2B5EF4-FFF2-40B4-BE49-F238E27FC236}">
                <a16:creationId xmlns:a16="http://schemas.microsoft.com/office/drawing/2014/main" id="{FF677A3C-347E-B24E-B213-44D8E4C51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05124-4CF2-EA45-A3D0-20A4C865ED80}"/>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170371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8ADA-39E8-1A4F-8C33-B389A28114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150F1-25A9-9745-9E18-D3D09827D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4C8713-5DC0-6B45-A862-3CADC5DD2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16BB33-C314-9744-9110-BE1BCD811D27}"/>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6" name="Footer Placeholder 5">
            <a:extLst>
              <a:ext uri="{FF2B5EF4-FFF2-40B4-BE49-F238E27FC236}">
                <a16:creationId xmlns:a16="http://schemas.microsoft.com/office/drawing/2014/main" id="{22E8764E-E6C6-EC48-BBD4-9DEA620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A3F16-0126-AA4B-BF45-CFB17B624107}"/>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284142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3577-79EF-564F-813B-84B9A64D9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94E43-CEDB-D44C-93B4-B91BA5B95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77D103-58B7-F443-8546-EE6C5FE9D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511678-5835-D44A-8084-C6A9990122BA}"/>
              </a:ext>
            </a:extLst>
          </p:cNvPr>
          <p:cNvSpPr>
            <a:spLocks noGrp="1"/>
          </p:cNvSpPr>
          <p:nvPr>
            <p:ph type="dt" sz="half" idx="10"/>
          </p:nvPr>
        </p:nvSpPr>
        <p:spPr/>
        <p:txBody>
          <a:bodyPr/>
          <a:lstStyle/>
          <a:p>
            <a:fld id="{9BF69114-75C6-0648-828A-8591F5A354D7}" type="datetimeFigureOut">
              <a:rPr lang="en-US" smtClean="0"/>
              <a:t>5/5/2026</a:t>
            </a:fld>
            <a:endParaRPr lang="en-US"/>
          </a:p>
        </p:txBody>
      </p:sp>
      <p:sp>
        <p:nvSpPr>
          <p:cNvPr id="6" name="Footer Placeholder 5">
            <a:extLst>
              <a:ext uri="{FF2B5EF4-FFF2-40B4-BE49-F238E27FC236}">
                <a16:creationId xmlns:a16="http://schemas.microsoft.com/office/drawing/2014/main" id="{61BA6DB2-D69F-8948-9567-200E2225F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F28FA-ECDE-6947-B6C8-9EDF2B681907}"/>
              </a:ext>
            </a:extLst>
          </p:cNvPr>
          <p:cNvSpPr>
            <a:spLocks noGrp="1"/>
          </p:cNvSpPr>
          <p:nvPr>
            <p:ph type="sldNum" sz="quarter" idx="12"/>
          </p:nvPr>
        </p:nvSpPr>
        <p:spPr/>
        <p:txBody>
          <a:bodyPr/>
          <a:lstStyle/>
          <a:p>
            <a:fld id="{5F832444-1D71-974D-909A-FDFA19900715}" type="slidenum">
              <a:rPr lang="en-US" smtClean="0"/>
              <a:t>‹#›</a:t>
            </a:fld>
            <a:endParaRPr lang="en-US"/>
          </a:p>
        </p:txBody>
      </p:sp>
    </p:spTree>
    <p:extLst>
      <p:ext uri="{BB962C8B-B14F-4D97-AF65-F5344CB8AC3E}">
        <p14:creationId xmlns:p14="http://schemas.microsoft.com/office/powerpoint/2010/main" val="146758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BC63A-4F67-7546-9F92-87E6A28DE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3A1E5-0B60-0043-9FF5-A5DCF5423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30A84-E339-CC40-8AA1-0615CE5C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69114-75C6-0648-828A-8591F5A354D7}" type="datetimeFigureOut">
              <a:rPr lang="en-US" smtClean="0"/>
              <a:t>5/5/2026</a:t>
            </a:fld>
            <a:endParaRPr lang="en-US"/>
          </a:p>
        </p:txBody>
      </p:sp>
      <p:sp>
        <p:nvSpPr>
          <p:cNvPr id="5" name="Footer Placeholder 4">
            <a:extLst>
              <a:ext uri="{FF2B5EF4-FFF2-40B4-BE49-F238E27FC236}">
                <a16:creationId xmlns:a16="http://schemas.microsoft.com/office/drawing/2014/main" id="{60DF019B-50A8-DF42-BD39-B150D3D56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12AB9-0F34-DA44-8DE4-27509EA81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2444-1D71-974D-909A-FDFA19900715}" type="slidenum">
              <a:rPr lang="en-US" smtClean="0"/>
              <a:t>‹#›</a:t>
            </a:fld>
            <a:endParaRPr lang="en-US"/>
          </a:p>
        </p:txBody>
      </p:sp>
    </p:spTree>
    <p:extLst>
      <p:ext uri="{BB962C8B-B14F-4D97-AF65-F5344CB8AC3E}">
        <p14:creationId xmlns:p14="http://schemas.microsoft.com/office/powerpoint/2010/main" val="888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kf.ms/3QtpOr3" TargetMode="External"/><Relationship Id="rId5" Type="http://schemas.openxmlformats.org/officeDocument/2006/relationships/hyperlink" Target="https://wkf.ms/4tkauM1" TargetMode="External"/><Relationship Id="rId4" Type="http://schemas.openxmlformats.org/officeDocument/2006/relationships/hyperlink" Target="https://www.ams.org/math-alli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ub.ams.org/courses/1919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hub.ams.org/courses/19191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hub.ams.org/courses/19191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tmartines@utexas.edu" TargetMode="External"/><Relationship Id="rId5" Type="http://schemas.openxmlformats.org/officeDocument/2006/relationships/hyperlink" Target="https://www.ams.org/math-alliance/" TargetMode="External"/><Relationship Id="rId4" Type="http://schemas.openxmlformats.org/officeDocument/2006/relationships/hyperlink" Target="mailto:math-alliance@am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ms.org/about-us/governance/policy-statements/welcoming-environment-polic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thsafe.org/mathsafe/mathsafe-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kf.ms/4dZ5mb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24F1B6-B81F-B24B-A7F5-A5D65D5897E8}"/>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328382B-06A8-134F-804A-E64EE773DB5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6192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CF906-6A81-D59E-93A9-9A9E3DA22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184BF-EEFC-2141-850A-E367F44D129D}"/>
              </a:ext>
            </a:extLst>
          </p:cNvPr>
          <p:cNvSpPr>
            <a:spLocks noGrp="1"/>
          </p:cNvSpPr>
          <p:nvPr>
            <p:ph type="title"/>
          </p:nvPr>
        </p:nvSpPr>
        <p:spPr/>
        <p:txBody>
          <a:bodyPr>
            <a:normAutofit/>
          </a:bodyPr>
          <a:lstStyle/>
          <a:p>
            <a:r>
              <a:rPr lang="en-US" sz="6000" b="1">
                <a:solidFill>
                  <a:srgbClr val="1C5B62"/>
                </a:solidFill>
              </a:rPr>
              <a:t>F-GAP Nomination Timeline</a:t>
            </a:r>
          </a:p>
        </p:txBody>
      </p:sp>
      <p:pic>
        <p:nvPicPr>
          <p:cNvPr id="7" name="Content Placeholder 6">
            <a:extLst>
              <a:ext uri="{FF2B5EF4-FFF2-40B4-BE49-F238E27FC236}">
                <a16:creationId xmlns:a16="http://schemas.microsoft.com/office/drawing/2014/main" id="{6817C956-06D6-14BE-EB47-5BE7A3E74129}"/>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68DF4C0C-A12D-80D6-F870-7740E5EE7471}"/>
              </a:ext>
            </a:extLst>
          </p:cNvPr>
          <p:cNvSpPr txBox="1">
            <a:spLocks/>
          </p:cNvSpPr>
          <p:nvPr/>
        </p:nvSpPr>
        <p:spPr>
          <a:xfrm>
            <a:off x="838200" y="1621918"/>
            <a:ext cx="10515600" cy="48709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10000"/>
              </a:lnSpc>
              <a:buFont typeface="Arial" panose="020B0604020202020204" pitchFamily="34" charset="0"/>
              <a:buChar char="•"/>
            </a:pPr>
            <a:r>
              <a:rPr lang="en-US" sz="3200" b="1" dirty="0"/>
              <a:t>Nomination period</a:t>
            </a:r>
            <a:endParaRPr lang="en-US" dirty="0"/>
          </a:p>
          <a:p>
            <a:pPr marL="914400" lvl="1" indent="-457200">
              <a:lnSpc>
                <a:spcPct val="110000"/>
              </a:lnSpc>
              <a:buFont typeface="Arial" panose="020B0604020202020204" pitchFamily="34" charset="0"/>
              <a:buChar char="•"/>
            </a:pPr>
            <a:r>
              <a:rPr lang="en-US" sz="2800" b="1" dirty="0">
                <a:solidFill>
                  <a:schemeClr val="accent2"/>
                </a:solidFill>
                <a:latin typeface="+mj-lt"/>
              </a:rPr>
              <a:t>Thursday, April 23 – Friday, May 22, 2026</a:t>
            </a:r>
            <a:endParaRPr lang="en-US" sz="2800" b="1" dirty="0">
              <a:solidFill>
                <a:schemeClr val="accent2"/>
              </a:solidFill>
              <a:latin typeface="+mj-lt"/>
              <a:ea typeface="Calibri"/>
              <a:cs typeface="Calibri"/>
            </a:endParaRPr>
          </a:p>
          <a:p>
            <a:pPr marL="457200" indent="-457200">
              <a:lnSpc>
                <a:spcPct val="110000"/>
              </a:lnSpc>
              <a:buFont typeface="Arial" panose="020B0604020202020204" pitchFamily="34" charset="0"/>
              <a:buChar char="•"/>
            </a:pPr>
            <a:r>
              <a:rPr lang="en-US" sz="3200" b="1" dirty="0"/>
              <a:t>Nominee information forms due</a:t>
            </a:r>
            <a:endParaRPr lang="en-US" sz="3200" b="1" dirty="0">
              <a:ea typeface="Calibri Light" panose="020F0302020204030204"/>
              <a:cs typeface="Calibri Light" panose="020F0302020204030204"/>
            </a:endParaRPr>
          </a:p>
          <a:p>
            <a:pPr marL="914400" lvl="1" indent="-457200">
              <a:lnSpc>
                <a:spcPct val="110000"/>
              </a:lnSpc>
              <a:buFont typeface="Arial" panose="020B0604020202020204" pitchFamily="34" charset="0"/>
              <a:buChar char="•"/>
            </a:pPr>
            <a:r>
              <a:rPr lang="en-US" sz="2800" b="1" dirty="0">
                <a:solidFill>
                  <a:schemeClr val="accent2"/>
                </a:solidFill>
                <a:latin typeface="+mj-lt"/>
              </a:rPr>
              <a:t>Monday, June 1, 2026</a:t>
            </a:r>
            <a:endParaRPr lang="en-US" b="1" dirty="0">
              <a:latin typeface="+mj-lt"/>
              <a:ea typeface="Calibri" panose="020F0502020204030204"/>
              <a:cs typeface="Calibri" panose="020F0502020204030204"/>
            </a:endParaRPr>
          </a:p>
          <a:p>
            <a:pPr marL="457200" indent="-457200">
              <a:lnSpc>
                <a:spcPct val="110000"/>
              </a:lnSpc>
              <a:buFont typeface="Arial" panose="020B0604020202020204" pitchFamily="34" charset="0"/>
              <a:buChar char="•"/>
            </a:pPr>
            <a:r>
              <a:rPr lang="en-US" sz="3200" b="1" dirty="0"/>
              <a:t>Decisions</a:t>
            </a:r>
            <a:endParaRPr lang="en-US" sz="3200" b="1" dirty="0">
              <a:ea typeface="Calibri Light" panose="020F0302020204030204"/>
              <a:cs typeface="Calibri Light" panose="020F0302020204030204"/>
            </a:endParaRPr>
          </a:p>
          <a:p>
            <a:pPr marL="914400" lvl="1" indent="-457200">
              <a:lnSpc>
                <a:spcPct val="110000"/>
              </a:lnSpc>
              <a:buFont typeface="Arial" panose="020B0604020202020204" pitchFamily="34" charset="0"/>
              <a:buChar char="•"/>
            </a:pPr>
            <a:r>
              <a:rPr lang="en-US" sz="2800" b="1" dirty="0">
                <a:solidFill>
                  <a:schemeClr val="accent2"/>
                </a:solidFill>
                <a:latin typeface="+mj-lt"/>
              </a:rPr>
              <a:t>Mid-late July 2026</a:t>
            </a:r>
            <a:endParaRPr lang="en-US" b="1" dirty="0">
              <a:latin typeface="+mj-lt"/>
              <a:ea typeface="Calibri" panose="020F0502020204030204"/>
              <a:cs typeface="Calibri" panose="020F0502020204030204"/>
            </a:endParaRPr>
          </a:p>
          <a:p>
            <a:pPr marL="457200" indent="-457200">
              <a:lnSpc>
                <a:spcPct val="110000"/>
              </a:lnSpc>
              <a:buFont typeface="Arial" panose="020B0604020202020204" pitchFamily="34" charset="0"/>
              <a:buChar char="•"/>
            </a:pPr>
            <a:r>
              <a:rPr lang="en-US" sz="3200" b="1" dirty="0"/>
              <a:t>Mentor and scholar orientations</a:t>
            </a:r>
            <a:endParaRPr lang="en-US" sz="3200" b="1" dirty="0">
              <a:ea typeface="Calibri Light" panose="020F0302020204030204"/>
              <a:cs typeface="Calibri Light" panose="020F0302020204030204"/>
            </a:endParaRPr>
          </a:p>
          <a:p>
            <a:pPr marL="914400" lvl="1" indent="-457200">
              <a:lnSpc>
                <a:spcPct val="110000"/>
              </a:lnSpc>
              <a:buFont typeface="Arial" panose="020B0604020202020204" pitchFamily="34" charset="0"/>
              <a:buChar char="•"/>
            </a:pPr>
            <a:r>
              <a:rPr lang="en-US" sz="2800" b="1" dirty="0">
                <a:solidFill>
                  <a:schemeClr val="accent2"/>
                </a:solidFill>
                <a:latin typeface="+mj-lt"/>
              </a:rPr>
              <a:t>Week of August 10, 2026</a:t>
            </a:r>
            <a:endParaRPr lang="en-US" sz="2800" b="1" dirty="0">
              <a:solidFill>
                <a:schemeClr val="accent2"/>
              </a:solidFill>
              <a:latin typeface="+mj-lt"/>
              <a:ea typeface="Calibri"/>
              <a:cs typeface="Calibri"/>
            </a:endParaRPr>
          </a:p>
        </p:txBody>
      </p:sp>
    </p:spTree>
    <p:extLst>
      <p:ext uri="{BB962C8B-B14F-4D97-AF65-F5344CB8AC3E}">
        <p14:creationId xmlns:p14="http://schemas.microsoft.com/office/powerpoint/2010/main" val="217580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8536B-F5B7-DD82-02E6-3D6ABA955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59C79-B2D4-AE06-30BC-A0F9283650E7}"/>
              </a:ext>
            </a:extLst>
          </p:cNvPr>
          <p:cNvSpPr>
            <a:spLocks noGrp="1"/>
          </p:cNvSpPr>
          <p:nvPr>
            <p:ph type="title"/>
          </p:nvPr>
        </p:nvSpPr>
        <p:spPr/>
        <p:txBody>
          <a:bodyPr>
            <a:normAutofit/>
          </a:bodyPr>
          <a:lstStyle/>
          <a:p>
            <a:r>
              <a:rPr lang="en-US" sz="6000" b="1">
                <a:solidFill>
                  <a:srgbClr val="1C5B62"/>
                </a:solidFill>
              </a:rPr>
              <a:t>F-GAP Nomination Links</a:t>
            </a:r>
          </a:p>
        </p:txBody>
      </p:sp>
      <p:pic>
        <p:nvPicPr>
          <p:cNvPr id="7" name="Content Placeholder 6">
            <a:extLst>
              <a:ext uri="{FF2B5EF4-FFF2-40B4-BE49-F238E27FC236}">
                <a16:creationId xmlns:a16="http://schemas.microsoft.com/office/drawing/2014/main" id="{41C9FB75-4BE5-5FB6-B75C-EA523247DB39}"/>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0385E9F3-F008-E0CE-9681-E8FD69CA5877}"/>
              </a:ext>
            </a:extLst>
          </p:cNvPr>
          <p:cNvSpPr txBox="1">
            <a:spLocks/>
          </p:cNvSpPr>
          <p:nvPr/>
        </p:nvSpPr>
        <p:spPr>
          <a:xfrm>
            <a:off x="838199" y="1621918"/>
            <a:ext cx="10868025" cy="31523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10000"/>
              </a:lnSpc>
              <a:spcAft>
                <a:spcPts val="1200"/>
              </a:spcAft>
              <a:buFont typeface="Arial" panose="020B0604020202020204" pitchFamily="34" charset="0"/>
              <a:buChar char="•"/>
            </a:pPr>
            <a:r>
              <a:rPr lang="en-US" sz="3200" b="1" dirty="0"/>
              <a:t>Math Alliance at the AMS: </a:t>
            </a:r>
            <a:r>
              <a:rPr lang="en-US" sz="3200" b="1" dirty="0">
                <a:solidFill>
                  <a:srgbClr val="E46629"/>
                </a:solidFill>
                <a:hlinkClick r:id="rId4"/>
              </a:rPr>
              <a:t>https://www.ams.org/math-alliance/</a:t>
            </a:r>
            <a:endParaRPr lang="en-US" sz="3200" b="1" dirty="0">
              <a:solidFill>
                <a:srgbClr val="E46629"/>
              </a:solidFill>
            </a:endParaRPr>
          </a:p>
          <a:p>
            <a:pPr marL="457200" indent="-457200">
              <a:lnSpc>
                <a:spcPct val="110000"/>
              </a:lnSpc>
              <a:spcAft>
                <a:spcPts val="1200"/>
              </a:spcAft>
              <a:buFont typeface="Arial" panose="020B0604020202020204" pitchFamily="34" charset="0"/>
              <a:buChar char="•"/>
            </a:pPr>
            <a:r>
              <a:rPr lang="en-US" sz="3200" b="1" dirty="0"/>
              <a:t>Nomination form: </a:t>
            </a:r>
            <a:r>
              <a:rPr lang="en-US" sz="3200" b="1" dirty="0">
                <a:solidFill>
                  <a:srgbClr val="E46629"/>
                </a:solidFill>
                <a:hlinkClick r:id="rId5"/>
              </a:rPr>
              <a:t>https://wkf.ms/4tkauM1</a:t>
            </a:r>
            <a:r>
              <a:rPr lang="en-US" sz="3200" b="1" dirty="0">
                <a:solidFill>
                  <a:srgbClr val="E46629"/>
                </a:solidFill>
              </a:rPr>
              <a:t> </a:t>
            </a:r>
          </a:p>
          <a:p>
            <a:pPr marL="457200" indent="-457200">
              <a:lnSpc>
                <a:spcPct val="110000"/>
              </a:lnSpc>
              <a:spcAft>
                <a:spcPts val="1200"/>
              </a:spcAft>
              <a:buFont typeface="Arial" panose="020B0604020202020204" pitchFamily="34" charset="0"/>
              <a:buChar char="•"/>
            </a:pPr>
            <a:r>
              <a:rPr lang="en-US" sz="3200" b="1" dirty="0"/>
              <a:t>Nominee information form: </a:t>
            </a:r>
            <a:r>
              <a:rPr lang="en-US" sz="3200" b="1" dirty="0">
                <a:solidFill>
                  <a:srgbClr val="E46629"/>
                </a:solidFill>
                <a:hlinkClick r:id="rId6"/>
              </a:rPr>
              <a:t>https://wkf.ms/3QtpOr3</a:t>
            </a:r>
            <a:r>
              <a:rPr lang="en-US" sz="3200" b="1" dirty="0">
                <a:solidFill>
                  <a:srgbClr val="E46629"/>
                </a:solidFill>
              </a:rPr>
              <a:t> </a:t>
            </a:r>
          </a:p>
        </p:txBody>
      </p:sp>
    </p:spTree>
    <p:extLst>
      <p:ext uri="{BB962C8B-B14F-4D97-AF65-F5344CB8AC3E}">
        <p14:creationId xmlns:p14="http://schemas.microsoft.com/office/powerpoint/2010/main" val="388133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BE861-5974-14CE-573F-A84944C670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E5299-38BF-D3D7-7477-D2FDC9592ED8}"/>
              </a:ext>
            </a:extLst>
          </p:cNvPr>
          <p:cNvSpPr>
            <a:spLocks noGrp="1"/>
          </p:cNvSpPr>
          <p:nvPr>
            <p:ph type="title"/>
          </p:nvPr>
        </p:nvSpPr>
        <p:spPr>
          <a:xfrm>
            <a:off x="838200" y="365125"/>
            <a:ext cx="11163868" cy="1336936"/>
          </a:xfrm>
        </p:spPr>
        <p:txBody>
          <a:bodyPr>
            <a:noAutofit/>
          </a:bodyPr>
          <a:lstStyle/>
          <a:p>
            <a:r>
              <a:rPr lang="en-US" sz="6000" b="1" dirty="0">
                <a:solidFill>
                  <a:srgbClr val="1C5B62"/>
                </a:solidFill>
              </a:rPr>
              <a:t>F-GAP Nomination Written Prompts</a:t>
            </a:r>
          </a:p>
        </p:txBody>
      </p:sp>
      <p:pic>
        <p:nvPicPr>
          <p:cNvPr id="7" name="Content Placeholder 6">
            <a:extLst>
              <a:ext uri="{FF2B5EF4-FFF2-40B4-BE49-F238E27FC236}">
                <a16:creationId xmlns:a16="http://schemas.microsoft.com/office/drawing/2014/main" id="{46C60ECB-CE79-1635-4FF7-99E1E25B50CD}"/>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D396D3E8-BF63-F8AB-A210-D3D35F180FFA}"/>
              </a:ext>
            </a:extLst>
          </p:cNvPr>
          <p:cNvSpPr txBox="1">
            <a:spLocks/>
          </p:cNvSpPr>
          <p:nvPr/>
        </p:nvSpPr>
        <p:spPr>
          <a:xfrm>
            <a:off x="838200" y="1621918"/>
            <a:ext cx="10515600" cy="36168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10000"/>
              </a:lnSpc>
              <a:spcAft>
                <a:spcPts val="1200"/>
              </a:spcAft>
              <a:buFont typeface="Arial" panose="020B0604020202020204" pitchFamily="34" charset="0"/>
              <a:buChar char="•"/>
            </a:pPr>
            <a:r>
              <a:rPr lang="en-US" sz="3200" b="1" dirty="0"/>
              <a:t>In what ways do you think this nominee is </a:t>
            </a:r>
            <a:r>
              <a:rPr lang="en-US" sz="3200" b="1" dirty="0">
                <a:solidFill>
                  <a:srgbClr val="E46629"/>
                </a:solidFill>
              </a:rPr>
              <a:t>ready to benefit </a:t>
            </a:r>
            <a:r>
              <a:rPr lang="en-US" sz="3200" b="1" dirty="0"/>
              <a:t>from mentoring, community, and graduate preparation?  </a:t>
            </a:r>
          </a:p>
          <a:p>
            <a:pPr marL="457200" indent="-457200">
              <a:lnSpc>
                <a:spcPct val="110000"/>
              </a:lnSpc>
              <a:spcAft>
                <a:spcPts val="1200"/>
              </a:spcAft>
              <a:buFont typeface="Arial" panose="020B0604020202020204" pitchFamily="34" charset="0"/>
              <a:buChar char="•"/>
            </a:pPr>
            <a:r>
              <a:rPr lang="en-US" sz="3200" b="1" dirty="0"/>
              <a:t>What </a:t>
            </a:r>
            <a:r>
              <a:rPr lang="en-US" sz="3200" b="1" dirty="0">
                <a:solidFill>
                  <a:srgbClr val="E46629"/>
                </a:solidFill>
              </a:rPr>
              <a:t>barriers or gaps </a:t>
            </a:r>
            <a:r>
              <a:rPr lang="en-US" sz="3200" b="1" dirty="0"/>
              <a:t>might make graduate study less likely for this nominee without additional support?</a:t>
            </a:r>
          </a:p>
          <a:p>
            <a:pPr marL="457200" indent="-457200">
              <a:lnSpc>
                <a:spcPct val="110000"/>
              </a:lnSpc>
              <a:spcAft>
                <a:spcPts val="1200"/>
              </a:spcAft>
              <a:buFont typeface="Arial" panose="020B0604020202020204" pitchFamily="34" charset="0"/>
              <a:buChar char="•"/>
            </a:pPr>
            <a:r>
              <a:rPr lang="en-US" sz="3200" b="1" dirty="0"/>
              <a:t>What </a:t>
            </a:r>
            <a:r>
              <a:rPr lang="en-US" sz="3200" b="1" dirty="0">
                <a:solidFill>
                  <a:srgbClr val="E46629"/>
                </a:solidFill>
              </a:rPr>
              <a:t>strengths, perspectives, and experiences </a:t>
            </a:r>
            <a:r>
              <a:rPr lang="en-US" sz="3200" b="1" dirty="0"/>
              <a:t>would this nominee bring to the program?</a:t>
            </a:r>
          </a:p>
        </p:txBody>
      </p:sp>
    </p:spTree>
    <p:extLst>
      <p:ext uri="{BB962C8B-B14F-4D97-AF65-F5344CB8AC3E}">
        <p14:creationId xmlns:p14="http://schemas.microsoft.com/office/powerpoint/2010/main" val="150890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5DFA-3B74-1438-46D0-28BA8983B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21010-06F8-EA65-2FB8-F9037C511247}"/>
              </a:ext>
            </a:extLst>
          </p:cNvPr>
          <p:cNvSpPr>
            <a:spLocks noGrp="1"/>
          </p:cNvSpPr>
          <p:nvPr>
            <p:ph type="title"/>
          </p:nvPr>
        </p:nvSpPr>
        <p:spPr>
          <a:xfrm>
            <a:off x="838199" y="365125"/>
            <a:ext cx="11139197" cy="1325563"/>
          </a:xfrm>
        </p:spPr>
        <p:txBody>
          <a:bodyPr>
            <a:noAutofit/>
          </a:bodyPr>
          <a:lstStyle/>
          <a:p>
            <a:r>
              <a:rPr lang="en-US" sz="6000" b="1" dirty="0">
                <a:solidFill>
                  <a:srgbClr val="1C5B62"/>
                </a:solidFill>
              </a:rPr>
              <a:t>Preparing to Nominate for F-GAP</a:t>
            </a:r>
            <a:endParaRPr lang="en-US" sz="6000" dirty="0">
              <a:ea typeface="Calibri Light"/>
              <a:cs typeface="Calibri Light"/>
            </a:endParaRPr>
          </a:p>
        </p:txBody>
      </p:sp>
      <p:pic>
        <p:nvPicPr>
          <p:cNvPr id="7" name="Content Placeholder 6">
            <a:extLst>
              <a:ext uri="{FF2B5EF4-FFF2-40B4-BE49-F238E27FC236}">
                <a16:creationId xmlns:a16="http://schemas.microsoft.com/office/drawing/2014/main" id="{85FD9864-A19E-6C3E-F732-E5011F3683EF}"/>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5A9109CD-9BBE-A0F8-C914-E064D16C8A24}"/>
              </a:ext>
            </a:extLst>
          </p:cNvPr>
          <p:cNvSpPr txBox="1">
            <a:spLocks/>
          </p:cNvSpPr>
          <p:nvPr/>
        </p:nvSpPr>
        <p:spPr>
          <a:xfrm>
            <a:off x="838200" y="1656208"/>
            <a:ext cx="9854184" cy="45407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nSpc>
                <a:spcPct val="130000"/>
              </a:lnSpc>
            </a:pPr>
            <a:endParaRPr lang="en-US" sz="2000" b="1"/>
          </a:p>
        </p:txBody>
      </p:sp>
      <p:sp>
        <p:nvSpPr>
          <p:cNvPr id="3" name="Title 1">
            <a:extLst>
              <a:ext uri="{FF2B5EF4-FFF2-40B4-BE49-F238E27FC236}">
                <a16:creationId xmlns:a16="http://schemas.microsoft.com/office/drawing/2014/main" id="{40C8EDC4-B2ED-630C-80FF-BE0CE93146D6}"/>
              </a:ext>
            </a:extLst>
          </p:cNvPr>
          <p:cNvSpPr txBox="1">
            <a:spLocks/>
          </p:cNvSpPr>
          <p:nvPr/>
        </p:nvSpPr>
        <p:spPr>
          <a:xfrm>
            <a:off x="838200" y="1621917"/>
            <a:ext cx="10515600" cy="47678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200" b="1" dirty="0">
                <a:solidFill>
                  <a:srgbClr val="E46629"/>
                </a:solidFill>
              </a:rPr>
              <a:t>Resources for Nominators (Mentors) on </a:t>
            </a:r>
            <a:r>
              <a:rPr lang="en-US" sz="3200" b="1" dirty="0">
                <a:solidFill>
                  <a:srgbClr val="E46629"/>
                </a:solidFill>
                <a:hlinkClick r:id="rId4"/>
              </a:rPr>
              <a:t>AMS Hub</a:t>
            </a:r>
            <a:endParaRPr lang="en-US" dirty="0">
              <a:solidFill>
                <a:srgbClr val="E46629"/>
              </a:solidFill>
            </a:endParaRPr>
          </a:p>
          <a:p>
            <a:pPr lvl="1" indent="-457200">
              <a:lnSpc>
                <a:spcPct val="120000"/>
              </a:lnSpc>
              <a:buFont typeface="Arial" panose="020B0604020202020204" pitchFamily="34" charset="0"/>
              <a:buChar char="•"/>
            </a:pPr>
            <a:r>
              <a:rPr lang="en-US" sz="3200" b="1" dirty="0">
                <a:latin typeface="+mj-lt"/>
              </a:rPr>
              <a:t>Sample email to prospective F-GAP nominees</a:t>
            </a:r>
          </a:p>
          <a:p>
            <a:pPr lvl="1" indent="-457200">
              <a:lnSpc>
                <a:spcPct val="120000"/>
              </a:lnSpc>
              <a:buFont typeface="Arial" panose="020B0604020202020204" pitchFamily="34" charset="0"/>
              <a:buChar char="•"/>
            </a:pPr>
            <a:r>
              <a:rPr lang="en-US" sz="3200" b="1" dirty="0">
                <a:latin typeface="+mj-lt"/>
              </a:rPr>
              <a:t>Sample questions to discuss with student before nomination</a:t>
            </a:r>
          </a:p>
          <a:p>
            <a:pPr lvl="1" indent="-457200">
              <a:lnSpc>
                <a:spcPct val="120000"/>
              </a:lnSpc>
              <a:buFont typeface="Arial" panose="020B0604020202020204" pitchFamily="34" charset="0"/>
              <a:buChar char="•"/>
            </a:pPr>
            <a:r>
              <a:rPr lang="en-US" sz="3200" b="1" dirty="0">
                <a:latin typeface="+mj-lt"/>
              </a:rPr>
              <a:t>Sample resume</a:t>
            </a:r>
          </a:p>
          <a:p>
            <a:pPr lvl="1" indent="-457200">
              <a:lnSpc>
                <a:spcPct val="120000"/>
              </a:lnSpc>
              <a:buFont typeface="Arial" panose="020B0604020202020204" pitchFamily="34" charset="0"/>
              <a:buChar char="•"/>
            </a:pPr>
            <a:r>
              <a:rPr lang="en-US" sz="3200" b="1" dirty="0">
                <a:latin typeface="+mj-lt"/>
              </a:rPr>
              <a:t>Slides from this webinar</a:t>
            </a:r>
            <a:endParaRPr lang="en-US" sz="3200" b="1" dirty="0">
              <a:latin typeface="+mj-lt"/>
              <a:ea typeface="Calibri Light"/>
              <a:cs typeface="Calibri Light"/>
            </a:endParaRPr>
          </a:p>
          <a:p>
            <a:pPr lvl="1" indent="-457200">
              <a:lnSpc>
                <a:spcPct val="120000"/>
              </a:lnSpc>
              <a:buFont typeface="Arial" panose="020B0604020202020204" pitchFamily="34" charset="0"/>
              <a:buChar char="•"/>
            </a:pPr>
            <a:r>
              <a:rPr lang="en-US" sz="3200" b="1" dirty="0">
                <a:latin typeface="+mj-lt"/>
              </a:rPr>
              <a:t>More soon!</a:t>
            </a:r>
          </a:p>
        </p:txBody>
      </p:sp>
    </p:spTree>
    <p:extLst>
      <p:ext uri="{BB962C8B-B14F-4D97-AF65-F5344CB8AC3E}">
        <p14:creationId xmlns:p14="http://schemas.microsoft.com/office/powerpoint/2010/main" val="376306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6C26-0887-2001-C52C-F9C973F63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46551-6FB8-65B7-47D6-74AE85C6CB58}"/>
              </a:ext>
            </a:extLst>
          </p:cNvPr>
          <p:cNvSpPr>
            <a:spLocks noGrp="1"/>
          </p:cNvSpPr>
          <p:nvPr>
            <p:ph type="title"/>
          </p:nvPr>
        </p:nvSpPr>
        <p:spPr>
          <a:xfrm>
            <a:off x="838199" y="365125"/>
            <a:ext cx="11139197" cy="1325563"/>
          </a:xfrm>
        </p:spPr>
        <p:txBody>
          <a:bodyPr>
            <a:noAutofit/>
          </a:bodyPr>
          <a:lstStyle/>
          <a:p>
            <a:r>
              <a:rPr lang="en-US" sz="4800" b="1" dirty="0">
                <a:solidFill>
                  <a:srgbClr val="1C5B62"/>
                </a:solidFill>
              </a:rPr>
              <a:t>Sample Email to Prospective Nominees</a:t>
            </a:r>
          </a:p>
        </p:txBody>
      </p:sp>
      <p:pic>
        <p:nvPicPr>
          <p:cNvPr id="7" name="Content Placeholder 6">
            <a:extLst>
              <a:ext uri="{FF2B5EF4-FFF2-40B4-BE49-F238E27FC236}">
                <a16:creationId xmlns:a16="http://schemas.microsoft.com/office/drawing/2014/main" id="{2DA8EE44-7E1D-6E9F-1696-8798D91A3251}"/>
              </a:ext>
            </a:extLst>
          </p:cNvPr>
          <p:cNvPicPr>
            <a:picLocks noGrp="1" noChangeAspect="1"/>
          </p:cNvPicPr>
          <p:nvPr>
            <p:ph idx="1"/>
          </p:nvPr>
        </p:nvPicPr>
        <p:blipFill>
          <a:blip r:embed="rId3"/>
          <a:stretch>
            <a:fillRect/>
          </a:stretch>
        </p:blipFill>
        <p:spPr>
          <a:xfrm>
            <a:off x="10692384" y="4774301"/>
            <a:ext cx="1285013" cy="1927521"/>
          </a:xfrm>
        </p:spPr>
      </p:pic>
      <p:sp>
        <p:nvSpPr>
          <p:cNvPr id="3" name="TextBox 2">
            <a:extLst>
              <a:ext uri="{FF2B5EF4-FFF2-40B4-BE49-F238E27FC236}">
                <a16:creationId xmlns:a16="http://schemas.microsoft.com/office/drawing/2014/main" id="{C6519EEC-D6FA-A869-6DDF-36DAAF174D90}"/>
              </a:ext>
            </a:extLst>
          </p:cNvPr>
          <p:cNvSpPr txBox="1"/>
          <p:nvPr/>
        </p:nvSpPr>
        <p:spPr>
          <a:xfrm>
            <a:off x="836442" y="1439568"/>
            <a:ext cx="95837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We prepared a sample email </a:t>
            </a:r>
            <a:r>
              <a:rPr lang="en-US" sz="3200">
                <a:ea typeface="Calibri"/>
                <a:cs typeface="Calibri"/>
              </a:rPr>
              <a:t> you can use as a starting point for reaching out to nominees. </a:t>
            </a:r>
            <a:endParaRPr lang="en-US" sz="3200" dirty="0">
              <a:ea typeface="Calibri"/>
              <a:cs typeface="Calibri"/>
            </a:endParaRPr>
          </a:p>
        </p:txBody>
      </p:sp>
      <p:sp>
        <p:nvSpPr>
          <p:cNvPr id="4" name="Rectangle: Folded Corner 3">
            <a:extLst>
              <a:ext uri="{FF2B5EF4-FFF2-40B4-BE49-F238E27FC236}">
                <a16:creationId xmlns:a16="http://schemas.microsoft.com/office/drawing/2014/main" id="{1453E75E-ADE5-6A61-B7A5-79D5329745AA}"/>
              </a:ext>
            </a:extLst>
          </p:cNvPr>
          <p:cNvSpPr/>
          <p:nvPr/>
        </p:nvSpPr>
        <p:spPr>
          <a:xfrm>
            <a:off x="3037168" y="2656843"/>
            <a:ext cx="5518515" cy="3089564"/>
          </a:xfrm>
          <a:prstGeom prst="foldedCorner">
            <a:avLst/>
          </a:prstGeom>
          <a:ln w="28575"/>
        </p:spPr>
        <p:style>
          <a:lnRef idx="2">
            <a:schemeClr val="accent4"/>
          </a:lnRef>
          <a:fillRef idx="1">
            <a:schemeClr val="lt1"/>
          </a:fillRef>
          <a:effectRef idx="0">
            <a:schemeClr val="accent4"/>
          </a:effectRef>
          <a:fontRef idx="minor">
            <a:schemeClr val="dk1"/>
          </a:fontRef>
        </p:style>
        <p:txBody>
          <a:bodyPr rtlCol="0" anchor="ctr"/>
          <a:lstStyle/>
          <a:p>
            <a:br>
              <a:rPr lang="en-US" sz="2000" b="1" dirty="0">
                <a:solidFill>
                  <a:srgbClr val="000000"/>
                </a:solidFill>
                <a:latin typeface="Calibri Light"/>
              </a:rPr>
            </a:br>
            <a:r>
              <a:rPr lang="en-US" sz="2400" b="1" dirty="0">
                <a:solidFill>
                  <a:srgbClr val="000000"/>
                </a:solidFill>
                <a:latin typeface="Calibri Light"/>
              </a:rPr>
              <a:t>...</a:t>
            </a:r>
            <a:r>
              <a:rPr lang="en-US" sz="2400" b="1" i="0" u="none" strike="noStrike" baseline="0" dirty="0">
                <a:solidFill>
                  <a:srgbClr val="000000"/>
                </a:solidFill>
                <a:latin typeface="Calibri Light"/>
              </a:rPr>
              <a:t> it is time for me to nominate students to participate in the Facilitated Graduate Admissions Program (F-GAP). This program will help you in applying for graduate schools in the mathematical</a:t>
            </a:r>
            <a:r>
              <a:rPr lang="en-US" sz="2400" b="1" dirty="0">
                <a:solidFill>
                  <a:srgbClr val="000000"/>
                </a:solidFill>
                <a:latin typeface="Calibri Light"/>
              </a:rPr>
              <a:t>,  statistical, or quantitative</a:t>
            </a:r>
            <a:r>
              <a:rPr lang="en-US" sz="2400" b="1" i="0" u="none" strike="noStrike" baseline="0" dirty="0">
                <a:solidFill>
                  <a:srgbClr val="000000"/>
                </a:solidFill>
                <a:latin typeface="Calibri Light"/>
              </a:rPr>
              <a:t> sciences. Students who are accepted will be assigned a graduate mentor from a graduate program </a:t>
            </a:r>
            <a:r>
              <a:rPr lang="en-US" sz="2400" b="1" dirty="0">
                <a:solidFill>
                  <a:srgbClr val="000000"/>
                </a:solidFill>
                <a:latin typeface="Calibri Light"/>
              </a:rPr>
              <a:t>...</a:t>
            </a:r>
            <a:endParaRPr lang="en-US" sz="2400" dirty="0">
              <a:ea typeface="Calibri" panose="020F0502020204030204"/>
              <a:cs typeface="Calibri" panose="020F0502020204030204"/>
            </a:endParaRPr>
          </a:p>
        </p:txBody>
      </p:sp>
      <p:sp>
        <p:nvSpPr>
          <p:cNvPr id="5" name="TextBox 4">
            <a:extLst>
              <a:ext uri="{FF2B5EF4-FFF2-40B4-BE49-F238E27FC236}">
                <a16:creationId xmlns:a16="http://schemas.microsoft.com/office/drawing/2014/main" id="{935ECFB7-1D72-2C1D-607A-A9C8214FE554}"/>
              </a:ext>
            </a:extLst>
          </p:cNvPr>
          <p:cNvSpPr txBox="1"/>
          <p:nvPr/>
        </p:nvSpPr>
        <p:spPr>
          <a:xfrm>
            <a:off x="3674079" y="6097495"/>
            <a:ext cx="4243450" cy="46166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ea typeface="Calibri"/>
                <a:cs typeface="Calibri"/>
              </a:rPr>
              <a:t>Full sample email on </a:t>
            </a:r>
            <a:r>
              <a:rPr lang="en-US" sz="2400" i="1" dirty="0">
                <a:ea typeface="Calibri"/>
                <a:cs typeface="Calibri"/>
                <a:hlinkClick r:id="rId4"/>
              </a:rPr>
              <a:t>AMS Hub</a:t>
            </a:r>
            <a:endParaRPr lang="en-US" sz="2400" i="1" dirty="0">
              <a:ea typeface="Calibri"/>
              <a:cs typeface="Calibri"/>
            </a:endParaRPr>
          </a:p>
        </p:txBody>
      </p:sp>
    </p:spTree>
    <p:extLst>
      <p:ext uri="{BB962C8B-B14F-4D97-AF65-F5344CB8AC3E}">
        <p14:creationId xmlns:p14="http://schemas.microsoft.com/office/powerpoint/2010/main" val="171806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475D1-55E1-9217-0E10-608E494B8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04193-57F9-3914-57BF-27664393A1E1}"/>
              </a:ext>
            </a:extLst>
          </p:cNvPr>
          <p:cNvSpPr>
            <a:spLocks noGrp="1"/>
          </p:cNvSpPr>
          <p:nvPr>
            <p:ph type="title"/>
          </p:nvPr>
        </p:nvSpPr>
        <p:spPr>
          <a:xfrm>
            <a:off x="838199" y="365125"/>
            <a:ext cx="11139197" cy="1325563"/>
          </a:xfrm>
        </p:spPr>
        <p:txBody>
          <a:bodyPr>
            <a:noAutofit/>
          </a:bodyPr>
          <a:lstStyle/>
          <a:p>
            <a:r>
              <a:rPr lang="en-US" sz="4800" b="1" dirty="0">
                <a:solidFill>
                  <a:srgbClr val="1C5B62"/>
                </a:solidFill>
              </a:rPr>
              <a:t>Sample Questions to Ask Prospective </a:t>
            </a:r>
            <a:br>
              <a:rPr lang="en-US" sz="4800" b="1" dirty="0">
                <a:solidFill>
                  <a:srgbClr val="1C5B62"/>
                </a:solidFill>
              </a:rPr>
            </a:br>
            <a:r>
              <a:rPr lang="en-US" sz="4800" b="1" dirty="0">
                <a:solidFill>
                  <a:srgbClr val="1C5B62"/>
                </a:solidFill>
              </a:rPr>
              <a:t>F-GAP Nominees</a:t>
            </a:r>
            <a:endParaRPr lang="en-US" dirty="0"/>
          </a:p>
        </p:txBody>
      </p:sp>
      <p:pic>
        <p:nvPicPr>
          <p:cNvPr id="7" name="Content Placeholder 6">
            <a:extLst>
              <a:ext uri="{FF2B5EF4-FFF2-40B4-BE49-F238E27FC236}">
                <a16:creationId xmlns:a16="http://schemas.microsoft.com/office/drawing/2014/main" id="{8E3C236E-F2F1-42A5-CDBD-CF1DEAA9EA46}"/>
              </a:ext>
            </a:extLst>
          </p:cNvPr>
          <p:cNvPicPr>
            <a:picLocks noGrp="1" noChangeAspect="1"/>
          </p:cNvPicPr>
          <p:nvPr>
            <p:ph idx="1"/>
          </p:nvPr>
        </p:nvPicPr>
        <p:blipFill>
          <a:blip r:embed="rId3"/>
          <a:stretch>
            <a:fillRect/>
          </a:stretch>
        </p:blipFill>
        <p:spPr>
          <a:xfrm>
            <a:off x="10692384" y="4774301"/>
            <a:ext cx="1285013" cy="1927521"/>
          </a:xfrm>
        </p:spPr>
      </p:pic>
      <p:sp>
        <p:nvSpPr>
          <p:cNvPr id="3" name="TextBox 2">
            <a:extLst>
              <a:ext uri="{FF2B5EF4-FFF2-40B4-BE49-F238E27FC236}">
                <a16:creationId xmlns:a16="http://schemas.microsoft.com/office/drawing/2014/main" id="{45000A45-FF4A-2B6A-E725-158ECA4CC242}"/>
              </a:ext>
            </a:extLst>
          </p:cNvPr>
          <p:cNvSpPr txBox="1"/>
          <p:nvPr/>
        </p:nvSpPr>
        <p:spPr>
          <a:xfrm>
            <a:off x="836443" y="1587419"/>
            <a:ext cx="92084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Calibri"/>
                <a:cs typeface="Calibri"/>
              </a:rPr>
              <a:t>We prepared sample questions you can use to guide your nomination. </a:t>
            </a:r>
            <a:endParaRPr lang="en-US" sz="3200" dirty="0">
              <a:ea typeface="Calibri"/>
              <a:cs typeface="Calibri"/>
            </a:endParaRPr>
          </a:p>
        </p:txBody>
      </p:sp>
      <p:sp>
        <p:nvSpPr>
          <p:cNvPr id="4" name="Rectangle: Folded Corner 3">
            <a:extLst>
              <a:ext uri="{FF2B5EF4-FFF2-40B4-BE49-F238E27FC236}">
                <a16:creationId xmlns:a16="http://schemas.microsoft.com/office/drawing/2014/main" id="{7262CFFD-A9B4-1FAD-757E-43B23001EE34}"/>
              </a:ext>
            </a:extLst>
          </p:cNvPr>
          <p:cNvSpPr/>
          <p:nvPr/>
        </p:nvSpPr>
        <p:spPr>
          <a:xfrm>
            <a:off x="2811032" y="2656843"/>
            <a:ext cx="5821697" cy="3089564"/>
          </a:xfrm>
          <a:prstGeom prst="foldedCorner">
            <a:avLst/>
          </a:prstGeom>
          <a:ln w="28575"/>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marL="457200" indent="-457200">
              <a:buFont typeface="Arial,Sans-Serif"/>
              <a:buChar char="•"/>
            </a:pPr>
            <a:endParaRPr lang="en-US" sz="2000" b="1" dirty="0">
              <a:solidFill>
                <a:srgbClr val="000000"/>
              </a:solidFill>
              <a:latin typeface="Calibri Light"/>
              <a:ea typeface="Arial"/>
              <a:cs typeface="Arial"/>
            </a:endParaRPr>
          </a:p>
          <a:p>
            <a:pPr marL="457200" indent="-457200">
              <a:buFont typeface="Arial,Sans-Serif"/>
              <a:buChar char="•"/>
            </a:pPr>
            <a:r>
              <a:rPr lang="en-US" sz="2000" b="1" dirty="0">
                <a:solidFill>
                  <a:srgbClr val="000000"/>
                </a:solidFill>
                <a:latin typeface="Calibri Light"/>
                <a:ea typeface="Arial"/>
                <a:cs typeface="Arial"/>
              </a:rPr>
              <a:t>...</a:t>
            </a:r>
          </a:p>
          <a:p>
            <a:pPr marL="457200" lvl="0" indent="-457200" algn="l">
              <a:buFont typeface="Arial,Sans-Serif"/>
              <a:buChar char="•"/>
            </a:pPr>
            <a:r>
              <a:rPr lang="en-US" sz="2000" b="1" i="0" u="none" strike="noStrike" baseline="0" dirty="0">
                <a:solidFill>
                  <a:srgbClr val="000000"/>
                </a:solidFill>
                <a:latin typeface="Calibri Light"/>
                <a:ea typeface="Arial"/>
                <a:cs typeface="Arial"/>
              </a:rPr>
              <a:t>Have any family members encouraged you to apply to graduate school?</a:t>
            </a:r>
            <a:r>
              <a:rPr lang="en-US" sz="2000" b="0" i="0" dirty="0">
                <a:solidFill>
                  <a:srgbClr val="000000"/>
                </a:solidFill>
                <a:latin typeface="Calibri Light"/>
                <a:ea typeface="Arial"/>
                <a:cs typeface="Arial"/>
              </a:rPr>
              <a:t>​</a:t>
            </a:r>
            <a:endParaRPr lang="en-US" dirty="0">
              <a:ea typeface="Calibri"/>
              <a:cs typeface="Calibri"/>
            </a:endParaRPr>
          </a:p>
          <a:p>
            <a:pPr marL="457200" lvl="0" indent="-457200" algn="l" rtl="0">
              <a:buFont typeface="Arial,Sans-Serif"/>
              <a:buChar char="•"/>
            </a:pPr>
            <a:r>
              <a:rPr lang="en-US" sz="2000" b="1" i="0" u="none" strike="noStrike" baseline="0" dirty="0">
                <a:solidFill>
                  <a:srgbClr val="000000"/>
                </a:solidFill>
                <a:latin typeface="Calibri Light"/>
                <a:ea typeface="Arial"/>
                <a:cs typeface="Arial"/>
              </a:rPr>
              <a:t>How many faculty members have encouraged you to apply to graduate school, and in what areas?</a:t>
            </a:r>
            <a:r>
              <a:rPr lang="en-US" sz="2000" b="0" i="0" dirty="0">
                <a:solidFill>
                  <a:srgbClr val="000000"/>
                </a:solidFill>
                <a:latin typeface="Calibri Light"/>
                <a:ea typeface="Arial"/>
                <a:cs typeface="Arial"/>
              </a:rPr>
              <a:t>​</a:t>
            </a:r>
          </a:p>
          <a:p>
            <a:pPr marL="457200" lvl="0" indent="-457200" algn="l" rtl="0">
              <a:buFont typeface="Arial,Sans-Serif"/>
              <a:buChar char="•"/>
            </a:pPr>
            <a:r>
              <a:rPr lang="en-US" sz="2000" b="1" i="0" u="none" strike="noStrike" baseline="0" dirty="0">
                <a:solidFill>
                  <a:srgbClr val="000000"/>
                </a:solidFill>
                <a:latin typeface="Calibri Light"/>
                <a:ea typeface="Arial"/>
                <a:cs typeface="Arial"/>
              </a:rPr>
              <a:t>Have you participated in outreach activities in your department or broader community?</a:t>
            </a:r>
            <a:r>
              <a:rPr lang="en-US" sz="2000" b="0" i="0" dirty="0">
                <a:solidFill>
                  <a:srgbClr val="000000"/>
                </a:solidFill>
                <a:latin typeface="Calibri Light"/>
                <a:ea typeface="Arial"/>
                <a:cs typeface="Arial"/>
              </a:rPr>
              <a:t>​</a:t>
            </a:r>
          </a:p>
          <a:p>
            <a:pPr marL="457200" indent="-457200">
              <a:buFont typeface="Arial,Sans-Serif"/>
              <a:buChar char="•"/>
            </a:pPr>
            <a:r>
              <a:rPr lang="en-US" sz="2000" dirty="0">
                <a:latin typeface="Calibri Light"/>
                <a:ea typeface="Calibri Light"/>
                <a:cs typeface="Arial"/>
              </a:rPr>
              <a:t>...</a:t>
            </a:r>
            <a:endParaRPr lang="en-US" sz="2000" dirty="0">
              <a:latin typeface="Arial"/>
              <a:ea typeface="Calibri Light"/>
              <a:cs typeface="Arial"/>
            </a:endParaRPr>
          </a:p>
        </p:txBody>
      </p:sp>
      <p:sp>
        <p:nvSpPr>
          <p:cNvPr id="5" name="TextBox 4">
            <a:extLst>
              <a:ext uri="{FF2B5EF4-FFF2-40B4-BE49-F238E27FC236}">
                <a16:creationId xmlns:a16="http://schemas.microsoft.com/office/drawing/2014/main" id="{39DB373C-16B2-6013-A250-16EC8BB2F2D9}"/>
              </a:ext>
            </a:extLst>
          </p:cNvPr>
          <p:cNvSpPr txBox="1"/>
          <p:nvPr/>
        </p:nvSpPr>
        <p:spPr>
          <a:xfrm>
            <a:off x="3674079" y="5902279"/>
            <a:ext cx="4243450" cy="46166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ea typeface="Calibri"/>
                <a:cs typeface="Calibri"/>
              </a:rPr>
              <a:t>Full sample list on </a:t>
            </a:r>
            <a:r>
              <a:rPr lang="en-US" sz="2400" i="1" dirty="0">
                <a:ea typeface="Calibri"/>
                <a:cs typeface="Calibri"/>
                <a:hlinkClick r:id="rId4"/>
              </a:rPr>
              <a:t>AMS Hub</a:t>
            </a:r>
            <a:endParaRPr lang="en-US" sz="2400" i="1" dirty="0">
              <a:ea typeface="Calibri"/>
              <a:cs typeface="Calibri"/>
            </a:endParaRPr>
          </a:p>
        </p:txBody>
      </p:sp>
    </p:spTree>
    <p:extLst>
      <p:ext uri="{BB962C8B-B14F-4D97-AF65-F5344CB8AC3E}">
        <p14:creationId xmlns:p14="http://schemas.microsoft.com/office/powerpoint/2010/main" val="4388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B1C8-D6D6-C105-EBA9-26AEADC69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88002-ECD2-4105-A2CC-132F2CB5D1EF}"/>
              </a:ext>
            </a:extLst>
          </p:cNvPr>
          <p:cNvSpPr>
            <a:spLocks noGrp="1"/>
          </p:cNvSpPr>
          <p:nvPr>
            <p:ph type="title"/>
          </p:nvPr>
        </p:nvSpPr>
        <p:spPr>
          <a:xfrm>
            <a:off x="3812754" y="2689099"/>
            <a:ext cx="4185492" cy="1325563"/>
          </a:xfrm>
        </p:spPr>
        <p:txBody>
          <a:bodyPr>
            <a:normAutofit/>
          </a:bodyPr>
          <a:lstStyle/>
          <a:p>
            <a:r>
              <a:rPr lang="en-US" sz="6000" b="1" dirty="0">
                <a:solidFill>
                  <a:srgbClr val="1C5B62"/>
                </a:solidFill>
              </a:rPr>
              <a:t>Questions?</a:t>
            </a:r>
          </a:p>
        </p:txBody>
      </p:sp>
      <p:pic>
        <p:nvPicPr>
          <p:cNvPr id="7" name="Content Placeholder 6">
            <a:extLst>
              <a:ext uri="{FF2B5EF4-FFF2-40B4-BE49-F238E27FC236}">
                <a16:creationId xmlns:a16="http://schemas.microsoft.com/office/drawing/2014/main" id="{AD8C6677-415B-F72E-F9F5-0F83D5566A8A}"/>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185EF4E5-5522-A7DA-998E-5CE0A1DF7F2C}"/>
              </a:ext>
            </a:extLst>
          </p:cNvPr>
          <p:cNvSpPr txBox="1">
            <a:spLocks/>
          </p:cNvSpPr>
          <p:nvPr/>
        </p:nvSpPr>
        <p:spPr>
          <a:xfrm>
            <a:off x="838200" y="1621918"/>
            <a:ext cx="10515600" cy="48709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20000"/>
              </a:lnSpc>
              <a:buFont typeface="Arial" panose="020B0604020202020204" pitchFamily="34" charset="0"/>
              <a:buChar char="•"/>
            </a:pPr>
            <a:endParaRPr lang="en-US" sz="3200" b="1" dirty="0">
              <a:solidFill>
                <a:srgbClr val="E46629"/>
              </a:solidFill>
            </a:endParaRPr>
          </a:p>
        </p:txBody>
      </p:sp>
    </p:spTree>
    <p:extLst>
      <p:ext uri="{BB962C8B-B14F-4D97-AF65-F5344CB8AC3E}">
        <p14:creationId xmlns:p14="http://schemas.microsoft.com/office/powerpoint/2010/main" val="401053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1C09D-BD69-F263-23AD-879847F18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22706-3BB5-6BDF-077B-32D1113F2AB9}"/>
              </a:ext>
            </a:extLst>
          </p:cNvPr>
          <p:cNvSpPr>
            <a:spLocks noGrp="1"/>
          </p:cNvSpPr>
          <p:nvPr>
            <p:ph type="title"/>
          </p:nvPr>
        </p:nvSpPr>
        <p:spPr/>
        <p:txBody>
          <a:bodyPr>
            <a:normAutofit/>
          </a:bodyPr>
          <a:lstStyle/>
          <a:p>
            <a:r>
              <a:rPr lang="en-US" sz="6000" b="1" dirty="0">
                <a:solidFill>
                  <a:srgbClr val="1C5B62"/>
                </a:solidFill>
              </a:rPr>
              <a:t>Thank you for joining us!</a:t>
            </a:r>
          </a:p>
        </p:txBody>
      </p:sp>
      <p:pic>
        <p:nvPicPr>
          <p:cNvPr id="7" name="Content Placeholder 6">
            <a:extLst>
              <a:ext uri="{FF2B5EF4-FFF2-40B4-BE49-F238E27FC236}">
                <a16:creationId xmlns:a16="http://schemas.microsoft.com/office/drawing/2014/main" id="{379B44EA-F22C-AC73-1373-72D4B5B2BC69}"/>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B177959F-735A-2A4E-967E-203A1AC15B1B}"/>
              </a:ext>
            </a:extLst>
          </p:cNvPr>
          <p:cNvSpPr txBox="1">
            <a:spLocks/>
          </p:cNvSpPr>
          <p:nvPr/>
        </p:nvSpPr>
        <p:spPr>
          <a:xfrm>
            <a:off x="838200" y="1621918"/>
            <a:ext cx="10515600" cy="48709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200" b="1" dirty="0">
                <a:solidFill>
                  <a:srgbClr val="E46629"/>
                </a:solidFill>
              </a:rPr>
              <a:t>Contacts</a:t>
            </a:r>
          </a:p>
          <a:p>
            <a:pPr marL="457200" indent="-457200">
              <a:lnSpc>
                <a:spcPct val="120000"/>
              </a:lnSpc>
              <a:buFont typeface="Arial" panose="020B0604020202020204" pitchFamily="34" charset="0"/>
              <a:buChar char="•"/>
            </a:pPr>
            <a:r>
              <a:rPr lang="en-US" sz="3200" b="1" dirty="0"/>
              <a:t>Math Alliance at the AMS staff: </a:t>
            </a:r>
            <a:br>
              <a:rPr lang="en-US" sz="3200" b="1" dirty="0"/>
            </a:br>
            <a:r>
              <a:rPr lang="en-US" sz="3200" b="1" dirty="0">
                <a:hlinkClick r:id="rId4"/>
              </a:rPr>
              <a:t>math-alliance@ams.org</a:t>
            </a:r>
            <a:r>
              <a:rPr lang="en-US" sz="3200" b="1" dirty="0"/>
              <a:t> </a:t>
            </a:r>
          </a:p>
          <a:p>
            <a:pPr marL="457200" indent="-457200">
              <a:lnSpc>
                <a:spcPct val="120000"/>
              </a:lnSpc>
              <a:buFont typeface="Arial" panose="020B0604020202020204" pitchFamily="34" charset="0"/>
              <a:buChar char="•"/>
            </a:pPr>
            <a:r>
              <a:rPr lang="en-US" sz="3200" b="1" dirty="0"/>
              <a:t>Math Alliance at the AMS website: </a:t>
            </a:r>
            <a:r>
              <a:rPr lang="en-US" sz="3200" b="1" dirty="0">
                <a:solidFill>
                  <a:srgbClr val="E46629"/>
                </a:solidFill>
                <a:hlinkClick r:id="rId5"/>
              </a:rPr>
              <a:t>https://www.ams.org/math-alliance/</a:t>
            </a:r>
            <a:endParaRPr lang="en-US" sz="3200" b="1" dirty="0">
              <a:solidFill>
                <a:srgbClr val="E46629"/>
              </a:solidFill>
            </a:endParaRPr>
          </a:p>
          <a:p>
            <a:pPr marL="457200" indent="-457200">
              <a:lnSpc>
                <a:spcPct val="120000"/>
              </a:lnSpc>
              <a:buFont typeface="Arial" panose="020B0604020202020204" pitchFamily="34" charset="0"/>
              <a:buChar char="•"/>
            </a:pPr>
            <a:r>
              <a:rPr lang="en-US" sz="3200" b="1" dirty="0"/>
              <a:t>Questions on mentoring: Theresa Martines</a:t>
            </a:r>
            <a:br>
              <a:rPr lang="en-US" sz="3200" b="1" dirty="0"/>
            </a:br>
            <a:r>
              <a:rPr lang="en-US" sz="3200" b="1" dirty="0">
                <a:hlinkClick r:id="rId6"/>
              </a:rPr>
              <a:t>tmartines@utexas.edu</a:t>
            </a:r>
            <a:r>
              <a:rPr lang="en-US" sz="3200" b="1" dirty="0"/>
              <a:t> </a:t>
            </a:r>
          </a:p>
          <a:p>
            <a:pPr marL="457200" indent="-457200">
              <a:lnSpc>
                <a:spcPct val="120000"/>
              </a:lnSpc>
              <a:buFont typeface="Arial" panose="020B0604020202020204" pitchFamily="34" charset="0"/>
              <a:buChar char="•"/>
            </a:pPr>
            <a:endParaRPr lang="en-US" sz="3200" b="1" dirty="0">
              <a:solidFill>
                <a:srgbClr val="E46629"/>
              </a:solidFill>
            </a:endParaRPr>
          </a:p>
        </p:txBody>
      </p:sp>
    </p:spTree>
    <p:extLst>
      <p:ext uri="{BB962C8B-B14F-4D97-AF65-F5344CB8AC3E}">
        <p14:creationId xmlns:p14="http://schemas.microsoft.com/office/powerpoint/2010/main" val="56152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B24-AA0D-49B8-A432-1C0233BB23D8}"/>
              </a:ext>
            </a:extLst>
          </p:cNvPr>
          <p:cNvSpPr>
            <a:spLocks noGrp="1"/>
          </p:cNvSpPr>
          <p:nvPr>
            <p:ph type="title"/>
          </p:nvPr>
        </p:nvSpPr>
        <p:spPr/>
        <p:txBody>
          <a:bodyPr/>
          <a:lstStyle/>
          <a:p>
            <a:r>
              <a:rPr lang="en-US" sz="6000" b="1">
                <a:solidFill>
                  <a:srgbClr val="1C5B62"/>
                </a:solidFill>
              </a:rPr>
              <a:t>AMS Welcoming Environment </a:t>
            </a:r>
            <a:endParaRPr lang="en-US" sz="6000"/>
          </a:p>
        </p:txBody>
      </p:sp>
      <p:sp>
        <p:nvSpPr>
          <p:cNvPr id="3" name="Text Placeholder 2">
            <a:extLst>
              <a:ext uri="{FF2B5EF4-FFF2-40B4-BE49-F238E27FC236}">
                <a16:creationId xmlns:a16="http://schemas.microsoft.com/office/drawing/2014/main" id="{2EF6C383-87CF-4B34-8AA6-080766C56FF1}"/>
              </a:ext>
            </a:extLst>
          </p:cNvPr>
          <p:cNvSpPr>
            <a:spLocks noGrp="1"/>
          </p:cNvSpPr>
          <p:nvPr>
            <p:ph type="body" idx="1"/>
          </p:nvPr>
        </p:nvSpPr>
        <p:spPr/>
        <p:txBody>
          <a:bodyPr/>
          <a:lstStyle/>
          <a:p>
            <a:r>
              <a:rPr lang="en-US" dirty="0"/>
              <a:t>The AMS strives to ensure that participants in the meeting enjoy a welcoming environment. See the Welcoming Environment policy: </a:t>
            </a:r>
            <a:r>
              <a:rPr lang="en-US" dirty="0">
                <a:hlinkClick r:id="rId3"/>
              </a:rPr>
              <a:t>https://www.ams.org/welcoming-environment-policy</a:t>
            </a:r>
            <a:r>
              <a:rPr lang="en-US" dirty="0"/>
              <a:t>  </a:t>
            </a:r>
          </a:p>
          <a:p>
            <a:r>
              <a:rPr lang="en-US" dirty="0"/>
              <a:t>A mechanism for reporting violations confidentially and anonymously is included in this policy.</a:t>
            </a:r>
          </a:p>
          <a:p>
            <a:endParaRPr lang="en-US" dirty="0"/>
          </a:p>
        </p:txBody>
      </p:sp>
      <p:pic>
        <p:nvPicPr>
          <p:cNvPr id="5" name="Content Placeholder 6">
            <a:extLst>
              <a:ext uri="{FF2B5EF4-FFF2-40B4-BE49-F238E27FC236}">
                <a16:creationId xmlns:a16="http://schemas.microsoft.com/office/drawing/2014/main" id="{6EFCB425-038E-F11E-81C1-A752ECAED957}"/>
              </a:ext>
            </a:extLst>
          </p:cNvPr>
          <p:cNvPicPr>
            <a:picLocks noChangeAspect="1"/>
          </p:cNvPicPr>
          <p:nvPr/>
        </p:nvPicPr>
        <p:blipFill>
          <a:blip r:embed="rId4"/>
          <a:stretch>
            <a:fillRect/>
          </a:stretch>
        </p:blipFill>
        <p:spPr>
          <a:xfrm>
            <a:off x="10692384" y="4774301"/>
            <a:ext cx="1285013" cy="1927521"/>
          </a:xfrm>
          <a:prstGeom prst="rect">
            <a:avLst/>
          </a:prstGeom>
        </p:spPr>
      </p:pic>
    </p:spTree>
    <p:extLst>
      <p:ext uri="{BB962C8B-B14F-4D97-AF65-F5344CB8AC3E}">
        <p14:creationId xmlns:p14="http://schemas.microsoft.com/office/powerpoint/2010/main" val="428140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685A-A12B-40D7-8154-A327A041835A}"/>
              </a:ext>
            </a:extLst>
          </p:cNvPr>
          <p:cNvSpPr>
            <a:spLocks noGrp="1"/>
          </p:cNvSpPr>
          <p:nvPr>
            <p:ph type="title"/>
          </p:nvPr>
        </p:nvSpPr>
        <p:spPr>
          <a:xfrm>
            <a:off x="831850" y="491066"/>
            <a:ext cx="10515600" cy="1463675"/>
          </a:xfrm>
        </p:spPr>
        <p:txBody>
          <a:bodyPr/>
          <a:lstStyle/>
          <a:p>
            <a:r>
              <a:rPr lang="en-US" sz="6000" b="1">
                <a:solidFill>
                  <a:srgbClr val="1C5B62"/>
                </a:solidFill>
              </a:rPr>
              <a:t>Code of Conduct</a:t>
            </a:r>
            <a:endParaRPr lang="en-US"/>
          </a:p>
          <a:p>
            <a:endParaRPr lang="en-US">
              <a:solidFill>
                <a:srgbClr val="005DA6"/>
              </a:solidFill>
              <a:ea typeface="Calibri Light"/>
              <a:cs typeface="Calibri Light"/>
            </a:endParaRPr>
          </a:p>
        </p:txBody>
      </p:sp>
      <p:sp>
        <p:nvSpPr>
          <p:cNvPr id="3" name="Text Placeholder 2">
            <a:extLst>
              <a:ext uri="{FF2B5EF4-FFF2-40B4-BE49-F238E27FC236}">
                <a16:creationId xmlns:a16="http://schemas.microsoft.com/office/drawing/2014/main" id="{CD2D7C25-7EC3-4C12-BEF4-60B3A7A7DD39}"/>
              </a:ext>
            </a:extLst>
          </p:cNvPr>
          <p:cNvSpPr>
            <a:spLocks noGrp="1"/>
          </p:cNvSpPr>
          <p:nvPr>
            <p:ph type="body" idx="1"/>
          </p:nvPr>
        </p:nvSpPr>
        <p:spPr>
          <a:xfrm>
            <a:off x="838200" y="1748134"/>
            <a:ext cx="9895668" cy="4428829"/>
          </a:xfrm>
        </p:spPr>
        <p:txBody>
          <a:bodyPr vert="horz" lIns="91440" tIns="45720" rIns="91440" bIns="45720" rtlCol="0" anchor="t">
            <a:normAutofit fontScale="92500"/>
          </a:bodyPr>
          <a:lstStyle/>
          <a:p>
            <a:pPr marL="0" indent="0">
              <a:buNone/>
            </a:pPr>
            <a:r>
              <a:rPr lang="en-US" dirty="0">
                <a:solidFill>
                  <a:srgbClr val="E46629"/>
                </a:solidFill>
              </a:rPr>
              <a:t>Disruptions:</a:t>
            </a:r>
            <a:r>
              <a:rPr lang="en-US" dirty="0"/>
              <a:t> The American Mathematical Society (AMS) is committed to upholding the professional and educational purposes of its meetings and conferences (both in-person and virtual). We affirm the right of registered attendees to participate fully in all scheduled activities and we aim to provide a safe and welcoming environment for everyone present. Any expressions of dissent must not inhibit activities, disrupt the full participation of registered attendees, nor pose a threat to the personal safety of others. If the AMS and meeting organizers determine that any event or action is disruptive or prohibited, they may remove those involved in the event or action from the meeting, revoke the registration of individuals involved, or take further appropriate actions, if deemed necessary.</a:t>
            </a:r>
          </a:p>
        </p:txBody>
      </p:sp>
      <p:pic>
        <p:nvPicPr>
          <p:cNvPr id="5" name="Content Placeholder 6" descr="A black and orange logo&#10;&#10;AI-generated content may be incorrect.">
            <a:extLst>
              <a:ext uri="{FF2B5EF4-FFF2-40B4-BE49-F238E27FC236}">
                <a16:creationId xmlns:a16="http://schemas.microsoft.com/office/drawing/2014/main" id="{59A28CAD-BE70-DB99-B6FB-5B71DA296836}"/>
              </a:ext>
            </a:extLst>
          </p:cNvPr>
          <p:cNvPicPr>
            <a:picLocks noChangeAspect="1"/>
          </p:cNvPicPr>
          <p:nvPr/>
        </p:nvPicPr>
        <p:blipFill>
          <a:blip r:embed="rId3"/>
          <a:stretch>
            <a:fillRect/>
          </a:stretch>
        </p:blipFill>
        <p:spPr>
          <a:xfrm>
            <a:off x="10692384" y="4774301"/>
            <a:ext cx="1285013" cy="1927521"/>
          </a:xfrm>
          <a:prstGeom prst="rect">
            <a:avLst/>
          </a:prstGeom>
        </p:spPr>
      </p:pic>
    </p:spTree>
    <p:extLst>
      <p:ext uri="{BB962C8B-B14F-4D97-AF65-F5344CB8AC3E}">
        <p14:creationId xmlns:p14="http://schemas.microsoft.com/office/powerpoint/2010/main" val="175335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685A-A12B-40D7-8154-A327A041835A}"/>
              </a:ext>
            </a:extLst>
          </p:cNvPr>
          <p:cNvSpPr>
            <a:spLocks noGrp="1"/>
          </p:cNvSpPr>
          <p:nvPr>
            <p:ph type="title"/>
          </p:nvPr>
        </p:nvSpPr>
        <p:spPr>
          <a:xfrm>
            <a:off x="682561" y="518054"/>
            <a:ext cx="10515600" cy="1463675"/>
          </a:xfrm>
        </p:spPr>
        <p:txBody>
          <a:bodyPr/>
          <a:lstStyle/>
          <a:p>
            <a:r>
              <a:rPr lang="en-US" sz="6000" b="1" err="1">
                <a:solidFill>
                  <a:srgbClr val="1C5B62"/>
                </a:solidFill>
              </a:rPr>
              <a:t>MathSafe</a:t>
            </a:r>
            <a:endParaRPr lang="en-US" err="1"/>
          </a:p>
          <a:p>
            <a:endParaRPr lang="en-US">
              <a:ea typeface="Calibri Light"/>
              <a:cs typeface="Calibri Light"/>
            </a:endParaRPr>
          </a:p>
        </p:txBody>
      </p:sp>
      <p:sp>
        <p:nvSpPr>
          <p:cNvPr id="3" name="Text Placeholder 2">
            <a:extLst>
              <a:ext uri="{FF2B5EF4-FFF2-40B4-BE49-F238E27FC236}">
                <a16:creationId xmlns:a16="http://schemas.microsoft.com/office/drawing/2014/main" id="{CD2D7C25-7EC3-4C12-BEF4-60B3A7A7DD39}"/>
              </a:ext>
            </a:extLst>
          </p:cNvPr>
          <p:cNvSpPr>
            <a:spLocks noGrp="1"/>
          </p:cNvSpPr>
          <p:nvPr>
            <p:ph type="body" idx="1"/>
          </p:nvPr>
        </p:nvSpPr>
        <p:spPr/>
        <p:txBody>
          <a:bodyPr/>
          <a:lstStyle/>
          <a:p>
            <a:r>
              <a:rPr lang="en-US" dirty="0" err="1"/>
              <a:t>MathSafe</a:t>
            </a:r>
            <a:r>
              <a:rPr lang="en-US" dirty="0"/>
              <a:t> (</a:t>
            </a:r>
            <a:r>
              <a:rPr lang="en-US" dirty="0">
                <a:hlinkClick r:id="rId3"/>
              </a:rPr>
              <a:t>https://mathsafe.org/mathsafe/mathsafe-home</a:t>
            </a:r>
            <a:r>
              <a:rPr lang="en-US" dirty="0"/>
              <a:t>) is a program by and for the mathematical community to support safe and welcoming meetings. </a:t>
            </a:r>
            <a:r>
              <a:rPr lang="en-US" dirty="0" err="1"/>
              <a:t>MathSafe</a:t>
            </a:r>
            <a:r>
              <a:rPr lang="en-US" dirty="0"/>
              <a:t> volunteers will be available during (and after) the webinar to listen to and guide any participants who experience harassing behavior.</a:t>
            </a:r>
          </a:p>
          <a:p>
            <a:endParaRPr lang="en-US" dirty="0"/>
          </a:p>
          <a:p>
            <a:r>
              <a:rPr lang="en-US" dirty="0"/>
              <a:t>For assistance and to speak with an ombudsperson directly, call </a:t>
            </a:r>
            <a:br>
              <a:rPr lang="en-US" dirty="0"/>
            </a:br>
            <a:r>
              <a:rPr lang="en-US" dirty="0"/>
              <a:t>(401) 455-4040.</a:t>
            </a:r>
          </a:p>
        </p:txBody>
      </p:sp>
      <p:pic>
        <p:nvPicPr>
          <p:cNvPr id="5" name="Content Placeholder 6">
            <a:extLst>
              <a:ext uri="{FF2B5EF4-FFF2-40B4-BE49-F238E27FC236}">
                <a16:creationId xmlns:a16="http://schemas.microsoft.com/office/drawing/2014/main" id="{2D2AF522-51E6-AF89-88CD-8667D92033B5}"/>
              </a:ext>
            </a:extLst>
          </p:cNvPr>
          <p:cNvPicPr>
            <a:picLocks noChangeAspect="1"/>
          </p:cNvPicPr>
          <p:nvPr/>
        </p:nvPicPr>
        <p:blipFill>
          <a:blip r:embed="rId4"/>
          <a:stretch>
            <a:fillRect/>
          </a:stretch>
        </p:blipFill>
        <p:spPr>
          <a:xfrm>
            <a:off x="10692384" y="4774301"/>
            <a:ext cx="1285013" cy="1927521"/>
          </a:xfrm>
          <a:prstGeom prst="rect">
            <a:avLst/>
          </a:prstGeom>
        </p:spPr>
      </p:pic>
    </p:spTree>
    <p:extLst>
      <p:ext uri="{BB962C8B-B14F-4D97-AF65-F5344CB8AC3E}">
        <p14:creationId xmlns:p14="http://schemas.microsoft.com/office/powerpoint/2010/main" val="347827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E722DC8B-1B38-CD42-978C-884BCC31F4BB}"/>
              </a:ext>
            </a:extLst>
          </p:cNvPr>
          <p:cNvPicPr>
            <a:picLocks noGrp="1" noChangeAspect="1"/>
          </p:cNvPicPr>
          <p:nvPr>
            <p:ph idx="1"/>
          </p:nvPr>
        </p:nvPicPr>
        <p:blipFill>
          <a:blip r:embed="rId3"/>
          <a:stretch>
            <a:fillRect/>
          </a:stretch>
        </p:blipFill>
        <p:spPr>
          <a:xfrm>
            <a:off x="2133314" y="361910"/>
            <a:ext cx="2335337" cy="3483864"/>
          </a:xfrm>
          <a:prstGeom prst="rect">
            <a:avLst/>
          </a:prstGeom>
        </p:spPr>
      </p:pic>
      <p:pic>
        <p:nvPicPr>
          <p:cNvPr id="5" name="Picture 4" descr="A group of colorful rectangular paper speech bubbles&#10;&#10;AI-generated content may be incorrect.">
            <a:extLst>
              <a:ext uri="{FF2B5EF4-FFF2-40B4-BE49-F238E27FC236}">
                <a16:creationId xmlns:a16="http://schemas.microsoft.com/office/drawing/2014/main" id="{2444D185-0A73-E4C1-14EA-707A1846AEB9}"/>
              </a:ext>
            </a:extLst>
          </p:cNvPr>
          <p:cNvPicPr>
            <a:picLocks noChangeAspect="1"/>
          </p:cNvPicPr>
          <p:nvPr/>
        </p:nvPicPr>
        <p:blipFill>
          <a:blip r:embed="rId4"/>
          <a:stretch>
            <a:fillRect/>
          </a:stretch>
        </p:blipFill>
        <p:spPr>
          <a:xfrm>
            <a:off x="6471901" y="357251"/>
            <a:ext cx="4976948" cy="3483864"/>
          </a:xfrm>
          <a:prstGeom prst="rect">
            <a:avLst/>
          </a:prstGeom>
        </p:spPr>
      </p:pic>
      <p:sp>
        <p:nvSpPr>
          <p:cNvPr id="16" name="Rectangle 1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01BBC8-A664-DB43-8D3F-5C18252389B9}"/>
              </a:ext>
            </a:extLst>
          </p:cNvPr>
          <p:cNvSpPr>
            <a:spLocks noGrp="1"/>
          </p:cNvSpPr>
          <p:nvPr>
            <p:ph type="title"/>
          </p:nvPr>
        </p:nvSpPr>
        <p:spPr>
          <a:xfrm>
            <a:off x="7575691" y="1371535"/>
            <a:ext cx="2760278" cy="734721"/>
          </a:xfrm>
          <a:solidFill>
            <a:schemeClr val="bg1"/>
          </a:solidFill>
          <a:ln>
            <a:solidFill>
              <a:srgbClr val="E46629"/>
            </a:solidFill>
          </a:ln>
        </p:spPr>
        <p:txBody>
          <a:bodyPr vert="horz" lIns="91440" tIns="45720" rIns="91440" bIns="45720" rtlCol="0" anchor="ctr">
            <a:normAutofit fontScale="90000"/>
          </a:bodyPr>
          <a:lstStyle/>
          <a:p>
            <a:r>
              <a:rPr lang="en-US" sz="4000" b="1"/>
              <a:t>Introductions</a:t>
            </a:r>
            <a:endParaRPr lang="en-US" sz="4000">
              <a:ea typeface="Calibri Light"/>
              <a:cs typeface="Calibri Light"/>
            </a:endParaRPr>
          </a:p>
        </p:txBody>
      </p:sp>
      <p:sp>
        <p:nvSpPr>
          <p:cNvPr id="6" name="TextBox 5">
            <a:extLst>
              <a:ext uri="{FF2B5EF4-FFF2-40B4-BE49-F238E27FC236}">
                <a16:creationId xmlns:a16="http://schemas.microsoft.com/office/drawing/2014/main" id="{8698B2EA-844A-256D-5211-F9ACB10C3D4E}"/>
              </a:ext>
            </a:extLst>
          </p:cNvPr>
          <p:cNvSpPr txBox="1"/>
          <p:nvPr/>
        </p:nvSpPr>
        <p:spPr>
          <a:xfrm>
            <a:off x="785112" y="4113305"/>
            <a:ext cx="10934593" cy="193899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b="1" dirty="0">
                <a:latin typeface="+mj-lt"/>
                <a:ea typeface="Calibri"/>
                <a:cs typeface="Calibri"/>
              </a:rPr>
              <a:t>Kyle Frantz, Georgia State University (Chair, Mentoring Working Group)</a:t>
            </a:r>
          </a:p>
          <a:p>
            <a:pPr marL="342900" indent="-342900">
              <a:buFont typeface="Arial" panose="020B0604020202020204" pitchFamily="34" charset="0"/>
              <a:buChar char="•"/>
            </a:pPr>
            <a:r>
              <a:rPr lang="en-US" sz="2400" b="1" dirty="0">
                <a:latin typeface="+mj-lt"/>
                <a:ea typeface="Calibri"/>
                <a:cs typeface="Calibri"/>
              </a:rPr>
              <a:t>Theresa Martines, University of Texas at Austin </a:t>
            </a:r>
          </a:p>
          <a:p>
            <a:pPr marL="342900" indent="-342900">
              <a:buFont typeface="Arial" panose="020B0604020202020204" pitchFamily="34" charset="0"/>
              <a:buChar char="•"/>
            </a:pPr>
            <a:r>
              <a:rPr lang="en-US" sz="2400" b="1" dirty="0">
                <a:latin typeface="+mj-lt"/>
                <a:ea typeface="Calibri"/>
                <a:cs typeface="Calibri"/>
              </a:rPr>
              <a:t>Fabio Milner, Arizona State University</a:t>
            </a:r>
            <a:endParaRPr lang="en-US" b="1" dirty="0">
              <a:latin typeface="+mj-lt"/>
            </a:endParaRPr>
          </a:p>
          <a:p>
            <a:pPr marL="342900" indent="-342900">
              <a:buFont typeface="Arial" panose="020B0604020202020204" pitchFamily="34" charset="0"/>
              <a:buChar char="•"/>
            </a:pPr>
            <a:r>
              <a:rPr lang="en-US" sz="2400" b="1" dirty="0">
                <a:latin typeface="+mj-lt"/>
                <a:ea typeface="Calibri"/>
                <a:cs typeface="Calibri"/>
              </a:rPr>
              <a:t>William (Bill) Velez, University of Arizona, Emeritus</a:t>
            </a:r>
          </a:p>
          <a:p>
            <a:pPr marL="342900" indent="-342900">
              <a:buFont typeface="Arial" panose="020B0604020202020204" pitchFamily="34" charset="0"/>
              <a:buChar char="•"/>
            </a:pPr>
            <a:r>
              <a:rPr lang="en-US" sz="2400" b="1" dirty="0">
                <a:latin typeface="+mj-lt"/>
                <a:ea typeface="Calibri"/>
                <a:cs typeface="Calibri"/>
              </a:rPr>
              <a:t>Sarah Klyberg, AMS</a:t>
            </a:r>
          </a:p>
        </p:txBody>
      </p:sp>
    </p:spTree>
    <p:extLst>
      <p:ext uri="{BB962C8B-B14F-4D97-AF65-F5344CB8AC3E}">
        <p14:creationId xmlns:p14="http://schemas.microsoft.com/office/powerpoint/2010/main" val="355794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F8062-52C8-AE2F-903E-21CE9E655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2C95F-D36F-0F9B-C750-F7B1D88914FB}"/>
              </a:ext>
            </a:extLst>
          </p:cNvPr>
          <p:cNvSpPr>
            <a:spLocks noGrp="1"/>
          </p:cNvSpPr>
          <p:nvPr>
            <p:ph type="title"/>
          </p:nvPr>
        </p:nvSpPr>
        <p:spPr/>
        <p:txBody>
          <a:bodyPr>
            <a:normAutofit/>
          </a:bodyPr>
          <a:lstStyle/>
          <a:p>
            <a:r>
              <a:rPr lang="en-US" sz="6000" b="1">
                <a:solidFill>
                  <a:srgbClr val="1C5B62"/>
                </a:solidFill>
              </a:rPr>
              <a:t>Math Alliance at the AMS</a:t>
            </a:r>
          </a:p>
        </p:txBody>
      </p:sp>
      <p:pic>
        <p:nvPicPr>
          <p:cNvPr id="7" name="Content Placeholder 6">
            <a:extLst>
              <a:ext uri="{FF2B5EF4-FFF2-40B4-BE49-F238E27FC236}">
                <a16:creationId xmlns:a16="http://schemas.microsoft.com/office/drawing/2014/main" id="{62BEC64C-8BA7-64C4-636E-BEB077785E46}"/>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11E2EC09-9A7E-7EC1-423C-E6D8FC17E0B2}"/>
              </a:ext>
            </a:extLst>
          </p:cNvPr>
          <p:cNvSpPr txBox="1">
            <a:spLocks/>
          </p:cNvSpPr>
          <p:nvPr/>
        </p:nvSpPr>
        <p:spPr>
          <a:xfrm>
            <a:off x="838199" y="1451029"/>
            <a:ext cx="11139197" cy="51701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E46629"/>
                </a:solidFill>
              </a:rPr>
              <a:t>History of the Alliance </a:t>
            </a:r>
            <a:r>
              <a:rPr lang="en-US" sz="2800" b="1" dirty="0"/>
              <a:t> </a:t>
            </a:r>
            <a:endParaRPr lang="en-US" dirty="0">
              <a:ea typeface="Calibri Light" panose="020F0302020204030204"/>
              <a:cs typeface="Calibri Light" panose="020F0302020204030204"/>
            </a:endParaRPr>
          </a:p>
          <a:p>
            <a:pPr marL="914400" lvl="1" indent="-457200">
              <a:buFont typeface="Arial" panose="020B0604020202020204" pitchFamily="34" charset="0"/>
              <a:buChar char="•"/>
            </a:pPr>
            <a:r>
              <a:rPr lang="en-US" sz="2400" dirty="0"/>
              <a:t>Launched in 2002 at the University of Iowa</a:t>
            </a:r>
            <a:endParaRPr lang="en-US" sz="2400" dirty="0">
              <a:ea typeface="Calibri"/>
              <a:cs typeface="Calibri"/>
            </a:endParaRPr>
          </a:p>
          <a:p>
            <a:pPr marL="914400" lvl="1" indent="-457200">
              <a:buFont typeface="Arial" panose="020B0604020202020204" pitchFamily="34" charset="0"/>
              <a:buChar char="•"/>
            </a:pPr>
            <a:r>
              <a:rPr lang="en-US" sz="2400" dirty="0"/>
              <a:t>Community of faculty invested in welcoming students who otherwise might not pursue advanced degrees</a:t>
            </a:r>
            <a:endParaRPr lang="en-US" sz="2400" dirty="0">
              <a:ea typeface="Calibri"/>
              <a:cs typeface="Calibri"/>
            </a:endParaRPr>
          </a:p>
          <a:p>
            <a:pPr marL="914400" lvl="1" indent="-457200">
              <a:buFont typeface="Arial" panose="020B0604020202020204" pitchFamily="34" charset="0"/>
              <a:buChar char="•"/>
            </a:pPr>
            <a:r>
              <a:rPr lang="en-US" sz="2400" dirty="0"/>
              <a:t>Expanded nationally to serve mathematics, statistics, and related quantitative sciences</a:t>
            </a:r>
            <a:endParaRPr lang="en-US" sz="2400" dirty="0">
              <a:ea typeface="Calibri"/>
              <a:cs typeface="Calibri"/>
            </a:endParaRPr>
          </a:p>
          <a:p>
            <a:pPr marL="914400" lvl="1" indent="-457200">
              <a:buFont typeface="Arial" panose="020B0604020202020204" pitchFamily="34" charset="0"/>
              <a:buChar char="•"/>
            </a:pPr>
            <a:r>
              <a:rPr lang="en-US" sz="2400" dirty="0">
                <a:latin typeface="Calibri" panose="020F0502020204030204"/>
                <a:ea typeface="Calibri" panose="020F0502020204030204"/>
                <a:cs typeface="Calibri" panose="020F0502020204030204"/>
              </a:rPr>
              <a:t>F-GAP founded in 2013 (by Bill Vélez) to create cohorts applying to grad school</a:t>
            </a:r>
          </a:p>
          <a:p>
            <a:pPr marL="914400" lvl="1" indent="-457200">
              <a:buFont typeface="Arial" panose="020B0604020202020204" pitchFamily="34" charset="0"/>
              <a:buChar char="•"/>
            </a:pPr>
            <a:endParaRPr lang="en-US" sz="600" b="1" dirty="0">
              <a:solidFill>
                <a:srgbClr val="000000"/>
              </a:solidFill>
              <a:latin typeface="Calibri" panose="020F0502020204030204"/>
              <a:ea typeface="Calibri" panose="020F0502020204030204"/>
              <a:cs typeface="Calibri" panose="020F0502020204030204"/>
            </a:endParaRPr>
          </a:p>
          <a:p>
            <a:pPr>
              <a:lnSpc>
                <a:spcPct val="100000"/>
              </a:lnSpc>
            </a:pPr>
            <a:r>
              <a:rPr lang="en-US" sz="2800" b="1" dirty="0">
                <a:solidFill>
                  <a:srgbClr val="E46629"/>
                </a:solidFill>
              </a:rPr>
              <a:t>Now at the American Mathematical Society</a:t>
            </a:r>
            <a:endParaRPr lang="en-US" sz="2800" b="1" dirty="0">
              <a:solidFill>
                <a:srgbClr val="E46629"/>
              </a:solidFill>
              <a:ea typeface="Calibri Light"/>
              <a:cs typeface="Calibri Light"/>
            </a:endParaRPr>
          </a:p>
          <a:p>
            <a:pPr marL="914400" lvl="1" indent="-457200">
              <a:buFont typeface="Arial" panose="020B0604020202020204" pitchFamily="34" charset="0"/>
              <a:buChar char="•"/>
            </a:pPr>
            <a:r>
              <a:rPr lang="en-US" sz="2400" dirty="0"/>
              <a:t>Moved from Purdue University to AMS in 2025</a:t>
            </a:r>
            <a:endParaRPr lang="en-US" sz="2400" dirty="0">
              <a:ea typeface="Calibri"/>
              <a:cs typeface="Calibri"/>
            </a:endParaRPr>
          </a:p>
          <a:p>
            <a:pPr marL="914400" lvl="1" indent="-457200">
              <a:buFont typeface="Arial" panose="020B0604020202020204" pitchFamily="34" charset="0"/>
              <a:buChar char="•"/>
            </a:pPr>
            <a:r>
              <a:rPr lang="en-US" sz="2400" dirty="0"/>
              <a:t>Well-situated with enhanced staff support and seamless transition </a:t>
            </a:r>
            <a:br>
              <a:rPr lang="en-US" sz="2400" dirty="0"/>
            </a:br>
            <a:r>
              <a:rPr lang="en-US" sz="2400" dirty="0"/>
              <a:t>of aims for the community</a:t>
            </a:r>
            <a:endParaRPr lang="en-US" sz="2400" dirty="0">
              <a:ea typeface="Calibri"/>
              <a:cs typeface="Calibri"/>
            </a:endParaRPr>
          </a:p>
          <a:p>
            <a:pPr marL="914400" lvl="1" indent="-457200">
              <a:buFont typeface="Arial" panose="020B0604020202020204" pitchFamily="34" charset="0"/>
              <a:buChar char="•"/>
            </a:pPr>
            <a:r>
              <a:rPr lang="en-US" sz="2400" dirty="0"/>
              <a:t>Advisory group and working groups to support the shift</a:t>
            </a:r>
            <a:endParaRPr lang="en-US" sz="2400" dirty="0">
              <a:ea typeface="Calibri"/>
              <a:cs typeface="Calibri"/>
            </a:endParaRPr>
          </a:p>
        </p:txBody>
      </p:sp>
    </p:spTree>
    <p:extLst>
      <p:ext uri="{BB962C8B-B14F-4D97-AF65-F5344CB8AC3E}">
        <p14:creationId xmlns:p14="http://schemas.microsoft.com/office/powerpoint/2010/main" val="349146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C16C-AD2D-C690-F337-8F08DBC4D7C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81D0B9B-1F08-646E-EC16-C409FFE938CC}"/>
              </a:ext>
            </a:extLst>
          </p:cNvPr>
          <p:cNvGraphicFramePr/>
          <p:nvPr>
            <p:extLst>
              <p:ext uri="{D42A27DB-BD31-4B8C-83A1-F6EECF244321}">
                <p14:modId xmlns:p14="http://schemas.microsoft.com/office/powerpoint/2010/main" val="365795691"/>
              </p:ext>
            </p:extLst>
          </p:nvPr>
        </p:nvGraphicFramePr>
        <p:xfrm>
          <a:off x="3828126" y="283604"/>
          <a:ext cx="8125816" cy="641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 name="Content Placeholder 6" descr="A black and orange logo&#10;&#10;AI-generated content may be incorrect.">
            <a:extLst>
              <a:ext uri="{FF2B5EF4-FFF2-40B4-BE49-F238E27FC236}">
                <a16:creationId xmlns:a16="http://schemas.microsoft.com/office/drawing/2014/main" id="{730E6B08-BAE5-46B1-DA1D-8EDB403B6E2D}"/>
              </a:ext>
            </a:extLst>
          </p:cNvPr>
          <p:cNvPicPr>
            <a:picLocks noChangeAspect="1"/>
          </p:cNvPicPr>
          <p:nvPr/>
        </p:nvPicPr>
        <p:blipFill>
          <a:blip r:embed="rId8"/>
          <a:stretch>
            <a:fillRect/>
          </a:stretch>
        </p:blipFill>
        <p:spPr>
          <a:xfrm>
            <a:off x="1348872" y="3710623"/>
            <a:ext cx="1285013" cy="1927521"/>
          </a:xfrm>
          <a:prstGeom prst="rect">
            <a:avLst/>
          </a:prstGeom>
        </p:spPr>
      </p:pic>
      <p:pic>
        <p:nvPicPr>
          <p:cNvPr id="3241" name="Picture 3240" descr="A group of people in different colors&#10;&#10;AI-generated content may be incorrect.">
            <a:extLst>
              <a:ext uri="{FF2B5EF4-FFF2-40B4-BE49-F238E27FC236}">
                <a16:creationId xmlns:a16="http://schemas.microsoft.com/office/drawing/2014/main" id="{1C1765CA-1F94-A8DB-C83B-809E1CA24F9C}"/>
              </a:ext>
            </a:extLst>
          </p:cNvPr>
          <p:cNvPicPr>
            <a:picLocks noChangeAspect="1"/>
          </p:cNvPicPr>
          <p:nvPr/>
        </p:nvPicPr>
        <p:blipFill>
          <a:blip r:embed="rId9"/>
          <a:srcRect l="6750" t="23684" r="29500" b="15915"/>
          <a:stretch>
            <a:fillRect/>
          </a:stretch>
        </p:blipFill>
        <p:spPr>
          <a:xfrm>
            <a:off x="345483" y="1407763"/>
            <a:ext cx="3289279" cy="2075056"/>
          </a:xfrm>
          <a:prstGeom prst="rect">
            <a:avLst/>
          </a:prstGeom>
        </p:spPr>
      </p:pic>
      <p:sp>
        <p:nvSpPr>
          <p:cNvPr id="3264" name="TextBox 3263">
            <a:extLst>
              <a:ext uri="{FF2B5EF4-FFF2-40B4-BE49-F238E27FC236}">
                <a16:creationId xmlns:a16="http://schemas.microsoft.com/office/drawing/2014/main" id="{E8AEADC7-02F3-27B1-AF06-84B5949A3866}"/>
              </a:ext>
            </a:extLst>
          </p:cNvPr>
          <p:cNvSpPr txBox="1"/>
          <p:nvPr/>
        </p:nvSpPr>
        <p:spPr>
          <a:xfrm>
            <a:off x="443986" y="761432"/>
            <a:ext cx="3287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E46629"/>
                </a:solidFill>
                <a:latin typeface="+mj-lt"/>
                <a:ea typeface="+mj-ea"/>
                <a:cs typeface="+mj-cs"/>
              </a:rPr>
              <a:t>Our Community</a:t>
            </a:r>
          </a:p>
        </p:txBody>
      </p:sp>
    </p:spTree>
    <p:extLst>
      <p:ext uri="{BB962C8B-B14F-4D97-AF65-F5344CB8AC3E}">
        <p14:creationId xmlns:p14="http://schemas.microsoft.com/office/powerpoint/2010/main" val="386084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C1506-213A-82E2-D3F2-5AE78E133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C8F33-2457-B901-569B-150132A77235}"/>
              </a:ext>
            </a:extLst>
          </p:cNvPr>
          <p:cNvSpPr>
            <a:spLocks noGrp="1"/>
          </p:cNvSpPr>
          <p:nvPr>
            <p:ph type="title"/>
          </p:nvPr>
        </p:nvSpPr>
        <p:spPr/>
        <p:txBody>
          <a:bodyPr>
            <a:normAutofit/>
          </a:bodyPr>
          <a:lstStyle/>
          <a:p>
            <a:r>
              <a:rPr lang="en-US" sz="6000" b="1">
                <a:solidFill>
                  <a:srgbClr val="1C5B62"/>
                </a:solidFill>
              </a:rPr>
              <a:t>Math Alliance Programming</a:t>
            </a:r>
          </a:p>
        </p:txBody>
      </p:sp>
      <p:pic>
        <p:nvPicPr>
          <p:cNvPr id="7" name="Content Placeholder 6">
            <a:extLst>
              <a:ext uri="{FF2B5EF4-FFF2-40B4-BE49-F238E27FC236}">
                <a16:creationId xmlns:a16="http://schemas.microsoft.com/office/drawing/2014/main" id="{6A024F29-E424-1CB3-9B58-F42E3C81626B}"/>
              </a:ext>
            </a:extLst>
          </p:cNvPr>
          <p:cNvPicPr>
            <a:picLocks noGrp="1" noChangeAspect="1"/>
          </p:cNvPicPr>
          <p:nvPr>
            <p:ph idx="1"/>
          </p:nvPr>
        </p:nvPicPr>
        <p:blipFill>
          <a:blip r:embed="rId3"/>
          <a:stretch>
            <a:fillRect/>
          </a:stretch>
        </p:blipFill>
        <p:spPr>
          <a:xfrm>
            <a:off x="10692384" y="4774301"/>
            <a:ext cx="1285013" cy="1927521"/>
          </a:xfrm>
        </p:spPr>
      </p:pic>
      <p:sp>
        <p:nvSpPr>
          <p:cNvPr id="8" name="Title 1">
            <a:extLst>
              <a:ext uri="{FF2B5EF4-FFF2-40B4-BE49-F238E27FC236}">
                <a16:creationId xmlns:a16="http://schemas.microsoft.com/office/drawing/2014/main" id="{AF916630-C7AC-6EF7-CAD0-4FB3E8ACE569}"/>
              </a:ext>
            </a:extLst>
          </p:cNvPr>
          <p:cNvSpPr txBox="1">
            <a:spLocks/>
          </p:cNvSpPr>
          <p:nvPr/>
        </p:nvSpPr>
        <p:spPr>
          <a:xfrm>
            <a:off x="838200" y="1773758"/>
            <a:ext cx="10515600" cy="45312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20000"/>
              </a:lnSpc>
              <a:buFont typeface="Arial" panose="020B0604020202020204" pitchFamily="34" charset="0"/>
              <a:buChar char="•"/>
            </a:pPr>
            <a:r>
              <a:rPr lang="en-US" sz="3200" b="1" dirty="0"/>
              <a:t>Facilitated Graduate Admissions Program (F-GAP)</a:t>
            </a:r>
          </a:p>
          <a:p>
            <a:pPr marL="457200" indent="-457200">
              <a:lnSpc>
                <a:spcPct val="120000"/>
              </a:lnSpc>
              <a:buFont typeface="Arial" panose="020B0604020202020204" pitchFamily="34" charset="0"/>
              <a:buChar char="•"/>
            </a:pPr>
            <a:r>
              <a:rPr lang="en-US" sz="3200" b="1" dirty="0"/>
              <a:t>Annual Field of Dreams Conference </a:t>
            </a:r>
          </a:p>
          <a:p>
            <a:pPr marL="914400" lvl="1" indent="-457200">
              <a:lnSpc>
                <a:spcPct val="120000"/>
              </a:lnSpc>
              <a:buFont typeface="Arial" panose="020B0604020202020204" pitchFamily="34" charset="0"/>
              <a:buChar char="•"/>
            </a:pPr>
            <a:r>
              <a:rPr lang="en-US" sz="3200" b="1" dirty="0">
                <a:solidFill>
                  <a:srgbClr val="E46629"/>
                </a:solidFill>
                <a:latin typeface="+mj-lt"/>
              </a:rPr>
              <a:t>Save the date: </a:t>
            </a:r>
            <a:r>
              <a:rPr lang="en-US" sz="3200" b="1" dirty="0">
                <a:latin typeface="+mj-lt"/>
              </a:rPr>
              <a:t>November 19–22, 2026</a:t>
            </a:r>
          </a:p>
          <a:p>
            <a:pPr marL="457200" indent="-457200">
              <a:lnSpc>
                <a:spcPct val="120000"/>
              </a:lnSpc>
              <a:buFont typeface="Arial" panose="020B0604020202020204" pitchFamily="34" charset="0"/>
              <a:buChar char="•"/>
            </a:pPr>
            <a:r>
              <a:rPr lang="en-US" sz="3200" b="1" dirty="0"/>
              <a:t>Regional Alliances </a:t>
            </a:r>
          </a:p>
          <a:p>
            <a:pPr marL="914400" lvl="1" indent="-457200">
              <a:lnSpc>
                <a:spcPct val="120000"/>
              </a:lnSpc>
              <a:buFont typeface="Arial" panose="020B0604020202020204" pitchFamily="34" charset="0"/>
              <a:buChar char="•"/>
            </a:pPr>
            <a:r>
              <a:rPr lang="en-US" sz="3200" b="1" dirty="0">
                <a:latin typeface="+mj-lt"/>
              </a:rPr>
              <a:t>Gulf States, Mid-Atlantic, Southeast, and more</a:t>
            </a:r>
          </a:p>
          <a:p>
            <a:pPr marL="457200" indent="-457200">
              <a:lnSpc>
                <a:spcPct val="120000"/>
              </a:lnSpc>
              <a:buFont typeface="Arial" panose="020B0604020202020204" pitchFamily="34" charset="0"/>
              <a:buChar char="•"/>
            </a:pPr>
            <a:r>
              <a:rPr lang="en-US" sz="3200" b="1" dirty="0">
                <a:solidFill>
                  <a:prstClr val="black"/>
                </a:solidFill>
                <a:latin typeface="Calibri Light"/>
                <a:ea typeface="Calibri Light"/>
                <a:cs typeface="Calibri Light"/>
              </a:rPr>
              <a:t>Summer Opportunities</a:t>
            </a:r>
            <a:r>
              <a:rPr lang="en-US" sz="3200" dirty="0">
                <a:solidFill>
                  <a:prstClr val="black"/>
                </a:solidFill>
                <a:latin typeface="Calibri" panose="020F0502020204030204"/>
              </a:rPr>
              <a:t> </a:t>
            </a:r>
            <a:endParaRPr lang="en-US" sz="3200" dirty="0">
              <a:solidFill>
                <a:prstClr val="black"/>
              </a:solidFill>
              <a:latin typeface="Calibri" panose="020F0502020204030204"/>
              <a:ea typeface="Calibri"/>
              <a:cs typeface="Calibri"/>
            </a:endParaRPr>
          </a:p>
          <a:p>
            <a:pPr marL="457200" indent="-457200">
              <a:lnSpc>
                <a:spcPct val="120000"/>
              </a:lnSpc>
              <a:buFont typeface="Arial" panose="020B0604020202020204" pitchFamily="34" charset="0"/>
              <a:buChar char="•"/>
            </a:pPr>
            <a:r>
              <a:rPr lang="en-US" sz="3200" b="1"/>
              <a:t>Alumni Survey: </a:t>
            </a:r>
            <a:r>
              <a:rPr lang="en-US" sz="3200" b="1" dirty="0">
                <a:solidFill>
                  <a:srgbClr val="E46629"/>
                </a:solidFill>
                <a:hlinkClick r:id="rId4"/>
              </a:rPr>
              <a:t>https://wkf.ms/4dZ5mbx</a:t>
            </a:r>
            <a:r>
              <a:rPr lang="en-US" sz="3200" b="1" dirty="0">
                <a:solidFill>
                  <a:srgbClr val="E46629"/>
                </a:solidFill>
              </a:rPr>
              <a:t> </a:t>
            </a:r>
            <a:endParaRPr lang="en-US" sz="3200" b="1" dirty="0">
              <a:solidFill>
                <a:srgbClr val="E46629"/>
              </a:solidFill>
              <a:ea typeface="Calibri Light"/>
              <a:cs typeface="Calibri Light"/>
            </a:endParaRPr>
          </a:p>
          <a:p>
            <a:pPr marL="457200" indent="-457200">
              <a:lnSpc>
                <a:spcPct val="120000"/>
              </a:lnSpc>
              <a:buFont typeface="Arial" panose="020B0604020202020204" pitchFamily="34" charset="0"/>
              <a:buChar char="•"/>
            </a:pPr>
            <a:endParaRPr lang="en-US" sz="1800" b="1" dirty="0">
              <a:solidFill>
                <a:srgbClr val="E46629"/>
              </a:solidFill>
            </a:endParaRPr>
          </a:p>
          <a:p>
            <a:pPr marL="914400" indent="-457200">
              <a:lnSpc>
                <a:spcPct val="120000"/>
              </a:lnSpc>
              <a:buFont typeface="Arial" panose="020B0604020202020204" pitchFamily="34" charset="0"/>
              <a:buChar char="•"/>
            </a:pPr>
            <a:endParaRPr lang="en-US" sz="3200" b="1" dirty="0">
              <a:solidFill>
                <a:srgbClr val="E46629"/>
              </a:solidFill>
            </a:endParaRPr>
          </a:p>
          <a:p>
            <a:pPr marL="457200" indent="-457200">
              <a:lnSpc>
                <a:spcPct val="150000"/>
              </a:lnSpc>
              <a:buFont typeface="Arial" panose="020B0604020202020204" pitchFamily="34" charset="0"/>
              <a:buChar char="•"/>
            </a:pPr>
            <a:endParaRPr lang="en-US" sz="3200" b="1" dirty="0"/>
          </a:p>
        </p:txBody>
      </p:sp>
    </p:spTree>
    <p:extLst>
      <p:ext uri="{BB962C8B-B14F-4D97-AF65-F5344CB8AC3E}">
        <p14:creationId xmlns:p14="http://schemas.microsoft.com/office/powerpoint/2010/main" val="205417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F0EB2-C15C-8F56-58EF-B45E8DF0C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8287E-B6A1-E3B6-8D15-581862B9294C}"/>
              </a:ext>
            </a:extLst>
          </p:cNvPr>
          <p:cNvSpPr>
            <a:spLocks noGrp="1"/>
          </p:cNvSpPr>
          <p:nvPr>
            <p:ph type="title"/>
          </p:nvPr>
        </p:nvSpPr>
        <p:spPr/>
        <p:txBody>
          <a:bodyPr>
            <a:normAutofit/>
          </a:bodyPr>
          <a:lstStyle/>
          <a:p>
            <a:r>
              <a:rPr lang="en-US" sz="6000" b="1">
                <a:solidFill>
                  <a:srgbClr val="1C5B62"/>
                </a:solidFill>
              </a:rPr>
              <a:t>F-GAP: Mentoring Triad</a:t>
            </a:r>
          </a:p>
        </p:txBody>
      </p:sp>
      <p:pic>
        <p:nvPicPr>
          <p:cNvPr id="7" name="Content Placeholder 6">
            <a:extLst>
              <a:ext uri="{FF2B5EF4-FFF2-40B4-BE49-F238E27FC236}">
                <a16:creationId xmlns:a16="http://schemas.microsoft.com/office/drawing/2014/main" id="{D4A06B7E-98C4-6351-AC5E-79C44B5D770D}"/>
              </a:ext>
            </a:extLst>
          </p:cNvPr>
          <p:cNvPicPr>
            <a:picLocks noGrp="1" noChangeAspect="1"/>
          </p:cNvPicPr>
          <p:nvPr>
            <p:ph idx="1"/>
          </p:nvPr>
        </p:nvPicPr>
        <p:blipFill>
          <a:blip r:embed="rId3"/>
          <a:stretch>
            <a:fillRect/>
          </a:stretch>
        </p:blipFill>
        <p:spPr>
          <a:xfrm>
            <a:off x="10692384" y="4774301"/>
            <a:ext cx="1285013" cy="1927521"/>
          </a:xfrm>
        </p:spPr>
      </p:pic>
      <p:sp>
        <p:nvSpPr>
          <p:cNvPr id="4" name="Title 1">
            <a:extLst>
              <a:ext uri="{FF2B5EF4-FFF2-40B4-BE49-F238E27FC236}">
                <a16:creationId xmlns:a16="http://schemas.microsoft.com/office/drawing/2014/main" id="{359358BB-249A-F636-4D83-B3B3A674D334}"/>
              </a:ext>
            </a:extLst>
          </p:cNvPr>
          <p:cNvSpPr txBox="1">
            <a:spLocks/>
          </p:cNvSpPr>
          <p:nvPr/>
        </p:nvSpPr>
        <p:spPr>
          <a:xfrm>
            <a:off x="578438" y="1473380"/>
            <a:ext cx="8043000" cy="52156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3200" b="1" dirty="0">
              <a:ea typeface="Calibri Light" panose="020F0302020204030204"/>
              <a:cs typeface="Calibri Light" panose="020F0302020204030204"/>
            </a:endParaRPr>
          </a:p>
          <a:p>
            <a:pPr marL="914400" lvl="1" indent="-457200">
              <a:lnSpc>
                <a:spcPct val="120000"/>
              </a:lnSpc>
              <a:buFont typeface="Arial" panose="020B0604020202020204" pitchFamily="34" charset="0"/>
              <a:buChar char="•"/>
            </a:pPr>
            <a:r>
              <a:rPr lang="en-US" sz="2800" b="1" dirty="0"/>
              <a:t>Mentors </a:t>
            </a:r>
            <a:r>
              <a:rPr lang="en-US" sz="2800" dirty="0"/>
              <a:t>nominate a student interested in attending graduate school</a:t>
            </a:r>
            <a:endParaRPr lang="en-US" sz="2800" dirty="0">
              <a:ea typeface="Calibri"/>
              <a:cs typeface="Calibri"/>
            </a:endParaRPr>
          </a:p>
          <a:p>
            <a:pPr marL="914400" lvl="1" indent="-457200">
              <a:lnSpc>
                <a:spcPct val="120000"/>
              </a:lnSpc>
              <a:buFont typeface="Arial" panose="020B0604020202020204" pitchFamily="34" charset="0"/>
              <a:buChar char="•"/>
            </a:pPr>
            <a:r>
              <a:rPr lang="en-US" sz="2800" dirty="0"/>
              <a:t>The</a:t>
            </a:r>
            <a:r>
              <a:rPr lang="en-US" sz="2800" b="1" dirty="0"/>
              <a:t> Student </a:t>
            </a:r>
            <a:r>
              <a:rPr lang="en-US" sz="2800" dirty="0"/>
              <a:t>is paired with a graduate faculty member at another university</a:t>
            </a:r>
            <a:endParaRPr lang="en-US" sz="2800" b="1" dirty="0">
              <a:ea typeface="Calibri"/>
              <a:cs typeface="Calibri"/>
            </a:endParaRPr>
          </a:p>
          <a:p>
            <a:pPr marL="914400" lvl="1" indent="-457200">
              <a:lnSpc>
                <a:spcPct val="120000"/>
              </a:lnSpc>
              <a:buFont typeface="Arial" panose="020B0604020202020204" pitchFamily="34" charset="0"/>
              <a:buChar char="•"/>
            </a:pPr>
            <a:r>
              <a:rPr lang="en-US" sz="2800" dirty="0"/>
              <a:t>This graduate faculty person will be their </a:t>
            </a:r>
            <a:r>
              <a:rPr lang="en-US" sz="2800" b="1" dirty="0"/>
              <a:t>Graduate Facilitator</a:t>
            </a:r>
            <a:endParaRPr lang="en-US" sz="2800" b="1" dirty="0">
              <a:ea typeface="Calibri"/>
              <a:cs typeface="Calibri"/>
            </a:endParaRPr>
          </a:p>
          <a:p>
            <a:pPr marL="914400" lvl="1" indent="-457200">
              <a:lnSpc>
                <a:spcPct val="120000"/>
              </a:lnSpc>
              <a:buFont typeface="Arial" panose="020B0604020202020204" pitchFamily="34" charset="0"/>
              <a:buChar char="•"/>
            </a:pPr>
            <a:endParaRPr lang="en-US" sz="2800" dirty="0">
              <a:ea typeface="Calibri"/>
              <a:cs typeface="Calibri"/>
            </a:endParaRPr>
          </a:p>
        </p:txBody>
      </p:sp>
      <p:pic>
        <p:nvPicPr>
          <p:cNvPr id="3" name="Graphic 2" descr="Group brainstorm with solid fill">
            <a:extLst>
              <a:ext uri="{FF2B5EF4-FFF2-40B4-BE49-F238E27FC236}">
                <a16:creationId xmlns:a16="http://schemas.microsoft.com/office/drawing/2014/main" id="{1FEBCFE3-7A52-72DC-6783-BB7B2F557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8561" y="2130188"/>
            <a:ext cx="2734101" cy="2631743"/>
          </a:xfrm>
          <a:prstGeom prst="rect">
            <a:avLst/>
          </a:prstGeom>
        </p:spPr>
      </p:pic>
    </p:spTree>
    <p:extLst>
      <p:ext uri="{BB962C8B-B14F-4D97-AF65-F5344CB8AC3E}">
        <p14:creationId xmlns:p14="http://schemas.microsoft.com/office/powerpoint/2010/main" val="391896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913</Words>
  <Application>Microsoft Office PowerPoint</Application>
  <PresentationFormat>Widescreen</PresentationFormat>
  <Paragraphs>110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Arial,Sans-Serif</vt:lpstr>
      <vt:lpstr>Calibri</vt:lpstr>
      <vt:lpstr>Calibri Light</vt:lpstr>
      <vt:lpstr>Office Theme</vt:lpstr>
      <vt:lpstr>PowerPoint Presentation</vt:lpstr>
      <vt:lpstr>AMS Welcoming Environment </vt:lpstr>
      <vt:lpstr>Code of Conduct </vt:lpstr>
      <vt:lpstr>MathSafe </vt:lpstr>
      <vt:lpstr>Introductions</vt:lpstr>
      <vt:lpstr>Math Alliance at the AMS</vt:lpstr>
      <vt:lpstr>PowerPoint Presentation</vt:lpstr>
      <vt:lpstr>Math Alliance Programming</vt:lpstr>
      <vt:lpstr>F-GAP: Mentoring Triad</vt:lpstr>
      <vt:lpstr>F-GAP Nomination Timeline</vt:lpstr>
      <vt:lpstr>F-GAP Nomination Links</vt:lpstr>
      <vt:lpstr>F-GAP Nomination Written Prompts</vt:lpstr>
      <vt:lpstr>Preparing to Nominate for F-GAP</vt:lpstr>
      <vt:lpstr>Sample Email to Prospective Nominees</vt:lpstr>
      <vt:lpstr>Sample Questions to Ask Prospective  F-GAP Nominees</vt:lpstr>
      <vt:lpstr>Questions?</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Klyberg</cp:lastModifiedBy>
  <cp:revision>56</cp:revision>
  <dcterms:created xsi:type="dcterms:W3CDTF">2025-12-31T15:52:38Z</dcterms:created>
  <dcterms:modified xsi:type="dcterms:W3CDTF">2026-05-05T19:56:48Z</dcterms:modified>
</cp:coreProperties>
</file>