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4" r:id="rId5"/>
    <p:sldMasterId id="2147493473" r:id="rId6"/>
  </p:sldMasterIdLst>
  <p:notesMasterIdLst>
    <p:notesMasterId r:id="rId13"/>
  </p:notesMasterIdLst>
  <p:sldIdLst>
    <p:sldId id="256" r:id="rId7"/>
    <p:sldId id="258" r:id="rId8"/>
    <p:sldId id="260" r:id="rId9"/>
    <p:sldId id="266" r:id="rId10"/>
    <p:sldId id="263" r:id="rId11"/>
    <p:sldId id="25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95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706C0-96A7-4B08-9395-5888BD380761}" v="147" dt="2025-06-05T15:00:58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2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95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8D950-3502-4C15-81A9-37037266D7F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29978-F8F5-4185-9D1E-2C269444F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6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13"/>
            <a:ext cx="5027631" cy="708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5027630" cy="29306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966323" y="1200150"/>
            <a:ext cx="2720477" cy="29305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23"/>
            <a:ext cx="2682970" cy="2958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663531" y="1200151"/>
            <a:ext cx="5023269" cy="29655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66322" y="1201927"/>
            <a:ext cx="2724912" cy="29430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1928"/>
            <a:ext cx="5027629" cy="29430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>
                <a:latin typeface="Arial"/>
                <a:cs typeface="Arial"/>
              </a:defRPr>
            </a:lvl1pPr>
            <a:lvl2pPr marL="628650" indent="-171450">
              <a:buFont typeface="Arial"/>
              <a:buChar char="•"/>
              <a:defRPr sz="1200"/>
            </a:lvl2pPr>
            <a:lvl3pPr marL="1085850" indent="-171450">
              <a:buFont typeface="Arial"/>
              <a:buChar char="•"/>
              <a:defRPr sz="1000"/>
            </a:lvl3pPr>
            <a:lvl4pPr marL="1543050" indent="-171450">
              <a:buFont typeface="Arial"/>
              <a:buChar char="•"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9713"/>
            <a:ext cx="5027631" cy="708471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>
                <a:solidFill>
                  <a:srgbClr val="FFFFFF"/>
                </a:solidFill>
                <a:latin typeface="Constantia"/>
                <a:cs typeface="Constant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376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850900"/>
            <a:ext cx="5557838" cy="3279949"/>
          </a:xfrm>
          <a:prstGeom prst="rect">
            <a:avLst/>
          </a:prstGeom>
        </p:spPr>
        <p:txBody>
          <a:bodyPr vert="horz"/>
          <a:lstStyle>
            <a:lvl2pPr marL="742950" indent="-28575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1143000" indent="-228600">
              <a:buFont typeface="Courier New"/>
              <a:buChar char="o"/>
              <a:defRPr>
                <a:solidFill>
                  <a:srgbClr val="FFFFFF"/>
                </a:solidFill>
              </a:defRPr>
            </a:lvl3pPr>
            <a:lvl4pPr marL="1600200" indent="-228600">
              <a:buFont typeface="Wingdings" charset="2"/>
              <a:buChar char="u"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77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6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Fr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A PP_Template-1_Divid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240" y="1298568"/>
            <a:ext cx="7772400" cy="11017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FFFFFF"/>
                </a:solidFill>
                <a:latin typeface="Constantia"/>
                <a:cs typeface="Constant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768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Lem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A PP_Template_V1_Divid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1274" y="1292224"/>
            <a:ext cx="7767225" cy="968577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FFFFFF"/>
                </a:solidFill>
                <a:latin typeface="Constantia"/>
                <a:cs typeface="Constant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71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ZA PP_Template_V1_Slide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9713"/>
            <a:ext cx="5027631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5027630" cy="293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59" r:id="rId2"/>
    <p:sldLayoutId id="2147493461" r:id="rId3"/>
    <p:sldLayoutId id="214749346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695D54"/>
          </a:solidFill>
          <a:latin typeface="Constantia"/>
          <a:ea typeface="+mj-ea"/>
          <a:cs typeface="Constantia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spcAft>
          <a:spcPts val="0"/>
        </a:spcAft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lnSpc>
          <a:spcPct val="120000"/>
        </a:lnSpc>
        <a:spcBef>
          <a:spcPct val="2000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lnSpc>
          <a:spcPct val="120000"/>
        </a:lnSpc>
        <a:spcBef>
          <a:spcPct val="20000"/>
        </a:spcBef>
        <a:spcAft>
          <a:spcPts val="0"/>
        </a:spcAft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lnSpc>
          <a:spcPct val="120000"/>
        </a:lnSpc>
        <a:spcBef>
          <a:spcPct val="20000"/>
        </a:spcBef>
        <a:spcAft>
          <a:spcPts val="0"/>
        </a:spcAft>
        <a:buFont typeface="Wingdings" charset="2"/>
        <a:buChar char="u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ZA PP_Template_V1_Slide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3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6" r:id="rId1"/>
    <p:sldLayoutId id="2147493471" r:id="rId2"/>
    <p:sldLayoutId id="214749347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/>
          </a:solidFill>
          <a:latin typeface="Constantia"/>
          <a:ea typeface="+mn-ea"/>
          <a:cs typeface="Constant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nstantia"/>
          <a:ea typeface="+mn-ea"/>
          <a:cs typeface="Constant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onstantia"/>
          <a:ea typeface="+mn-ea"/>
          <a:cs typeface="Constant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nstantia"/>
          <a:ea typeface="+mn-ea"/>
          <a:cs typeface="Constant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Constantia"/>
          <a:ea typeface="+mn-ea"/>
          <a:cs typeface="Constant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1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ZA PP_Template-1_Cov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4375" y="3192938"/>
            <a:ext cx="7772400" cy="13429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Constantia"/>
                <a:cs typeface="Constantia"/>
              </a:rPr>
              <a:t>Lighting a Path Forward</a:t>
            </a:r>
            <a:br>
              <a:rPr lang="en-US" sz="2800" dirty="0">
                <a:solidFill>
                  <a:schemeClr val="bg1"/>
                </a:solidFill>
                <a:latin typeface="Constantia"/>
                <a:cs typeface="Constantia"/>
              </a:rPr>
            </a:br>
            <a:r>
              <a:rPr lang="en-US" sz="2000" dirty="0">
                <a:solidFill>
                  <a:schemeClr val="bg1"/>
                </a:solidFill>
                <a:latin typeface="Constantia"/>
                <a:cs typeface="Constantia"/>
              </a:rPr>
              <a:t>Aislinn Baltas and Robert Mendyk</a:t>
            </a:r>
          </a:p>
        </p:txBody>
      </p:sp>
    </p:spTree>
    <p:extLst>
      <p:ext uri="{BB962C8B-B14F-4D97-AF65-F5344CB8AC3E}">
        <p14:creationId xmlns:p14="http://schemas.microsoft.com/office/powerpoint/2010/main" val="305110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A PP_Template_V1_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695D54"/>
                </a:solidFill>
                <a:latin typeface="Constantia"/>
                <a:cs typeface="Constantia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otham" pitchFamily="2" charset="0"/>
              </a:rPr>
              <a:t>June – aware of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otham" pitchFamily="2" charset="0"/>
              </a:rPr>
              <a:t>July – letter to DOE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 pitchFamily="2" charset="0"/>
              </a:rPr>
              <a:t>August – meeting with DOE and AVMA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 pitchFamily="2" charset="0"/>
              </a:rPr>
              <a:t>September – introduction to NEMA</a:t>
            </a:r>
          </a:p>
          <a:p>
            <a:endParaRPr lang="en-US" sz="1800" dirty="0">
              <a:latin typeface="Gotham" pitchFamily="2" charset="0"/>
            </a:endParaRPr>
          </a:p>
        </p:txBody>
      </p:sp>
      <p:pic>
        <p:nvPicPr>
          <p:cNvPr id="6" name="Picture Placeholder 5" descr="A lizard lying on the ground&#10;&#10;AI-generated content may be incorrect.">
            <a:extLst>
              <a:ext uri="{FF2B5EF4-FFF2-40B4-BE49-F238E27FC236}">
                <a16:creationId xmlns:a16="http://schemas.microsoft.com/office/drawing/2014/main" id="{60AC66BC-803F-0661-8AEA-E4D23178D4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855" r="42249"/>
          <a:stretch/>
        </p:blipFill>
        <p:spPr>
          <a:xfrm>
            <a:off x="5966323" y="1200150"/>
            <a:ext cx="2720477" cy="2930525"/>
          </a:xfrm>
        </p:spPr>
      </p:pic>
    </p:spTree>
    <p:extLst>
      <p:ext uri="{BB962C8B-B14F-4D97-AF65-F5344CB8AC3E}">
        <p14:creationId xmlns:p14="http://schemas.microsoft.com/office/powerpoint/2010/main" val="206007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122A4-AE97-FADB-0902-3FDE74030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A PP_Template_V1_Slide1.jpg">
            <a:extLst>
              <a:ext uri="{FF2B5EF4-FFF2-40B4-BE49-F238E27FC236}">
                <a16:creationId xmlns:a16="http://schemas.microsoft.com/office/drawing/2014/main" id="{F0B24501-C8EE-7150-D6B1-FE5E150BF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466AE-EE94-0C81-A002-5F38A3F0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695D54"/>
                </a:solidFill>
                <a:latin typeface="Constantia"/>
                <a:cs typeface="Constantia"/>
              </a:rPr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D621-8A39-E812-E869-040E8AFDB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otham" pitchFamily="2" charset="0"/>
              </a:rPr>
              <a:t>AZA Staff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otham" pitchFamily="2" charset="0"/>
              </a:rPr>
              <a:t>AZA institutional representatives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otham" pitchFamily="2" charset="0"/>
              </a:rPr>
              <a:t>AVMA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otham" pitchFamily="2" charset="0"/>
              </a:rPr>
              <a:t>DOE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otham" pitchFamily="2" charset="0"/>
              </a:rPr>
              <a:t>NEMA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Gotham" pitchFamily="2" charset="0"/>
              </a:rPr>
              <a:t>ARAV</a:t>
            </a:r>
          </a:p>
        </p:txBody>
      </p:sp>
      <p:pic>
        <p:nvPicPr>
          <p:cNvPr id="6" name="Picture Placeholder 5" descr="A lizard lying on the ground&#10;&#10;AI-generated content may be incorrect.">
            <a:extLst>
              <a:ext uri="{FF2B5EF4-FFF2-40B4-BE49-F238E27FC236}">
                <a16:creationId xmlns:a16="http://schemas.microsoft.com/office/drawing/2014/main" id="{6E03EC85-51FB-94C1-88BC-FF433B222F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855" r="42249"/>
          <a:stretch/>
        </p:blipFill>
        <p:spPr>
          <a:xfrm>
            <a:off x="5966323" y="1200150"/>
            <a:ext cx="2720477" cy="2930525"/>
          </a:xfrm>
        </p:spPr>
      </p:pic>
    </p:spTree>
    <p:extLst>
      <p:ext uri="{BB962C8B-B14F-4D97-AF65-F5344CB8AC3E}">
        <p14:creationId xmlns:p14="http://schemas.microsoft.com/office/powerpoint/2010/main" val="172867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993F-7102-0111-8D39-6D93B594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to DoE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2A0F74-2CED-B364-F00E-14D34AD9B12B}"/>
              </a:ext>
            </a:extLst>
          </p:cNvPr>
          <p:cNvGrpSpPr/>
          <p:nvPr/>
        </p:nvGrpSpPr>
        <p:grpSpPr>
          <a:xfrm>
            <a:off x="2817326" y="352751"/>
            <a:ext cx="5027631" cy="3549626"/>
            <a:chOff x="2286949" y="1048389"/>
            <a:chExt cx="4690813" cy="31301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5C5302-9C99-122C-1EA9-2460FF5E9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6793">
              <a:off x="4835372" y="1394438"/>
              <a:ext cx="2142390" cy="27841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57E751-08D2-5DA2-3CCD-2C73C632C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43401">
              <a:off x="3583193" y="1169901"/>
              <a:ext cx="2166578" cy="27826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02D506-2410-A462-2584-9AF85CEA4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949" y="1048389"/>
              <a:ext cx="2166577" cy="27841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9154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FB89-82CD-3287-88B3-2535CE9E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9713"/>
            <a:ext cx="5745296" cy="708471"/>
          </a:xfrm>
        </p:spPr>
        <p:txBody>
          <a:bodyPr>
            <a:normAutofit/>
          </a:bodyPr>
          <a:lstStyle/>
          <a:p>
            <a:r>
              <a:rPr lang="en-US" dirty="0"/>
              <a:t>Follow-up Meetings with DoE and NEMA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5A0A1-CB58-E43A-9B6C-3719400B4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23"/>
            <a:ext cx="7695282" cy="29586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Communicated our challenges with animal care and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Provided technical/wavelength specifications for animal care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Discussed possibility of alternative lighting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Performed rapid assessments of over 1,000 exempted lamps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240" y="3091368"/>
            <a:ext cx="7772400" cy="1101725"/>
          </a:xfrm>
        </p:spPr>
        <p:txBody>
          <a:bodyPr/>
          <a:lstStyle/>
          <a:p>
            <a:r>
              <a:rPr lang="en-US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71267391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vider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AZA_PP_Template_V1_Temp.potx</Template>
  <TotalTime>1652</TotalTime>
  <Words>84</Words>
  <Application>Microsoft Office PowerPoint</Application>
  <PresentationFormat>On-screen Show (16:9)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Constantia</vt:lpstr>
      <vt:lpstr>Courier New</vt:lpstr>
      <vt:lpstr>Gotham</vt:lpstr>
      <vt:lpstr>Wingdings</vt:lpstr>
      <vt:lpstr>Plain Background</vt:lpstr>
      <vt:lpstr>Dark Background</vt:lpstr>
      <vt:lpstr>Divider Pages</vt:lpstr>
      <vt:lpstr>PowerPoint Presentation</vt:lpstr>
      <vt:lpstr>Background</vt:lpstr>
      <vt:lpstr>Collaboration</vt:lpstr>
      <vt:lpstr>Letter to DoE</vt:lpstr>
      <vt:lpstr>Follow-up Meetings with DoE and NEMA</vt:lpstr>
      <vt:lpstr>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Aislinn Baltas</cp:lastModifiedBy>
  <cp:revision>70</cp:revision>
  <dcterms:created xsi:type="dcterms:W3CDTF">2010-04-12T23:12:02Z</dcterms:created>
  <dcterms:modified xsi:type="dcterms:W3CDTF">2025-06-05T16:35:37Z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