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notesMasterIdLst>
    <p:notesMasterId r:id="rId15"/>
  </p:notesMasterIdLst>
  <p:sldIdLst>
    <p:sldId id="258" r:id="rId2"/>
    <p:sldId id="256" r:id="rId3"/>
    <p:sldId id="259" r:id="rId4"/>
    <p:sldId id="275" r:id="rId5"/>
    <p:sldId id="276" r:id="rId6"/>
    <p:sldId id="260" r:id="rId7"/>
    <p:sldId id="277" r:id="rId8"/>
    <p:sldId id="274" r:id="rId9"/>
    <p:sldId id="268" r:id="rId10"/>
    <p:sldId id="271" r:id="rId11"/>
    <p:sldId id="263" r:id="rId12"/>
    <p:sldId id="279" r:id="rId13"/>
    <p:sldId id="265" r:id="rId1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C3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69881" autoAdjust="0"/>
  </p:normalViewPr>
  <p:slideViewPr>
    <p:cSldViewPr snapToGrid="0">
      <p:cViewPr varScale="1">
        <p:scale>
          <a:sx n="59" d="100"/>
          <a:sy n="59" d="100"/>
        </p:scale>
        <p:origin x="96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28B3C32-81E9-481F-93CB-90980A5C81E1}" type="datetimeFigureOut">
              <a:rPr lang="en-US" smtClean="0"/>
              <a:t>4/13/2018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B2A63E6-822B-4CE0-A6A3-4A00D11110DD}" type="slidenum">
              <a:rPr lang="en-US" smtClean="0"/>
              <a:t>‹#›</a:t>
            </a:fld>
            <a:endParaRPr lang="en-US"/>
          </a:p>
        </p:txBody>
      </p:sp>
    </p:spTree>
    <p:extLst>
      <p:ext uri="{BB962C8B-B14F-4D97-AF65-F5344CB8AC3E}">
        <p14:creationId xmlns:p14="http://schemas.microsoft.com/office/powerpoint/2010/main" val="1645566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7066" indent="-291179">
              <a:spcBef>
                <a:spcPct val="30000"/>
              </a:spcBef>
              <a:defRPr sz="1200">
                <a:solidFill>
                  <a:schemeClr val="tx1"/>
                </a:solidFill>
                <a:latin typeface="Arial" panose="020B0604020202020204" pitchFamily="34" charset="0"/>
              </a:defRPr>
            </a:lvl2pPr>
            <a:lvl3pPr marL="1164717" indent="-232943">
              <a:spcBef>
                <a:spcPct val="30000"/>
              </a:spcBef>
              <a:defRPr sz="1200">
                <a:solidFill>
                  <a:schemeClr val="tx1"/>
                </a:solidFill>
                <a:latin typeface="Arial" panose="020B0604020202020204" pitchFamily="34" charset="0"/>
              </a:defRPr>
            </a:lvl3pPr>
            <a:lvl4pPr marL="1630604" indent="-232943">
              <a:spcBef>
                <a:spcPct val="30000"/>
              </a:spcBef>
              <a:defRPr sz="1200">
                <a:solidFill>
                  <a:schemeClr val="tx1"/>
                </a:solidFill>
                <a:latin typeface="Arial" panose="020B0604020202020204" pitchFamily="34" charset="0"/>
              </a:defRPr>
            </a:lvl4pPr>
            <a:lvl5pPr marL="2096491" indent="-232943">
              <a:spcBef>
                <a:spcPct val="30000"/>
              </a:spcBef>
              <a:defRPr sz="1200">
                <a:solidFill>
                  <a:schemeClr val="tx1"/>
                </a:solidFill>
                <a:latin typeface="Arial" panose="020B0604020202020204" pitchFamily="34" charset="0"/>
              </a:defRPr>
            </a:lvl5pPr>
            <a:lvl6pPr marL="2562377" indent="-232943" eaLnBrk="0" fontAlgn="base" hangingPunct="0">
              <a:spcBef>
                <a:spcPct val="30000"/>
              </a:spcBef>
              <a:spcAft>
                <a:spcPct val="0"/>
              </a:spcAft>
              <a:defRPr sz="1200">
                <a:solidFill>
                  <a:schemeClr val="tx1"/>
                </a:solidFill>
                <a:latin typeface="Arial" panose="020B0604020202020204" pitchFamily="34" charset="0"/>
              </a:defRPr>
            </a:lvl6pPr>
            <a:lvl7pPr marL="3028264" indent="-232943" eaLnBrk="0" fontAlgn="base" hangingPunct="0">
              <a:spcBef>
                <a:spcPct val="30000"/>
              </a:spcBef>
              <a:spcAft>
                <a:spcPct val="0"/>
              </a:spcAft>
              <a:defRPr sz="1200">
                <a:solidFill>
                  <a:schemeClr val="tx1"/>
                </a:solidFill>
                <a:latin typeface="Arial" panose="020B0604020202020204" pitchFamily="34" charset="0"/>
              </a:defRPr>
            </a:lvl7pPr>
            <a:lvl8pPr marL="3494151" indent="-232943" eaLnBrk="0" fontAlgn="base" hangingPunct="0">
              <a:spcBef>
                <a:spcPct val="30000"/>
              </a:spcBef>
              <a:spcAft>
                <a:spcPct val="0"/>
              </a:spcAft>
              <a:defRPr sz="1200">
                <a:solidFill>
                  <a:schemeClr val="tx1"/>
                </a:solidFill>
                <a:latin typeface="Arial" panose="020B0604020202020204" pitchFamily="34" charset="0"/>
              </a:defRPr>
            </a:lvl8pPr>
            <a:lvl9pPr marL="3960038" indent="-23294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9F3AFAF-881B-400D-88CF-556EE59EBA0F}" type="slidenum">
              <a:rPr lang="en-US" altLang="en-US"/>
              <a:pPr>
                <a:spcBef>
                  <a:spcPct val="0"/>
                </a:spcBef>
              </a:pPr>
              <a:t>1</a:t>
            </a:fld>
            <a:endParaRPr lang="en-US" altLang="en-US"/>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9341705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Tahoma" panose="020B0604030504040204" pitchFamily="34" charset="0"/>
                <a:ea typeface="Tahoma" panose="020B0604030504040204" pitchFamily="34" charset="0"/>
                <a:cs typeface="Tahoma" panose="020B0604030504040204" pitchFamily="34" charset="0"/>
              </a:rPr>
              <a:t>Responsible Officials are authorized to sign and submit DMRs themselves </a:t>
            </a:r>
            <a:br>
              <a:rPr lang="en-US" altLang="en-US" dirty="0">
                <a:latin typeface="Tahoma" panose="020B0604030504040204" pitchFamily="34" charset="0"/>
                <a:ea typeface="Tahoma" panose="020B0604030504040204" pitchFamily="34" charset="0"/>
                <a:cs typeface="Tahoma" panose="020B0604030504040204" pitchFamily="34" charset="0"/>
              </a:rPr>
            </a:br>
            <a:r>
              <a:rPr lang="en-US" altLang="en-US" sz="1100" dirty="0">
                <a:latin typeface="Tahoma" panose="020B0604030504040204" pitchFamily="34" charset="0"/>
                <a:ea typeface="Tahoma" panose="020B0604030504040204" pitchFamily="34" charset="0"/>
                <a:cs typeface="Tahoma" panose="020B0604030504040204" pitchFamily="34" charset="0"/>
              </a:rPr>
              <a:t>(in accordance with 40 CFR 122.22)</a:t>
            </a:r>
            <a:br>
              <a:rPr lang="en-US" altLang="en-US" dirty="0">
                <a:latin typeface="Tahoma" panose="020B0604030504040204" pitchFamily="34" charset="0"/>
                <a:ea typeface="Tahoma" panose="020B0604030504040204" pitchFamily="34" charset="0"/>
                <a:cs typeface="Tahoma" panose="020B0604030504040204" pitchFamily="34" charset="0"/>
              </a:rPr>
            </a:br>
            <a:endParaRPr lang="en-US" altLang="en-US" dirty="0">
              <a:latin typeface="Tahoma" panose="020B0604030504040204" pitchFamily="34" charset="0"/>
              <a:ea typeface="Tahoma" panose="020B0604030504040204" pitchFamily="34" charset="0"/>
              <a:cs typeface="Tahoma" panose="020B0604030504040204" pitchFamily="34" charset="0"/>
            </a:endParaRPr>
          </a:p>
          <a:p>
            <a:r>
              <a:rPr lang="en-US" altLang="en-US" dirty="0">
                <a:latin typeface="Tahoma" panose="020B0604030504040204" pitchFamily="34" charset="0"/>
                <a:ea typeface="Tahoma" panose="020B0604030504040204" pitchFamily="34" charset="0"/>
                <a:cs typeface="Tahoma" panose="020B0604030504040204" pitchFamily="34" charset="0"/>
              </a:rPr>
              <a:t>Duly Authorized Representatives are authorized to sign and submit DMRs on behalf of a Responsible Official</a:t>
            </a:r>
          </a:p>
          <a:p>
            <a:endParaRPr lang="en-US" dirty="0"/>
          </a:p>
        </p:txBody>
      </p:sp>
      <p:sp>
        <p:nvSpPr>
          <p:cNvPr id="4" name="Slide Number Placeholder 3"/>
          <p:cNvSpPr>
            <a:spLocks noGrp="1"/>
          </p:cNvSpPr>
          <p:nvPr>
            <p:ph type="sldNum" sz="quarter" idx="10"/>
          </p:nvPr>
        </p:nvSpPr>
        <p:spPr/>
        <p:txBody>
          <a:bodyPr/>
          <a:lstStyle/>
          <a:p>
            <a:fld id="{9B2A63E6-822B-4CE0-A6A3-4A00D11110DD}" type="slidenum">
              <a:rPr lang="en-US" smtClean="0"/>
              <a:t>10</a:t>
            </a:fld>
            <a:endParaRPr lang="en-US"/>
          </a:p>
        </p:txBody>
      </p:sp>
    </p:spTree>
    <p:extLst>
      <p:ext uri="{BB962C8B-B14F-4D97-AF65-F5344CB8AC3E}">
        <p14:creationId xmlns:p14="http://schemas.microsoft.com/office/powerpoint/2010/main" val="30240275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2A63E6-822B-4CE0-A6A3-4A00D11110DD}" type="slidenum">
              <a:rPr lang="en-US" smtClean="0"/>
              <a:t>11</a:t>
            </a:fld>
            <a:endParaRPr lang="en-US"/>
          </a:p>
        </p:txBody>
      </p:sp>
    </p:spTree>
    <p:extLst>
      <p:ext uri="{BB962C8B-B14F-4D97-AF65-F5344CB8AC3E}">
        <p14:creationId xmlns:p14="http://schemas.microsoft.com/office/powerpoint/2010/main" val="8624764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latin typeface="Tahoma" panose="020B0604030504040204" pitchFamily="34" charset="0"/>
              <a:ea typeface="Tahoma" panose="020B0604030504040204" pitchFamily="34" charset="0"/>
              <a:cs typeface="Tahoma" panose="020B0604030504040204" pitchFamily="34" charset="0"/>
            </a:endParaRPr>
          </a:p>
          <a:p>
            <a:pPr defTabSz="931774">
              <a:defRPr/>
            </a:pPr>
            <a:endParaRPr lang="en-US" dirty="0">
              <a:latin typeface="Tahoma" panose="020B0604030504040204" pitchFamily="34" charset="0"/>
              <a:ea typeface="Tahoma" panose="020B0604030504040204" pitchFamily="34" charset="0"/>
              <a:cs typeface="Tahoma" panose="020B0604030504040204" pitchFamily="34" charset="0"/>
            </a:endParaRPr>
          </a:p>
          <a:p>
            <a:pPr defTabSz="931774">
              <a:defRPr/>
            </a:pPr>
            <a:endParaRPr lang="en-US" dirty="0">
              <a:latin typeface="Tahoma" panose="020B0604030504040204" pitchFamily="34" charset="0"/>
              <a:ea typeface="Tahoma" panose="020B0604030504040204" pitchFamily="34" charset="0"/>
              <a:cs typeface="Tahoma" panose="020B0604030504040204" pitchFamily="34" charset="0"/>
            </a:endParaRPr>
          </a:p>
          <a:p>
            <a:pPr defTabSz="931774">
              <a:defRPr/>
            </a:pPr>
            <a:endParaRPr lang="en-US" dirty="0">
              <a:latin typeface="Tahoma" panose="020B0604030504040204" pitchFamily="34" charset="0"/>
              <a:ea typeface="Tahoma" panose="020B0604030504040204" pitchFamily="34" charset="0"/>
              <a:cs typeface="Tahoma" panose="020B0604030504040204" pitchFamily="34" charset="0"/>
            </a:endParaRPr>
          </a:p>
          <a:p>
            <a:endParaRPr lang="en-US" dirty="0"/>
          </a:p>
        </p:txBody>
      </p:sp>
      <p:sp>
        <p:nvSpPr>
          <p:cNvPr id="4" name="Slide Number Placeholder 3"/>
          <p:cNvSpPr>
            <a:spLocks noGrp="1"/>
          </p:cNvSpPr>
          <p:nvPr>
            <p:ph type="sldNum" sz="quarter" idx="10"/>
          </p:nvPr>
        </p:nvSpPr>
        <p:spPr/>
        <p:txBody>
          <a:bodyPr/>
          <a:lstStyle/>
          <a:p>
            <a:fld id="{9B2A63E6-822B-4CE0-A6A3-4A00D11110DD}" type="slidenum">
              <a:rPr lang="en-US" smtClean="0"/>
              <a:t>12</a:t>
            </a:fld>
            <a:endParaRPr lang="en-US"/>
          </a:p>
        </p:txBody>
      </p:sp>
    </p:spTree>
    <p:extLst>
      <p:ext uri="{BB962C8B-B14F-4D97-AF65-F5344CB8AC3E}">
        <p14:creationId xmlns:p14="http://schemas.microsoft.com/office/powerpoint/2010/main" val="42559047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B2A63E6-822B-4CE0-A6A3-4A00D11110DD}" type="slidenum">
              <a:rPr lang="en-US" smtClean="0"/>
              <a:t>13</a:t>
            </a:fld>
            <a:endParaRPr lang="en-US"/>
          </a:p>
        </p:txBody>
      </p:sp>
    </p:spTree>
    <p:extLst>
      <p:ext uri="{BB962C8B-B14F-4D97-AF65-F5344CB8AC3E}">
        <p14:creationId xmlns:p14="http://schemas.microsoft.com/office/powerpoint/2010/main" val="1179482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2A63E6-822B-4CE0-A6A3-4A00D11110DD}" type="slidenum">
              <a:rPr lang="en-US" smtClean="0"/>
              <a:t>2</a:t>
            </a:fld>
            <a:endParaRPr lang="en-US"/>
          </a:p>
        </p:txBody>
      </p:sp>
    </p:spTree>
    <p:extLst>
      <p:ext uri="{BB962C8B-B14F-4D97-AF65-F5344CB8AC3E}">
        <p14:creationId xmlns:p14="http://schemas.microsoft.com/office/powerpoint/2010/main" val="958372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ahoma" pitchFamily="34" charset="0"/>
                <a:cs typeface="Tahoma" pitchFamily="34" charset="0"/>
              </a:rPr>
              <a:t>TCEQ NetDMR is no longer accessible to customers. Customers will now be required to utilize EPA’s NetDMR for e-reporting DMRs. </a:t>
            </a:r>
          </a:p>
        </p:txBody>
      </p:sp>
      <p:sp>
        <p:nvSpPr>
          <p:cNvPr id="4" name="Slide Number Placeholder 3"/>
          <p:cNvSpPr>
            <a:spLocks noGrp="1"/>
          </p:cNvSpPr>
          <p:nvPr>
            <p:ph type="sldNum" sz="quarter" idx="10"/>
          </p:nvPr>
        </p:nvSpPr>
        <p:spPr/>
        <p:txBody>
          <a:bodyPr/>
          <a:lstStyle/>
          <a:p>
            <a:fld id="{9B2A63E6-822B-4CE0-A6A3-4A00D11110DD}" type="slidenum">
              <a:rPr lang="en-US" smtClean="0"/>
              <a:t>3</a:t>
            </a:fld>
            <a:endParaRPr lang="en-US"/>
          </a:p>
        </p:txBody>
      </p:sp>
    </p:spTree>
    <p:extLst>
      <p:ext uri="{BB962C8B-B14F-4D97-AF65-F5344CB8AC3E}">
        <p14:creationId xmlns:p14="http://schemas.microsoft.com/office/powerpoint/2010/main" val="989612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SzPct val="100000"/>
              <a:buFont typeface="Arial" panose="020B0604020202020204" pitchFamily="34" charset="0"/>
              <a:buNone/>
              <a:defRPr/>
            </a:pPr>
            <a:r>
              <a:rPr lang="en-US" dirty="0">
                <a:latin typeface="Tahoma" panose="020B0604030504040204" pitchFamily="34" charset="0"/>
                <a:ea typeface="Tahoma" panose="020B0604030504040204" pitchFamily="34" charset="0"/>
                <a:cs typeface="Tahoma" panose="020B0604030504040204" pitchFamily="34" charset="0"/>
              </a:rPr>
              <a:t>E-reporting wavier (Form 20754) available through the TCEQ Website: </a:t>
            </a:r>
          </a:p>
          <a:p>
            <a:pPr>
              <a:buSzPct val="100000"/>
              <a:buFont typeface="Arial" panose="020B0604020202020204" pitchFamily="34" charset="0"/>
              <a:buNone/>
              <a:defRPr/>
            </a:pPr>
            <a:r>
              <a:rPr lang="en-US" dirty="0">
                <a:latin typeface="Tahoma" panose="020B0604030504040204" pitchFamily="34" charset="0"/>
                <a:ea typeface="Tahoma" panose="020B0604030504040204" pitchFamily="34" charset="0"/>
                <a:cs typeface="Tahoma" panose="020B0604030504040204" pitchFamily="34" charset="0"/>
              </a:rPr>
              <a:t>Must apply for and obtain approval for an e-reporting wavier to be exempt from e-reporting. </a:t>
            </a:r>
          </a:p>
          <a:p>
            <a:pPr>
              <a:buSzPct val="100000"/>
              <a:buFont typeface="Arial" panose="020B0604020202020204" pitchFamily="34" charset="0"/>
              <a:buNone/>
              <a:defRPr/>
            </a:pPr>
            <a:r>
              <a:rPr lang="en-US" dirty="0">
                <a:latin typeface="Tahoma" panose="020B0604030504040204" pitchFamily="34" charset="0"/>
                <a:ea typeface="Tahoma" panose="020B0604030504040204" pitchFamily="34" charset="0"/>
                <a:cs typeface="Tahoma" panose="020B0604030504040204" pitchFamily="34" charset="0"/>
              </a:rPr>
              <a:t>Customers need to be aware of approved wavier expiration date.</a:t>
            </a:r>
          </a:p>
          <a:p>
            <a:endParaRPr lang="en-US" dirty="0"/>
          </a:p>
          <a:p>
            <a:r>
              <a:rPr lang="en-US" dirty="0"/>
              <a:t>MSGP systems will need to start reporting DMRs via NetDMR beginning September 1</a:t>
            </a:r>
            <a:r>
              <a:rPr lang="en-US" baseline="30000" dirty="0"/>
              <a:t>st</a:t>
            </a:r>
            <a:r>
              <a:rPr lang="en-US" dirty="0"/>
              <a:t>. </a:t>
            </a:r>
          </a:p>
        </p:txBody>
      </p:sp>
      <p:sp>
        <p:nvSpPr>
          <p:cNvPr id="4" name="Slide Number Placeholder 3"/>
          <p:cNvSpPr>
            <a:spLocks noGrp="1"/>
          </p:cNvSpPr>
          <p:nvPr>
            <p:ph type="sldNum" sz="quarter" idx="10"/>
          </p:nvPr>
        </p:nvSpPr>
        <p:spPr/>
        <p:txBody>
          <a:bodyPr/>
          <a:lstStyle/>
          <a:p>
            <a:fld id="{9B2A63E6-822B-4CE0-A6A3-4A00D11110DD}" type="slidenum">
              <a:rPr lang="en-US" smtClean="0"/>
              <a:t>4</a:t>
            </a:fld>
            <a:endParaRPr lang="en-US"/>
          </a:p>
        </p:txBody>
      </p:sp>
    </p:spTree>
    <p:extLst>
      <p:ext uri="{BB962C8B-B14F-4D97-AF65-F5344CB8AC3E}">
        <p14:creationId xmlns:p14="http://schemas.microsoft.com/office/powerpoint/2010/main" val="180117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access the NetDMR, you will need to have access to the EPA’s Central Data Exchange or CDX system. </a:t>
            </a:r>
          </a:p>
          <a:p>
            <a:endParaRPr lang="en-US" dirty="0">
              <a:latin typeface="Tahoma" pitchFamily="34" charset="0"/>
              <a:cs typeface="Tahoma" pitchFamily="34" charset="0"/>
            </a:endParaRPr>
          </a:p>
          <a:p>
            <a:r>
              <a:rPr lang="en-US" dirty="0">
                <a:latin typeface="Tahoma" pitchFamily="34" charset="0"/>
                <a:cs typeface="Tahoma" pitchFamily="34" charset="0"/>
              </a:rPr>
              <a:t>The data is automatically submitted in NetDMR is transferred to the EPA’s NPDES database and this DMR data is then </a:t>
            </a:r>
            <a:r>
              <a:rPr lang="en-US" dirty="0"/>
              <a:t>transferred to the EPA’s ICIS-NPDES database and then to the EPA’s hosted ECHO (Enforcement &amp; Compliance History Online) for public viewing.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r>
              <a:rPr lang="en-US" dirty="0">
                <a:latin typeface="Tahoma" pitchFamily="34" charset="0"/>
                <a:cs typeface="Tahoma" pitchFamily="34" charset="0"/>
              </a:rPr>
              <a:t>(</a:t>
            </a:r>
            <a:r>
              <a:rPr lang="en-US" dirty="0"/>
              <a:t>To understand how CDX and NetDMR relate to each other think of it like an airport. CDX is like the TSA at the airport and NetDMR is like one of the many terminals an airport has. To gain access to the NetDMR, a customer must first have access to CDX.</a:t>
            </a:r>
          </a:p>
          <a:p>
            <a:r>
              <a:rPr lang="en-US" dirty="0"/>
              <a:t>You need access to both systems to be able to participate in e-reporting DMRs.)</a:t>
            </a:r>
          </a:p>
          <a:p>
            <a:endParaRPr lang="en-US" dirty="0"/>
          </a:p>
        </p:txBody>
      </p:sp>
      <p:sp>
        <p:nvSpPr>
          <p:cNvPr id="4" name="Slide Number Placeholder 3"/>
          <p:cNvSpPr>
            <a:spLocks noGrp="1"/>
          </p:cNvSpPr>
          <p:nvPr>
            <p:ph type="sldNum" sz="quarter" idx="10"/>
          </p:nvPr>
        </p:nvSpPr>
        <p:spPr/>
        <p:txBody>
          <a:bodyPr/>
          <a:lstStyle/>
          <a:p>
            <a:fld id="{9B2A63E6-822B-4CE0-A6A3-4A00D11110DD}" type="slidenum">
              <a:rPr lang="en-US" smtClean="0"/>
              <a:t>5</a:t>
            </a:fld>
            <a:endParaRPr lang="en-US"/>
          </a:p>
        </p:txBody>
      </p:sp>
    </p:spTree>
    <p:extLst>
      <p:ext uri="{BB962C8B-B14F-4D97-AF65-F5344CB8AC3E}">
        <p14:creationId xmlns:p14="http://schemas.microsoft.com/office/powerpoint/2010/main" val="36184934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endParaRPr lang="en-US" dirty="0"/>
          </a:p>
          <a:p>
            <a:r>
              <a:rPr lang="en-US" dirty="0"/>
              <a:t>The CDX is used for accessing multiple EPA systems with a single login.</a:t>
            </a:r>
          </a:p>
          <a:p>
            <a:r>
              <a:rPr lang="en-US" dirty="0"/>
              <a:t>Customers need to submit a electronic signature agreement for CDX access</a:t>
            </a:r>
          </a:p>
          <a:p>
            <a:pPr defTabSz="931774"/>
            <a:r>
              <a:rPr lang="en-US" dirty="0"/>
              <a:t>Customers will only need to do this once either via paper or electronically.</a:t>
            </a:r>
          </a:p>
          <a:p>
            <a:pPr defTabSz="931774"/>
            <a:endParaRPr lang="en-US" dirty="0"/>
          </a:p>
          <a:p>
            <a:r>
              <a:rPr lang="en-US" dirty="0"/>
              <a:t>NetDMR is the system used for e-reporting DMRs.</a:t>
            </a:r>
          </a:p>
          <a:p>
            <a:pPr defTabSz="931774"/>
            <a:r>
              <a:rPr lang="en-US" dirty="0"/>
              <a:t>A subscriber agreement is required for each permit number for signatory role users.  </a:t>
            </a:r>
          </a:p>
          <a:p>
            <a:pPr defTabSz="931774"/>
            <a:r>
              <a:rPr lang="en-US" dirty="0"/>
              <a:t>For signatory role users with access to multiple permit numbers, a separate subscriber agreement is required for each permit. </a:t>
            </a:r>
          </a:p>
          <a:p>
            <a:endParaRPr lang="en-US" dirty="0"/>
          </a:p>
          <a:p>
            <a:pPr defTabSz="931774"/>
            <a:endParaRPr lang="en-US" dirty="0"/>
          </a:p>
          <a:p>
            <a:pPr defTabSz="931774"/>
            <a:endParaRPr lang="en-US" dirty="0"/>
          </a:p>
          <a:p>
            <a:pPr defTabSz="931774"/>
            <a:endParaRPr lang="en-US" u="sng" dirty="0"/>
          </a:p>
          <a:p>
            <a:pPr defTabSz="931774"/>
            <a:endParaRPr lang="en-US" dirty="0"/>
          </a:p>
          <a:p>
            <a:pPr defTabSz="931774"/>
            <a:endParaRPr lang="en-US" dirty="0"/>
          </a:p>
          <a:p>
            <a:endParaRPr lang="en-US" dirty="0"/>
          </a:p>
        </p:txBody>
      </p:sp>
      <p:sp>
        <p:nvSpPr>
          <p:cNvPr id="4" name="Slide Number Placeholder 3"/>
          <p:cNvSpPr>
            <a:spLocks noGrp="1"/>
          </p:cNvSpPr>
          <p:nvPr>
            <p:ph type="sldNum" sz="quarter" idx="10"/>
          </p:nvPr>
        </p:nvSpPr>
        <p:spPr/>
        <p:txBody>
          <a:bodyPr/>
          <a:lstStyle/>
          <a:p>
            <a:fld id="{9B2A63E6-822B-4CE0-A6A3-4A00D11110DD}" type="slidenum">
              <a:rPr lang="en-US" smtClean="0"/>
              <a:t>6</a:t>
            </a:fld>
            <a:endParaRPr lang="en-US"/>
          </a:p>
        </p:txBody>
      </p:sp>
    </p:spTree>
    <p:extLst>
      <p:ext uri="{BB962C8B-B14F-4D97-AF65-F5344CB8AC3E}">
        <p14:creationId xmlns:p14="http://schemas.microsoft.com/office/powerpoint/2010/main" val="24815446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r>
              <a:rPr lang="en-US" dirty="0"/>
              <a:t>You will need to know what you user type you want before you start setting up your CDX account and there are three CDX user types available for the public.</a:t>
            </a:r>
            <a:endParaRPr lang="en-US" b="1" dirty="0"/>
          </a:p>
          <a:p>
            <a:endParaRPr lang="en-US" dirty="0"/>
          </a:p>
          <a:p>
            <a:r>
              <a:rPr lang="en-US" dirty="0"/>
              <a:t>If you need to be able to submit DMRs,  then you will need to have permittee signature user type in CDX.</a:t>
            </a:r>
          </a:p>
          <a:p>
            <a:endParaRPr lang="en-US" dirty="0"/>
          </a:p>
          <a:p>
            <a:r>
              <a:rPr lang="en-US" dirty="0"/>
              <a:t>Please do not choose Internal User, this option is for regulatory authorities only</a:t>
            </a:r>
          </a:p>
          <a:p>
            <a:endParaRPr lang="en-US" dirty="0"/>
          </a:p>
          <a:p>
            <a:r>
              <a:rPr lang="en-US" dirty="0"/>
              <a:t>Only the regulatory authority can approve signatory roles.</a:t>
            </a:r>
          </a:p>
          <a:p>
            <a:endParaRPr lang="en-US" dirty="0"/>
          </a:p>
          <a:p>
            <a:r>
              <a:rPr lang="en-US" dirty="0"/>
              <a:t>The first signatory will also be granted permit administrator. </a:t>
            </a: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A NetDMR User may have a combination of multiple roles within NetDMR. </a:t>
            </a:r>
            <a:br>
              <a:rPr lang="en-US" sz="1200" dirty="0">
                <a:latin typeface="Tahoma" panose="020B0604030504040204" pitchFamily="34" charset="0"/>
                <a:ea typeface="Tahoma" panose="020B0604030504040204" pitchFamily="34" charset="0"/>
                <a:cs typeface="Tahoma" panose="020B0604030504040204" pitchFamily="34" charset="0"/>
              </a:rPr>
            </a:br>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altLang="en-US" sz="1200" dirty="0">
                <a:latin typeface="Tahoma" panose="020B0604030504040204" pitchFamily="34" charset="0"/>
                <a:ea typeface="Tahoma" panose="020B0604030504040204" pitchFamily="34" charset="0"/>
                <a:cs typeface="Tahoma" panose="020B0604030504040204" pitchFamily="34" charset="0"/>
              </a:rPr>
              <a:t>Definitions:</a:t>
            </a:r>
          </a:p>
          <a:p>
            <a:r>
              <a:rPr lang="en-US" altLang="en-US" sz="1200" dirty="0">
                <a:latin typeface="Tahoma" panose="020B0604030504040204" pitchFamily="34" charset="0"/>
                <a:ea typeface="Tahoma" panose="020B0604030504040204" pitchFamily="34" charset="0"/>
                <a:cs typeface="Tahoma" panose="020B0604030504040204" pitchFamily="34" charset="0"/>
              </a:rPr>
              <a:t>Responsible Officials are authorized to sign and submit DMRs themselves </a:t>
            </a:r>
            <a:br>
              <a:rPr lang="en-US" altLang="en-US" sz="1200" dirty="0">
                <a:latin typeface="Tahoma" panose="020B0604030504040204" pitchFamily="34" charset="0"/>
                <a:ea typeface="Tahoma" panose="020B0604030504040204" pitchFamily="34" charset="0"/>
                <a:cs typeface="Tahoma" panose="020B0604030504040204" pitchFamily="34" charset="0"/>
              </a:rPr>
            </a:br>
            <a:r>
              <a:rPr lang="en-US" altLang="en-US" sz="1100" dirty="0">
                <a:latin typeface="Tahoma" panose="020B0604030504040204" pitchFamily="34" charset="0"/>
                <a:ea typeface="Tahoma" panose="020B0604030504040204" pitchFamily="34" charset="0"/>
                <a:cs typeface="Tahoma" panose="020B0604030504040204" pitchFamily="34" charset="0"/>
              </a:rPr>
              <a:t>(in accordance with 40 CFR 122.22)</a:t>
            </a:r>
            <a:br>
              <a:rPr lang="en-US" altLang="en-US" sz="1200" dirty="0">
                <a:latin typeface="Tahoma" panose="020B0604030504040204" pitchFamily="34" charset="0"/>
                <a:ea typeface="Tahoma" panose="020B0604030504040204" pitchFamily="34" charset="0"/>
                <a:cs typeface="Tahoma" panose="020B0604030504040204" pitchFamily="34" charset="0"/>
              </a:rPr>
            </a:br>
            <a:r>
              <a:rPr lang="en-US" altLang="en-US" sz="1200" dirty="0">
                <a:latin typeface="Tahoma" panose="020B0604030504040204" pitchFamily="34" charset="0"/>
                <a:ea typeface="Tahoma" panose="020B0604030504040204" pitchFamily="34" charset="0"/>
                <a:cs typeface="Tahoma" panose="020B0604030504040204" pitchFamily="34" charset="0"/>
              </a:rPr>
              <a:t>Duly Authorized Representatives are authorized to sign and submit DMRs on behalf of a Responsible Official</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dirty="0"/>
          </a:p>
          <a:p>
            <a:endParaRPr lang="en-US" dirty="0"/>
          </a:p>
        </p:txBody>
      </p:sp>
      <p:sp>
        <p:nvSpPr>
          <p:cNvPr id="4" name="Slide Number Placeholder 3"/>
          <p:cNvSpPr>
            <a:spLocks noGrp="1"/>
          </p:cNvSpPr>
          <p:nvPr>
            <p:ph type="sldNum" sz="quarter" idx="10"/>
          </p:nvPr>
        </p:nvSpPr>
        <p:spPr/>
        <p:txBody>
          <a:bodyPr/>
          <a:lstStyle/>
          <a:p>
            <a:fld id="{9B2A63E6-822B-4CE0-A6A3-4A00D11110DD}" type="slidenum">
              <a:rPr lang="en-US" smtClean="0"/>
              <a:t>7</a:t>
            </a:fld>
            <a:endParaRPr lang="en-US"/>
          </a:p>
        </p:txBody>
      </p:sp>
    </p:spTree>
    <p:extLst>
      <p:ext uri="{BB962C8B-B14F-4D97-AF65-F5344CB8AC3E}">
        <p14:creationId xmlns:p14="http://schemas.microsoft.com/office/powerpoint/2010/main" val="24058877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NetDMR Support Portal has instructions on account creation and requesting access to a permit online. The link to the NetDMR support portal will be available at the end of this presentation. </a:t>
            </a:r>
            <a:endParaRPr lang="en-US" dirty="0"/>
          </a:p>
        </p:txBody>
      </p:sp>
      <p:sp>
        <p:nvSpPr>
          <p:cNvPr id="4" name="Slide Number Placeholder 3"/>
          <p:cNvSpPr>
            <a:spLocks noGrp="1"/>
          </p:cNvSpPr>
          <p:nvPr>
            <p:ph type="sldNum" sz="quarter" idx="10"/>
          </p:nvPr>
        </p:nvSpPr>
        <p:spPr/>
        <p:txBody>
          <a:bodyPr/>
          <a:lstStyle/>
          <a:p>
            <a:fld id="{9B2A63E6-822B-4CE0-A6A3-4A00D11110DD}" type="slidenum">
              <a:rPr lang="en-US" smtClean="0"/>
              <a:t>8</a:t>
            </a:fld>
            <a:endParaRPr lang="en-US"/>
          </a:p>
        </p:txBody>
      </p:sp>
    </p:spTree>
    <p:extLst>
      <p:ext uri="{BB962C8B-B14F-4D97-AF65-F5344CB8AC3E}">
        <p14:creationId xmlns:p14="http://schemas.microsoft.com/office/powerpoint/2010/main" val="22652334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DO NOT CHOOSE PROGRAM SERVICE: NDMR-R6: NETDMR: EPA REGION 06-AR-GM-LA-NM-OK-TX</a:t>
            </a:r>
          </a:p>
          <a:p>
            <a:r>
              <a:rPr lang="en-US" dirty="0"/>
              <a:t>This choice is only for NPDES permittees who primary regulatory authority is the EPA. </a:t>
            </a:r>
          </a:p>
          <a:p>
            <a:endParaRPr lang="en-US" dirty="0"/>
          </a:p>
          <a:p>
            <a:r>
              <a:rPr lang="en-US" dirty="0"/>
              <a:t>For permittee (signature) if you choose to electronically sign the electronic signature agreement then you will need to go through identity proofing. </a:t>
            </a:r>
          </a:p>
          <a:p>
            <a:endParaRPr lang="en-US" dirty="0"/>
          </a:p>
          <a:p>
            <a:endParaRPr lang="en-US" dirty="0"/>
          </a:p>
        </p:txBody>
      </p:sp>
      <p:sp>
        <p:nvSpPr>
          <p:cNvPr id="4" name="Slide Number Placeholder 3"/>
          <p:cNvSpPr>
            <a:spLocks noGrp="1"/>
          </p:cNvSpPr>
          <p:nvPr>
            <p:ph type="sldNum" sz="quarter" idx="10"/>
          </p:nvPr>
        </p:nvSpPr>
        <p:spPr/>
        <p:txBody>
          <a:bodyPr/>
          <a:lstStyle/>
          <a:p>
            <a:fld id="{9B2A63E6-822B-4CE0-A6A3-4A00D11110DD}" type="slidenum">
              <a:rPr lang="en-US" smtClean="0"/>
              <a:t>9</a:t>
            </a:fld>
            <a:endParaRPr lang="en-US"/>
          </a:p>
        </p:txBody>
      </p:sp>
    </p:spTree>
    <p:extLst>
      <p:ext uri="{BB962C8B-B14F-4D97-AF65-F5344CB8AC3E}">
        <p14:creationId xmlns:p14="http://schemas.microsoft.com/office/powerpoint/2010/main" val="3293971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EDE159A-85B1-45A9-8563-157126324D8E}"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6A9FE6-E188-4E3A-A4FC-3C7A5DD875D4}" type="slidenum">
              <a:rPr lang="en-US" smtClean="0"/>
              <a:t>‹#›</a:t>
            </a:fld>
            <a:endParaRPr lang="en-US"/>
          </a:p>
        </p:txBody>
      </p:sp>
    </p:spTree>
    <p:extLst>
      <p:ext uri="{BB962C8B-B14F-4D97-AF65-F5344CB8AC3E}">
        <p14:creationId xmlns:p14="http://schemas.microsoft.com/office/powerpoint/2010/main" val="276159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DE159A-85B1-45A9-8563-157126324D8E}"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6A9FE6-E188-4E3A-A4FC-3C7A5DD875D4}" type="slidenum">
              <a:rPr lang="en-US" smtClean="0"/>
              <a:t>‹#›</a:t>
            </a:fld>
            <a:endParaRPr lang="en-US"/>
          </a:p>
        </p:txBody>
      </p:sp>
    </p:spTree>
    <p:extLst>
      <p:ext uri="{BB962C8B-B14F-4D97-AF65-F5344CB8AC3E}">
        <p14:creationId xmlns:p14="http://schemas.microsoft.com/office/powerpoint/2010/main" val="2261118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DE159A-85B1-45A9-8563-157126324D8E}"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6A9FE6-E188-4E3A-A4FC-3C7A5DD875D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413145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DE159A-85B1-45A9-8563-157126324D8E}"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6A9FE6-E188-4E3A-A4FC-3C7A5DD875D4}" type="slidenum">
              <a:rPr lang="en-US" smtClean="0"/>
              <a:t>‹#›</a:t>
            </a:fld>
            <a:endParaRPr lang="en-US"/>
          </a:p>
        </p:txBody>
      </p:sp>
    </p:spTree>
    <p:extLst>
      <p:ext uri="{BB962C8B-B14F-4D97-AF65-F5344CB8AC3E}">
        <p14:creationId xmlns:p14="http://schemas.microsoft.com/office/powerpoint/2010/main" val="755200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DE159A-85B1-45A9-8563-157126324D8E}"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6A9FE6-E188-4E3A-A4FC-3C7A5DD875D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201135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DE159A-85B1-45A9-8563-157126324D8E}"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6A9FE6-E188-4E3A-A4FC-3C7A5DD875D4}" type="slidenum">
              <a:rPr lang="en-US" smtClean="0"/>
              <a:t>‹#›</a:t>
            </a:fld>
            <a:endParaRPr lang="en-US"/>
          </a:p>
        </p:txBody>
      </p:sp>
    </p:spTree>
    <p:extLst>
      <p:ext uri="{BB962C8B-B14F-4D97-AF65-F5344CB8AC3E}">
        <p14:creationId xmlns:p14="http://schemas.microsoft.com/office/powerpoint/2010/main" val="9655321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DE159A-85B1-45A9-8563-157126324D8E}"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6A9FE6-E188-4E3A-A4FC-3C7A5DD875D4}" type="slidenum">
              <a:rPr lang="en-US" smtClean="0"/>
              <a:t>‹#›</a:t>
            </a:fld>
            <a:endParaRPr lang="en-US"/>
          </a:p>
        </p:txBody>
      </p:sp>
    </p:spTree>
    <p:extLst>
      <p:ext uri="{BB962C8B-B14F-4D97-AF65-F5344CB8AC3E}">
        <p14:creationId xmlns:p14="http://schemas.microsoft.com/office/powerpoint/2010/main" val="3880036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DE159A-85B1-45A9-8563-157126324D8E}"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6A9FE6-E188-4E3A-A4FC-3C7A5DD875D4}" type="slidenum">
              <a:rPr lang="en-US" smtClean="0"/>
              <a:t>‹#›</a:t>
            </a:fld>
            <a:endParaRPr lang="en-US"/>
          </a:p>
        </p:txBody>
      </p:sp>
    </p:spTree>
    <p:extLst>
      <p:ext uri="{BB962C8B-B14F-4D97-AF65-F5344CB8AC3E}">
        <p14:creationId xmlns:p14="http://schemas.microsoft.com/office/powerpoint/2010/main" val="3888983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DE159A-85B1-45A9-8563-157126324D8E}"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6A9FE6-E188-4E3A-A4FC-3C7A5DD875D4}" type="slidenum">
              <a:rPr lang="en-US" smtClean="0"/>
              <a:t>‹#›</a:t>
            </a:fld>
            <a:endParaRPr lang="en-US"/>
          </a:p>
        </p:txBody>
      </p:sp>
    </p:spTree>
    <p:extLst>
      <p:ext uri="{BB962C8B-B14F-4D97-AF65-F5344CB8AC3E}">
        <p14:creationId xmlns:p14="http://schemas.microsoft.com/office/powerpoint/2010/main" val="736411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DE159A-85B1-45A9-8563-157126324D8E}"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6A9FE6-E188-4E3A-A4FC-3C7A5DD875D4}" type="slidenum">
              <a:rPr lang="en-US" smtClean="0"/>
              <a:t>‹#›</a:t>
            </a:fld>
            <a:endParaRPr lang="en-US"/>
          </a:p>
        </p:txBody>
      </p:sp>
    </p:spTree>
    <p:extLst>
      <p:ext uri="{BB962C8B-B14F-4D97-AF65-F5344CB8AC3E}">
        <p14:creationId xmlns:p14="http://schemas.microsoft.com/office/powerpoint/2010/main" val="1971109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EDE159A-85B1-45A9-8563-157126324D8E}" type="datetimeFigureOut">
              <a:rPr lang="en-US" smtClean="0"/>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6A9FE6-E188-4E3A-A4FC-3C7A5DD875D4}" type="slidenum">
              <a:rPr lang="en-US" smtClean="0"/>
              <a:t>‹#›</a:t>
            </a:fld>
            <a:endParaRPr lang="en-US"/>
          </a:p>
        </p:txBody>
      </p:sp>
    </p:spTree>
    <p:extLst>
      <p:ext uri="{BB962C8B-B14F-4D97-AF65-F5344CB8AC3E}">
        <p14:creationId xmlns:p14="http://schemas.microsoft.com/office/powerpoint/2010/main" val="1817019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DE159A-85B1-45A9-8563-157126324D8E}" type="datetimeFigureOut">
              <a:rPr lang="en-US" smtClean="0"/>
              <a:t>4/13/2018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6A9FE6-E188-4E3A-A4FC-3C7A5DD875D4}" type="slidenum">
              <a:rPr lang="en-US" smtClean="0"/>
              <a:t>‹#›</a:t>
            </a:fld>
            <a:endParaRPr lang="en-US"/>
          </a:p>
        </p:txBody>
      </p:sp>
    </p:spTree>
    <p:extLst>
      <p:ext uri="{BB962C8B-B14F-4D97-AF65-F5344CB8AC3E}">
        <p14:creationId xmlns:p14="http://schemas.microsoft.com/office/powerpoint/2010/main" val="2754393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EDE159A-85B1-45A9-8563-157126324D8E}" type="datetimeFigureOut">
              <a:rPr lang="en-US" smtClean="0"/>
              <a:t>4/13/2018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6A9FE6-E188-4E3A-A4FC-3C7A5DD875D4}" type="slidenum">
              <a:rPr lang="en-US" smtClean="0"/>
              <a:t>‹#›</a:t>
            </a:fld>
            <a:endParaRPr lang="en-US"/>
          </a:p>
        </p:txBody>
      </p:sp>
    </p:spTree>
    <p:extLst>
      <p:ext uri="{BB962C8B-B14F-4D97-AF65-F5344CB8AC3E}">
        <p14:creationId xmlns:p14="http://schemas.microsoft.com/office/powerpoint/2010/main" val="1472857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DE159A-85B1-45A9-8563-157126324D8E}" type="datetimeFigureOut">
              <a:rPr lang="en-US" smtClean="0"/>
              <a:t>4/13/2018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6A9FE6-E188-4E3A-A4FC-3C7A5DD875D4}" type="slidenum">
              <a:rPr lang="en-US" smtClean="0"/>
              <a:t>‹#›</a:t>
            </a:fld>
            <a:endParaRPr lang="en-US"/>
          </a:p>
        </p:txBody>
      </p:sp>
    </p:spTree>
    <p:extLst>
      <p:ext uri="{BB962C8B-B14F-4D97-AF65-F5344CB8AC3E}">
        <p14:creationId xmlns:p14="http://schemas.microsoft.com/office/powerpoint/2010/main" val="2902347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EDE159A-85B1-45A9-8563-157126324D8E}" type="datetimeFigureOut">
              <a:rPr lang="en-US" smtClean="0"/>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6A9FE6-E188-4E3A-A4FC-3C7A5DD875D4}" type="slidenum">
              <a:rPr lang="en-US" smtClean="0"/>
              <a:t>‹#›</a:t>
            </a:fld>
            <a:endParaRPr lang="en-US"/>
          </a:p>
        </p:txBody>
      </p:sp>
    </p:spTree>
    <p:extLst>
      <p:ext uri="{BB962C8B-B14F-4D97-AF65-F5344CB8AC3E}">
        <p14:creationId xmlns:p14="http://schemas.microsoft.com/office/powerpoint/2010/main" val="2971800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6A9FE6-E188-4E3A-A4FC-3C7A5DD875D4}" type="slidenum">
              <a:rPr lang="en-US" smtClean="0"/>
              <a:t>‹#›</a:t>
            </a:fld>
            <a:endParaRPr lang="en-US"/>
          </a:p>
        </p:txBody>
      </p:sp>
      <p:sp>
        <p:nvSpPr>
          <p:cNvPr id="5" name="Date Placeholder 4"/>
          <p:cNvSpPr>
            <a:spLocks noGrp="1"/>
          </p:cNvSpPr>
          <p:nvPr>
            <p:ph type="dt" sz="half" idx="10"/>
          </p:nvPr>
        </p:nvSpPr>
        <p:spPr/>
        <p:txBody>
          <a:bodyPr/>
          <a:lstStyle/>
          <a:p>
            <a:fld id="{6EDE159A-85B1-45A9-8563-157126324D8E}" type="datetimeFigureOut">
              <a:rPr lang="en-US" smtClean="0"/>
              <a:t>4/13/2018</a:t>
            </a:fld>
            <a:endParaRPr lang="en-US"/>
          </a:p>
        </p:txBody>
      </p:sp>
    </p:spTree>
    <p:extLst>
      <p:ext uri="{BB962C8B-B14F-4D97-AF65-F5344CB8AC3E}">
        <p14:creationId xmlns:p14="http://schemas.microsoft.com/office/powerpoint/2010/main" val="30473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EDE159A-85B1-45A9-8563-157126324D8E}" type="datetimeFigureOut">
              <a:rPr lang="en-US" smtClean="0"/>
              <a:t>4/13/2018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A6A9FE6-E188-4E3A-A4FC-3C7A5DD875D4}" type="slidenum">
              <a:rPr lang="en-US" smtClean="0"/>
              <a:t>‹#›</a:t>
            </a:fld>
            <a:endParaRPr lang="en-US"/>
          </a:p>
        </p:txBody>
      </p:sp>
    </p:spTree>
    <p:extLst>
      <p:ext uri="{BB962C8B-B14F-4D97-AF65-F5344CB8AC3E}">
        <p14:creationId xmlns:p14="http://schemas.microsoft.com/office/powerpoint/2010/main" val="892543722"/>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wmf"/><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cdxnodengn.epa.gov/oeca-netdmr-web/action/login"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s://echo.epa.gov/" TargetMode="External"/><Relationship Id="rId4" Type="http://schemas.openxmlformats.org/officeDocument/2006/relationships/hyperlink" Target="https://netdmr.zendesk.com/hc/en-us"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1306287" y="1358900"/>
            <a:ext cx="8331200" cy="1470025"/>
          </a:xfrm>
        </p:spPr>
        <p:txBody>
          <a:bodyPr>
            <a:noAutofit/>
          </a:bodyPr>
          <a:lstStyle/>
          <a:p>
            <a:pPr algn="ctr" eaLnBrk="1" hangingPunct="1">
              <a:defRPr/>
            </a:pPr>
            <a:r>
              <a:rPr lang="en-US" sz="7200" dirty="0">
                <a:solidFill>
                  <a:schemeClr val="accent2">
                    <a:lumMod val="75000"/>
                  </a:schemeClr>
                </a:solidFill>
                <a:latin typeface="Tahoma" pitchFamily="34" charset="0"/>
                <a:cs typeface="Tahoma" pitchFamily="34" charset="0"/>
              </a:rPr>
              <a:t>New Users Guide to</a:t>
            </a:r>
            <a:br>
              <a:rPr lang="en-US" sz="7200" dirty="0">
                <a:solidFill>
                  <a:schemeClr val="accent2">
                    <a:lumMod val="75000"/>
                  </a:schemeClr>
                </a:solidFill>
                <a:latin typeface="Tahoma" pitchFamily="34" charset="0"/>
                <a:cs typeface="Tahoma" pitchFamily="34" charset="0"/>
              </a:rPr>
            </a:br>
            <a:r>
              <a:rPr lang="en-US" sz="8000" dirty="0">
                <a:solidFill>
                  <a:schemeClr val="accent2">
                    <a:lumMod val="75000"/>
                  </a:schemeClr>
                </a:solidFill>
                <a:latin typeface="Tahoma" pitchFamily="34" charset="0"/>
                <a:cs typeface="Tahoma" pitchFamily="34" charset="0"/>
              </a:rPr>
              <a:t>NetDMR</a:t>
            </a:r>
            <a:endParaRPr lang="en-US" sz="7200" dirty="0">
              <a:solidFill>
                <a:schemeClr val="accent2">
                  <a:lumMod val="75000"/>
                </a:schemeClr>
              </a:solidFill>
              <a:latin typeface="Tahoma" pitchFamily="34" charset="0"/>
              <a:cs typeface="Tahoma" pitchFamily="34" charset="0"/>
            </a:endParaRPr>
          </a:p>
        </p:txBody>
      </p:sp>
      <p:grpSp>
        <p:nvGrpSpPr>
          <p:cNvPr id="9220" name="Group 6" descr="This is a series of pictures beginning with an overflowing file cabinet then an arrow pointing to the right, illustrating the transition, to the picture of a computer on the far left." title="Graphic"/>
          <p:cNvGrpSpPr>
            <a:grpSpLocks/>
          </p:cNvGrpSpPr>
          <p:nvPr/>
        </p:nvGrpSpPr>
        <p:grpSpPr bwMode="auto">
          <a:xfrm>
            <a:off x="2053771" y="4114801"/>
            <a:ext cx="6858000" cy="2163763"/>
            <a:chOff x="457200" y="4114800"/>
            <a:chExt cx="6858000" cy="2163763"/>
          </a:xfrm>
        </p:grpSpPr>
        <p:pic>
          <p:nvPicPr>
            <p:cNvPr id="9221" name="Picture 7" descr="MCj0215727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4178300"/>
              <a:ext cx="2209800"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10" descr="MCj0432618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45720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9" descr="MCj03965520000[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81600" y="4114800"/>
              <a:ext cx="2133600" cy="212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644426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927AA6-47DF-434E-A762-1DDB23054CB7}"/>
              </a:ext>
            </a:extLst>
          </p:cNvPr>
          <p:cNvSpPr>
            <a:spLocks noGrp="1"/>
          </p:cNvSpPr>
          <p:nvPr>
            <p:ph idx="1"/>
          </p:nvPr>
        </p:nvSpPr>
        <p:spPr>
          <a:xfrm>
            <a:off x="677331" y="1415940"/>
            <a:ext cx="11192283" cy="5565913"/>
          </a:xfrm>
        </p:spPr>
        <p:txBody>
          <a:bodyPr>
            <a:noAutofit/>
          </a:bodyPr>
          <a:lstStyle/>
          <a:p>
            <a:r>
              <a:rPr lang="en-US" sz="3000" dirty="0">
                <a:latin typeface="Tahoma" panose="020B0604030504040204" pitchFamily="34" charset="0"/>
                <a:ea typeface="Tahoma" panose="020B0604030504040204" pitchFamily="34" charset="0"/>
                <a:cs typeface="Tahoma" panose="020B0604030504040204" pitchFamily="34" charset="0"/>
              </a:rPr>
              <a:t>EPA ID No. is needed (TX…)</a:t>
            </a:r>
          </a:p>
          <a:p>
            <a:r>
              <a:rPr lang="en-US" sz="3000" dirty="0">
                <a:latin typeface="Tahoma" panose="020B0604030504040204" pitchFamily="34" charset="0"/>
                <a:ea typeface="Tahoma" panose="020B0604030504040204" pitchFamily="34" charset="0"/>
                <a:cs typeface="Tahoma" panose="020B0604030504040204" pitchFamily="34" charset="0"/>
              </a:rPr>
              <a:t>When requesting access, enter permit ID No. &amp; </a:t>
            </a:r>
            <a:r>
              <a:rPr lang="en-US" sz="3000" b="1" dirty="0">
                <a:latin typeface="Tahoma" panose="020B0604030504040204" pitchFamily="34" charset="0"/>
                <a:ea typeface="Tahoma" panose="020B0604030504040204" pitchFamily="34" charset="0"/>
                <a:cs typeface="Tahoma" panose="020B0604030504040204" pitchFamily="34" charset="0"/>
              </a:rPr>
              <a:t>hit update</a:t>
            </a:r>
          </a:p>
          <a:p>
            <a:r>
              <a:rPr lang="en-US" sz="3000" dirty="0">
                <a:latin typeface="Tahoma" panose="020B0604030504040204" pitchFamily="34" charset="0"/>
                <a:ea typeface="Tahoma" panose="020B0604030504040204" pitchFamily="34" charset="0"/>
                <a:cs typeface="Tahoma" panose="020B0604030504040204" pitchFamily="34" charset="0"/>
              </a:rPr>
              <a:t>Parent or Facility</a:t>
            </a:r>
          </a:p>
          <a:p>
            <a:pPr marL="914400" indent="-457200"/>
            <a:r>
              <a:rPr lang="en-US" sz="2000" dirty="0">
                <a:latin typeface="Tahoma" panose="020B0604030504040204" pitchFamily="34" charset="0"/>
                <a:ea typeface="Tahoma" panose="020B0604030504040204" pitchFamily="34" charset="0"/>
                <a:cs typeface="Tahoma" panose="020B0604030504040204" pitchFamily="34" charset="0"/>
              </a:rPr>
              <a:t>Choose </a:t>
            </a:r>
            <a:r>
              <a:rPr lang="en-US" sz="2000" b="1" dirty="0">
                <a:latin typeface="Tahoma" panose="020B0604030504040204" pitchFamily="34" charset="0"/>
                <a:ea typeface="Tahoma" panose="020B0604030504040204" pitchFamily="34" charset="0"/>
                <a:cs typeface="Tahoma" panose="020B0604030504040204" pitchFamily="34" charset="0"/>
              </a:rPr>
              <a:t>Parent</a:t>
            </a:r>
            <a:r>
              <a:rPr lang="en-US" sz="2000" dirty="0">
                <a:latin typeface="Tahoma" panose="020B0604030504040204" pitchFamily="34" charset="0"/>
                <a:ea typeface="Tahoma" panose="020B0604030504040204" pitchFamily="34" charset="0"/>
                <a:cs typeface="Tahoma" panose="020B0604030504040204" pitchFamily="34" charset="0"/>
              </a:rPr>
              <a:t> if you work at a corporate headquarters or offsite office</a:t>
            </a:r>
          </a:p>
          <a:p>
            <a:pPr marL="914400" indent="-457200"/>
            <a:r>
              <a:rPr lang="en-US" sz="2000" dirty="0">
                <a:latin typeface="Tahoma" panose="020B0604030504040204" pitchFamily="34" charset="0"/>
                <a:ea typeface="Tahoma" panose="020B0604030504040204" pitchFamily="34" charset="0"/>
                <a:cs typeface="Tahoma" panose="020B0604030504040204" pitchFamily="34" charset="0"/>
              </a:rPr>
              <a:t>Choose </a:t>
            </a:r>
            <a:r>
              <a:rPr lang="en-US" sz="2000" b="1" dirty="0">
                <a:latin typeface="Tahoma" panose="020B0604030504040204" pitchFamily="34" charset="0"/>
                <a:ea typeface="Tahoma" panose="020B0604030504040204" pitchFamily="34" charset="0"/>
                <a:cs typeface="Tahoma" panose="020B0604030504040204" pitchFamily="34" charset="0"/>
              </a:rPr>
              <a:t>Facility</a:t>
            </a:r>
            <a:r>
              <a:rPr lang="en-US" sz="2000" dirty="0">
                <a:latin typeface="Tahoma" panose="020B0604030504040204" pitchFamily="34" charset="0"/>
                <a:ea typeface="Tahoma" panose="020B0604030504040204" pitchFamily="34" charset="0"/>
                <a:cs typeface="Tahoma" panose="020B0604030504040204" pitchFamily="34" charset="0"/>
              </a:rPr>
              <a:t> if you work at or near to the location of the wastewater treatment facility.</a:t>
            </a:r>
          </a:p>
          <a:p>
            <a:r>
              <a:rPr lang="en-US" sz="3000" dirty="0">
                <a:latin typeface="Tahoma" panose="020B0604030504040204" pitchFamily="34" charset="0"/>
                <a:ea typeface="Tahoma" panose="020B0604030504040204" pitchFamily="34" charset="0"/>
                <a:cs typeface="Tahoma" panose="020B0604030504040204" pitchFamily="34" charset="0"/>
              </a:rPr>
              <a:t>For electronically signed subscriber agreements, if you are a </a:t>
            </a:r>
            <a:r>
              <a:rPr lang="en-US" altLang="en-US" sz="3000" dirty="0">
                <a:latin typeface="Tahoma" panose="020B0604030504040204" pitchFamily="34" charset="0"/>
                <a:ea typeface="Tahoma" panose="020B0604030504040204" pitchFamily="34" charset="0"/>
                <a:cs typeface="Tahoma" panose="020B0604030504040204" pitchFamily="34" charset="0"/>
              </a:rPr>
              <a:t>Duly Authorized Representative (</a:t>
            </a:r>
            <a:r>
              <a:rPr lang="en-US" sz="3000" dirty="0">
                <a:latin typeface="Tahoma" panose="020B0604030504040204" pitchFamily="34" charset="0"/>
                <a:ea typeface="Tahoma" panose="020B0604030504040204" pitchFamily="34" charset="0"/>
                <a:cs typeface="Tahoma" panose="020B0604030504040204" pitchFamily="34" charset="0"/>
              </a:rPr>
              <a:t>DAR) and not an </a:t>
            </a:r>
            <a:r>
              <a:rPr lang="en-US" altLang="en-US" sz="3000" dirty="0">
                <a:latin typeface="Tahoma" panose="020B0604030504040204" pitchFamily="34" charset="0"/>
                <a:ea typeface="Tahoma" panose="020B0604030504040204" pitchFamily="34" charset="0"/>
                <a:cs typeface="Tahoma" panose="020B0604030504040204" pitchFamily="34" charset="0"/>
              </a:rPr>
              <a:t>Responsible Official (RO)</a:t>
            </a:r>
            <a:r>
              <a:rPr lang="en-US" sz="3000" dirty="0">
                <a:latin typeface="Tahoma" panose="020B0604030504040204" pitchFamily="34" charset="0"/>
                <a:ea typeface="Tahoma" panose="020B0604030504040204" pitchFamily="34" charset="0"/>
                <a:cs typeface="Tahoma" panose="020B0604030504040204" pitchFamily="34" charset="0"/>
              </a:rPr>
              <a:t>, the RO will need a CDX account to approve</a:t>
            </a:r>
          </a:p>
          <a:p>
            <a:r>
              <a:rPr lang="en-US" sz="3000" dirty="0">
                <a:latin typeface="Tahoma" panose="020B0604030504040204" pitchFamily="34" charset="0"/>
                <a:ea typeface="Tahoma" panose="020B0604030504040204" pitchFamily="34" charset="0"/>
                <a:cs typeface="Tahoma" panose="020B0604030504040204" pitchFamily="34" charset="0"/>
              </a:rPr>
              <a:t>A DAR will need to know the RO’s first and last name, title, phone number, and email address</a:t>
            </a:r>
          </a:p>
          <a:p>
            <a:endParaRPr lang="en-US" sz="3200" b="1" dirty="0">
              <a:latin typeface="Tahoma" panose="020B0604030504040204" pitchFamily="34" charset="0"/>
              <a:ea typeface="Tahoma" panose="020B0604030504040204" pitchFamily="34" charset="0"/>
              <a:cs typeface="Tahoma" panose="020B0604030504040204" pitchFamily="34" charset="0"/>
            </a:endParaRPr>
          </a:p>
          <a:p>
            <a:endParaRPr lang="en-US" sz="3200" dirty="0">
              <a:latin typeface="Tahoma" panose="020B0604030504040204" pitchFamily="34" charset="0"/>
              <a:ea typeface="Tahoma" panose="020B0604030504040204" pitchFamily="34" charset="0"/>
              <a:cs typeface="Tahoma" panose="020B0604030504040204" pitchFamily="34" charset="0"/>
            </a:endParaRPr>
          </a:p>
          <a:p>
            <a:pPr marL="0" indent="0">
              <a:buNone/>
            </a:pPr>
            <a:endParaRPr lang="en-US" sz="3200" dirty="0">
              <a:latin typeface="Tahoma" panose="020B0604030504040204" pitchFamily="34" charset="0"/>
              <a:ea typeface="Tahoma" panose="020B0604030504040204" pitchFamily="34" charset="0"/>
              <a:cs typeface="Tahoma" panose="020B0604030504040204" pitchFamily="34" charset="0"/>
            </a:endParaRPr>
          </a:p>
        </p:txBody>
      </p:sp>
      <p:sp>
        <p:nvSpPr>
          <p:cNvPr id="4" name="Title 1">
            <a:extLst>
              <a:ext uri="{FF2B5EF4-FFF2-40B4-BE49-F238E27FC236}">
                <a16:creationId xmlns:a16="http://schemas.microsoft.com/office/drawing/2014/main" id="{C3A6FC12-CC7A-4C97-BF86-BA9BF858DA9E}"/>
              </a:ext>
            </a:extLst>
          </p:cNvPr>
          <p:cNvSpPr txBox="1">
            <a:spLocks/>
          </p:cNvSpPr>
          <p:nvPr/>
        </p:nvSpPr>
        <p:spPr>
          <a:xfrm>
            <a:off x="677332" y="625230"/>
            <a:ext cx="9500338" cy="1148522"/>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0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NetDMR Access Requests - Pitfalls</a:t>
            </a:r>
            <a:endParaRPr lang="en-US" sz="4000" dirty="0">
              <a:solidFill>
                <a:schemeClr val="accent2">
                  <a:lumMod val="75000"/>
                </a:schemeClr>
              </a:solidFill>
            </a:endParaRPr>
          </a:p>
        </p:txBody>
      </p:sp>
    </p:spTree>
    <p:extLst>
      <p:ext uri="{BB962C8B-B14F-4D97-AF65-F5344CB8AC3E}">
        <p14:creationId xmlns:p14="http://schemas.microsoft.com/office/powerpoint/2010/main" val="178226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72792-4EBE-45A5-B7C3-E25B08F6DFA7}"/>
              </a:ext>
            </a:extLst>
          </p:cNvPr>
          <p:cNvSpPr>
            <a:spLocks noGrp="1"/>
          </p:cNvSpPr>
          <p:nvPr>
            <p:ph type="title"/>
          </p:nvPr>
        </p:nvSpPr>
        <p:spPr>
          <a:xfrm>
            <a:off x="1065641" y="2199827"/>
            <a:ext cx="8596668" cy="1826581"/>
          </a:xfrm>
        </p:spPr>
        <p:txBody>
          <a:bodyPr>
            <a:normAutofit/>
          </a:bodyPr>
          <a:lstStyle/>
          <a:p>
            <a:pPr algn="ctr"/>
            <a:r>
              <a:rPr lang="en-US"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Basics of NetDMR (Live Presentation) </a:t>
            </a:r>
            <a:br>
              <a:rPr lang="en-US"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br>
            <a:endParaRPr lang="en-US" dirty="0">
              <a:solidFill>
                <a:schemeClr val="accent2">
                  <a:lumMod val="75000"/>
                </a:schemeClr>
              </a:solidFill>
            </a:endParaRPr>
          </a:p>
        </p:txBody>
      </p:sp>
    </p:spTree>
    <p:extLst>
      <p:ext uri="{BB962C8B-B14F-4D97-AF65-F5344CB8AC3E}">
        <p14:creationId xmlns:p14="http://schemas.microsoft.com/office/powerpoint/2010/main" val="769217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38F96-86CC-4251-9C98-87D67196091A}"/>
              </a:ext>
            </a:extLst>
          </p:cNvPr>
          <p:cNvSpPr>
            <a:spLocks noGrp="1"/>
          </p:cNvSpPr>
          <p:nvPr>
            <p:ph type="title"/>
          </p:nvPr>
        </p:nvSpPr>
        <p:spPr/>
        <p:txBody>
          <a:bodyPr/>
          <a:lstStyle/>
          <a:p>
            <a:r>
              <a:rPr lang="en-US"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Useful Website Links</a:t>
            </a:r>
            <a:br>
              <a:rPr lang="en-US"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br>
            <a:endParaRPr lang="en-US" dirty="0">
              <a:solidFill>
                <a:schemeClr val="accent2">
                  <a:lumMod val="75000"/>
                </a:schemeClr>
              </a:solidFill>
            </a:endParaRPr>
          </a:p>
        </p:txBody>
      </p:sp>
      <p:sp>
        <p:nvSpPr>
          <p:cNvPr id="3" name="Content Placeholder 2">
            <a:extLst>
              <a:ext uri="{FF2B5EF4-FFF2-40B4-BE49-F238E27FC236}">
                <a16:creationId xmlns:a16="http://schemas.microsoft.com/office/drawing/2014/main" id="{135D6F1C-BA00-4661-8788-0CD3F23256FB}"/>
              </a:ext>
            </a:extLst>
          </p:cNvPr>
          <p:cNvSpPr>
            <a:spLocks noGrp="1"/>
          </p:cNvSpPr>
          <p:nvPr>
            <p:ph idx="1"/>
          </p:nvPr>
        </p:nvSpPr>
        <p:spPr>
          <a:xfrm>
            <a:off x="677334" y="1582050"/>
            <a:ext cx="9205220" cy="5574889"/>
          </a:xfrm>
        </p:spPr>
        <p:txBody>
          <a:bodyPr>
            <a:normAutofit/>
          </a:bodyPr>
          <a:lstStyle/>
          <a:p>
            <a:r>
              <a:rPr lang="en-US" sz="2400" dirty="0">
                <a:latin typeface="Tahoma" panose="020B0604030504040204" pitchFamily="34" charset="0"/>
                <a:ea typeface="Tahoma" panose="020B0604030504040204" pitchFamily="34" charset="0"/>
                <a:cs typeface="Tahoma" panose="020B0604030504040204" pitchFamily="34" charset="0"/>
              </a:rPr>
              <a:t>NetDMR </a:t>
            </a: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hlinkClick r:id="rId3"/>
              </a:rPr>
              <a:t>https://cdxnodengn.epa.gov/oeca-netdmr-web/action/login</a:t>
            </a:r>
            <a:br>
              <a:rPr lang="en-US" sz="2400" dirty="0">
                <a:latin typeface="Tahoma" panose="020B0604030504040204" pitchFamily="34" charset="0"/>
                <a:ea typeface="Tahoma" panose="020B0604030504040204" pitchFamily="34" charset="0"/>
                <a:cs typeface="Tahoma" panose="020B0604030504040204" pitchFamily="34" charset="0"/>
              </a:rPr>
            </a:br>
            <a:endParaRPr lang="en-US" sz="2400"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endParaRPr>
          </a:p>
          <a:p>
            <a:r>
              <a:rPr lang="en-US" sz="2400" dirty="0">
                <a:latin typeface="Tahoma" panose="020B0604030504040204" pitchFamily="34" charset="0"/>
                <a:ea typeface="Tahoma" panose="020B0604030504040204" pitchFamily="34" charset="0"/>
                <a:cs typeface="Tahoma" panose="020B0604030504040204" pitchFamily="34" charset="0"/>
              </a:rPr>
              <a:t>NetDMR Support Portal (netdmr.Zendesk.com/</a:t>
            </a:r>
            <a:r>
              <a:rPr lang="en-US" sz="2400" dirty="0" err="1">
                <a:latin typeface="Tahoma" panose="020B0604030504040204" pitchFamily="34" charset="0"/>
                <a:ea typeface="Tahoma" panose="020B0604030504040204" pitchFamily="34" charset="0"/>
                <a:cs typeface="Tahoma" panose="020B0604030504040204" pitchFamily="34" charset="0"/>
              </a:rPr>
              <a:t>hc</a:t>
            </a:r>
            <a:r>
              <a:rPr lang="en-US" sz="2400" dirty="0">
                <a:latin typeface="Tahoma" panose="020B0604030504040204" pitchFamily="34" charset="0"/>
                <a:ea typeface="Tahoma" panose="020B0604030504040204" pitchFamily="34" charset="0"/>
                <a:cs typeface="Tahoma" panose="020B0604030504040204" pitchFamily="34" charset="0"/>
              </a:rPr>
              <a:t>/</a:t>
            </a:r>
            <a:r>
              <a:rPr lang="en-US" sz="2400" dirty="0" err="1">
                <a:latin typeface="Tahoma" panose="020B0604030504040204" pitchFamily="34" charset="0"/>
                <a:ea typeface="Tahoma" panose="020B0604030504040204" pitchFamily="34" charset="0"/>
                <a:cs typeface="Tahoma" panose="020B0604030504040204" pitchFamily="34" charset="0"/>
              </a:rPr>
              <a:t>en</a:t>
            </a:r>
            <a:r>
              <a:rPr lang="en-US" sz="2400" dirty="0">
                <a:latin typeface="Tahoma" panose="020B0604030504040204" pitchFamily="34" charset="0"/>
                <a:ea typeface="Tahoma" panose="020B0604030504040204" pitchFamily="34" charset="0"/>
                <a:cs typeface="Tahoma" panose="020B0604030504040204" pitchFamily="34" charset="0"/>
              </a:rPr>
              <a:t>-us) </a:t>
            </a: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solidFill>
                  <a:schemeClr val="tx1"/>
                </a:solidFill>
                <a:latin typeface="Tahoma" panose="020B0604030504040204" pitchFamily="34" charset="0"/>
                <a:ea typeface="Tahoma" panose="020B0604030504040204" pitchFamily="34" charset="0"/>
                <a:cs typeface="Tahoma" panose="020B0604030504040204" pitchFamily="34" charset="0"/>
                <a:hlinkClick r:id="rId4"/>
              </a:rPr>
              <a:t>https://netdmr.zendesk.com/hc/en-us</a:t>
            </a:r>
            <a:br>
              <a:rPr lang="en-US" sz="2400" dirty="0">
                <a:solidFill>
                  <a:schemeClr val="tx1"/>
                </a:solidFill>
                <a:latin typeface="Tahoma" panose="020B0604030504040204" pitchFamily="34" charset="0"/>
                <a:ea typeface="Tahoma" panose="020B0604030504040204" pitchFamily="34" charset="0"/>
                <a:cs typeface="Tahoma" panose="020B0604030504040204" pitchFamily="34" charset="0"/>
              </a:rPr>
            </a:br>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dirty="0">
                <a:latin typeface="Tahoma" panose="020B0604030504040204" pitchFamily="34" charset="0"/>
                <a:ea typeface="Tahoma" panose="020B0604030504040204" pitchFamily="34" charset="0"/>
                <a:cs typeface="Tahoma" panose="020B0604030504040204" pitchFamily="34" charset="0"/>
              </a:rPr>
              <a:t>Self-reported data can be accessible through EPA’s ECHO database </a:t>
            </a:r>
            <a:r>
              <a:rPr lang="en-US" sz="2400" dirty="0">
                <a:latin typeface="Tahoma" panose="020B0604030504040204" pitchFamily="34" charset="0"/>
                <a:ea typeface="Tahoma" panose="020B0604030504040204" pitchFamily="34" charset="0"/>
                <a:cs typeface="Tahoma" panose="020B0604030504040204" pitchFamily="34" charset="0"/>
                <a:hlinkClick r:id="rId5"/>
              </a:rPr>
              <a:t>https://echo.epa.gov/</a:t>
            </a:r>
            <a:br>
              <a:rPr lang="en-US" sz="2400" dirty="0">
                <a:latin typeface="Tahoma" panose="020B0604030504040204" pitchFamily="34" charset="0"/>
                <a:ea typeface="Tahoma" panose="020B0604030504040204" pitchFamily="34" charset="0"/>
                <a:cs typeface="Tahoma" panose="020B0604030504040204" pitchFamily="34" charset="0"/>
              </a:rPr>
            </a:br>
            <a:endParaRPr lang="en-US" sz="2400" dirty="0">
              <a:latin typeface="Tahoma" panose="020B0604030504040204" pitchFamily="34" charset="0"/>
              <a:ea typeface="Tahoma" panose="020B0604030504040204" pitchFamily="34" charset="0"/>
              <a:cs typeface="Tahoma" panose="020B0604030504040204" pitchFamily="34" charset="0"/>
            </a:endParaRPr>
          </a:p>
          <a:p>
            <a:endParaRPr lang="en-US" sz="2400" dirty="0">
              <a:latin typeface="Tahoma" panose="020B0604030504040204" pitchFamily="34" charset="0"/>
              <a:ea typeface="Tahoma" panose="020B0604030504040204" pitchFamily="34" charset="0"/>
              <a:cs typeface="Tahoma" panose="020B0604030504040204" pitchFamily="34" charset="0"/>
            </a:endParaRPr>
          </a:p>
          <a:p>
            <a:endParaRPr lang="en-US" sz="2400" u="sng" dirty="0">
              <a:latin typeface="Tahoma" panose="020B0604030504040204" pitchFamily="34" charset="0"/>
              <a:ea typeface="Tahoma" panose="020B0604030504040204" pitchFamily="34" charset="0"/>
              <a:cs typeface="Tahoma" panose="020B0604030504040204" pitchFamily="34" charset="0"/>
            </a:endParaRPr>
          </a:p>
          <a:p>
            <a:endParaRPr lang="en-US" sz="2400" dirty="0">
              <a:latin typeface="Tahoma" panose="020B0604030504040204" pitchFamily="34" charset="0"/>
              <a:ea typeface="Tahoma" panose="020B0604030504040204" pitchFamily="34" charset="0"/>
              <a:cs typeface="Tahoma" panose="020B0604030504040204" pitchFamily="34" charset="0"/>
            </a:endParaRPr>
          </a:p>
          <a:p>
            <a:endParaRPr lang="en-US" sz="2400" dirty="0">
              <a:latin typeface="Tahoma" panose="020B0604030504040204" pitchFamily="34" charset="0"/>
              <a:ea typeface="Tahoma" panose="020B0604030504040204" pitchFamily="34" charset="0"/>
              <a:cs typeface="Tahoma" panose="020B0604030504040204" pitchFamily="34" charset="0"/>
            </a:endParaRPr>
          </a:p>
          <a:p>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46319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F1BB3-B5B1-4E07-93B7-D7485060D335}"/>
              </a:ext>
            </a:extLst>
          </p:cNvPr>
          <p:cNvSpPr>
            <a:spLocks noGrp="1"/>
          </p:cNvSpPr>
          <p:nvPr>
            <p:ph type="title"/>
          </p:nvPr>
        </p:nvSpPr>
        <p:spPr>
          <a:xfrm>
            <a:off x="765824" y="2556387"/>
            <a:ext cx="8596668" cy="1320800"/>
          </a:xfrm>
        </p:spPr>
        <p:txBody>
          <a:bodyPr>
            <a:normAutofit/>
          </a:bodyPr>
          <a:lstStyle/>
          <a:p>
            <a:pPr algn="ctr"/>
            <a:r>
              <a:rPr lang="en-US" sz="4800" dirty="0">
                <a:solidFill>
                  <a:schemeClr val="accent2">
                    <a:lumMod val="75000"/>
                  </a:schemeClr>
                </a:solidFill>
              </a:rPr>
              <a:t>Questions?</a:t>
            </a:r>
          </a:p>
        </p:txBody>
      </p:sp>
    </p:spTree>
    <p:extLst>
      <p:ext uri="{BB962C8B-B14F-4D97-AF65-F5344CB8AC3E}">
        <p14:creationId xmlns:p14="http://schemas.microsoft.com/office/powerpoint/2010/main" val="3651284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339834-699B-4003-B9F0-22C40600EDE2}"/>
              </a:ext>
            </a:extLst>
          </p:cNvPr>
          <p:cNvSpPr>
            <a:spLocks noGrp="1"/>
          </p:cNvSpPr>
          <p:nvPr>
            <p:ph type="title"/>
          </p:nvPr>
        </p:nvSpPr>
        <p:spPr>
          <a:xfrm>
            <a:off x="677334" y="596479"/>
            <a:ext cx="8596668" cy="1320800"/>
          </a:xfrm>
        </p:spPr>
        <p:txBody>
          <a:bodyPr>
            <a:normAutofit/>
          </a:bodyPr>
          <a:lstStyle/>
          <a:p>
            <a:pPr algn="ctr"/>
            <a:r>
              <a:rPr lang="en-US" sz="40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Presentation Topics</a:t>
            </a:r>
          </a:p>
        </p:txBody>
      </p:sp>
      <p:sp>
        <p:nvSpPr>
          <p:cNvPr id="5" name="Content Placeholder 4">
            <a:extLst>
              <a:ext uri="{FF2B5EF4-FFF2-40B4-BE49-F238E27FC236}">
                <a16:creationId xmlns:a16="http://schemas.microsoft.com/office/drawing/2014/main" id="{3B6DDEAB-AE29-45BE-A16D-CC3EA9D1D8E2}"/>
              </a:ext>
            </a:extLst>
          </p:cNvPr>
          <p:cNvSpPr>
            <a:spLocks noGrp="1"/>
          </p:cNvSpPr>
          <p:nvPr>
            <p:ph idx="1"/>
          </p:nvPr>
        </p:nvSpPr>
        <p:spPr>
          <a:xfrm>
            <a:off x="677334" y="1568899"/>
            <a:ext cx="10752666" cy="5764694"/>
          </a:xfrm>
        </p:spPr>
        <p:txBody>
          <a:bodyPr>
            <a:normAutofit/>
          </a:bodyPr>
          <a:lstStyle/>
          <a:p>
            <a:pPr marL="514350" indent="-514350">
              <a:buSzPct val="100000"/>
              <a:buFont typeface="+mj-lt"/>
              <a:buAutoNum type="arabicPeriod"/>
            </a:pPr>
            <a:r>
              <a:rPr lang="en-US" sz="3200" dirty="0">
                <a:latin typeface="Tahoma" panose="020B0604030504040204" pitchFamily="34" charset="0"/>
                <a:ea typeface="Tahoma" panose="020B0604030504040204" pitchFamily="34" charset="0"/>
                <a:cs typeface="Tahoma" panose="020B0604030504040204" pitchFamily="34" charset="0"/>
              </a:rPr>
              <a:t>What is NetDMR?</a:t>
            </a:r>
          </a:p>
          <a:p>
            <a:pPr marL="514350" indent="-514350">
              <a:buSzPct val="100000"/>
              <a:buFont typeface="+mj-lt"/>
              <a:buAutoNum type="arabicPeriod"/>
            </a:pPr>
            <a:r>
              <a:rPr lang="en-US" sz="3200" dirty="0">
                <a:latin typeface="Tahoma" panose="020B0604030504040204" pitchFamily="34" charset="0"/>
                <a:ea typeface="Tahoma" panose="020B0604030504040204" pitchFamily="34" charset="0"/>
                <a:cs typeface="Tahoma" panose="020B0604030504040204" pitchFamily="34" charset="0"/>
              </a:rPr>
              <a:t>Electronic Reporting</a:t>
            </a:r>
          </a:p>
          <a:p>
            <a:pPr marL="514350" indent="-514350">
              <a:buSzPct val="100000"/>
              <a:buFont typeface="+mj-lt"/>
              <a:buAutoNum type="arabicPeriod"/>
            </a:pPr>
            <a:r>
              <a:rPr lang="en-US" sz="3200" dirty="0">
                <a:latin typeface="Tahoma" panose="020B0604030504040204" pitchFamily="34" charset="0"/>
                <a:ea typeface="Tahoma" panose="020B0604030504040204" pitchFamily="34" charset="0"/>
                <a:cs typeface="Tahoma" panose="020B0604030504040204" pitchFamily="34" charset="0"/>
              </a:rPr>
              <a:t>EPA Databases</a:t>
            </a:r>
          </a:p>
          <a:p>
            <a:pPr marL="514350" indent="-514350">
              <a:buSzPct val="100000"/>
              <a:buFont typeface="+mj-lt"/>
              <a:buAutoNum type="arabicPeriod"/>
            </a:pPr>
            <a:r>
              <a:rPr lang="en-US" sz="3200" dirty="0">
                <a:latin typeface="Tahoma" panose="020B0604030504040204" pitchFamily="34" charset="0"/>
                <a:ea typeface="Tahoma" panose="020B0604030504040204" pitchFamily="34" charset="0"/>
                <a:cs typeface="Tahoma" panose="020B0604030504040204" pitchFamily="34" charset="0"/>
              </a:rPr>
              <a:t>Account Creation (Live Presentation)</a:t>
            </a:r>
          </a:p>
          <a:p>
            <a:pPr marL="514350" indent="-514350">
              <a:buSzPct val="100000"/>
              <a:buFont typeface="+mj-lt"/>
              <a:buAutoNum type="arabicPeriod"/>
            </a:pPr>
            <a:r>
              <a:rPr lang="en-US" sz="3200" dirty="0">
                <a:latin typeface="Tahoma" panose="020B0604030504040204" pitchFamily="34" charset="0"/>
                <a:ea typeface="Tahoma" panose="020B0604030504040204" pitchFamily="34" charset="0"/>
                <a:cs typeface="Tahoma" panose="020B0604030504040204" pitchFamily="34" charset="0"/>
              </a:rPr>
              <a:t>Basics of NetDMR (Live Presentation)</a:t>
            </a:r>
          </a:p>
        </p:txBody>
      </p:sp>
    </p:spTree>
    <p:extLst>
      <p:ext uri="{BB962C8B-B14F-4D97-AF65-F5344CB8AC3E}">
        <p14:creationId xmlns:p14="http://schemas.microsoft.com/office/powerpoint/2010/main" val="2877879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BDDEE-EE2A-4D67-B2AA-5EE61529E693}"/>
              </a:ext>
            </a:extLst>
          </p:cNvPr>
          <p:cNvSpPr>
            <a:spLocks noGrp="1"/>
          </p:cNvSpPr>
          <p:nvPr>
            <p:ph type="title"/>
          </p:nvPr>
        </p:nvSpPr>
        <p:spPr/>
        <p:txBody>
          <a:bodyPr>
            <a:normAutofit/>
          </a:bodyPr>
          <a:lstStyle/>
          <a:p>
            <a:pPr algn="ctr"/>
            <a:r>
              <a:rPr lang="en-US" sz="40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What is NetDMR? </a:t>
            </a:r>
            <a:br>
              <a:rPr lang="en-US" sz="40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br>
            <a:endParaRPr lang="en-US" sz="4000" dirty="0">
              <a:solidFill>
                <a:schemeClr val="accent2">
                  <a:lumMod val="75000"/>
                </a:schemeClr>
              </a:solidFill>
            </a:endParaRPr>
          </a:p>
        </p:txBody>
      </p:sp>
      <p:sp>
        <p:nvSpPr>
          <p:cNvPr id="3" name="Content Placeholder 2">
            <a:extLst>
              <a:ext uri="{FF2B5EF4-FFF2-40B4-BE49-F238E27FC236}">
                <a16:creationId xmlns:a16="http://schemas.microsoft.com/office/drawing/2014/main" id="{F475ECEC-8E4E-48CD-AD21-469F369304B1}"/>
              </a:ext>
            </a:extLst>
          </p:cNvPr>
          <p:cNvSpPr>
            <a:spLocks noGrp="1"/>
          </p:cNvSpPr>
          <p:nvPr>
            <p:ph idx="1"/>
          </p:nvPr>
        </p:nvSpPr>
        <p:spPr>
          <a:xfrm>
            <a:off x="495913" y="1602321"/>
            <a:ext cx="10973276" cy="5368413"/>
          </a:xfrm>
        </p:spPr>
        <p:txBody>
          <a:bodyPr>
            <a:normAutofit/>
          </a:bodyPr>
          <a:lstStyle/>
          <a:p>
            <a:pPr>
              <a:lnSpc>
                <a:spcPct val="80000"/>
              </a:lnSpc>
              <a:buSzPct val="100000"/>
              <a:buFont typeface="Arial" panose="020B0604020202020204" pitchFamily="34" charset="0"/>
              <a:buChar char="•"/>
              <a:defRPr/>
            </a:pPr>
            <a:r>
              <a:rPr lang="en-US" sz="3200" dirty="0">
                <a:latin typeface="Tahoma" pitchFamily="34" charset="0"/>
                <a:cs typeface="Tahoma" pitchFamily="34" charset="0"/>
              </a:rPr>
              <a:t>Web-based tool that allows permittees to electronically submit Discharge Monitoring Reports (DMRs)</a:t>
            </a:r>
            <a:br>
              <a:rPr lang="en-US" sz="3200" dirty="0">
                <a:latin typeface="Tahoma" pitchFamily="34" charset="0"/>
                <a:cs typeface="Tahoma" pitchFamily="34" charset="0"/>
              </a:rPr>
            </a:br>
            <a:endParaRPr lang="en-US" sz="3200" dirty="0">
              <a:latin typeface="Tahoma" pitchFamily="34" charset="0"/>
              <a:cs typeface="Tahoma" pitchFamily="34" charset="0"/>
            </a:endParaRPr>
          </a:p>
          <a:p>
            <a:pPr>
              <a:lnSpc>
                <a:spcPct val="80000"/>
              </a:lnSpc>
              <a:buSzPct val="100000"/>
              <a:buFont typeface="Arial" panose="020B0604020202020204" pitchFamily="34" charset="0"/>
              <a:buChar char="•"/>
              <a:defRPr/>
            </a:pPr>
            <a:r>
              <a:rPr lang="en-US" sz="3200" dirty="0">
                <a:latin typeface="Tahoma" pitchFamily="34" charset="0"/>
                <a:cs typeface="Tahoma" pitchFamily="34" charset="0"/>
              </a:rPr>
              <a:t>EPA hosts the national NetDMR </a:t>
            </a:r>
            <a:br>
              <a:rPr lang="en-US" sz="3200" dirty="0">
                <a:latin typeface="Tahoma" pitchFamily="34" charset="0"/>
                <a:cs typeface="Tahoma" pitchFamily="34" charset="0"/>
              </a:rPr>
            </a:br>
            <a:endParaRPr lang="en-US" sz="3200" dirty="0">
              <a:latin typeface="Tahoma" pitchFamily="34" charset="0"/>
              <a:cs typeface="Tahoma" pitchFamily="34" charset="0"/>
            </a:endParaRPr>
          </a:p>
          <a:p>
            <a:pPr>
              <a:buSzPct val="100000"/>
              <a:buFont typeface="Arial" panose="020B0604020202020204" pitchFamily="34" charset="0"/>
              <a:buChar char="•"/>
              <a:defRPr/>
            </a:pPr>
            <a:r>
              <a:rPr lang="en-US" sz="3200" dirty="0">
                <a:latin typeface="Tahoma" pitchFamily="34" charset="0"/>
                <a:cs typeface="Tahoma" pitchFamily="34" charset="0"/>
              </a:rPr>
              <a:t>TCEQ previously hosted Texas NetDMR</a:t>
            </a:r>
          </a:p>
          <a:p>
            <a:pPr marL="1319212" lvl="1" indent="-457200">
              <a:buSzPct val="100000"/>
              <a:defRPr/>
            </a:pPr>
            <a:r>
              <a:rPr lang="en-US" sz="3000" dirty="0">
                <a:latin typeface="Tahoma" pitchFamily="34" charset="0"/>
                <a:cs typeface="Tahoma" pitchFamily="34" charset="0"/>
              </a:rPr>
              <a:t>On March 26, 2018, TCEQ began migrating its NetDMR users to the EPA’s hosted national NetDMR Customer</a:t>
            </a:r>
          </a:p>
          <a:p>
            <a:pPr marL="1319212" lvl="1" indent="-457200">
              <a:buSzPct val="100000"/>
              <a:defRPr/>
            </a:pPr>
            <a:r>
              <a:rPr lang="en-US" sz="3000" dirty="0">
                <a:latin typeface="Tahoma" pitchFamily="34" charset="0"/>
                <a:cs typeface="Tahoma" pitchFamily="34" charset="0"/>
              </a:rPr>
              <a:t>Retrieval Links (CRK) will be active till </a:t>
            </a:r>
            <a:br>
              <a:rPr lang="en-US" sz="3000" dirty="0">
                <a:latin typeface="Tahoma" pitchFamily="34" charset="0"/>
                <a:cs typeface="Tahoma" pitchFamily="34" charset="0"/>
              </a:rPr>
            </a:br>
            <a:r>
              <a:rPr lang="en-US" sz="3000" dirty="0">
                <a:latin typeface="Tahoma" pitchFamily="34" charset="0"/>
                <a:cs typeface="Tahoma" pitchFamily="34" charset="0"/>
              </a:rPr>
              <a:t>June 1, 2018 for customers able to migrate</a:t>
            </a:r>
            <a:r>
              <a:rPr lang="en-US" sz="3000" dirty="0">
                <a:latin typeface="Tahoma" panose="020B0604030504040204" pitchFamily="34" charset="0"/>
                <a:ea typeface="Tahoma" panose="020B0604030504040204" pitchFamily="34" charset="0"/>
                <a:cs typeface="Tahoma" panose="020B0604030504040204" pitchFamily="34" charset="0"/>
              </a:rPr>
              <a:t> </a:t>
            </a:r>
          </a:p>
          <a:p>
            <a:pPr>
              <a:lnSpc>
                <a:spcPct val="80000"/>
              </a:lnSpc>
              <a:buSzPct val="100000"/>
              <a:buFont typeface="Arial" panose="020B0604020202020204" pitchFamily="34" charset="0"/>
              <a:buChar char="•"/>
              <a:defRPr/>
            </a:pPr>
            <a:endParaRPr lang="en-US" sz="3200" dirty="0">
              <a:latin typeface="Tahoma" pitchFamily="34" charset="0"/>
              <a:cs typeface="Tahoma" pitchFamily="34" charset="0"/>
            </a:endParaRPr>
          </a:p>
          <a:p>
            <a:pPr marL="0" indent="0">
              <a:lnSpc>
                <a:spcPct val="80000"/>
              </a:lnSpc>
              <a:buSzPct val="100000"/>
              <a:buNone/>
              <a:defRPr/>
            </a:pPr>
            <a:endParaRPr lang="en-US" sz="3200" dirty="0">
              <a:latin typeface="Tahoma" pitchFamily="34" charset="0"/>
              <a:cs typeface="Tahoma" pitchFamily="34" charset="0"/>
            </a:endParaRPr>
          </a:p>
          <a:p>
            <a:pPr marL="0" indent="0">
              <a:lnSpc>
                <a:spcPct val="80000"/>
              </a:lnSpc>
              <a:buSzPct val="100000"/>
              <a:buNone/>
              <a:defRPr/>
            </a:pPr>
            <a:endParaRPr lang="en-US" sz="3200" dirty="0">
              <a:latin typeface="Tahoma" pitchFamily="34" charset="0"/>
              <a:cs typeface="Tahoma" pitchFamily="34" charset="0"/>
            </a:endParaRPr>
          </a:p>
          <a:p>
            <a:endParaRPr lang="en-US" sz="32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36849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9763D-D7A9-4633-98CC-26BC38B7D7E9}"/>
              </a:ext>
            </a:extLst>
          </p:cNvPr>
          <p:cNvSpPr>
            <a:spLocks noGrp="1"/>
          </p:cNvSpPr>
          <p:nvPr>
            <p:ph type="title"/>
          </p:nvPr>
        </p:nvSpPr>
        <p:spPr>
          <a:xfrm>
            <a:off x="677334" y="750278"/>
            <a:ext cx="8596668" cy="1320800"/>
          </a:xfrm>
        </p:spPr>
        <p:txBody>
          <a:bodyPr/>
          <a:lstStyle/>
          <a:p>
            <a:pPr algn="ctr"/>
            <a:r>
              <a:rPr lang="en-US" dirty="0">
                <a:solidFill>
                  <a:schemeClr val="accent2">
                    <a:lumMod val="75000"/>
                  </a:schemeClr>
                </a:solidFill>
              </a:rPr>
              <a:t>Electronic Reporting Rule</a:t>
            </a:r>
          </a:p>
        </p:txBody>
      </p:sp>
      <p:sp>
        <p:nvSpPr>
          <p:cNvPr id="3" name="Content Placeholder 2">
            <a:extLst>
              <a:ext uri="{FF2B5EF4-FFF2-40B4-BE49-F238E27FC236}">
                <a16:creationId xmlns:a16="http://schemas.microsoft.com/office/drawing/2014/main" id="{1AD4A45D-6413-4944-AE1B-3B80A16665E9}"/>
              </a:ext>
            </a:extLst>
          </p:cNvPr>
          <p:cNvSpPr>
            <a:spLocks noGrp="1"/>
          </p:cNvSpPr>
          <p:nvPr>
            <p:ph idx="1"/>
          </p:nvPr>
        </p:nvSpPr>
        <p:spPr>
          <a:xfrm>
            <a:off x="677332" y="1670541"/>
            <a:ext cx="10981267" cy="4564254"/>
          </a:xfrm>
        </p:spPr>
        <p:txBody>
          <a:bodyPr>
            <a:normAutofit lnSpcReduction="10000"/>
          </a:bodyPr>
          <a:lstStyle/>
          <a:p>
            <a:pPr>
              <a:buSzPct val="100000"/>
              <a:buFont typeface="Arial" panose="020B0604020202020204" pitchFamily="34" charset="0"/>
              <a:buChar char="•"/>
              <a:defRPr/>
            </a:pPr>
            <a:r>
              <a:rPr lang="en-US" sz="3200" dirty="0">
                <a:latin typeface="Tahoma" pitchFamily="34" charset="0"/>
                <a:cs typeface="Tahoma" pitchFamily="34" charset="0"/>
              </a:rPr>
              <a:t>EPA NPDES Electronic Reporting Rule, effective </a:t>
            </a:r>
            <a:br>
              <a:rPr lang="en-US" sz="3200" dirty="0">
                <a:latin typeface="Tahoma" pitchFamily="34" charset="0"/>
                <a:cs typeface="Tahoma" pitchFamily="34" charset="0"/>
              </a:rPr>
            </a:br>
            <a:r>
              <a:rPr lang="en-US" sz="3200" dirty="0">
                <a:latin typeface="Tahoma" pitchFamily="34" charset="0"/>
                <a:cs typeface="Tahoma" pitchFamily="34" charset="0"/>
              </a:rPr>
              <a:t>December 21, 2016</a:t>
            </a:r>
            <a:br>
              <a:rPr lang="en-US" sz="3200" dirty="0">
                <a:latin typeface="Tahoma" pitchFamily="34" charset="0"/>
                <a:cs typeface="Tahoma" pitchFamily="34" charset="0"/>
              </a:rPr>
            </a:br>
            <a:endParaRPr lang="en-US" sz="3200" dirty="0">
              <a:latin typeface="Tahoma" panose="020B0604030504040204" pitchFamily="34" charset="0"/>
              <a:ea typeface="Tahoma" panose="020B0604030504040204" pitchFamily="34" charset="0"/>
              <a:cs typeface="Tahoma" panose="020B0604030504040204" pitchFamily="34" charset="0"/>
            </a:endParaRPr>
          </a:p>
          <a:p>
            <a:pPr>
              <a:buSzPct val="100000"/>
              <a:buFont typeface="Arial" panose="020B0604020202020204" pitchFamily="34" charset="0"/>
              <a:buChar char="•"/>
              <a:defRPr/>
            </a:pPr>
            <a:r>
              <a:rPr lang="en-US" sz="3200" dirty="0">
                <a:latin typeface="Tahoma" panose="020B0604030504040204" pitchFamily="34" charset="0"/>
                <a:ea typeface="Tahoma" panose="020B0604030504040204" pitchFamily="34" charset="0"/>
                <a:cs typeface="Tahoma" panose="020B0604030504040204" pitchFamily="34" charset="0"/>
              </a:rPr>
              <a:t>E-reporting wavier (TCEQ Form 20754)</a:t>
            </a:r>
            <a:br>
              <a:rPr lang="en-US" sz="3200" dirty="0">
                <a:latin typeface="Tahoma" panose="020B0604030504040204" pitchFamily="34" charset="0"/>
                <a:ea typeface="Tahoma" panose="020B0604030504040204" pitchFamily="34" charset="0"/>
                <a:cs typeface="Tahoma" panose="020B0604030504040204" pitchFamily="34" charset="0"/>
              </a:rPr>
            </a:br>
            <a:endParaRPr lang="en-US" sz="3200" dirty="0">
              <a:latin typeface="Tahoma" panose="020B0604030504040204" pitchFamily="34" charset="0"/>
              <a:ea typeface="Tahoma" panose="020B0604030504040204" pitchFamily="34" charset="0"/>
              <a:cs typeface="Tahoma" panose="020B0604030504040204" pitchFamily="34" charset="0"/>
            </a:endParaRPr>
          </a:p>
          <a:p>
            <a:pPr>
              <a:buSzPct val="100000"/>
              <a:buFont typeface="Arial" panose="020B0604020202020204" pitchFamily="34" charset="0"/>
              <a:buChar char="•"/>
              <a:defRPr/>
            </a:pPr>
            <a:r>
              <a:rPr lang="en-US" sz="3200" dirty="0">
                <a:latin typeface="Tahoma" panose="020B0604030504040204" pitchFamily="34" charset="0"/>
                <a:ea typeface="Tahoma" panose="020B0604030504040204" pitchFamily="34" charset="0"/>
                <a:cs typeface="Tahoma" panose="020B0604030504040204" pitchFamily="34" charset="0"/>
              </a:rPr>
              <a:t>Multi-Sector General Permit (TXR050000s)</a:t>
            </a:r>
          </a:p>
          <a:p>
            <a:pPr marL="1028700" indent="-457200">
              <a:buSzPct val="100000"/>
              <a:buFont typeface="Wingdings" panose="05000000000000000000" pitchFamily="2" charset="2"/>
              <a:buChar char="Ø"/>
              <a:defRPr/>
            </a:pPr>
            <a:r>
              <a:rPr lang="en-US" sz="3000" dirty="0">
                <a:latin typeface="Tahoma" panose="020B0604030504040204" pitchFamily="34" charset="0"/>
                <a:ea typeface="Tahoma" panose="020B0604030504040204" pitchFamily="34" charset="0"/>
                <a:cs typeface="Tahoma" panose="020B0604030504040204" pitchFamily="34" charset="0"/>
              </a:rPr>
              <a:t>General e-reporting wavier until August 31, 2018</a:t>
            </a:r>
          </a:p>
          <a:p>
            <a:pPr marL="1028700" indent="-457200">
              <a:buSzPct val="100000"/>
              <a:buFont typeface="Wingdings" panose="05000000000000000000" pitchFamily="2" charset="2"/>
              <a:buChar char="Ø"/>
              <a:defRPr/>
            </a:pPr>
            <a:r>
              <a:rPr lang="en-US" sz="3000" dirty="0">
                <a:latin typeface="Tahoma" panose="020B0604030504040204" pitchFamily="34" charset="0"/>
                <a:ea typeface="Tahoma" panose="020B0604030504040204" pitchFamily="34" charset="0"/>
                <a:cs typeface="Tahoma" panose="020B0604030504040204" pitchFamily="34" charset="0"/>
              </a:rPr>
              <a:t>Beginning September 1, 2018 DMRs must be submitted electronically via NetDMR</a:t>
            </a:r>
          </a:p>
          <a:p>
            <a:endParaRPr lang="en-US" sz="3200" dirty="0"/>
          </a:p>
        </p:txBody>
      </p:sp>
    </p:spTree>
    <p:extLst>
      <p:ext uri="{BB962C8B-B14F-4D97-AF65-F5344CB8AC3E}">
        <p14:creationId xmlns:p14="http://schemas.microsoft.com/office/powerpoint/2010/main" val="1849585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8D0AF9-7EFD-4454-A56E-D1E0F47A6DE6}"/>
              </a:ext>
            </a:extLst>
          </p:cNvPr>
          <p:cNvSpPr>
            <a:spLocks noGrp="1"/>
          </p:cNvSpPr>
          <p:nvPr>
            <p:ph type="title"/>
          </p:nvPr>
        </p:nvSpPr>
        <p:spPr/>
        <p:txBody>
          <a:bodyPr>
            <a:normAutofit/>
          </a:bodyPr>
          <a:lstStyle/>
          <a:p>
            <a:pPr algn="ctr"/>
            <a:r>
              <a:rPr lang="en-US" sz="4000" dirty="0">
                <a:solidFill>
                  <a:schemeClr val="accent2">
                    <a:lumMod val="75000"/>
                  </a:schemeClr>
                </a:solidFill>
              </a:rPr>
              <a:t>EPA Databases </a:t>
            </a:r>
          </a:p>
        </p:txBody>
      </p:sp>
      <p:pic>
        <p:nvPicPr>
          <p:cNvPr id="6" name="Picture 5" descr="Flow chart showing data flowing from first shape labled &quot;CDX (Central Data Exchange)&quot; and described as “the security checkpoint” to the second shape labled as &quot;NetDMR&quot; and described as “Permittees self report- EPA and States are the Administrators and provide assistance to users” to the third shape labled as &quot;ECHO&quot; and described as “(Enforcement Compliance History Online) is available to everyone for researching national, statewide and/or  individual facility data from multiple medias”.">
            <a:extLst>
              <a:ext uri="{FF2B5EF4-FFF2-40B4-BE49-F238E27FC236}">
                <a16:creationId xmlns:a16="http://schemas.microsoft.com/office/drawing/2014/main" id="{B29028DA-2B25-4E77-85F8-6F2FC49687DE}"/>
              </a:ext>
            </a:extLst>
          </p:cNvPr>
          <p:cNvPicPr>
            <a:picLocks noChangeAspect="1"/>
          </p:cNvPicPr>
          <p:nvPr/>
        </p:nvPicPr>
        <p:blipFill rotWithShape="1">
          <a:blip r:embed="rId3"/>
          <a:srcRect l="27713" t="40976" r="23079" b="15610"/>
          <a:stretch/>
        </p:blipFill>
        <p:spPr>
          <a:xfrm>
            <a:off x="677334" y="1647644"/>
            <a:ext cx="10573052" cy="4965574"/>
          </a:xfrm>
          <a:prstGeom prst="rect">
            <a:avLst/>
          </a:prstGeom>
        </p:spPr>
      </p:pic>
    </p:spTree>
    <p:extLst>
      <p:ext uri="{BB962C8B-B14F-4D97-AF65-F5344CB8AC3E}">
        <p14:creationId xmlns:p14="http://schemas.microsoft.com/office/powerpoint/2010/main" val="3460655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DB0F8-1669-4DF0-9203-25882CED0C17}"/>
              </a:ext>
            </a:extLst>
          </p:cNvPr>
          <p:cNvSpPr>
            <a:spLocks noGrp="1"/>
          </p:cNvSpPr>
          <p:nvPr>
            <p:ph type="title"/>
          </p:nvPr>
        </p:nvSpPr>
        <p:spPr>
          <a:xfrm>
            <a:off x="677334" y="609600"/>
            <a:ext cx="8596668" cy="801189"/>
          </a:xfrm>
        </p:spPr>
        <p:txBody>
          <a:bodyPr>
            <a:noAutofit/>
          </a:bodyPr>
          <a:lstStyle/>
          <a:p>
            <a:pPr algn="ctr"/>
            <a:r>
              <a:rPr lang="en-US" sz="40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CDX vs NetDMR</a:t>
            </a:r>
            <a:br>
              <a:rPr lang="en-US" sz="40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br>
            <a:endParaRPr lang="en-US" sz="4000" dirty="0">
              <a:solidFill>
                <a:schemeClr val="accent2">
                  <a:lumMod val="75000"/>
                </a:schemeClr>
              </a:solidFill>
            </a:endParaRPr>
          </a:p>
        </p:txBody>
      </p:sp>
      <p:sp>
        <p:nvSpPr>
          <p:cNvPr id="6" name="Content Placeholder 5">
            <a:extLst>
              <a:ext uri="{FF2B5EF4-FFF2-40B4-BE49-F238E27FC236}">
                <a16:creationId xmlns:a16="http://schemas.microsoft.com/office/drawing/2014/main" id="{09C13479-9FF8-44B0-BAC9-2B494F0A04E8}"/>
              </a:ext>
            </a:extLst>
          </p:cNvPr>
          <p:cNvSpPr txBox="1">
            <a:spLocks noGrp="1"/>
          </p:cNvSpPr>
          <p:nvPr>
            <p:ph sz="half" idx="1"/>
          </p:nvPr>
        </p:nvSpPr>
        <p:spPr>
          <a:xfrm>
            <a:off x="395979" y="1619794"/>
            <a:ext cx="5213512" cy="5406608"/>
          </a:xfrm>
          <a:prstGeom prst="rect">
            <a:avLst/>
          </a:prstGeom>
          <a:noFill/>
        </p:spPr>
        <p:txBody>
          <a:bodyPr wrap="square">
            <a:spAutoFit/>
          </a:bodyPr>
          <a:lstStyle/>
          <a:p>
            <a:pPr marL="0" indent="0" algn="ctr">
              <a:buNone/>
              <a:defRPr/>
            </a:pPr>
            <a:r>
              <a:rPr lang="en-US" sz="32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CDX</a:t>
            </a:r>
          </a:p>
          <a:p>
            <a:pPr>
              <a:defRPr/>
            </a:pPr>
            <a:r>
              <a:rPr lang="en-US" sz="2800" dirty="0">
                <a:latin typeface="Tahoma" panose="020B0604030504040204" pitchFamily="34" charset="0"/>
                <a:ea typeface="Tahoma" panose="020B0604030504040204" pitchFamily="34" charset="0"/>
                <a:cs typeface="Tahoma" panose="020B0604030504040204" pitchFamily="34" charset="0"/>
              </a:rPr>
              <a:t>Tool used to access several different EPA systems with a</a:t>
            </a:r>
            <a:r>
              <a:rPr lang="en-US" sz="2800" u="sng" dirty="0">
                <a:latin typeface="Tahoma" panose="020B0604030504040204" pitchFamily="34" charset="0"/>
                <a:ea typeface="Tahoma" panose="020B0604030504040204" pitchFamily="34" charset="0"/>
                <a:cs typeface="Tahoma" panose="020B0604030504040204" pitchFamily="34" charset="0"/>
              </a:rPr>
              <a:t> single login</a:t>
            </a:r>
          </a:p>
          <a:p>
            <a:pPr>
              <a:defRPr/>
            </a:pPr>
            <a:r>
              <a:rPr lang="en-US" sz="2800" dirty="0">
                <a:latin typeface="Tahoma" panose="020B0604030504040204" pitchFamily="34" charset="0"/>
                <a:ea typeface="Tahoma" panose="020B0604030504040204" pitchFamily="34" charset="0"/>
                <a:cs typeface="Tahoma" panose="020B0604030504040204" pitchFamily="34" charset="0"/>
              </a:rPr>
              <a:t>Uses "</a:t>
            </a:r>
            <a:r>
              <a:rPr lang="en-US" sz="2800" u="sng" dirty="0">
                <a:latin typeface="Tahoma" panose="020B0604030504040204" pitchFamily="34" charset="0"/>
                <a:ea typeface="Tahoma" panose="020B0604030504040204" pitchFamily="34" charset="0"/>
                <a:cs typeface="Tahoma" panose="020B0604030504040204" pitchFamily="34" charset="0"/>
              </a:rPr>
              <a:t>Signature Agreement" </a:t>
            </a:r>
            <a:r>
              <a:rPr lang="en-US" sz="2800" dirty="0">
                <a:latin typeface="Tahoma" panose="020B0604030504040204" pitchFamily="34" charset="0"/>
                <a:ea typeface="Tahoma" panose="020B0604030504040204" pitchFamily="34" charset="0"/>
                <a:cs typeface="Tahoma" panose="020B0604030504040204" pitchFamily="34" charset="0"/>
              </a:rPr>
              <a:t>to authenticate &amp; authorize for users who "certify' data </a:t>
            </a:r>
          </a:p>
          <a:p>
            <a:pPr>
              <a:defRPr/>
            </a:pPr>
            <a:r>
              <a:rPr lang="en-US" sz="2800" dirty="0">
                <a:latin typeface="Tahoma" panose="020B0604030504040204" pitchFamily="34" charset="0"/>
                <a:ea typeface="Tahoma" panose="020B0604030504040204" pitchFamily="34" charset="0"/>
                <a:cs typeface="Tahoma" panose="020B0604030504040204" pitchFamily="34" charset="0"/>
              </a:rPr>
              <a:t>Signature Agreement needs to be submitted &amp; approved only </a:t>
            </a:r>
            <a:r>
              <a:rPr lang="en-US" sz="2800" u="sng" dirty="0">
                <a:latin typeface="Tahoma" panose="020B0604030504040204" pitchFamily="34" charset="0"/>
                <a:ea typeface="Tahoma" panose="020B0604030504040204" pitchFamily="34" charset="0"/>
                <a:cs typeface="Tahoma" panose="020B0604030504040204" pitchFamily="34" charset="0"/>
              </a:rPr>
              <a:t>once per CDX account</a:t>
            </a:r>
          </a:p>
          <a:p>
            <a:pPr algn="ctr">
              <a:defRPr/>
            </a:pPr>
            <a:endParaRPr lang="en-US" sz="28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5" name="Content Placeholder 4">
            <a:extLst>
              <a:ext uri="{FF2B5EF4-FFF2-40B4-BE49-F238E27FC236}">
                <a16:creationId xmlns:a16="http://schemas.microsoft.com/office/drawing/2014/main" id="{E6D43AD2-7F7C-4CA9-A00A-D48983A90F3F}"/>
              </a:ext>
            </a:extLst>
          </p:cNvPr>
          <p:cNvSpPr>
            <a:spLocks noGrp="1"/>
          </p:cNvSpPr>
          <p:nvPr>
            <p:ph sz="half" idx="2"/>
          </p:nvPr>
        </p:nvSpPr>
        <p:spPr>
          <a:xfrm>
            <a:off x="5513533" y="1619794"/>
            <a:ext cx="6074729" cy="5203795"/>
          </a:xfrm>
        </p:spPr>
        <p:txBody>
          <a:bodyPr>
            <a:noAutofit/>
          </a:bodyPr>
          <a:lstStyle/>
          <a:p>
            <a:pPr marL="0" indent="0" algn="ctr">
              <a:buNone/>
              <a:defRPr/>
            </a:pPr>
            <a:r>
              <a:rPr lang="en-US" sz="32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NetDMR</a:t>
            </a:r>
          </a:p>
          <a:p>
            <a:pPr>
              <a:defRPr/>
            </a:pPr>
            <a:r>
              <a:rPr lang="en-US" sz="2800" dirty="0">
                <a:latin typeface="Tahoma" panose="020B0604030504040204" pitchFamily="34" charset="0"/>
                <a:ea typeface="Tahoma" panose="020B0604030504040204" pitchFamily="34" charset="0"/>
                <a:cs typeface="Tahoma" panose="020B0604030504040204" pitchFamily="34" charset="0"/>
              </a:rPr>
              <a:t>Tool used for electronic reporting and management of DMR data</a:t>
            </a:r>
            <a:br>
              <a:rPr lang="en-US" sz="2800" dirty="0">
                <a:latin typeface="Tahoma" panose="020B0604030504040204" pitchFamily="34" charset="0"/>
                <a:ea typeface="Tahoma" panose="020B0604030504040204" pitchFamily="34" charset="0"/>
                <a:cs typeface="Tahoma" panose="020B0604030504040204" pitchFamily="34" charset="0"/>
              </a:rPr>
            </a:br>
            <a:endParaRPr lang="en-US" sz="2800" dirty="0">
              <a:latin typeface="Tahoma" panose="020B0604030504040204" pitchFamily="34" charset="0"/>
              <a:ea typeface="Tahoma" panose="020B0604030504040204" pitchFamily="34" charset="0"/>
              <a:cs typeface="Tahoma" panose="020B0604030504040204" pitchFamily="34" charset="0"/>
            </a:endParaRPr>
          </a:p>
          <a:p>
            <a:pPr>
              <a:defRPr/>
            </a:pPr>
            <a:r>
              <a:rPr lang="en-US" sz="2800" dirty="0">
                <a:latin typeface="Tahoma" panose="020B0604030504040204" pitchFamily="34" charset="0"/>
                <a:ea typeface="Tahoma" panose="020B0604030504040204" pitchFamily="34" charset="0"/>
                <a:cs typeface="Tahoma" panose="020B0604030504040204" pitchFamily="34" charset="0"/>
              </a:rPr>
              <a:t>Uses a "</a:t>
            </a:r>
            <a:r>
              <a:rPr lang="en-US" sz="2800" u="sng" dirty="0">
                <a:latin typeface="Tahoma" panose="020B0604030504040204" pitchFamily="34" charset="0"/>
                <a:ea typeface="Tahoma" panose="020B0604030504040204" pitchFamily="34" charset="0"/>
                <a:cs typeface="Tahoma" panose="020B0604030504040204" pitchFamily="34" charset="0"/>
              </a:rPr>
              <a:t>Subscriber Agreement</a:t>
            </a:r>
            <a:r>
              <a:rPr lang="en-US" sz="2800" dirty="0">
                <a:latin typeface="Tahoma" panose="020B0604030504040204" pitchFamily="34" charset="0"/>
                <a:ea typeface="Tahoma" panose="020B0604030504040204" pitchFamily="34" charset="0"/>
                <a:cs typeface="Tahoma" panose="020B0604030504040204" pitchFamily="34" charset="0"/>
              </a:rPr>
              <a:t>" to authenticate &amp; authorize users who Sign &amp; Submit DMRs </a:t>
            </a:r>
          </a:p>
          <a:p>
            <a:pPr>
              <a:defRPr/>
            </a:pPr>
            <a:r>
              <a:rPr lang="en-US" sz="2800" dirty="0">
                <a:latin typeface="Tahoma" panose="020B0604030504040204" pitchFamily="34" charset="0"/>
                <a:ea typeface="Tahoma" panose="020B0604030504040204" pitchFamily="34" charset="0"/>
                <a:cs typeface="Tahoma" panose="020B0604030504040204" pitchFamily="34" charset="0"/>
              </a:rPr>
              <a:t>A Subscriber Agreement is required for each NPDES Permit ID Signatory Role Request</a:t>
            </a:r>
          </a:p>
          <a:p>
            <a:endParaRPr lang="en-US" sz="2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72011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A6248-CDA9-4B7B-BA97-BCE44BAE5775}"/>
              </a:ext>
            </a:extLst>
          </p:cNvPr>
          <p:cNvSpPr>
            <a:spLocks noGrp="1"/>
          </p:cNvSpPr>
          <p:nvPr>
            <p:ph type="title"/>
          </p:nvPr>
        </p:nvSpPr>
        <p:spPr/>
        <p:txBody>
          <a:bodyPr>
            <a:normAutofit/>
          </a:bodyPr>
          <a:lstStyle/>
          <a:p>
            <a:r>
              <a:rPr lang="en-US" sz="4000" dirty="0">
                <a:solidFill>
                  <a:schemeClr val="accent2">
                    <a:lumMod val="75000"/>
                  </a:schemeClr>
                </a:solidFill>
              </a:rPr>
              <a:t>CDX User Types &amp; NetDMR Roles</a:t>
            </a:r>
          </a:p>
        </p:txBody>
      </p:sp>
      <p:graphicFrame>
        <p:nvGraphicFramePr>
          <p:cNvPr id="4" name="Content Placeholder 3">
            <a:extLst>
              <a:ext uri="{FF2B5EF4-FFF2-40B4-BE49-F238E27FC236}">
                <a16:creationId xmlns:a16="http://schemas.microsoft.com/office/drawing/2014/main" id="{72252603-AC43-4E1A-AA93-072FDD6F71EF}"/>
              </a:ext>
            </a:extLst>
          </p:cNvPr>
          <p:cNvGraphicFramePr>
            <a:graphicFrameLocks noGrp="1"/>
          </p:cNvGraphicFramePr>
          <p:nvPr>
            <p:ph idx="1"/>
            <p:extLst>
              <p:ext uri="{D42A27DB-BD31-4B8C-83A1-F6EECF244321}">
                <p14:modId xmlns:p14="http://schemas.microsoft.com/office/powerpoint/2010/main" val="3826905853"/>
              </p:ext>
            </p:extLst>
          </p:nvPr>
        </p:nvGraphicFramePr>
        <p:xfrm>
          <a:off x="677862" y="1633052"/>
          <a:ext cx="10857644" cy="4577080"/>
        </p:xfrm>
        <a:graphic>
          <a:graphicData uri="http://schemas.openxmlformats.org/drawingml/2006/table">
            <a:tbl>
              <a:tblPr firstRow="1" firstCol="1" bandRow="1">
                <a:tableStyleId>{5C22544A-7EE6-4342-B048-85BDC9FD1C3A}</a:tableStyleId>
              </a:tblPr>
              <a:tblGrid>
                <a:gridCol w="1537800">
                  <a:extLst>
                    <a:ext uri="{9D8B030D-6E8A-4147-A177-3AD203B41FA5}">
                      <a16:colId xmlns:a16="http://schemas.microsoft.com/office/drawing/2014/main" val="3494769892"/>
                    </a:ext>
                  </a:extLst>
                </a:gridCol>
                <a:gridCol w="2268415">
                  <a:extLst>
                    <a:ext uri="{9D8B030D-6E8A-4147-A177-3AD203B41FA5}">
                      <a16:colId xmlns:a16="http://schemas.microsoft.com/office/drawing/2014/main" val="4238843028"/>
                    </a:ext>
                  </a:extLst>
                </a:gridCol>
                <a:gridCol w="2813538">
                  <a:extLst>
                    <a:ext uri="{9D8B030D-6E8A-4147-A177-3AD203B41FA5}">
                      <a16:colId xmlns:a16="http://schemas.microsoft.com/office/drawing/2014/main" val="1420919682"/>
                    </a:ext>
                  </a:extLst>
                </a:gridCol>
                <a:gridCol w="4237891">
                  <a:extLst>
                    <a:ext uri="{9D8B030D-6E8A-4147-A177-3AD203B41FA5}">
                      <a16:colId xmlns:a16="http://schemas.microsoft.com/office/drawing/2014/main" val="3121713860"/>
                    </a:ext>
                  </a:extLst>
                </a:gridCol>
              </a:tblGrid>
              <a:tr h="370840">
                <a:tc>
                  <a:txBody>
                    <a:bodyPr/>
                    <a:lstStyle/>
                    <a:p>
                      <a:r>
                        <a:rPr lang="en-US" dirty="0"/>
                        <a:t>Term</a:t>
                      </a:r>
                    </a:p>
                  </a:txBody>
                  <a:tcPr/>
                </a:tc>
                <a:tc>
                  <a:txBody>
                    <a:bodyPr/>
                    <a:lstStyle/>
                    <a:p>
                      <a:r>
                        <a:rPr lang="en-US" dirty="0"/>
                        <a:t>Who</a:t>
                      </a:r>
                    </a:p>
                  </a:txBody>
                  <a:tcPr/>
                </a:tc>
                <a:tc>
                  <a:txBody>
                    <a:bodyPr/>
                    <a:lstStyle/>
                    <a:p>
                      <a:r>
                        <a:rPr lang="en-US" dirty="0"/>
                        <a:t>Available NetDMR Roles</a:t>
                      </a:r>
                    </a:p>
                  </a:txBody>
                  <a:tcPr/>
                </a:tc>
                <a:tc>
                  <a:txBody>
                    <a:bodyPr/>
                    <a:lstStyle/>
                    <a:p>
                      <a:r>
                        <a:rPr lang="en-US" dirty="0"/>
                        <a:t>Definition</a:t>
                      </a:r>
                    </a:p>
                  </a:txBody>
                  <a:tcPr/>
                </a:tc>
                <a:extLst>
                  <a:ext uri="{0D108BD9-81ED-4DB2-BD59-A6C34878D82A}">
                    <a16:rowId xmlns:a16="http://schemas.microsoft.com/office/drawing/2014/main" val="616645728"/>
                  </a:ext>
                </a:extLst>
              </a:tr>
              <a:tr h="370840">
                <a:tc>
                  <a:txBody>
                    <a:bodyPr/>
                    <a:lstStyle/>
                    <a:p>
                      <a:r>
                        <a:rPr lang="en-US" dirty="0"/>
                        <a:t>Permittee (signature)</a:t>
                      </a:r>
                    </a:p>
                  </a:txBody>
                  <a:tcPr/>
                </a:tc>
                <a:tc>
                  <a:txBody>
                    <a:bodyPr/>
                    <a:lstStyle/>
                    <a:p>
                      <a:r>
                        <a:rPr lang="en-US" dirty="0"/>
                        <a:t>If you work for the company and will </a:t>
                      </a:r>
                      <a:r>
                        <a:rPr lang="en-US" u="sng" dirty="0"/>
                        <a:t>sign/submit DMRs</a:t>
                      </a:r>
                    </a:p>
                  </a:txBody>
                  <a:tcPr/>
                </a:tc>
                <a:tc>
                  <a:txBody>
                    <a:bodyPr/>
                    <a:lstStyle/>
                    <a:p>
                      <a:r>
                        <a:rPr lang="en-US" dirty="0"/>
                        <a:t>Signatory, Permit Administrator, Edit, View</a:t>
                      </a:r>
                    </a:p>
                  </a:txBody>
                  <a:tcPr/>
                </a:tc>
                <a:tc>
                  <a:txBody>
                    <a:bodyPr/>
                    <a:lstStyle/>
                    <a:p>
                      <a:r>
                        <a:rPr lang="en-US" dirty="0"/>
                        <a:t>A person authorized to sign, view, edit and submit DMRs for a specific permit. Will also be able to approve roles for others except signatory. </a:t>
                      </a:r>
                    </a:p>
                  </a:txBody>
                  <a:tcPr/>
                </a:tc>
                <a:extLst>
                  <a:ext uri="{0D108BD9-81ED-4DB2-BD59-A6C34878D82A}">
                    <a16:rowId xmlns:a16="http://schemas.microsoft.com/office/drawing/2014/main" val="1096426549"/>
                  </a:ext>
                </a:extLst>
              </a:tr>
              <a:tr h="370840">
                <a:tc>
                  <a:txBody>
                    <a:bodyPr/>
                    <a:lstStyle/>
                    <a:p>
                      <a:r>
                        <a:rPr lang="en-US" dirty="0"/>
                        <a:t>Permittee (no signature)</a:t>
                      </a:r>
                    </a:p>
                  </a:txBody>
                  <a:tcPr/>
                </a:tc>
                <a:tc>
                  <a:txBody>
                    <a:bodyPr/>
                    <a:lstStyle/>
                    <a:p>
                      <a:r>
                        <a:rPr lang="en-US" dirty="0"/>
                        <a:t>If you work for the company but </a:t>
                      </a:r>
                      <a:r>
                        <a:rPr lang="en-US" u="sng" dirty="0"/>
                        <a:t>will NOT sign/submit DMRs</a:t>
                      </a:r>
                    </a:p>
                  </a:txBody>
                  <a:tcPr/>
                </a:tc>
                <a:tc>
                  <a:txBody>
                    <a:bodyPr/>
                    <a:lstStyle/>
                    <a:p>
                      <a:r>
                        <a:rPr lang="en-US" dirty="0"/>
                        <a:t>Permit Administrator, Edit, View</a:t>
                      </a:r>
                    </a:p>
                  </a:txBody>
                  <a:tcPr/>
                </a:tc>
                <a:tc>
                  <a:txBody>
                    <a:bodyPr/>
                    <a:lstStyle/>
                    <a:p>
                      <a:r>
                        <a:rPr lang="en-US" dirty="0"/>
                        <a:t>Can view, enter and upload DMRs into NetDMR, edit CORs, and approve roles for other users within NetDMR</a:t>
                      </a:r>
                    </a:p>
                  </a:txBody>
                  <a:tcPr/>
                </a:tc>
                <a:extLst>
                  <a:ext uri="{0D108BD9-81ED-4DB2-BD59-A6C34878D82A}">
                    <a16:rowId xmlns:a16="http://schemas.microsoft.com/office/drawing/2014/main" val="4081601548"/>
                  </a:ext>
                </a:extLst>
              </a:tr>
              <a:tr h="370840">
                <a:tc>
                  <a:txBody>
                    <a:bodyPr/>
                    <a:lstStyle/>
                    <a:p>
                      <a:r>
                        <a:rPr lang="en-US" dirty="0"/>
                        <a:t>Data Provider</a:t>
                      </a:r>
                    </a:p>
                  </a:txBody>
                  <a:tcPr/>
                </a:tc>
                <a:tc>
                  <a:txBody>
                    <a:bodyPr/>
                    <a:lstStyle/>
                    <a:p>
                      <a:r>
                        <a:rPr lang="en-US" dirty="0"/>
                        <a:t>Lab, Contractor or 3</a:t>
                      </a:r>
                      <a:r>
                        <a:rPr lang="en-US" baseline="30000" dirty="0"/>
                        <a:t>rd</a:t>
                      </a:r>
                      <a:r>
                        <a:rPr lang="en-US" dirty="0"/>
                        <a:t> Party Affiliate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Edit, View</a:t>
                      </a:r>
                    </a:p>
                    <a:p>
                      <a:endParaRPr lang="en-US" dirty="0"/>
                    </a:p>
                  </a:txBody>
                  <a:tcPr/>
                </a:tc>
                <a:tc>
                  <a:txBody>
                    <a:bodyPr/>
                    <a:lstStyle/>
                    <a:p>
                      <a:r>
                        <a:rPr lang="en-US" dirty="0"/>
                        <a:t>Allowed to view, enter and import DMRs into NetDMR and edit CORs but they</a:t>
                      </a:r>
                      <a:r>
                        <a:rPr lang="en-US" b="1" u="sng" dirty="0"/>
                        <a:t> cannot </a:t>
                      </a:r>
                      <a:r>
                        <a:rPr lang="en-US" dirty="0"/>
                        <a:t>sign and submit forms</a:t>
                      </a:r>
                    </a:p>
                  </a:txBody>
                  <a:tcPr/>
                </a:tc>
                <a:extLst>
                  <a:ext uri="{0D108BD9-81ED-4DB2-BD59-A6C34878D82A}">
                    <a16:rowId xmlns:a16="http://schemas.microsoft.com/office/drawing/2014/main" val="394974079"/>
                  </a:ext>
                </a:extLst>
              </a:tr>
              <a:tr h="370840">
                <a:tc>
                  <a:txBody>
                    <a:bodyPr/>
                    <a:lstStyle/>
                    <a:p>
                      <a:r>
                        <a:rPr lang="en-US" dirty="0"/>
                        <a:t>Internal User</a:t>
                      </a:r>
                    </a:p>
                  </a:txBody>
                  <a:tcPr/>
                </a:tc>
                <a:tc>
                  <a:txBody>
                    <a:bodyPr/>
                    <a:lstStyle/>
                    <a:p>
                      <a:r>
                        <a:rPr lang="en-US" dirty="0"/>
                        <a:t>This is for state/EPA Agency Personnel only</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Internal Administrator</a:t>
                      </a:r>
                    </a:p>
                    <a:p>
                      <a:endParaRPr lang="en-US" dirty="0"/>
                    </a:p>
                  </a:txBody>
                  <a:tcPr/>
                </a:tc>
                <a:tc>
                  <a:txBody>
                    <a:bodyPr/>
                    <a:lstStyle/>
                    <a:p>
                      <a:r>
                        <a:rPr lang="en-US" dirty="0"/>
                        <a:t>A regulatory authority staff member with a NetDMR Account</a:t>
                      </a:r>
                    </a:p>
                  </a:txBody>
                  <a:tcPr/>
                </a:tc>
                <a:extLst>
                  <a:ext uri="{0D108BD9-81ED-4DB2-BD59-A6C34878D82A}">
                    <a16:rowId xmlns:a16="http://schemas.microsoft.com/office/drawing/2014/main" val="2799843699"/>
                  </a:ext>
                </a:extLst>
              </a:tr>
            </a:tbl>
          </a:graphicData>
        </a:graphic>
      </p:graphicFrame>
    </p:spTree>
    <p:extLst>
      <p:ext uri="{BB962C8B-B14F-4D97-AF65-F5344CB8AC3E}">
        <p14:creationId xmlns:p14="http://schemas.microsoft.com/office/powerpoint/2010/main" val="1797938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72792-4EBE-45A5-B7C3-E25B08F6DFA7}"/>
              </a:ext>
            </a:extLst>
          </p:cNvPr>
          <p:cNvSpPr>
            <a:spLocks noGrp="1"/>
          </p:cNvSpPr>
          <p:nvPr>
            <p:ph type="title"/>
          </p:nvPr>
        </p:nvSpPr>
        <p:spPr>
          <a:xfrm>
            <a:off x="1065641" y="2199827"/>
            <a:ext cx="8596668" cy="1826581"/>
          </a:xfrm>
        </p:spPr>
        <p:txBody>
          <a:bodyPr>
            <a:normAutofit/>
          </a:bodyPr>
          <a:lstStyle/>
          <a:p>
            <a:pPr algn="ctr"/>
            <a:r>
              <a:rPr lang="en-US"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Account Creation (Live Presentation)</a:t>
            </a:r>
            <a:br>
              <a:rPr lang="en-US"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br>
            <a:endParaRPr lang="en-US" dirty="0">
              <a:solidFill>
                <a:schemeClr val="accent2">
                  <a:lumMod val="75000"/>
                </a:schemeClr>
              </a:solidFill>
            </a:endParaRPr>
          </a:p>
        </p:txBody>
      </p:sp>
    </p:spTree>
    <p:extLst>
      <p:ext uri="{BB962C8B-B14F-4D97-AF65-F5344CB8AC3E}">
        <p14:creationId xmlns:p14="http://schemas.microsoft.com/office/powerpoint/2010/main" val="2948369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ADDD2-2653-4AFB-9EA2-0D0F9CFC8BCE}"/>
              </a:ext>
            </a:extLst>
          </p:cNvPr>
          <p:cNvSpPr>
            <a:spLocks noGrp="1"/>
          </p:cNvSpPr>
          <p:nvPr>
            <p:ph type="title"/>
          </p:nvPr>
        </p:nvSpPr>
        <p:spPr/>
        <p:txBody>
          <a:bodyPr>
            <a:normAutofit/>
          </a:bodyPr>
          <a:lstStyle/>
          <a:p>
            <a:pPr algn="ctr"/>
            <a:r>
              <a:rPr lang="en-US" sz="40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CDX Account Creation - Pitfalls</a:t>
            </a:r>
            <a:br>
              <a:rPr lang="en-US" sz="40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br>
            <a:endParaRPr lang="en-US" sz="4000" dirty="0">
              <a:solidFill>
                <a:schemeClr val="accent2">
                  <a:lumMod val="75000"/>
                </a:schemeClr>
              </a:solidFill>
            </a:endParaRPr>
          </a:p>
        </p:txBody>
      </p:sp>
      <p:sp>
        <p:nvSpPr>
          <p:cNvPr id="3" name="Content Placeholder 2">
            <a:extLst>
              <a:ext uri="{FF2B5EF4-FFF2-40B4-BE49-F238E27FC236}">
                <a16:creationId xmlns:a16="http://schemas.microsoft.com/office/drawing/2014/main" id="{EE927AA6-47DF-434E-A762-1DDB23054CB7}"/>
              </a:ext>
            </a:extLst>
          </p:cNvPr>
          <p:cNvSpPr>
            <a:spLocks noGrp="1"/>
          </p:cNvSpPr>
          <p:nvPr>
            <p:ph idx="1"/>
          </p:nvPr>
        </p:nvSpPr>
        <p:spPr>
          <a:xfrm>
            <a:off x="677332" y="1570383"/>
            <a:ext cx="11050841" cy="5208104"/>
          </a:xfrm>
        </p:spPr>
        <p:txBody>
          <a:bodyPr>
            <a:normAutofit fontScale="92500" lnSpcReduction="10000"/>
          </a:bodyPr>
          <a:lstStyle/>
          <a:p>
            <a:r>
              <a:rPr lang="en-US" sz="2800" dirty="0">
                <a:latin typeface="Tahoma" panose="020B0604030504040204" pitchFamily="34" charset="0"/>
                <a:ea typeface="Tahoma" panose="020B0604030504040204" pitchFamily="34" charset="0"/>
                <a:cs typeface="Tahoma" panose="020B0604030504040204" pitchFamily="34" charset="0"/>
              </a:rPr>
              <a:t>Individual Email Needed</a:t>
            </a:r>
          </a:p>
          <a:p>
            <a:r>
              <a:rPr lang="en-US" sz="2800" dirty="0">
                <a:latin typeface="Tahoma" panose="020B0604030504040204" pitchFamily="34" charset="0"/>
                <a:ea typeface="Tahoma" panose="020B0604030504040204" pitchFamily="34" charset="0"/>
                <a:cs typeface="Tahoma" panose="020B0604030504040204" pitchFamily="34" charset="0"/>
              </a:rPr>
              <a:t>User ID (case sensitive)</a:t>
            </a:r>
          </a:p>
          <a:p>
            <a:r>
              <a:rPr lang="en-US" sz="2800" dirty="0">
                <a:latin typeface="Tahoma" panose="020B0604030504040204" pitchFamily="34" charset="0"/>
                <a:ea typeface="Tahoma" panose="020B0604030504040204" pitchFamily="34" charset="0"/>
                <a:cs typeface="Tahoma" panose="020B0604030504040204" pitchFamily="34" charset="0"/>
              </a:rPr>
              <a:t>3 to 8 Different security questions answers (case sensitive)</a:t>
            </a:r>
          </a:p>
          <a:p>
            <a:r>
              <a:rPr lang="en-US" sz="2800" b="1" dirty="0">
                <a:latin typeface="Tahoma" panose="020B0604030504040204" pitchFamily="34" charset="0"/>
                <a:ea typeface="Tahoma" panose="020B0604030504040204" pitchFamily="34" charset="0"/>
                <a:cs typeface="Tahoma" panose="020B0604030504040204" pitchFamily="34" charset="0"/>
              </a:rPr>
              <a:t>Program Service: NDMR-TX: Texas Commission on Environmental Quality</a:t>
            </a:r>
          </a:p>
          <a:p>
            <a:r>
              <a:rPr lang="en-US" sz="2800" b="1" dirty="0">
                <a:latin typeface="Tahoma" panose="020B0604030504040204" pitchFamily="34" charset="0"/>
                <a:ea typeface="Tahoma" panose="020B0604030504040204" pitchFamily="34" charset="0"/>
                <a:cs typeface="Tahoma" panose="020B0604030504040204" pitchFamily="34" charset="0"/>
              </a:rPr>
              <a:t>Choose Correct CDX User Type </a:t>
            </a:r>
          </a:p>
          <a:p>
            <a:r>
              <a:rPr lang="en-US" sz="2800" dirty="0">
                <a:latin typeface="Tahoma" panose="020B0604030504040204" pitchFamily="34" charset="0"/>
                <a:ea typeface="Tahoma" panose="020B0604030504040204" pitchFamily="34" charset="0"/>
                <a:cs typeface="Tahoma" panose="020B0604030504040204" pitchFamily="34" charset="0"/>
              </a:rPr>
              <a:t>Identity proofing (3</a:t>
            </a:r>
            <a:r>
              <a:rPr lang="en-US" sz="2800" baseline="30000" dirty="0">
                <a:latin typeface="Tahoma" panose="020B0604030504040204" pitchFamily="34" charset="0"/>
                <a:ea typeface="Tahoma" panose="020B0604030504040204" pitchFamily="34" charset="0"/>
                <a:cs typeface="Tahoma" panose="020B0604030504040204" pitchFamily="34" charset="0"/>
              </a:rPr>
              <a:t>rd</a:t>
            </a:r>
            <a:r>
              <a:rPr lang="en-US" sz="2800" dirty="0">
                <a:latin typeface="Tahoma" panose="020B0604030504040204" pitchFamily="34" charset="0"/>
                <a:ea typeface="Tahoma" panose="020B0604030504040204" pitchFamily="34" charset="0"/>
                <a:cs typeface="Tahoma" panose="020B0604030504040204" pitchFamily="34" charset="0"/>
              </a:rPr>
              <a:t> party - LexisNexis): Uses personal identifying information</a:t>
            </a:r>
          </a:p>
          <a:p>
            <a:pPr marL="1889125" indent="-517525"/>
            <a:r>
              <a:rPr lang="en-US" sz="2800" dirty="0">
                <a:latin typeface="Tahoma" panose="020B0604030504040204" pitchFamily="34" charset="0"/>
                <a:ea typeface="Tahoma" panose="020B0604030504040204" pitchFamily="34" charset="0"/>
                <a:cs typeface="Tahoma" panose="020B0604030504040204" pitchFamily="34" charset="0"/>
              </a:rPr>
              <a:t>Last 4 numbers of SSN</a:t>
            </a:r>
          </a:p>
          <a:p>
            <a:pPr marL="1889125" indent="-517525"/>
            <a:r>
              <a:rPr lang="en-US" sz="2800" dirty="0">
                <a:latin typeface="Tahoma" panose="020B0604030504040204" pitchFamily="34" charset="0"/>
                <a:ea typeface="Tahoma" panose="020B0604030504040204" pitchFamily="34" charset="0"/>
                <a:cs typeface="Tahoma" panose="020B0604030504040204" pitchFamily="34" charset="0"/>
              </a:rPr>
              <a:t>Home address (cannot use PO Box)</a:t>
            </a:r>
          </a:p>
          <a:p>
            <a:pPr marL="338138" indent="-338138"/>
            <a:r>
              <a:rPr lang="en-US" sz="2800" dirty="0">
                <a:latin typeface="Tahoma" panose="020B0604030504040204" pitchFamily="34" charset="0"/>
                <a:ea typeface="Tahoma" panose="020B0604030504040204" pitchFamily="34" charset="0"/>
                <a:cs typeface="Tahoma" panose="020B0604030504040204" pitchFamily="34" charset="0"/>
              </a:rPr>
              <a:t>Electronic Signing of ESA – click “Yes”</a:t>
            </a:r>
          </a:p>
          <a:p>
            <a:pPr marL="0" indent="0">
              <a:buNone/>
            </a:pPr>
            <a:endParaRPr lang="en-US" sz="2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1811992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3786</TotalTime>
  <Words>986</Words>
  <Application>Microsoft Office PowerPoint</Application>
  <PresentationFormat>Widescreen</PresentationFormat>
  <Paragraphs>146</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Tahoma</vt:lpstr>
      <vt:lpstr>Trebuchet MS</vt:lpstr>
      <vt:lpstr>Wingdings</vt:lpstr>
      <vt:lpstr>Wingdings 3</vt:lpstr>
      <vt:lpstr>Facet</vt:lpstr>
      <vt:lpstr>New Users Guide to NetDMR</vt:lpstr>
      <vt:lpstr>Presentation Topics</vt:lpstr>
      <vt:lpstr>What is NetDMR?  </vt:lpstr>
      <vt:lpstr>Electronic Reporting Rule</vt:lpstr>
      <vt:lpstr>EPA Databases </vt:lpstr>
      <vt:lpstr>CDX vs NetDMR </vt:lpstr>
      <vt:lpstr>CDX User Types &amp; NetDMR Roles</vt:lpstr>
      <vt:lpstr>Account Creation (Live Presentation) </vt:lpstr>
      <vt:lpstr>CDX Account Creation - Pitfalls </vt:lpstr>
      <vt:lpstr>PowerPoint Presentation</vt:lpstr>
      <vt:lpstr>Basics of NetDMR (Live Presentation)  </vt:lpstr>
      <vt:lpstr>Useful Website Links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NetDMR</dc:title>
  <dc:creator>Lisa Westbrook</dc:creator>
  <cp:lastModifiedBy>Lisa Westbrook</cp:lastModifiedBy>
  <cp:revision>94</cp:revision>
  <cp:lastPrinted>2018-04-11T15:35:04Z</cp:lastPrinted>
  <dcterms:created xsi:type="dcterms:W3CDTF">2018-04-04T21:51:33Z</dcterms:created>
  <dcterms:modified xsi:type="dcterms:W3CDTF">2018-04-13T15:12:19Z</dcterms:modified>
</cp:coreProperties>
</file>