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321" r:id="rId3"/>
    <p:sldId id="257" r:id="rId4"/>
    <p:sldId id="285" r:id="rId5"/>
    <p:sldId id="265" r:id="rId6"/>
    <p:sldId id="266" r:id="rId7"/>
    <p:sldId id="309" r:id="rId8"/>
    <p:sldId id="284" r:id="rId9"/>
    <p:sldId id="294" r:id="rId10"/>
    <p:sldId id="310" r:id="rId11"/>
    <p:sldId id="267" r:id="rId12"/>
    <p:sldId id="268" r:id="rId13"/>
    <p:sldId id="269" r:id="rId14"/>
    <p:sldId id="287" r:id="rId15"/>
    <p:sldId id="293" r:id="rId16"/>
    <p:sldId id="311" r:id="rId17"/>
    <p:sldId id="270" r:id="rId18"/>
    <p:sldId id="316" r:id="rId19"/>
    <p:sldId id="296" r:id="rId20"/>
    <p:sldId id="271" r:id="rId21"/>
    <p:sldId id="288" r:id="rId22"/>
    <p:sldId id="312" r:id="rId23"/>
    <p:sldId id="302" r:id="rId24"/>
    <p:sldId id="272" r:id="rId25"/>
    <p:sldId id="298" r:id="rId26"/>
    <p:sldId id="317" r:id="rId27"/>
    <p:sldId id="300" r:id="rId28"/>
    <p:sldId id="274" r:id="rId29"/>
    <p:sldId id="275" r:id="rId30"/>
    <p:sldId id="276" r:id="rId31"/>
    <p:sldId id="280" r:id="rId32"/>
    <p:sldId id="281" r:id="rId33"/>
    <p:sldId id="282" r:id="rId34"/>
    <p:sldId id="306" r:id="rId35"/>
    <p:sldId id="308" r:id="rId36"/>
    <p:sldId id="304" r:id="rId37"/>
    <p:sldId id="323" r:id="rId38"/>
    <p:sldId id="315" r:id="rId39"/>
    <p:sldId id="290" r:id="rId40"/>
  </p:sldIdLst>
  <p:sldSz cx="12192000" cy="6858000"/>
  <p:notesSz cx="9236075" cy="70104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yssa George" initials="AG"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30086"/>
    <a:srgbClr val="4F009E"/>
    <a:srgbClr val="5800B0"/>
    <a:srgbClr val="6600CC"/>
    <a:srgbClr val="CFD4D8"/>
    <a:srgbClr val="1A3A67"/>
    <a:srgbClr val="B323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4" autoAdjust="0"/>
    <p:restoredTop sz="86392" autoAdjust="0"/>
  </p:normalViewPr>
  <p:slideViewPr>
    <p:cSldViewPr snapToGrid="0">
      <p:cViewPr varScale="1">
        <p:scale>
          <a:sx n="109" d="100"/>
          <a:sy n="109" d="100"/>
        </p:scale>
        <p:origin x="300" y="114"/>
      </p:cViewPr>
      <p:guideLst>
        <p:guide orient="horz" pos="2160"/>
        <p:guide pos="3840"/>
      </p:guideLst>
    </p:cSldViewPr>
  </p:slideViewPr>
  <p:outlineViewPr>
    <p:cViewPr>
      <p:scale>
        <a:sx n="33" d="100"/>
        <a:sy n="33" d="100"/>
      </p:scale>
      <p:origin x="0" y="-28302"/>
    </p:cViewPr>
  </p:outlineViewPr>
  <p:notesTextViewPr>
    <p:cViewPr>
      <p:scale>
        <a:sx n="1" d="1"/>
        <a:sy n="1" d="1"/>
      </p:scale>
      <p:origin x="0" y="0"/>
    </p:cViewPr>
  </p:notesTextViewPr>
  <p:notesViewPr>
    <p:cSldViewPr snapToGrid="0">
      <p:cViewPr varScale="1">
        <p:scale>
          <a:sx n="91" d="100"/>
          <a:sy n="91" d="100"/>
        </p:scale>
        <p:origin x="1614"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51524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173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1738"/>
          </a:xfrm>
          <a:prstGeom prst="rect">
            <a:avLst/>
          </a:prstGeom>
        </p:spPr>
        <p:txBody>
          <a:bodyPr vert="horz" lIns="92830" tIns="46415" rIns="92830" bIns="46415" rtlCol="0"/>
          <a:lstStyle>
            <a:lvl1pPr algn="r">
              <a:defRPr sz="1200"/>
            </a:lvl1pPr>
          </a:lstStyle>
          <a:p>
            <a:endParaRPr lang="en-US"/>
          </a:p>
        </p:txBody>
      </p:sp>
      <p:sp>
        <p:nvSpPr>
          <p:cNvPr id="4" name="Slide Image Placeholder 3"/>
          <p:cNvSpPr>
            <a:spLocks noGrp="1" noRot="1" noChangeAspect="1"/>
          </p:cNvSpPr>
          <p:nvPr>
            <p:ph type="sldImg" idx="2"/>
          </p:nvPr>
        </p:nvSpPr>
        <p:spPr>
          <a:xfrm>
            <a:off x="2514600" y="876300"/>
            <a:ext cx="4206875" cy="2366963"/>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7"/>
            <a:ext cx="7388860" cy="276034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5"/>
            <a:ext cx="4002299" cy="35173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5"/>
            <a:ext cx="4002299" cy="351737"/>
          </a:xfrm>
          <a:prstGeom prst="rect">
            <a:avLst/>
          </a:prstGeom>
        </p:spPr>
        <p:txBody>
          <a:bodyPr vert="horz" lIns="92830" tIns="46415" rIns="92830" bIns="46415" rtlCol="0" anchor="b"/>
          <a:lstStyle>
            <a:lvl1pPr algn="r">
              <a:defRPr sz="1200"/>
            </a:lvl1pPr>
          </a:lstStyle>
          <a:p>
            <a:fld id="{84442214-8840-4E08-9E00-EBD73340376C}" type="slidenum">
              <a:rPr lang="en-US" smtClean="0"/>
              <a:t>‹#›</a:t>
            </a:fld>
            <a:endParaRPr lang="en-US"/>
          </a:p>
        </p:txBody>
      </p:sp>
    </p:spTree>
    <p:extLst>
      <p:ext uri="{BB962C8B-B14F-4D97-AF65-F5344CB8AC3E}">
        <p14:creationId xmlns:p14="http://schemas.microsoft.com/office/powerpoint/2010/main" val="284331959"/>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757763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93432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1701671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1831918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41859628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42598308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88069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5833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525111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5251119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8089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3405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3054746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26238069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718885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35925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242402161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29986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29986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96323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27438907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562933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27391149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45750450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35085437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184801570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28395758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547990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432156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66254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5674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85801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3923723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697638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25199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3610128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85741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endParaRPr lang="en-US"/>
          </a:p>
        </p:txBody>
      </p:sp>
    </p:spTree>
    <p:extLst>
      <p:ext uri="{BB962C8B-B14F-4D97-AF65-F5344CB8AC3E}">
        <p14:creationId xmlns:p14="http://schemas.microsoft.com/office/powerpoint/2010/main" val="984605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7" name="Date Placeholder 6"/>
          <p:cNvSpPr>
            <a:spLocks noGrp="1"/>
          </p:cNvSpPr>
          <p:nvPr>
            <p:ph type="dt"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4421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s-V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s-VE"/>
          </a:p>
        </p:txBody>
      </p:sp>
      <p:sp>
        <p:nvSpPr>
          <p:cNvPr id="4" name="Date Placeholder 3"/>
          <p:cNvSpPr>
            <a:spLocks noGrp="1"/>
          </p:cNvSpPr>
          <p:nvPr>
            <p:ph type="dt" sz="half" idx="10"/>
          </p:nvPr>
        </p:nvSpPr>
        <p:spPr/>
        <p:txBody>
          <a:bodyPr/>
          <a:lstStyle/>
          <a:p>
            <a:fld id="{570ABB42-B2A8-42CB-9818-4C7433D45069}" type="datetime1">
              <a:rPr lang="es-VE" smtClean="0"/>
              <a:t>7/4/2021</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520379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V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4" name="Date Placeholder 3"/>
          <p:cNvSpPr>
            <a:spLocks noGrp="1"/>
          </p:cNvSpPr>
          <p:nvPr>
            <p:ph type="dt" sz="half" idx="10"/>
          </p:nvPr>
        </p:nvSpPr>
        <p:spPr/>
        <p:txBody>
          <a:bodyPr/>
          <a:lstStyle/>
          <a:p>
            <a:fld id="{F969665A-16FB-4F79-A172-012ED0E31D3F}" type="datetime1">
              <a:rPr lang="es-VE" smtClean="0"/>
              <a:t>7/4/2021</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1792857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s-V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4" name="Date Placeholder 3"/>
          <p:cNvSpPr>
            <a:spLocks noGrp="1"/>
          </p:cNvSpPr>
          <p:nvPr>
            <p:ph type="dt" sz="half" idx="10"/>
          </p:nvPr>
        </p:nvSpPr>
        <p:spPr/>
        <p:txBody>
          <a:bodyPr/>
          <a:lstStyle/>
          <a:p>
            <a:fld id="{FF20EC67-6941-4509-8F9B-4575D8E9E1A5}" type="datetime1">
              <a:rPr lang="es-VE" smtClean="0"/>
              <a:t>7/4/2021</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1892954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V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4" name="Date Placeholder 3"/>
          <p:cNvSpPr>
            <a:spLocks noGrp="1"/>
          </p:cNvSpPr>
          <p:nvPr>
            <p:ph type="dt" sz="half" idx="10"/>
          </p:nvPr>
        </p:nvSpPr>
        <p:spPr/>
        <p:txBody>
          <a:bodyPr/>
          <a:lstStyle/>
          <a:p>
            <a:fld id="{428475DD-8AFB-4F7D-B477-68F3F03A852A}" type="datetime1">
              <a:rPr lang="es-VE" smtClean="0"/>
              <a:t>7/4/2021</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481810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s-V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ED0C33-09D8-4E2D-9FD9-B1859701DE8C}" type="datetime1">
              <a:rPr lang="es-VE" smtClean="0"/>
              <a:t>7/4/2021</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839184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VE"/>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5" name="Date Placeholder 4"/>
          <p:cNvSpPr>
            <a:spLocks noGrp="1"/>
          </p:cNvSpPr>
          <p:nvPr>
            <p:ph type="dt" sz="half" idx="10"/>
          </p:nvPr>
        </p:nvSpPr>
        <p:spPr/>
        <p:txBody>
          <a:bodyPr/>
          <a:lstStyle/>
          <a:p>
            <a:fld id="{321462F8-0D79-41AA-83E2-C4D45CE51533}" type="datetime1">
              <a:rPr lang="es-VE" smtClean="0"/>
              <a:t>7/4/2021</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3503776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s-V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7" name="Date Placeholder 6"/>
          <p:cNvSpPr>
            <a:spLocks noGrp="1"/>
          </p:cNvSpPr>
          <p:nvPr>
            <p:ph type="dt" sz="half" idx="10"/>
          </p:nvPr>
        </p:nvSpPr>
        <p:spPr/>
        <p:txBody>
          <a:bodyPr/>
          <a:lstStyle/>
          <a:p>
            <a:fld id="{DBBE5D07-B207-4225-9DD9-477D2AE11D61}" type="datetime1">
              <a:rPr lang="es-VE" smtClean="0"/>
              <a:t>7/4/2021</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366275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s-VE"/>
          </a:p>
        </p:txBody>
      </p:sp>
      <p:sp>
        <p:nvSpPr>
          <p:cNvPr id="3" name="Date Placeholder 2"/>
          <p:cNvSpPr>
            <a:spLocks noGrp="1"/>
          </p:cNvSpPr>
          <p:nvPr>
            <p:ph type="dt" sz="half" idx="10"/>
          </p:nvPr>
        </p:nvSpPr>
        <p:spPr/>
        <p:txBody>
          <a:bodyPr/>
          <a:lstStyle/>
          <a:p>
            <a:fld id="{E37763E7-3129-4A6C-AAF1-2ECE1F3706A2}" type="datetime1">
              <a:rPr lang="es-VE" smtClean="0"/>
              <a:t>7/4/2021</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3129874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00753E-0809-4054-BAB3-3D6EC9B0621B}" type="datetime1">
              <a:rPr lang="es-VE" smtClean="0"/>
              <a:t>7/4/2021</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1085200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V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3E44D9-D85B-4578-B129-257388D40A9A}" type="datetime1">
              <a:rPr lang="es-VE" smtClean="0"/>
              <a:t>7/4/2021</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25471380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s-V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A69510-89EE-4A8C-BC00-0B3C600E4ED1}" type="datetime1">
              <a:rPr lang="es-VE" smtClean="0"/>
              <a:t>7/4/2021</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8CCC6BBD-5242-4E5C-9D99-F0965C19C22B}" type="slidenum">
              <a:rPr lang="es-VE" smtClean="0"/>
              <a:t>‹#›</a:t>
            </a:fld>
            <a:endParaRPr lang="es-VE"/>
          </a:p>
        </p:txBody>
      </p:sp>
    </p:spTree>
    <p:extLst>
      <p:ext uri="{BB962C8B-B14F-4D97-AF65-F5344CB8AC3E}">
        <p14:creationId xmlns:p14="http://schemas.microsoft.com/office/powerpoint/2010/main" val="2337882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s-V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V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04EF2-2437-4E16-84D7-01C64D798275}" type="datetime1">
              <a:rPr lang="es-VE" smtClean="0"/>
              <a:t>7/4/2021</a:t>
            </a:fld>
            <a:endParaRPr lang="es-V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C6BBD-5242-4E5C-9D99-F0965C19C22B}" type="slidenum">
              <a:rPr lang="es-VE" smtClean="0"/>
              <a:t>‹#›</a:t>
            </a:fld>
            <a:endParaRPr lang="es-VE"/>
          </a:p>
        </p:txBody>
      </p:sp>
    </p:spTree>
    <p:extLst>
      <p:ext uri="{BB962C8B-B14F-4D97-AF65-F5344CB8AC3E}">
        <p14:creationId xmlns:p14="http://schemas.microsoft.com/office/powerpoint/2010/main" val="3156199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gif"/><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hyperlink" Target="https://www.ada.gov/regs2014/testing_accommodation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www.justice.gov/crt/case-document/university-tennessee-health-science-center-settlement-agreement"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iel.org/higher-education-inclusion-guide" TargetMode="External"/><Relationship Id="rId7" Type="http://schemas.openxmlformats.org/officeDocument/2006/relationships/image" Target="../media/image5.png"/><Relationship Id="rId2" Type="http://schemas.openxmlformats.org/officeDocument/2006/relationships/notesSlide" Target="../notesSlides/notesSlide37.xml"/><Relationship Id="rId1" Type="http://schemas.openxmlformats.org/officeDocument/2006/relationships/slideLayout" Target="../slideLayouts/slideLayout2.xml"/><Relationship Id="rId6" Type="http://schemas.openxmlformats.org/officeDocument/2006/relationships/hyperlink" Target="https://studentprivacy.ed.gov/resources/joint-guidance-application-ferpa-and-hipaa-student-health-records" TargetMode="External"/><Relationship Id="rId5" Type="http://schemas.openxmlformats.org/officeDocument/2006/relationships/hyperlink" Target="https://dralegal.org/press/stanford-and-students-with-mental-health-disabilities-reach-landmark-settlement/" TargetMode="External"/><Relationship Id="rId4" Type="http://schemas.openxmlformats.org/officeDocument/2006/relationships/hyperlink" Target="https://bazelon.org/resource-library/publications/"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bazelon.org/our-work/educatio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www.justice.gov/crt/educational-opportunities-cases#disab" TargetMode="External"/><Relationship Id="rId4" Type="http://schemas.openxmlformats.org/officeDocument/2006/relationships/hyperlink" Target="http://www.ada.gov/"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5102" y="3557102"/>
            <a:ext cx="9144000" cy="1873078"/>
          </a:xfrm>
        </p:spPr>
        <p:txBody>
          <a:bodyPr>
            <a:normAutofit fontScale="90000"/>
          </a:bodyPr>
          <a:lstStyle/>
          <a:p>
            <a:br>
              <a:rPr lang="en-US" b="1" noProof="0" dirty="0">
                <a:solidFill>
                  <a:srgbClr val="FF0000"/>
                </a:solidFill>
              </a:rPr>
            </a:br>
            <a:r>
              <a:rPr lang="en-US" b="1" noProof="0" dirty="0"/>
              <a:t>Disability Rights In A Pandemic</a:t>
            </a:r>
            <a:endParaRPr lang="en-US" sz="5300" b="1" i="1" noProof="0" dirty="0"/>
          </a:p>
        </p:txBody>
      </p:sp>
      <p:sp>
        <p:nvSpPr>
          <p:cNvPr id="3" name="Subtitle 2"/>
          <p:cNvSpPr>
            <a:spLocks noGrp="1"/>
          </p:cNvSpPr>
          <p:nvPr>
            <p:ph type="subTitle" idx="1"/>
          </p:nvPr>
        </p:nvSpPr>
        <p:spPr>
          <a:xfrm>
            <a:off x="1492898" y="5729733"/>
            <a:ext cx="9144000" cy="950177"/>
          </a:xfrm>
        </p:spPr>
        <p:txBody>
          <a:bodyPr/>
          <a:lstStyle/>
          <a:p>
            <a:r>
              <a:rPr lang="en-US" noProof="0" dirty="0"/>
              <a:t>April 8, 2020</a:t>
            </a:r>
          </a:p>
          <a:p>
            <a:r>
              <a:rPr lang="en-US" noProof="0" dirty="0"/>
              <a:t>By Jennifer Mathis and Eve Hill</a:t>
            </a:r>
          </a:p>
        </p:txBody>
      </p:sp>
      <p:pic>
        <p:nvPicPr>
          <p:cNvPr id="4" name="Picture 3" descr="Judge David L. Bazelon Center for Mental Health Law"/>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070" y="422026"/>
            <a:ext cx="3620388" cy="1895058"/>
          </a:xfrm>
          <a:prstGeom prst="rect">
            <a:avLst/>
          </a:prstGeom>
        </p:spPr>
      </p:pic>
      <p:sp>
        <p:nvSpPr>
          <p:cNvPr id="5" name="Rectangle 4">
            <a:extLst>
              <a:ext uri="{C183D7F6-B498-43B3-948B-1728B52AA6E4}">
                <adec:decorative xmlns:adec="http://schemas.microsoft.com/office/drawing/2017/decorative" val="1"/>
              </a:ext>
            </a:extLst>
          </p:cNvPr>
          <p:cNvSpPr/>
          <p:nvPr/>
        </p:nvSpPr>
        <p:spPr>
          <a:xfrm>
            <a:off x="0" y="0"/>
            <a:ext cx="1200150" cy="6858000"/>
          </a:xfrm>
          <a:prstGeom prst="rect">
            <a:avLst/>
          </a:prstGeom>
          <a:solidFill>
            <a:srgbClr val="1A3A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7" name="Rectangle 6">
            <a:extLst>
              <a:ext uri="{C183D7F6-B498-43B3-948B-1728B52AA6E4}">
                <adec:decorative xmlns:adec="http://schemas.microsoft.com/office/drawing/2017/decorative" val="1"/>
              </a:ext>
            </a:extLst>
          </p:cNvPr>
          <p:cNvSpPr/>
          <p:nvPr/>
        </p:nvSpPr>
        <p:spPr>
          <a:xfrm>
            <a:off x="10991850" y="0"/>
            <a:ext cx="1200150" cy="6858000"/>
          </a:xfrm>
          <a:prstGeom prst="rect">
            <a:avLst/>
          </a:prstGeom>
          <a:solidFill>
            <a:srgbClr val="1A3A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pic>
        <p:nvPicPr>
          <p:cNvPr id="8" name="Picture 7" descr="Inclusivity Strategic Consulting">
            <a:extLst>
              <a:ext uri="{FF2B5EF4-FFF2-40B4-BE49-F238E27FC236}">
                <a16:creationId xmlns:a16="http://schemas.microsoft.com/office/drawing/2014/main" id="{3DB9E591-51FA-40B7-9E60-1DAB79C2FE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64898" y="1439623"/>
            <a:ext cx="3872204" cy="926823"/>
          </a:xfrm>
          <a:prstGeom prst="rect">
            <a:avLst/>
          </a:prstGeom>
        </p:spPr>
      </p:pic>
      <p:pic>
        <p:nvPicPr>
          <p:cNvPr id="10" name="Picture 9" descr="Brown Goldstein Levy">
            <a:extLst>
              <a:ext uri="{FF2B5EF4-FFF2-40B4-BE49-F238E27FC236}">
                <a16:creationId xmlns:a16="http://schemas.microsoft.com/office/drawing/2014/main" id="{EACAD3E1-79CB-4CE4-ADFD-3C2FA2D8815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064898" y="422026"/>
            <a:ext cx="3872204" cy="968234"/>
          </a:xfrm>
          <a:prstGeom prst="rect">
            <a:avLst/>
          </a:prstGeom>
        </p:spPr>
      </p:pic>
      <p:pic>
        <p:nvPicPr>
          <p:cNvPr id="12" name="Picture 11" descr="AHEAD - Association on Higher education and Disability ">
            <a:extLst>
              <a:ext uri="{FF2B5EF4-FFF2-40B4-BE49-F238E27FC236}">
                <a16:creationId xmlns:a16="http://schemas.microsoft.com/office/drawing/2014/main" id="{BAA7457F-7412-45AA-8BC6-45FDDD1A219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769567" y="3200214"/>
            <a:ext cx="4823926" cy="976186"/>
          </a:xfrm>
          <a:prstGeom prst="rect">
            <a:avLst/>
          </a:prstGeom>
        </p:spPr>
      </p:pic>
    </p:spTree>
    <p:extLst>
      <p:ext uri="{BB962C8B-B14F-4D97-AF65-F5344CB8AC3E}">
        <p14:creationId xmlns:p14="http://schemas.microsoft.com/office/powerpoint/2010/main" val="2781352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II.  Major Issue #1:</a:t>
            </a:r>
            <a:br>
              <a:rPr lang="en-US" b="1" dirty="0"/>
            </a:br>
            <a:r>
              <a:rPr lang="en-US" sz="2800" b="1" noProof="0" dirty="0"/>
              <a:t>Meeting the definition of “disability” under the ADA</a:t>
            </a:r>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dirty="0"/>
          </a:p>
          <a:p>
            <a:r>
              <a:rPr lang="en-US" sz="2400" dirty="0"/>
              <a:t>Recommendations of qualified professionals, proof of past accommodations, observations by educators, results of psycho-educational or other professional evaluations, an applicant’s history or diagnosis, and an applicant’s statement of his or her history of accommodations, are also sufficient methods of proof.</a:t>
            </a:r>
          </a:p>
          <a:p>
            <a:pPr lvl="1"/>
            <a:r>
              <a:rPr lang="en-US" u="sng" dirty="0">
                <a:hlinkClick r:id="rId3"/>
              </a:rPr>
              <a:t>https://www.ada.gov/regs2014/testing_accommodations.html</a:t>
            </a:r>
            <a:endParaRPr lang="en-US" dirty="0"/>
          </a:p>
          <a:p>
            <a:r>
              <a:rPr lang="en-US" sz="2400" noProof="0" dirty="0"/>
              <a:t>In addition, if you’re going to require medical documentation, you can only require the documentation that will affirm the student’s stated disability – you can’t require LD testing for a mental illness.</a:t>
            </a:r>
          </a:p>
        </p:txBody>
      </p:sp>
      <p:sp>
        <p:nvSpPr>
          <p:cNvPr id="5" name="TextBox 4"/>
          <p:cNvSpPr txBox="1"/>
          <p:nvPr/>
        </p:nvSpPr>
        <p:spPr>
          <a:xfrm>
            <a:off x="11523945" y="6153542"/>
            <a:ext cx="3883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8</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B361F95D-9BAE-4011-B5C0-91D6FE1388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13445348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III.  Major Issue #2:</a:t>
            </a:r>
            <a:br>
              <a:rPr lang="en-US" b="1" dirty="0"/>
            </a:br>
            <a:r>
              <a:rPr lang="en-US" sz="2800" b="1" dirty="0"/>
              <a:t>Prohibition against excluding an “otherwise qualified individual”</a:t>
            </a:r>
            <a:endParaRPr lang="en-US" sz="2800" b="1" noProof="0" dirty="0"/>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dirty="0"/>
          </a:p>
          <a:p>
            <a:r>
              <a:rPr lang="en-US" sz="2400" dirty="0"/>
              <a:t>Under the ADA, Section 504, and the FHA, a university may not exclude an “otherwise qualified” individual from a program, activity, or facility (like a dorm or library) because that person has a mental health disability.</a:t>
            </a:r>
          </a:p>
          <a:p>
            <a:r>
              <a:rPr lang="en-US" sz="2400" dirty="0"/>
              <a:t>Students are considered “qualified” to attend college or university once they have been accepted.  </a:t>
            </a:r>
            <a:r>
              <a:rPr lang="en-US" sz="2400" i="1" dirty="0"/>
              <a:t>See, e.g., </a:t>
            </a:r>
            <a:r>
              <a:rPr lang="en-US" sz="2400" dirty="0"/>
              <a:t>Resolution Letter to Spring Arbor University from the Office for Civil Rights, OCR </a:t>
            </a:r>
            <a:r>
              <a:rPr lang="en-US" sz="2400" dirty="0" err="1"/>
              <a:t>Compl</a:t>
            </a:r>
            <a:r>
              <a:rPr lang="en-US" sz="2400" dirty="0"/>
              <a:t>. No. 15-10-2098 at 10.</a:t>
            </a:r>
          </a:p>
          <a:p>
            <a:pPr lvl="1"/>
            <a:r>
              <a:rPr lang="en-US" sz="2000" b="1" dirty="0"/>
              <a:t>Example:</a:t>
            </a:r>
            <a:r>
              <a:rPr lang="en-US" sz="2000" dirty="0"/>
              <a:t>  College may not bar a student from living in a school dormitory on the basis of the student’s mental health diagnosis.</a:t>
            </a:r>
            <a:endParaRPr lang="en-US" sz="2000" b="1" dirty="0"/>
          </a:p>
          <a:p>
            <a:endParaRPr lang="en-US" sz="2400" dirty="0"/>
          </a:p>
        </p:txBody>
      </p:sp>
      <p:sp>
        <p:nvSpPr>
          <p:cNvPr id="5" name="TextBox 4"/>
          <p:cNvSpPr txBox="1"/>
          <p:nvPr/>
        </p:nvSpPr>
        <p:spPr>
          <a:xfrm>
            <a:off x="11523945" y="6153542"/>
            <a:ext cx="388307" cy="400110"/>
          </a:xfrm>
          <a:prstGeom prst="rect">
            <a:avLst/>
          </a:prstGeom>
          <a:noFill/>
        </p:spPr>
        <p:txBody>
          <a:bodyPr wrap="square" rtlCol="0">
            <a:spAutoFit/>
          </a:bodyPr>
          <a:lstStyle/>
          <a:p>
            <a:r>
              <a:rPr lang="en-US" sz="2000" b="1" dirty="0">
                <a:solidFill>
                  <a:schemeClr val="bg1"/>
                </a:solidFill>
              </a:rPr>
              <a:t>9</a:t>
            </a:r>
          </a:p>
        </p:txBody>
      </p:sp>
      <p:pic>
        <p:nvPicPr>
          <p:cNvPr id="9" name="Picture 8" descr="Bazelon Center">
            <a:extLst>
              <a:ext uri="{FF2B5EF4-FFF2-40B4-BE49-F238E27FC236}">
                <a16:creationId xmlns:a16="http://schemas.microsoft.com/office/drawing/2014/main" id="{1F488F95-0F69-4D0C-A22E-0AD542F12E81}"/>
              </a:ext>
            </a:extLst>
          </p:cNvPr>
          <p:cNvPicPr>
            <a:picLocks noChangeAspect="1"/>
          </p:cNvPicPr>
          <p:nvPr/>
        </p:nvPicPr>
        <p:blipFill>
          <a:blip r:embed="rId3"/>
          <a:stretch>
            <a:fillRect/>
          </a:stretch>
        </p:blipFill>
        <p:spPr>
          <a:xfrm>
            <a:off x="10547577" y="686500"/>
            <a:ext cx="621846" cy="682811"/>
          </a:xfrm>
          <a:prstGeom prst="rect">
            <a:avLst/>
          </a:prstGeom>
        </p:spPr>
      </p:pic>
    </p:spTree>
    <p:extLst>
      <p:ext uri="{BB962C8B-B14F-4D97-AF65-F5344CB8AC3E}">
        <p14:creationId xmlns:p14="http://schemas.microsoft.com/office/powerpoint/2010/main" val="1385584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solidFill>
            <a:srgbClr val="CFD4D8"/>
          </a:solidFill>
          <a:effectLst>
            <a:softEdge rad="12700"/>
          </a:effectLst>
        </p:spPr>
        <p:txBody>
          <a:bodyPr>
            <a:normAutofit/>
          </a:bodyPr>
          <a:lstStyle/>
          <a:p>
            <a:pPr marL="0" indent="0">
              <a:buNone/>
            </a:pPr>
            <a:endParaRPr lang="en-US" sz="2400" dirty="0"/>
          </a:p>
          <a:p>
            <a:r>
              <a:rPr lang="en-US" sz="2400" dirty="0"/>
              <a:t>Under the ADA, Section 504, and the FHA, colleges and universities must provide “reasonable modifications” to students with disabilities that are designed to help them participate fully in university life.</a:t>
            </a:r>
          </a:p>
          <a:p>
            <a:r>
              <a:rPr lang="en-US" sz="2400" dirty="0"/>
              <a:t>In the academic context, a “reasonable modification” is defined as a “modification to . . . academic requirements [that is] necessary to ensure that such requirements do not discriminate, or have the effect of discriminating, on the basis of [disability], against a qualified  . . . applicant or student.”  34 C.F.R. § 104.44(a).</a:t>
            </a:r>
          </a:p>
          <a:p>
            <a:endParaRPr lang="en-US" sz="2400" dirty="0"/>
          </a:p>
          <a:p>
            <a:endParaRPr lang="en-US" sz="2400" dirty="0"/>
          </a:p>
          <a:p>
            <a:endParaRPr lang="en-US" sz="2400" b="1" dirty="0"/>
          </a:p>
          <a:p>
            <a:endParaRPr lang="en-US" sz="2400" dirty="0"/>
          </a:p>
        </p:txBody>
      </p:sp>
      <p:sp>
        <p:nvSpPr>
          <p:cNvPr id="5" name="TextBox 4"/>
          <p:cNvSpPr txBox="1"/>
          <p:nvPr/>
        </p:nvSpPr>
        <p:spPr>
          <a:xfrm>
            <a:off x="11448661" y="6153542"/>
            <a:ext cx="463591" cy="400110"/>
          </a:xfrm>
          <a:prstGeom prst="rect">
            <a:avLst/>
          </a:prstGeom>
          <a:noFill/>
        </p:spPr>
        <p:txBody>
          <a:bodyPr wrap="square" rtlCol="0">
            <a:spAutoFit/>
          </a:bodyPr>
          <a:lstStyle/>
          <a:p>
            <a:r>
              <a:rPr lang="en-US" sz="2000" b="1" dirty="0">
                <a:solidFill>
                  <a:schemeClr val="bg1"/>
                </a:solidFill>
              </a:rPr>
              <a:t>10</a:t>
            </a:r>
          </a:p>
        </p:txBody>
      </p:sp>
      <p:pic>
        <p:nvPicPr>
          <p:cNvPr id="6" name="Picture 5" descr="Inclusivity Strategic Consulting">
            <a:extLst>
              <a:ext uri="{FF2B5EF4-FFF2-40B4-BE49-F238E27FC236}">
                <a16:creationId xmlns:a16="http://schemas.microsoft.com/office/drawing/2014/main" id="{80F5FFCE-C649-4B2D-A678-9AEE30EEEB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3270251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solidFill>
            <a:srgbClr val="CFD4D8"/>
          </a:solidFill>
          <a:effectLst>
            <a:softEdge rad="12700"/>
          </a:effectLst>
        </p:spPr>
        <p:txBody>
          <a:bodyPr>
            <a:normAutofit lnSpcReduction="10000"/>
          </a:bodyPr>
          <a:lstStyle/>
          <a:p>
            <a:endParaRPr lang="en-US" sz="2400" b="1" dirty="0"/>
          </a:p>
          <a:p>
            <a:r>
              <a:rPr lang="en-US" sz="2400" b="1" dirty="0"/>
              <a:t>Examples of reasonable academic modifications:</a:t>
            </a:r>
            <a:endParaRPr lang="en-US" sz="2400" dirty="0"/>
          </a:p>
          <a:p>
            <a:pPr lvl="1"/>
            <a:r>
              <a:rPr lang="en-US" dirty="0"/>
              <a:t>Modify exam requirements, such as allowing more time, private rooms, or breaking exams into smaller chunks of time</a:t>
            </a:r>
          </a:p>
          <a:p>
            <a:pPr lvl="1"/>
            <a:r>
              <a:rPr lang="en-US" dirty="0"/>
              <a:t>Voluntary leave and the removal of barriers to taking leave, such as modified deadlines for assignments and exams </a:t>
            </a:r>
          </a:p>
          <a:p>
            <a:pPr lvl="1"/>
            <a:r>
              <a:rPr lang="en-US" dirty="0"/>
              <a:t>Reduce course load or alternate work assignments</a:t>
            </a:r>
          </a:p>
          <a:p>
            <a:pPr lvl="1"/>
            <a:r>
              <a:rPr lang="en-US" dirty="0"/>
              <a:t>Allow excused absences from class for treatment, including hospitalization</a:t>
            </a:r>
          </a:p>
          <a:p>
            <a:pPr lvl="1"/>
            <a:r>
              <a:rPr lang="en-US" dirty="0"/>
              <a:t>Allow the student to work from home </a:t>
            </a:r>
          </a:p>
          <a:p>
            <a:pPr lvl="1"/>
            <a:r>
              <a:rPr lang="en-US" dirty="0"/>
              <a:t>Allow the student to drop courses after the drop date</a:t>
            </a:r>
          </a:p>
          <a:p>
            <a:pPr lvl="1"/>
            <a:r>
              <a:rPr lang="en-US" dirty="0"/>
              <a:t>Allow withdrawals from courses after normal deadlines if academic difficulties are due to depression or another mental health condition </a:t>
            </a:r>
          </a:p>
          <a:p>
            <a:pPr lvl="1"/>
            <a:endParaRPr lang="en-US" sz="2000" b="1" dirty="0"/>
          </a:p>
          <a:p>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353801" y="6153542"/>
            <a:ext cx="558452" cy="400110"/>
          </a:xfrm>
          <a:prstGeom prst="rect">
            <a:avLst/>
          </a:prstGeom>
          <a:noFill/>
        </p:spPr>
        <p:txBody>
          <a:bodyPr wrap="square" rtlCol="0">
            <a:spAutoFit/>
          </a:bodyPr>
          <a:lstStyle/>
          <a:p>
            <a:r>
              <a:rPr lang="en-US" sz="2000" b="1" dirty="0">
                <a:solidFill>
                  <a:schemeClr val="bg1"/>
                </a:solidFill>
              </a:rPr>
              <a:t>11</a:t>
            </a:r>
          </a:p>
        </p:txBody>
      </p:sp>
    </p:spTree>
    <p:extLst>
      <p:ext uri="{BB962C8B-B14F-4D97-AF65-F5344CB8AC3E}">
        <p14:creationId xmlns:p14="http://schemas.microsoft.com/office/powerpoint/2010/main" val="39863959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b="1" dirty="0"/>
          </a:p>
          <a:p>
            <a:r>
              <a:rPr lang="en-US" sz="2400" dirty="0"/>
              <a:t>Under the FHA, schools must also make reasonable accommodations to housing policies to provide equal access for students with disabilities.  </a:t>
            </a:r>
            <a:r>
              <a:rPr lang="en-US" sz="2400" i="1" dirty="0"/>
              <a:t>See </a:t>
            </a:r>
            <a:r>
              <a:rPr lang="en-US" sz="2400" dirty="0"/>
              <a:t>42 U.S.C. § 3604(f)(3)(B); 34 C.F.R. § 104.45.</a:t>
            </a:r>
          </a:p>
          <a:p>
            <a:r>
              <a:rPr lang="en-US" sz="2400" b="1" dirty="0"/>
              <a:t>Examples of reasonable housing accommodations:</a:t>
            </a:r>
            <a:endParaRPr lang="en-US" sz="2400" dirty="0"/>
          </a:p>
          <a:p>
            <a:pPr lvl="1"/>
            <a:r>
              <a:rPr lang="en-US" dirty="0"/>
              <a:t>Allow the student to live off-campus </a:t>
            </a:r>
          </a:p>
          <a:p>
            <a:pPr lvl="1"/>
            <a:r>
              <a:rPr lang="en-US" dirty="0"/>
              <a:t>Allow the student to change roommates or rooms, or to have a single</a:t>
            </a:r>
          </a:p>
          <a:p>
            <a:pPr lvl="1"/>
            <a:r>
              <a:rPr lang="en-US" dirty="0"/>
              <a:t>Allow the student to have a guest or an aide stay in his or her dorm room</a:t>
            </a:r>
          </a:p>
          <a:p>
            <a:pPr lvl="1"/>
            <a:r>
              <a:rPr lang="en-US" dirty="0"/>
              <a:t>Allow the student to live with an emotional support animal</a:t>
            </a:r>
          </a:p>
          <a:p>
            <a:endParaRPr lang="en-US" sz="2400" dirty="0"/>
          </a:p>
          <a:p>
            <a:pPr lvl="1"/>
            <a:endParaRPr lang="en-US" sz="2000" b="1" dirty="0"/>
          </a:p>
          <a:p>
            <a:endParaRPr lang="en-US" sz="2400" b="1" dirty="0"/>
          </a:p>
          <a:p>
            <a:endParaRPr lang="en-US" sz="2400" dirty="0"/>
          </a:p>
        </p:txBody>
      </p:sp>
      <p:sp>
        <p:nvSpPr>
          <p:cNvPr id="5" name="TextBox 4"/>
          <p:cNvSpPr txBox="1"/>
          <p:nvPr/>
        </p:nvSpPr>
        <p:spPr>
          <a:xfrm>
            <a:off x="11448661" y="6153542"/>
            <a:ext cx="463591" cy="400110"/>
          </a:xfrm>
          <a:prstGeom prst="rect">
            <a:avLst/>
          </a:prstGeom>
          <a:noFill/>
        </p:spPr>
        <p:txBody>
          <a:bodyPr wrap="square" rtlCol="0">
            <a:spAutoFit/>
          </a:bodyPr>
          <a:lstStyle/>
          <a:p>
            <a:r>
              <a:rPr lang="en-US" sz="2000" b="1" dirty="0">
                <a:solidFill>
                  <a:schemeClr val="bg1"/>
                </a:solidFill>
              </a:rPr>
              <a:t>12</a:t>
            </a:r>
          </a:p>
        </p:txBody>
      </p:sp>
      <p:pic>
        <p:nvPicPr>
          <p:cNvPr id="6" name="Picture 5" descr="Inclusivity Strategic Consulting">
            <a:extLst>
              <a:ext uri="{FF2B5EF4-FFF2-40B4-BE49-F238E27FC236}">
                <a16:creationId xmlns:a16="http://schemas.microsoft.com/office/drawing/2014/main" id="{339C97F8-82A6-4118-903F-B597F0A14A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685456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xfrm>
            <a:off x="838200" y="1825625"/>
            <a:ext cx="10515600" cy="4351338"/>
          </a:xfrm>
          <a:solidFill>
            <a:srgbClr val="CFD4D8"/>
          </a:solidFill>
          <a:effectLst>
            <a:softEdge rad="12700"/>
          </a:effectLst>
        </p:spPr>
        <p:txBody>
          <a:bodyPr>
            <a:normAutofit/>
          </a:bodyPr>
          <a:lstStyle/>
          <a:p>
            <a:endParaRPr lang="en-US" sz="2400" b="1" dirty="0"/>
          </a:p>
          <a:p>
            <a:r>
              <a:rPr lang="en-US" sz="2400" dirty="0"/>
              <a:t>Usually, a student with a disability must request a modification in advance (e.g., if a student fails to request testing accommodations, fails a test, and then makes a request, a school is generally not required to allow the student to re-take the test with the accommodation).  </a:t>
            </a:r>
          </a:p>
          <a:p>
            <a:r>
              <a:rPr lang="en-US" sz="2400" dirty="0"/>
              <a:t>But on occasion, a disability may arise unexpectedly and interfere with a student’s ability to request accommodation in advance.  For example, a disability-related crisis or hospitalization may interfere with scheduled testing or class attendance immediately without advance notice and a school would likely not be excused from the duty to accommodate in that situation.</a:t>
            </a:r>
          </a:p>
          <a:p>
            <a:endParaRPr lang="en-US" sz="2400" dirty="0"/>
          </a:p>
          <a:p>
            <a:pPr lvl="1"/>
            <a:endParaRPr lang="en-US" sz="2000" b="1" dirty="0"/>
          </a:p>
          <a:p>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457993" y="6153542"/>
            <a:ext cx="45426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13</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3857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xfrm>
            <a:off x="838200" y="1825625"/>
            <a:ext cx="10515600" cy="4351338"/>
          </a:xfrm>
          <a:solidFill>
            <a:srgbClr val="CFD4D8"/>
          </a:solidFill>
          <a:effectLst>
            <a:softEdge rad="12700"/>
          </a:effectLst>
        </p:spPr>
        <p:txBody>
          <a:bodyPr>
            <a:normAutofit fontScale="92500" lnSpcReduction="10000"/>
          </a:bodyPr>
          <a:lstStyle/>
          <a:p>
            <a:endParaRPr lang="en-US" sz="2400" b="1" dirty="0"/>
          </a:p>
          <a:p>
            <a:r>
              <a:rPr lang="en-US" sz="2600" dirty="0"/>
              <a:t>In some circumstances, where a disability is obvious to the school and it appears clear that the student, because of the disability, is not able to timely request an accommodation, the school may have greater obligations. It would be wise for a school to offer accommodations when it knows or reasonably should know, based on the student’s behavior, that a student has a disability and that the disability prevents the student from requesting an accommodation.    </a:t>
            </a:r>
          </a:p>
          <a:p>
            <a:r>
              <a:rPr lang="en-US" sz="2600" dirty="0"/>
              <a:t>For example, if the school knows a student is hospitalized for depression, the school should assume that an accommodation, such as delaying an exam, is needed and offer the accommodation.  Note, however, that the mere fact that a student is receiving counseling or taking medication for depression or another mental health disability would not generally require a proactive accommodation process.</a:t>
            </a:r>
          </a:p>
          <a:p>
            <a:endParaRPr lang="en-US" sz="2400" dirty="0"/>
          </a:p>
          <a:p>
            <a:pPr lvl="1"/>
            <a:endParaRPr lang="en-US" sz="2000" b="1" dirty="0"/>
          </a:p>
          <a:p>
            <a:endParaRPr lang="en-US" sz="2400" b="1" dirty="0"/>
          </a:p>
          <a:p>
            <a:endParaRPr lang="en-US" sz="2400" dirty="0"/>
          </a:p>
        </p:txBody>
      </p:sp>
      <p:sp>
        <p:nvSpPr>
          <p:cNvPr id="5" name="TextBox 4"/>
          <p:cNvSpPr txBox="1"/>
          <p:nvPr/>
        </p:nvSpPr>
        <p:spPr>
          <a:xfrm>
            <a:off x="11457993" y="6153542"/>
            <a:ext cx="45426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1</a:t>
            </a:r>
            <a:r>
              <a:rPr lang="en-US" sz="2000" b="1" dirty="0">
                <a:solidFill>
                  <a:prstClr val="white"/>
                </a:solidFill>
                <a:latin typeface="Calibri" panose="020F0502020204030204"/>
              </a:rPr>
              <a:t>4</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024C6E79-3F68-4B9D-99B8-0B32BA562F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2576646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endParaRPr lang="en-US" sz="2400" b="1" dirty="0"/>
          </a:p>
          <a:p>
            <a:r>
              <a:rPr lang="en-US" sz="2400" b="1" dirty="0"/>
              <a:t>When can a school refuse to provide a reasonable modification?</a:t>
            </a:r>
            <a:endParaRPr lang="en-US" sz="2400" dirty="0"/>
          </a:p>
          <a:p>
            <a:pPr lvl="1"/>
            <a:r>
              <a:rPr lang="en-US" sz="2000" i="1" dirty="0"/>
              <a:t>“</a:t>
            </a:r>
            <a:r>
              <a:rPr lang="en-US" i="1" dirty="0"/>
              <a:t>Fundamental</a:t>
            </a:r>
            <a:r>
              <a:rPr lang="en-US" sz="2000" i="1" dirty="0"/>
              <a:t> </a:t>
            </a:r>
            <a:r>
              <a:rPr lang="en-US" i="1" dirty="0"/>
              <a:t>alteration/undue burden” defense</a:t>
            </a:r>
            <a:r>
              <a:rPr lang="en-US" sz="2000" i="1" dirty="0"/>
              <a:t>.  </a:t>
            </a:r>
          </a:p>
          <a:p>
            <a:pPr lvl="2"/>
            <a:r>
              <a:rPr lang="en-US" dirty="0"/>
              <a:t>Allows a school to refuse to provide an accommodation where the school can show that doing so would fundamentally alter the nature of its academic or residential program, or would impose an undue burden on the school.  </a:t>
            </a:r>
            <a:r>
              <a:rPr lang="en-US" i="1" dirty="0"/>
              <a:t>See </a:t>
            </a:r>
            <a:r>
              <a:rPr lang="en-US" dirty="0"/>
              <a:t>42 U.S.C. § 12182(b)(2)A)(iii).</a:t>
            </a:r>
          </a:p>
          <a:p>
            <a:pPr lvl="2"/>
            <a:r>
              <a:rPr lang="en-US" dirty="0"/>
              <a:t>Notably, “requirements  . . . essential to instruction pursued by each student or directly related to licensing requirements will not be regarded as discriminatory.”  34 C.F.R. § 104.44.</a:t>
            </a:r>
          </a:p>
          <a:p>
            <a:pPr lvl="2"/>
            <a:r>
              <a:rPr lang="en-US" dirty="0"/>
              <a:t>Prior to the pandemic, schools sometimes argued that allowing video or online participation in classes was a fundamental alteration to their curriculum (e.g., participation requirements). That argument is undermined by the recent complete or partial online education developments</a:t>
            </a:r>
          </a:p>
          <a:p>
            <a:pPr marL="914400" lvl="2" indent="0">
              <a:buNone/>
            </a:pPr>
            <a:endParaRPr lang="en-US" sz="1600" dirty="0"/>
          </a:p>
          <a:p>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566455" cy="400110"/>
          </a:xfrm>
          <a:prstGeom prst="rect">
            <a:avLst/>
          </a:prstGeom>
          <a:noFill/>
        </p:spPr>
        <p:txBody>
          <a:bodyPr wrap="square" rtlCol="0">
            <a:spAutoFit/>
          </a:bodyPr>
          <a:lstStyle/>
          <a:p>
            <a:r>
              <a:rPr lang="en-US" sz="2000" b="1" dirty="0">
                <a:solidFill>
                  <a:schemeClr val="bg1"/>
                </a:solidFill>
              </a:rPr>
              <a:t>15</a:t>
            </a:r>
          </a:p>
        </p:txBody>
      </p:sp>
    </p:spTree>
    <p:extLst>
      <p:ext uri="{BB962C8B-B14F-4D97-AF65-F5344CB8AC3E}">
        <p14:creationId xmlns:p14="http://schemas.microsoft.com/office/powerpoint/2010/main" val="3204767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IV.  Major Issue #3:</a:t>
            </a:r>
            <a:br>
              <a:rPr lang="en-US" b="1" dirty="0"/>
            </a:br>
            <a:r>
              <a:rPr lang="en-US" sz="2800" b="1" dirty="0"/>
              <a:t>“Reasonable modifications”</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endParaRPr lang="en-US" sz="2400" b="1" dirty="0"/>
          </a:p>
          <a:p>
            <a:r>
              <a:rPr lang="en-US" sz="2400" b="1" dirty="0"/>
              <a:t>When can a school refuse to provide a reasonable modification?</a:t>
            </a:r>
            <a:endParaRPr lang="en-US" sz="2400" dirty="0"/>
          </a:p>
          <a:p>
            <a:pPr lvl="1"/>
            <a:r>
              <a:rPr lang="en-US" i="1" dirty="0"/>
              <a:t>“Direct threat” defense.</a:t>
            </a:r>
            <a:endParaRPr lang="en-US" dirty="0"/>
          </a:p>
          <a:p>
            <a:pPr lvl="2"/>
            <a:r>
              <a:rPr lang="en-US" dirty="0"/>
              <a:t>A college or university may not need to provide a reasonable modification where the student poses a “direct threat” to others (defined as a “significant risk of substantial harm” that cannot be mitigated by a reasonable accommodation).</a:t>
            </a:r>
          </a:p>
          <a:p>
            <a:pPr lvl="3"/>
            <a:r>
              <a:rPr lang="en-US" dirty="0"/>
              <a:t>Must be individualized assessment based on objective evidence (not assumptions)</a:t>
            </a:r>
          </a:p>
          <a:p>
            <a:pPr lvl="3"/>
            <a:r>
              <a:rPr lang="en-US" dirty="0"/>
              <a:t>Note:  Title II and III don’t recognize direct threat to self</a:t>
            </a:r>
          </a:p>
          <a:p>
            <a:pPr lvl="3"/>
            <a:r>
              <a:rPr lang="en-US" dirty="0"/>
              <a:t>Legitimate safety requirements ok to protect the student him/herself – if neutrally applied and necessary for safe operation</a:t>
            </a:r>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566455" cy="400110"/>
          </a:xfrm>
          <a:prstGeom prst="rect">
            <a:avLst/>
          </a:prstGeom>
          <a:noFill/>
        </p:spPr>
        <p:txBody>
          <a:bodyPr wrap="square" rtlCol="0">
            <a:spAutoFit/>
          </a:bodyPr>
          <a:lstStyle/>
          <a:p>
            <a:r>
              <a:rPr lang="en-US" sz="2000" b="1" dirty="0">
                <a:solidFill>
                  <a:schemeClr val="bg1"/>
                </a:solidFill>
              </a:rPr>
              <a:t>15</a:t>
            </a:r>
          </a:p>
        </p:txBody>
      </p:sp>
    </p:spTree>
    <p:extLst>
      <p:ext uri="{BB962C8B-B14F-4D97-AF65-F5344CB8AC3E}">
        <p14:creationId xmlns:p14="http://schemas.microsoft.com/office/powerpoint/2010/main" val="28550741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  Major Issue #4:</a:t>
            </a:r>
            <a:br>
              <a:rPr lang="en-US" b="1" dirty="0"/>
            </a:br>
            <a:r>
              <a:rPr lang="en-US" sz="2800" b="1" dirty="0"/>
              <a:t>Disciplinary Problems</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endParaRPr lang="en-US" sz="2400" b="1" dirty="0"/>
          </a:p>
          <a:p>
            <a:r>
              <a:rPr lang="en-US" sz="2400" dirty="0"/>
              <a:t>Discipline, admissions requirements, and qualification standards (e.g. academic eligibility, core course requirements, and codes of conduct) are often contexts in which disability is considered an aggravating factor, rather than a mitigating one, giving rise to significant ADA concerns.  </a:t>
            </a:r>
          </a:p>
          <a:p>
            <a:pPr lvl="1"/>
            <a:r>
              <a:rPr lang="en-US" sz="2000" dirty="0"/>
              <a:t>Even when disciplinary actions (such as mandatory leaves of absence) are intended to protect students with disabilities, they can violate the ADA if they are overprotective and unnecessarily exclusionary.  </a:t>
            </a:r>
          </a:p>
          <a:p>
            <a:pPr lvl="1"/>
            <a:r>
              <a:rPr lang="en-US" sz="2000" dirty="0"/>
              <a:t>Colleges must ensure their responses to mental health disabilities, for example, are proportionate to the risk at issue and tailored to address the student’s needs.  </a:t>
            </a:r>
          </a:p>
          <a:p>
            <a:pPr lvl="1"/>
            <a:r>
              <a:rPr lang="en-US" sz="2000" dirty="0"/>
              <a:t>Actions that a school might view as protective (e.g. leave of absence) may nonetheless be discriminatory and harmful</a:t>
            </a:r>
          </a:p>
          <a:p>
            <a:pPr lvl="2"/>
            <a:r>
              <a:rPr lang="en-US" sz="1600" dirty="0"/>
              <a:t>E.g., does the student have somewhere safe to go? Is the school taking away stability/success?</a:t>
            </a:r>
          </a:p>
          <a:p>
            <a:endParaRPr lang="en-US" sz="1600" dirty="0"/>
          </a:p>
          <a:p>
            <a:endParaRPr lang="en-US" sz="2400" b="1" dirty="0"/>
          </a:p>
          <a:p>
            <a:endParaRPr lang="en-US" sz="2400" dirty="0"/>
          </a:p>
        </p:txBody>
      </p:sp>
      <p:sp>
        <p:nvSpPr>
          <p:cNvPr id="5" name="TextBox 4"/>
          <p:cNvSpPr txBox="1"/>
          <p:nvPr/>
        </p:nvSpPr>
        <p:spPr>
          <a:xfrm>
            <a:off x="11523945" y="6153542"/>
            <a:ext cx="52835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16</a:t>
            </a:r>
          </a:p>
        </p:txBody>
      </p:sp>
      <p:pic>
        <p:nvPicPr>
          <p:cNvPr id="6" name="Picture 5" descr="Inclusivity Strategic Consulting">
            <a:extLst>
              <a:ext uri="{FF2B5EF4-FFF2-40B4-BE49-F238E27FC236}">
                <a16:creationId xmlns:a16="http://schemas.microsoft.com/office/drawing/2014/main" id="{B51C825B-0D19-4EFE-8945-E5D1AC9D74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4251828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Introduction</a:t>
            </a:r>
            <a:endParaRPr lang="en-US" b="1" noProof="0" dirty="0"/>
          </a:p>
        </p:txBody>
      </p:sp>
      <p:sp>
        <p:nvSpPr>
          <p:cNvPr id="3" name="Content Placeholder 2"/>
          <p:cNvSpPr>
            <a:spLocks noGrp="1"/>
          </p:cNvSpPr>
          <p:nvPr>
            <p:ph idx="1"/>
          </p:nvPr>
        </p:nvSpPr>
        <p:spPr>
          <a:solidFill>
            <a:srgbClr val="CFD4D8"/>
          </a:solidFill>
          <a:effectLst>
            <a:softEdge rad="12700"/>
          </a:effectLst>
        </p:spPr>
        <p:txBody>
          <a:bodyPr>
            <a:normAutofit/>
          </a:bodyPr>
          <a:lstStyle/>
          <a:p>
            <a:r>
              <a:rPr lang="en-US" dirty="0"/>
              <a:t>According to the CDC</a:t>
            </a:r>
          </a:p>
          <a:p>
            <a:pPr lvl="1"/>
            <a:r>
              <a:rPr lang="en-US" dirty="0"/>
              <a:t>Symptoms of anxiety disorder and depressive disorder increased considerably in the United States during April–June of 2020, compared with the same period in 2019 </a:t>
            </a:r>
          </a:p>
          <a:p>
            <a:pPr lvl="1"/>
            <a:r>
              <a:rPr lang="en-US" dirty="0"/>
              <a:t>Overall, 40.9% of respondents reported at least one adverse mental or </a:t>
            </a:r>
            <a:r>
              <a:rPr lang="en-US" sz="2400" dirty="0"/>
              <a:t>behavioral</a:t>
            </a:r>
            <a:r>
              <a:rPr lang="en-US" dirty="0"/>
              <a:t> health condition, including symptoms of anxiety disorder or depressive disorder (30.9%), symptoms of a trauma- and stressor-related disorder related to the pandemic (26.3%), and having started or increased substance use to cope with stress or emotions related to COVID-19 (13.3%)</a:t>
            </a:r>
          </a:p>
          <a:p>
            <a:pPr lvl="1"/>
            <a:r>
              <a:rPr lang="en-US" dirty="0"/>
              <a:t>The percentage of respondents who reported having seriously considered suicide in the 30 days before completing the survey (10.7%) was significantly higher among respondents aged 18–24 years (25.5%)</a:t>
            </a:r>
          </a:p>
        </p:txBody>
      </p:sp>
      <p:sp>
        <p:nvSpPr>
          <p:cNvPr id="5" name="TextBox 4"/>
          <p:cNvSpPr txBox="1"/>
          <p:nvPr/>
        </p:nvSpPr>
        <p:spPr>
          <a:xfrm>
            <a:off x="11523945" y="6153542"/>
            <a:ext cx="3883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1</a:t>
            </a:r>
          </a:p>
        </p:txBody>
      </p:sp>
      <p:pic>
        <p:nvPicPr>
          <p:cNvPr id="6" name="Picture 5" descr="Inclusivity Strategic Consulting">
            <a:extLst>
              <a:ext uri="{FF2B5EF4-FFF2-40B4-BE49-F238E27FC236}">
                <a16:creationId xmlns:a16="http://schemas.microsoft.com/office/drawing/2014/main" id="{0EE8428C-361F-423D-B38F-2955501BE5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722195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  Major Issue #4:</a:t>
            </a:r>
            <a:br>
              <a:rPr lang="en-US" b="1" dirty="0"/>
            </a:br>
            <a:r>
              <a:rPr lang="en-US" sz="2800" b="1" dirty="0"/>
              <a:t>Disciplinary Problems</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endParaRPr lang="en-US" sz="2400" b="1" dirty="0"/>
          </a:p>
          <a:p>
            <a:endParaRPr lang="en-US" sz="2400" b="1" dirty="0"/>
          </a:p>
          <a:p>
            <a:r>
              <a:rPr lang="en-US" sz="2400" dirty="0"/>
              <a:t>A student cannot be disciplined for the mental health disability itself.</a:t>
            </a:r>
          </a:p>
          <a:p>
            <a:r>
              <a:rPr lang="en-US" sz="2400" dirty="0"/>
              <a:t>A student can be disciplined for behaviors that arise as a consequence of the disability if those behaviors violate disciplinary rules at the school, </a:t>
            </a:r>
            <a:r>
              <a:rPr lang="en-US" sz="2400" u="sng" dirty="0"/>
              <a:t>provided that those rules are applied in a non-discriminatory manner</a:t>
            </a:r>
            <a:r>
              <a:rPr lang="en-US" sz="2400" dirty="0"/>
              <a:t>.</a:t>
            </a:r>
          </a:p>
          <a:p>
            <a:r>
              <a:rPr lang="en-US" sz="2400" dirty="0"/>
              <a:t>Students may be able to obtain a reasonable modification from the school’s discipline policies if such a modification won’t fundamentally alter the school’s program</a:t>
            </a:r>
          </a:p>
          <a:p>
            <a:endParaRPr lang="en-US" sz="1600" dirty="0"/>
          </a:p>
          <a:p>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528355" cy="400110"/>
          </a:xfrm>
          <a:prstGeom prst="rect">
            <a:avLst/>
          </a:prstGeom>
          <a:noFill/>
        </p:spPr>
        <p:txBody>
          <a:bodyPr wrap="square" rtlCol="0">
            <a:spAutoFit/>
          </a:bodyPr>
          <a:lstStyle/>
          <a:p>
            <a:r>
              <a:rPr lang="en-US" sz="2000" b="1" dirty="0">
                <a:solidFill>
                  <a:schemeClr val="bg1"/>
                </a:solidFill>
              </a:rPr>
              <a:t>17</a:t>
            </a:r>
          </a:p>
        </p:txBody>
      </p:sp>
    </p:spTree>
    <p:extLst>
      <p:ext uri="{BB962C8B-B14F-4D97-AF65-F5344CB8AC3E}">
        <p14:creationId xmlns:p14="http://schemas.microsoft.com/office/powerpoint/2010/main" val="2935097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  Major Issue #4:</a:t>
            </a:r>
            <a:br>
              <a:rPr lang="en-US" b="1" dirty="0"/>
            </a:br>
            <a:r>
              <a:rPr lang="en-US" sz="2800" b="1" dirty="0"/>
              <a:t>Disciplinary Problems</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endParaRPr lang="en-US" sz="2400" b="1" dirty="0"/>
          </a:p>
          <a:p>
            <a:endParaRPr lang="en-US" sz="2400" b="1" dirty="0"/>
          </a:p>
          <a:p>
            <a:r>
              <a:rPr lang="en-US" sz="2400" b="1" dirty="0"/>
              <a:t>Example:</a:t>
            </a:r>
            <a:r>
              <a:rPr lang="en-US" sz="2400" dirty="0"/>
              <a:t>  A student with a mental health disability who acts disruptively can be disciplined just as a non-disabled student would for the same behavior.  But the student with the mental health disability may be entitled to a reasonable accommodation, or be able to use his disability as a mitigating factor.</a:t>
            </a:r>
          </a:p>
          <a:p>
            <a:endParaRPr lang="en-US" sz="2400" b="1" dirty="0"/>
          </a:p>
          <a:p>
            <a:r>
              <a:rPr lang="en-US" sz="2400" b="1" dirty="0"/>
              <a:t>Bottom line:</a:t>
            </a:r>
            <a:r>
              <a:rPr lang="en-US" sz="2400" dirty="0"/>
              <a:t>  A student is more likely to avoid disciplinary action if there is evidence that the school is seeking to punish him for behavior related to his disability.</a:t>
            </a:r>
            <a:endParaRPr lang="en-US" sz="1600" dirty="0"/>
          </a:p>
          <a:p>
            <a:endParaRPr lang="en-US" sz="2400" b="1" dirty="0"/>
          </a:p>
          <a:p>
            <a:endParaRPr lang="en-US" sz="2400" dirty="0"/>
          </a:p>
        </p:txBody>
      </p:sp>
      <p:sp>
        <p:nvSpPr>
          <p:cNvPr id="5" name="TextBox 4"/>
          <p:cNvSpPr txBox="1"/>
          <p:nvPr/>
        </p:nvSpPr>
        <p:spPr>
          <a:xfrm>
            <a:off x="11523945" y="6153542"/>
            <a:ext cx="541055" cy="400110"/>
          </a:xfrm>
          <a:prstGeom prst="rect">
            <a:avLst/>
          </a:prstGeom>
          <a:noFill/>
        </p:spPr>
        <p:txBody>
          <a:bodyPr wrap="square" rtlCol="0">
            <a:spAutoFit/>
          </a:bodyPr>
          <a:lstStyle/>
          <a:p>
            <a:r>
              <a:rPr lang="en-US" sz="2000" b="1" dirty="0">
                <a:solidFill>
                  <a:schemeClr val="bg1"/>
                </a:solidFill>
              </a:rPr>
              <a:t>18</a:t>
            </a:r>
          </a:p>
        </p:txBody>
      </p:sp>
      <p:pic>
        <p:nvPicPr>
          <p:cNvPr id="6" name="Picture 5" descr="Inclusivity Strategic Consulting">
            <a:extLst>
              <a:ext uri="{FF2B5EF4-FFF2-40B4-BE49-F238E27FC236}">
                <a16:creationId xmlns:a16="http://schemas.microsoft.com/office/drawing/2014/main" id="{FB69E417-D490-43F4-9EFA-3D5436426B9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637085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  Major Issue #4:</a:t>
            </a:r>
            <a:br>
              <a:rPr lang="en-US" b="1" dirty="0"/>
            </a:br>
            <a:r>
              <a:rPr lang="en-US" sz="2800" b="1" dirty="0"/>
              <a:t>Disciplinary Problems</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endParaRPr lang="en-US" sz="2400" b="1" dirty="0"/>
          </a:p>
          <a:p>
            <a:endParaRPr lang="en-US" sz="2400" b="1" dirty="0"/>
          </a:p>
          <a:p>
            <a:r>
              <a:rPr lang="en-US" sz="2400" b="1" dirty="0"/>
              <a:t>Wrinkle #1:  </a:t>
            </a:r>
            <a:r>
              <a:rPr lang="en-US" sz="2400" dirty="0"/>
              <a:t>If non-disabled students are not, in fact, disciplined, or not disciplined as harshly, as students with mental health conditions for similar behavior, that is discrimination.</a:t>
            </a:r>
          </a:p>
          <a:p>
            <a:pPr lvl="1"/>
            <a:endParaRPr lang="en-US" sz="2000" dirty="0"/>
          </a:p>
          <a:p>
            <a:pPr lvl="1"/>
            <a:r>
              <a:rPr lang="en-US" sz="2000" dirty="0"/>
              <a:t>Example – codes of conduct that prohibit self-injurious behavior but are applied to students with anorexia but not students who binge drink</a:t>
            </a:r>
          </a:p>
          <a:p>
            <a:pPr lvl="1"/>
            <a:endParaRPr lang="en-US" sz="2000" b="1" dirty="0"/>
          </a:p>
          <a:p>
            <a:endParaRPr lang="en-US" sz="1600" dirty="0"/>
          </a:p>
          <a:p>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54105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19</a:t>
            </a:r>
          </a:p>
        </p:txBody>
      </p:sp>
    </p:spTree>
    <p:extLst>
      <p:ext uri="{BB962C8B-B14F-4D97-AF65-F5344CB8AC3E}">
        <p14:creationId xmlns:p14="http://schemas.microsoft.com/office/powerpoint/2010/main" val="16250447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  Major Issue #4:</a:t>
            </a:r>
            <a:br>
              <a:rPr lang="en-US" b="1" dirty="0"/>
            </a:br>
            <a:r>
              <a:rPr lang="en-US" sz="2800" b="1" dirty="0"/>
              <a:t>Disciplinary Problems</a:t>
            </a:r>
            <a:endParaRPr lang="en-US" sz="2800" b="1" noProof="0" dirty="0"/>
          </a:p>
        </p:txBody>
      </p:sp>
      <p:sp>
        <p:nvSpPr>
          <p:cNvPr id="3" name="Content Placeholder 2"/>
          <p:cNvSpPr>
            <a:spLocks noGrp="1"/>
          </p:cNvSpPr>
          <p:nvPr>
            <p:ph idx="1"/>
          </p:nvPr>
        </p:nvSpPr>
        <p:spPr>
          <a:xfrm>
            <a:off x="838200" y="1825624"/>
            <a:ext cx="10515600" cy="4612754"/>
          </a:xfrm>
          <a:solidFill>
            <a:srgbClr val="CFD4D8"/>
          </a:solidFill>
          <a:effectLst>
            <a:softEdge rad="12700"/>
          </a:effectLst>
        </p:spPr>
        <p:txBody>
          <a:bodyPr>
            <a:normAutofit/>
          </a:bodyPr>
          <a:lstStyle/>
          <a:p>
            <a:pPr marL="0" indent="0">
              <a:buNone/>
            </a:pPr>
            <a:endParaRPr lang="en-US" sz="2400" b="1" dirty="0"/>
          </a:p>
          <a:p>
            <a:r>
              <a:rPr lang="en-US" sz="2400" dirty="0"/>
              <a:t>Even if a safety or conduct standard is applicable and legitimate, it is important to note that disciplinary actions are also subject to the requirement for reasonable modification to reduce the risk of harm. </a:t>
            </a:r>
          </a:p>
          <a:p>
            <a:r>
              <a:rPr lang="en-US" sz="2400" dirty="0"/>
              <a:t>Examples include:</a:t>
            </a:r>
          </a:p>
          <a:p>
            <a:pPr lvl="2"/>
            <a:r>
              <a:rPr lang="en-US" dirty="0"/>
              <a:t>increased support or counseling</a:t>
            </a:r>
          </a:p>
          <a:p>
            <a:pPr lvl="2"/>
            <a:r>
              <a:rPr lang="en-US" dirty="0"/>
              <a:t>course withdrawal/incompletes</a:t>
            </a:r>
          </a:p>
          <a:p>
            <a:pPr lvl="2"/>
            <a:r>
              <a:rPr lang="en-US" dirty="0"/>
              <a:t>reduced course load</a:t>
            </a:r>
          </a:p>
          <a:p>
            <a:pPr lvl="2"/>
            <a:r>
              <a:rPr lang="en-US" dirty="0"/>
              <a:t>alternative assignments</a:t>
            </a:r>
          </a:p>
          <a:p>
            <a:pPr lvl="2"/>
            <a:r>
              <a:rPr lang="en-US" dirty="0"/>
              <a:t>online or at-home courses</a:t>
            </a:r>
          </a:p>
          <a:p>
            <a:pPr lvl="2"/>
            <a:r>
              <a:rPr lang="en-US" dirty="0"/>
              <a:t>voluntary leaves of absence.</a:t>
            </a:r>
            <a:endParaRPr lang="en-US" sz="1600" dirty="0"/>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20</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D213667F-33E5-43E2-961F-C52D8FE957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32446176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  Major Issue #5:</a:t>
            </a:r>
            <a:br>
              <a:rPr lang="en-US" b="1" dirty="0"/>
            </a:br>
            <a:r>
              <a:rPr lang="en-US" sz="2800" b="1" dirty="0"/>
              <a:t>Leaves of Absence</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Voluntary Leave</a:t>
            </a:r>
          </a:p>
          <a:p>
            <a:r>
              <a:rPr lang="en-US" sz="2400" dirty="0"/>
              <a:t>Students taking voluntary leaves of absence have the right to be treated fairly and without discrimination.</a:t>
            </a:r>
          </a:p>
          <a:p>
            <a:r>
              <a:rPr lang="en-US" sz="2400" dirty="0"/>
              <a:t>Schools therefore may not place any treatment-related restrictions on a student’s ability to return to campus.</a:t>
            </a:r>
          </a:p>
          <a:p>
            <a:r>
              <a:rPr lang="en-US" sz="2400" dirty="0"/>
              <a:t>Schools may require students to wait until a new semester or academic year to return, provided that this requirement applies equally to all students taking voluntary leave.</a:t>
            </a:r>
          </a:p>
          <a:p>
            <a:r>
              <a:rPr lang="en-US" sz="2400" dirty="0"/>
              <a:t>Students on voluntary leaves of absence should be permitted to be on campus to visit friends, use facilities, or attend events.</a:t>
            </a:r>
            <a:endParaRPr lang="en-US" sz="1600" dirty="0"/>
          </a:p>
          <a:p>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553755" cy="400110"/>
          </a:xfrm>
          <a:prstGeom prst="rect">
            <a:avLst/>
          </a:prstGeom>
          <a:noFill/>
        </p:spPr>
        <p:txBody>
          <a:bodyPr wrap="square" rtlCol="0">
            <a:spAutoFit/>
          </a:bodyPr>
          <a:lstStyle/>
          <a:p>
            <a:r>
              <a:rPr lang="en-US" sz="2000" b="1" dirty="0">
                <a:solidFill>
                  <a:schemeClr val="bg1"/>
                </a:solidFill>
              </a:rPr>
              <a:t>21</a:t>
            </a:r>
          </a:p>
        </p:txBody>
      </p:sp>
    </p:spTree>
    <p:extLst>
      <p:ext uri="{BB962C8B-B14F-4D97-AF65-F5344CB8AC3E}">
        <p14:creationId xmlns:p14="http://schemas.microsoft.com/office/powerpoint/2010/main" val="3755444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  Major Issue #5:</a:t>
            </a:r>
            <a:br>
              <a:rPr lang="en-US" b="1" dirty="0"/>
            </a:br>
            <a:r>
              <a:rPr lang="en-US" sz="2800" b="1" dirty="0"/>
              <a:t>Leaves of Absence </a:t>
            </a:r>
            <a:r>
              <a:rPr lang="en-US" sz="2800" b="1" dirty="0">
                <a:solidFill>
                  <a:schemeClr val="bg1"/>
                </a:solidFill>
              </a:rPr>
              <a:t>(2)</a:t>
            </a:r>
            <a:endParaRPr lang="en-US" sz="2800" b="1" noProof="0" dirty="0">
              <a:solidFill>
                <a:schemeClr val="bg1"/>
              </a:solidFill>
            </a:endParaRPr>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lnSpcReduction="10000"/>
          </a:bodyPr>
          <a:lstStyle/>
          <a:p>
            <a:pPr marL="0" indent="0">
              <a:buNone/>
            </a:pPr>
            <a:endParaRPr lang="en-US" sz="2400" b="1" dirty="0"/>
          </a:p>
          <a:p>
            <a:pPr marL="0" indent="0">
              <a:buNone/>
            </a:pPr>
            <a:r>
              <a:rPr lang="en-US" sz="2400" b="1" dirty="0"/>
              <a:t>Involuntary Leave</a:t>
            </a:r>
          </a:p>
          <a:p>
            <a:r>
              <a:rPr lang="en-US" sz="2400" dirty="0"/>
              <a:t>Blanket mandatory leaves of absence in response to a student’s mental health crisis may exacerbate an already-challenging situation by interfering with treatment, removing on-campus social connections and supports, and eliminating an area of success from the student’s life, </a:t>
            </a:r>
          </a:p>
          <a:p>
            <a:pPr lvl="1"/>
            <a:r>
              <a:rPr lang="en-US" sz="2000" dirty="0"/>
              <a:t>all with no guarantee that replacement supports will be available off-campus.</a:t>
            </a:r>
          </a:p>
          <a:p>
            <a:r>
              <a:rPr lang="en-US" sz="2400" dirty="0"/>
              <a:t>Students with mental health disabilities should only be forced to take an involuntary leave of absence if:  </a:t>
            </a:r>
          </a:p>
          <a:p>
            <a:pPr lvl="1"/>
            <a:r>
              <a:rPr lang="en-US" dirty="0"/>
              <a:t>(</a:t>
            </a:r>
            <a:r>
              <a:rPr lang="en-US" dirty="0" err="1"/>
              <a:t>i</a:t>
            </a:r>
            <a:r>
              <a:rPr lang="en-US" dirty="0"/>
              <a:t>) the student cannot safely remain at the school, or if the student cannot meet the school’s academic standards; and </a:t>
            </a:r>
          </a:p>
          <a:p>
            <a:pPr lvl="1"/>
            <a:r>
              <a:rPr lang="en-US" dirty="0"/>
              <a:t>(ii) the risk cannot be managed with reasonable accommodations.</a:t>
            </a:r>
          </a:p>
          <a:p>
            <a:pPr marL="457200" lvl="1" indent="0">
              <a:buNone/>
            </a:pPr>
            <a:endParaRPr lang="en-US" b="1" dirty="0"/>
          </a:p>
          <a:p>
            <a:endParaRPr lang="en-US" sz="2400" dirty="0"/>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22</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45B5EAF5-335A-4A13-AD20-88BD209437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2557598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  Major Issue #5:</a:t>
            </a:r>
            <a:br>
              <a:rPr lang="en-US" b="1" dirty="0"/>
            </a:br>
            <a:r>
              <a:rPr lang="en-US" sz="2800" b="1" dirty="0"/>
              <a:t>Leaves of Absence</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Involuntary Leave</a:t>
            </a:r>
          </a:p>
          <a:p>
            <a:r>
              <a:rPr lang="en-US" sz="2400" dirty="0"/>
              <a:t>Students with mental health disabilities should only be forced to take an involuntary leave of absence if:  </a:t>
            </a:r>
          </a:p>
          <a:p>
            <a:pPr lvl="1"/>
            <a:r>
              <a:rPr lang="en-US" dirty="0"/>
              <a:t>(i) the student, after individualized assessment, cannot safely remain at the school, or if the student cannot meet the school’s academic standards; and </a:t>
            </a:r>
          </a:p>
          <a:p>
            <a:pPr lvl="1"/>
            <a:r>
              <a:rPr lang="en-US" dirty="0"/>
              <a:t>(ii) the risk cannot be managed with reasonable accommodations.</a:t>
            </a:r>
          </a:p>
          <a:p>
            <a:pPr marL="457200" lvl="1" indent="0">
              <a:buNone/>
            </a:pPr>
            <a:endParaRPr lang="en-US" b="1" dirty="0"/>
          </a:p>
          <a:p>
            <a:endParaRPr lang="en-US" sz="2400" dirty="0"/>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22</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45B5EAF5-335A-4A13-AD20-88BD209437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3537096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  Major Issue #5:</a:t>
            </a:r>
            <a:br>
              <a:rPr lang="en-US" b="1" dirty="0"/>
            </a:br>
            <a:r>
              <a:rPr lang="en-US" sz="2800" b="1" dirty="0"/>
              <a:t>Leaves of Absence</a:t>
            </a:r>
            <a:endParaRPr lang="en-US" sz="2800" b="1" noProof="0" dirty="0"/>
          </a:p>
        </p:txBody>
      </p:sp>
      <p:sp>
        <p:nvSpPr>
          <p:cNvPr id="3" name="Content Placeholder 2"/>
          <p:cNvSpPr>
            <a:spLocks noGrp="1"/>
          </p:cNvSpPr>
          <p:nvPr>
            <p:ph idx="1"/>
          </p:nvPr>
        </p:nvSpPr>
        <p:spPr>
          <a:xfrm>
            <a:off x="838200" y="1825624"/>
            <a:ext cx="10515600" cy="4500019"/>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Involuntary Leave</a:t>
            </a:r>
          </a:p>
          <a:p>
            <a:r>
              <a:rPr lang="en-US" sz="2400" dirty="0"/>
              <a:t>For example, a blanket mandatory one-year leave of absence following a hospitalization for self-injurious conduct may be found to reflect generalized assumptions about mental health disabilities that are not correct in the individual context.</a:t>
            </a:r>
          </a:p>
          <a:p>
            <a:r>
              <a:rPr lang="en-US" sz="2400" dirty="0"/>
              <a:t>Similarly, overly broad or vague conduct requirements, such as those prohibiting all dangerous or destructive conduct, are unlikely to withstand scrutiny if they are applied disproportionately to students with disabilities (e.g., if students without disabilities engage in binge drinking without consequence, but a student with a disability is put on mandatory leave for an eating disorder). </a:t>
            </a:r>
            <a:endParaRPr lang="en-US" sz="2400" b="1"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23</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3924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  Major Issue #5:</a:t>
            </a:r>
            <a:br>
              <a:rPr lang="en-US" b="1" dirty="0"/>
            </a:br>
            <a:r>
              <a:rPr lang="en-US" sz="2800" b="1" dirty="0"/>
              <a:t>Leaves of Absence</a:t>
            </a:r>
            <a:endParaRPr lang="en-US" sz="2800" b="1" noProof="0" dirty="0"/>
          </a:p>
        </p:txBody>
      </p:sp>
      <p:sp>
        <p:nvSpPr>
          <p:cNvPr id="3" name="Content Placeholder 2"/>
          <p:cNvSpPr>
            <a:spLocks noGrp="1"/>
          </p:cNvSpPr>
          <p:nvPr>
            <p:ph idx="1"/>
          </p:nvPr>
        </p:nvSpPr>
        <p:spPr>
          <a:xfrm>
            <a:off x="838200" y="1825624"/>
            <a:ext cx="10515600" cy="4612754"/>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Involuntary Leave</a:t>
            </a:r>
          </a:p>
          <a:p>
            <a:pPr marL="0" indent="0">
              <a:buNone/>
            </a:pPr>
            <a:r>
              <a:rPr lang="en-US" sz="2400" dirty="0"/>
              <a:t>Before forcing a student to take involuntary leave, the school must:</a:t>
            </a:r>
          </a:p>
          <a:p>
            <a:pPr lvl="1"/>
            <a:r>
              <a:rPr lang="en-US" dirty="0"/>
              <a:t>(</a:t>
            </a:r>
            <a:r>
              <a:rPr lang="en-US" dirty="0" err="1"/>
              <a:t>i</a:t>
            </a:r>
            <a:r>
              <a:rPr lang="en-US" dirty="0"/>
              <a:t>) Conduct an individualized assessment;</a:t>
            </a:r>
          </a:p>
          <a:p>
            <a:pPr lvl="1"/>
            <a:r>
              <a:rPr lang="en-US" dirty="0"/>
              <a:t>(ii) Based on objective evidence;</a:t>
            </a:r>
          </a:p>
          <a:p>
            <a:pPr lvl="1"/>
            <a:r>
              <a:rPr lang="en-US" dirty="0"/>
              <a:t>(iii) That considers the nature, severity, and likelihood of the risk; </a:t>
            </a:r>
            <a:r>
              <a:rPr lang="en-US" u="sng" dirty="0"/>
              <a:t>and</a:t>
            </a:r>
            <a:endParaRPr lang="en-US" dirty="0"/>
          </a:p>
          <a:p>
            <a:pPr lvl="1"/>
            <a:r>
              <a:rPr lang="en-US" dirty="0"/>
              <a:t>(iv) Whether the risk can be reduced through reasonable accommodations.  </a:t>
            </a:r>
            <a:r>
              <a:rPr lang="en-US" i="1" dirty="0"/>
              <a:t>See </a:t>
            </a:r>
            <a:r>
              <a:rPr lang="en-US" dirty="0"/>
              <a:t>28 C.F.R. § 36.208(b).</a:t>
            </a:r>
          </a:p>
          <a:p>
            <a:r>
              <a:rPr lang="en-US" sz="2400" dirty="0"/>
              <a:t>Colleges and universities therefore may not force a student to take leave by citing safety concerns based on assumptions/stereotypes about mental illness.</a:t>
            </a:r>
          </a:p>
          <a:p>
            <a:r>
              <a:rPr lang="en-US" sz="2400" dirty="0"/>
              <a:t>Any requests for medical information should be narrowly tailored.</a:t>
            </a:r>
          </a:p>
        </p:txBody>
      </p:sp>
      <p:sp>
        <p:nvSpPr>
          <p:cNvPr id="5" name="TextBox 4"/>
          <p:cNvSpPr txBox="1"/>
          <p:nvPr/>
        </p:nvSpPr>
        <p:spPr>
          <a:xfrm>
            <a:off x="11523945" y="6153542"/>
            <a:ext cx="450937" cy="400110"/>
          </a:xfrm>
          <a:prstGeom prst="rect">
            <a:avLst/>
          </a:prstGeom>
          <a:noFill/>
        </p:spPr>
        <p:txBody>
          <a:bodyPr wrap="square" rtlCol="0">
            <a:spAutoFit/>
          </a:bodyPr>
          <a:lstStyle/>
          <a:p>
            <a:r>
              <a:rPr lang="en-US" sz="2000" b="1" dirty="0">
                <a:solidFill>
                  <a:schemeClr val="bg1"/>
                </a:solidFill>
              </a:rPr>
              <a:t>24</a:t>
            </a:r>
          </a:p>
        </p:txBody>
      </p:sp>
      <p:pic>
        <p:nvPicPr>
          <p:cNvPr id="6" name="Picture 5" descr="Inclusivity Strategic Consulting">
            <a:extLst>
              <a:ext uri="{FF2B5EF4-FFF2-40B4-BE49-F238E27FC236}">
                <a16:creationId xmlns:a16="http://schemas.microsoft.com/office/drawing/2014/main" id="{F1DE7035-3C16-48CF-A308-AECB9B191E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137491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  Major Issue #5:</a:t>
            </a:r>
            <a:br>
              <a:rPr lang="en-US" b="1" dirty="0"/>
            </a:br>
            <a:r>
              <a:rPr lang="en-US" sz="2800" b="1" dirty="0"/>
              <a:t>Leaves of Absence</a:t>
            </a: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Returning from a leave of absence</a:t>
            </a:r>
          </a:p>
          <a:p>
            <a:r>
              <a:rPr lang="en-US" sz="2400" dirty="0"/>
              <a:t>Cannot require that individuals with disabilities be “fully cured” or symptom-free, or stable for a particular amount of time as a condition of enrollment.</a:t>
            </a:r>
          </a:p>
          <a:p>
            <a:r>
              <a:rPr lang="en-US" sz="2400" dirty="0"/>
              <a:t>Schools may require evidence that any risk causing the student’s removal has now been mitigated.</a:t>
            </a:r>
          </a:p>
          <a:p>
            <a:r>
              <a:rPr lang="en-US" sz="2400" dirty="0"/>
              <a:t>Reenrollment criteria should not be different for leave taken for mental health reasons versus other medical leave.</a:t>
            </a:r>
          </a:p>
          <a:p>
            <a:pPr lvl="1"/>
            <a:r>
              <a:rPr lang="en-US" dirty="0"/>
              <a:t>“Behavior contracts” problematic – unsuccessful, intrusive, not based on treatment recommendations</a:t>
            </a:r>
          </a:p>
          <a:p>
            <a:r>
              <a:rPr lang="en-US" sz="2400" b="1" dirty="0"/>
              <a:t>Example: Stanford Mental </a:t>
            </a:r>
            <a:r>
              <a:rPr lang="en-US" sz="2400" b="1"/>
              <a:t>Health Settlement</a:t>
            </a:r>
            <a:endParaRPr lang="en-US" sz="2400" b="1"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450937" cy="400110"/>
          </a:xfrm>
          <a:prstGeom prst="rect">
            <a:avLst/>
          </a:prstGeom>
          <a:noFill/>
        </p:spPr>
        <p:txBody>
          <a:bodyPr wrap="square" rtlCol="0">
            <a:spAutoFit/>
          </a:bodyPr>
          <a:lstStyle/>
          <a:p>
            <a:r>
              <a:rPr lang="en-US" sz="2000" b="1" dirty="0">
                <a:solidFill>
                  <a:schemeClr val="bg1"/>
                </a:solidFill>
              </a:rPr>
              <a:t>25</a:t>
            </a:r>
          </a:p>
        </p:txBody>
      </p:sp>
    </p:spTree>
    <p:extLst>
      <p:ext uri="{BB962C8B-B14F-4D97-AF65-F5344CB8AC3E}">
        <p14:creationId xmlns:p14="http://schemas.microsoft.com/office/powerpoint/2010/main" val="2452238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  Relevant Law:</a:t>
            </a:r>
            <a:br>
              <a:rPr lang="en-US" b="1" dirty="0"/>
            </a:br>
            <a:r>
              <a:rPr lang="en-US" b="1" noProof="0" dirty="0"/>
              <a:t>The Americans with Disabilities Act</a:t>
            </a:r>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noProof="0" dirty="0"/>
          </a:p>
          <a:p>
            <a:r>
              <a:rPr lang="en-US" sz="2400" noProof="0" dirty="0"/>
              <a:t>The Americans with Disabilities Act (“ADA”)</a:t>
            </a:r>
            <a:r>
              <a:rPr lang="en-US" sz="2400" dirty="0"/>
              <a:t> prohibits colleges and universities from discriminating against students who have mental health disabilities.”  </a:t>
            </a:r>
            <a:r>
              <a:rPr lang="en-US" sz="2400" i="1" dirty="0"/>
              <a:t>See </a:t>
            </a:r>
            <a:r>
              <a:rPr lang="en-US" sz="2400" dirty="0"/>
              <a:t>42 U.S.C. § 12102.</a:t>
            </a:r>
          </a:p>
          <a:p>
            <a:r>
              <a:rPr lang="en-US" sz="2400" dirty="0"/>
              <a:t>Title II applies to public colleges and universities.</a:t>
            </a:r>
          </a:p>
          <a:p>
            <a:pPr lvl="1"/>
            <a:r>
              <a:rPr lang="en-US" sz="2200" dirty="0"/>
              <a:t>“[N]o qualified individual with a disability shall, by reason of such disability, be excluded from participation in or be denied the benefits of the services, programs, or activities of a public entity, or be subjected to discrimination by any such entity.”  42 U.S.C. § 12132.</a:t>
            </a:r>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388307" cy="400110"/>
          </a:xfrm>
          <a:prstGeom prst="rect">
            <a:avLst/>
          </a:prstGeom>
          <a:noFill/>
        </p:spPr>
        <p:txBody>
          <a:bodyPr wrap="square" rtlCol="0">
            <a:spAutoFit/>
          </a:bodyPr>
          <a:lstStyle/>
          <a:p>
            <a:r>
              <a:rPr lang="en-US" sz="2000" b="1" dirty="0">
                <a:solidFill>
                  <a:schemeClr val="bg1"/>
                </a:solidFill>
              </a:rPr>
              <a:t>1</a:t>
            </a:r>
          </a:p>
        </p:txBody>
      </p:sp>
    </p:spTree>
    <p:extLst>
      <p:ext uri="{BB962C8B-B14F-4D97-AF65-F5344CB8AC3E}">
        <p14:creationId xmlns:p14="http://schemas.microsoft.com/office/powerpoint/2010/main" val="36730427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normAutofit/>
          </a:bodyPr>
          <a:lstStyle/>
          <a:p>
            <a:r>
              <a:rPr lang="en-US" b="1" noProof="0" dirty="0">
                <a:solidFill>
                  <a:srgbClr val="C00000"/>
                </a:solidFill>
              </a:rPr>
              <a:t>VII.  Other issues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a:bodyPr>
          <a:lstStyle/>
          <a:p>
            <a:pPr marL="0" indent="0">
              <a:buNone/>
            </a:pPr>
            <a:endParaRPr lang="en-US" sz="2400" b="1" dirty="0"/>
          </a:p>
          <a:p>
            <a:r>
              <a:rPr lang="en-US" sz="2400" dirty="0"/>
              <a:t>Housing</a:t>
            </a:r>
          </a:p>
          <a:p>
            <a:pPr lvl="1"/>
            <a:r>
              <a:rPr lang="en-US" sz="2000" dirty="0"/>
              <a:t>Problems with roommates, school housing policies, emotional support animals</a:t>
            </a:r>
          </a:p>
          <a:p>
            <a:r>
              <a:rPr lang="en-US" sz="2400" dirty="0"/>
              <a:t>Graduation/credit requirements</a:t>
            </a:r>
          </a:p>
          <a:p>
            <a:pPr lvl="1"/>
            <a:r>
              <a:rPr lang="en-US" sz="2000" dirty="0"/>
              <a:t>Usually arises in the context of a student who has already taken a leave of absence</a:t>
            </a:r>
          </a:p>
          <a:p>
            <a:pPr lvl="1"/>
            <a:r>
              <a:rPr lang="en-US" sz="2000" dirty="0"/>
              <a:t>Typically better to address before a student takes leave</a:t>
            </a:r>
          </a:p>
          <a:p>
            <a:r>
              <a:rPr lang="en-US" sz="2400" dirty="0"/>
              <a:t>Privacy issues</a:t>
            </a:r>
          </a:p>
          <a:p>
            <a:pPr lvl="1"/>
            <a:r>
              <a:rPr lang="en-US" sz="2000" dirty="0"/>
              <a:t>Health Insurance Portability and Accountability Act (“HIPAA”)</a:t>
            </a:r>
          </a:p>
          <a:p>
            <a:pPr lvl="1"/>
            <a:r>
              <a:rPr lang="en-US" sz="2000" dirty="0"/>
              <a:t>Family Educational Rights and Privacy Act (“FERPA”)</a:t>
            </a:r>
          </a:p>
          <a:p>
            <a:pPr lvl="1"/>
            <a:r>
              <a:rPr lang="en-US" sz="2000" dirty="0"/>
              <a:t>Inappropriate use of medical information</a:t>
            </a:r>
          </a:p>
          <a:p>
            <a:pPr lvl="1"/>
            <a:r>
              <a:rPr lang="en-US" sz="2000" dirty="0"/>
              <a:t>Confidentiality violations of disciplinary records or medical records related to disability</a:t>
            </a:r>
          </a:p>
          <a:p>
            <a:pPr lvl="1"/>
            <a:endParaRPr lang="en-US" sz="2000" dirty="0"/>
          </a:p>
        </p:txBody>
      </p:sp>
      <p:sp>
        <p:nvSpPr>
          <p:cNvPr id="5" name="TextBox 4"/>
          <p:cNvSpPr txBox="1"/>
          <p:nvPr/>
        </p:nvSpPr>
        <p:spPr>
          <a:xfrm>
            <a:off x="11523945" y="6153542"/>
            <a:ext cx="450937" cy="400110"/>
          </a:xfrm>
          <a:prstGeom prst="rect">
            <a:avLst/>
          </a:prstGeom>
          <a:noFill/>
        </p:spPr>
        <p:txBody>
          <a:bodyPr wrap="square" rtlCol="0">
            <a:spAutoFit/>
          </a:bodyPr>
          <a:lstStyle/>
          <a:p>
            <a:r>
              <a:rPr lang="en-US" sz="2000" b="1" dirty="0">
                <a:solidFill>
                  <a:schemeClr val="bg1"/>
                </a:solidFill>
              </a:rPr>
              <a:t>26</a:t>
            </a:r>
          </a:p>
        </p:txBody>
      </p:sp>
      <p:pic>
        <p:nvPicPr>
          <p:cNvPr id="6" name="Picture 5" descr="Inclusivity Strategic Consulting">
            <a:extLst>
              <a:ext uri="{FF2B5EF4-FFF2-40B4-BE49-F238E27FC236}">
                <a16:creationId xmlns:a16="http://schemas.microsoft.com/office/drawing/2014/main" id="{9B99E37C-4B25-444D-9876-BB01F622D6B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12376635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dirty="0">
                <a:solidFill>
                  <a:srgbClr val="C00000"/>
                </a:solidFill>
              </a:rPr>
              <a:t>V</a:t>
            </a:r>
            <a:r>
              <a:rPr lang="en-US" b="1" noProof="0" dirty="0">
                <a:solidFill>
                  <a:srgbClr val="C00000"/>
                </a:solidFill>
              </a:rPr>
              <a:t>III. Prior Higher Education Cases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Jane Doe v. Hunter College (2005)</a:t>
            </a:r>
          </a:p>
          <a:p>
            <a:r>
              <a:rPr lang="en-US" sz="2400" dirty="0"/>
              <a:t>Student took an overdose of over-the-counter drugs in a suicide gesture or attempt.  By the time she got back from the hospital, the College had changed the locks on her dorm room. </a:t>
            </a:r>
          </a:p>
          <a:p>
            <a:r>
              <a:rPr lang="en-US" sz="2400" dirty="0"/>
              <a:t>The College required that she not return to college housing for the upcoming Summer and Fall semesters, that she get treatment, and that she re-apply for residency the following Spring semester.</a:t>
            </a:r>
          </a:p>
          <a:p>
            <a:r>
              <a:rPr lang="en-US" sz="2400" dirty="0"/>
              <a:t>Settled after defeating motion to dismiss.</a:t>
            </a:r>
          </a:p>
          <a:p>
            <a:r>
              <a:rPr lang="en-US" sz="2400" dirty="0"/>
              <a:t>Led to revision of residence hall policy regarding return to dormitory after suicide attempt.</a:t>
            </a:r>
          </a:p>
          <a:p>
            <a:pPr lvl="1"/>
            <a:endParaRPr lang="en-US" sz="2000"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450937" cy="400110"/>
          </a:xfrm>
          <a:prstGeom prst="rect">
            <a:avLst/>
          </a:prstGeom>
          <a:noFill/>
        </p:spPr>
        <p:txBody>
          <a:bodyPr wrap="square" rtlCol="0">
            <a:spAutoFit/>
          </a:bodyPr>
          <a:lstStyle/>
          <a:p>
            <a:r>
              <a:rPr lang="en-US" sz="2000" b="1" dirty="0">
                <a:solidFill>
                  <a:schemeClr val="bg1"/>
                </a:solidFill>
              </a:rPr>
              <a:t>27</a:t>
            </a:r>
          </a:p>
        </p:txBody>
      </p:sp>
    </p:spTree>
    <p:extLst>
      <p:ext uri="{BB962C8B-B14F-4D97-AF65-F5344CB8AC3E}">
        <p14:creationId xmlns:p14="http://schemas.microsoft.com/office/powerpoint/2010/main" val="42496840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noProof="0" dirty="0">
                <a:solidFill>
                  <a:srgbClr val="C00000"/>
                </a:solidFill>
              </a:rPr>
              <a:t>VIII. Prior Higher Education Cases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fontScale="85000" lnSpcReduction="20000"/>
          </a:bodyPr>
          <a:lstStyle/>
          <a:p>
            <a:pPr marL="0" indent="0">
              <a:buNone/>
            </a:pPr>
            <a:endParaRPr lang="en-US" sz="2400" b="1" dirty="0"/>
          </a:p>
          <a:p>
            <a:pPr marL="0" indent="0">
              <a:buNone/>
            </a:pPr>
            <a:r>
              <a:rPr lang="en-US" b="1" dirty="0"/>
              <a:t>Nott v. George Washington University (2005)</a:t>
            </a:r>
          </a:p>
          <a:p>
            <a:pPr>
              <a:lnSpc>
                <a:spcPct val="110000"/>
              </a:lnSpc>
            </a:pPr>
            <a:r>
              <a:rPr lang="en-US" sz="2600" dirty="0"/>
              <a:t>Student began to experience depression after a friend and fellow student took his own life by jumping out of a dorm room window as Mr. Nott was trying to break into the student’s room to save him.  After the incident, Mr. Nott sought treatment and medication for his depression.  </a:t>
            </a:r>
          </a:p>
          <a:p>
            <a:pPr>
              <a:lnSpc>
                <a:spcPct val="110000"/>
              </a:lnSpc>
            </a:pPr>
            <a:r>
              <a:rPr lang="en-US" sz="2600" dirty="0"/>
              <a:t>Fearful one night that the medications might be making him suicidal, he voluntarily checked himself in to a hospital.  That same day, the University let him know that it was evicting him from University Housing pursuant to the residence hall’s policy on “psychological distress.”  The next day, the University suspended him, banned him from campus, and initiated disciplinary proceedings against him for engaging in “endangering behavior.”</a:t>
            </a:r>
          </a:p>
          <a:p>
            <a:pPr>
              <a:lnSpc>
                <a:spcPct val="110000"/>
              </a:lnSpc>
            </a:pPr>
            <a:r>
              <a:rPr lang="en-US" sz="2600" dirty="0"/>
              <a:t>The case settled and the agreement is confidential.</a:t>
            </a:r>
          </a:p>
          <a:p>
            <a:pPr lvl="1"/>
            <a:endParaRPr lang="en-US" sz="2000" dirty="0"/>
          </a:p>
          <a:p>
            <a:endParaRPr lang="en-US" sz="2400" dirty="0"/>
          </a:p>
        </p:txBody>
      </p:sp>
      <p:sp>
        <p:nvSpPr>
          <p:cNvPr id="5" name="TextBox 4"/>
          <p:cNvSpPr txBox="1"/>
          <p:nvPr/>
        </p:nvSpPr>
        <p:spPr>
          <a:xfrm>
            <a:off x="11523945" y="6153542"/>
            <a:ext cx="450937" cy="400110"/>
          </a:xfrm>
          <a:prstGeom prst="rect">
            <a:avLst/>
          </a:prstGeom>
          <a:noFill/>
        </p:spPr>
        <p:txBody>
          <a:bodyPr wrap="square" rtlCol="0">
            <a:spAutoFit/>
          </a:bodyPr>
          <a:lstStyle/>
          <a:p>
            <a:r>
              <a:rPr lang="en-US" sz="2000" b="1" dirty="0">
                <a:solidFill>
                  <a:schemeClr val="bg1"/>
                </a:solidFill>
              </a:rPr>
              <a:t>28</a:t>
            </a:r>
          </a:p>
        </p:txBody>
      </p:sp>
      <p:pic>
        <p:nvPicPr>
          <p:cNvPr id="6" name="Picture 5" descr="Inclusivity Strategic Consulting">
            <a:extLst>
              <a:ext uri="{FF2B5EF4-FFF2-40B4-BE49-F238E27FC236}">
                <a16:creationId xmlns:a16="http://schemas.microsoft.com/office/drawing/2014/main" id="{41A4192B-ED0C-43A1-AD79-0575D1C34B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27875917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noProof="0" dirty="0">
                <a:solidFill>
                  <a:srgbClr val="C00000"/>
                </a:solidFill>
              </a:rPr>
              <a:t>VIII. Prior Higher Education Cases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fontScale="85000" lnSpcReduction="10000"/>
          </a:bodyPr>
          <a:lstStyle/>
          <a:p>
            <a:pPr marL="0" indent="0">
              <a:buNone/>
            </a:pPr>
            <a:endParaRPr lang="en-US" sz="2400" b="1" dirty="0"/>
          </a:p>
          <a:p>
            <a:pPr marL="0" indent="0">
              <a:buNone/>
            </a:pPr>
            <a:r>
              <a:rPr lang="en-US" b="1" dirty="0"/>
              <a:t>Alejandro v. Palm Beach State College (2011)</a:t>
            </a:r>
          </a:p>
          <a:p>
            <a:pPr>
              <a:lnSpc>
                <a:spcPct val="100000"/>
              </a:lnSpc>
            </a:pPr>
            <a:r>
              <a:rPr lang="en-US" sz="2600" dirty="0"/>
              <a:t>Student filed suit against the College to enforce her right to take her psychiatric service dog, who was trained to help her avoid panic attacks, on campus.  </a:t>
            </a:r>
          </a:p>
          <a:p>
            <a:pPr>
              <a:lnSpc>
                <a:spcPct val="100000"/>
              </a:lnSpc>
            </a:pPr>
            <a:r>
              <a:rPr lang="en-US" sz="2600" dirty="0"/>
              <a:t>The College refused her request for a reasonable modification of its “animal control” policy.  The College filed disciplinary charges when she brought her dog on campus. </a:t>
            </a:r>
          </a:p>
          <a:p>
            <a:pPr>
              <a:lnSpc>
                <a:spcPct val="100000"/>
              </a:lnSpc>
            </a:pPr>
            <a:r>
              <a:rPr lang="en-US" sz="2600" dirty="0"/>
              <a:t>Ms. Alejandro provided the College with sufficient documentation to support her request, including the opinion of a mental health professional and information about her dog’s training.  In response, the College made inappropriate inquiries into the nature and causes of her mental illness.</a:t>
            </a:r>
          </a:p>
          <a:p>
            <a:pPr>
              <a:lnSpc>
                <a:spcPct val="100000"/>
              </a:lnSpc>
            </a:pPr>
            <a:r>
              <a:rPr lang="en-US" sz="2600" dirty="0"/>
              <a:t>The Southern District of Florida entered an order in Ms. Alejandro’s favor in November 2011, and Ms. Alejandro secured a favorable settlement in February 2012.</a:t>
            </a:r>
          </a:p>
          <a:p>
            <a:pPr lvl="1"/>
            <a:endParaRPr lang="en-US" sz="2000" dirty="0"/>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450937" cy="400110"/>
          </a:xfrm>
          <a:prstGeom prst="rect">
            <a:avLst/>
          </a:prstGeom>
          <a:noFill/>
        </p:spPr>
        <p:txBody>
          <a:bodyPr wrap="square" rtlCol="0">
            <a:spAutoFit/>
          </a:bodyPr>
          <a:lstStyle/>
          <a:p>
            <a:r>
              <a:rPr lang="en-US" sz="2000" b="1" dirty="0">
                <a:solidFill>
                  <a:schemeClr val="bg1"/>
                </a:solidFill>
              </a:rPr>
              <a:t>29</a:t>
            </a:r>
          </a:p>
        </p:txBody>
      </p:sp>
    </p:spTree>
    <p:extLst>
      <p:ext uri="{BB962C8B-B14F-4D97-AF65-F5344CB8AC3E}">
        <p14:creationId xmlns:p14="http://schemas.microsoft.com/office/powerpoint/2010/main" val="22920087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noProof="0" dirty="0">
                <a:solidFill>
                  <a:srgbClr val="C00000"/>
                </a:solidFill>
              </a:rPr>
              <a:t>VIII. Prior Higher Education Cases</a:t>
            </a:r>
            <a:br>
              <a:rPr lang="en-US" b="1" dirty="0"/>
            </a:br>
            <a:endParaRPr lang="en-US" sz="2800" b="1" noProof="0" dirty="0"/>
          </a:p>
        </p:txBody>
      </p:sp>
      <p:sp>
        <p:nvSpPr>
          <p:cNvPr id="3" name="Content Placeholder 2"/>
          <p:cNvSpPr>
            <a:spLocks noGrp="1"/>
          </p:cNvSpPr>
          <p:nvPr>
            <p:ph idx="1"/>
          </p:nvPr>
        </p:nvSpPr>
        <p:spPr>
          <a:xfrm>
            <a:off x="838200" y="1498600"/>
            <a:ext cx="10515600" cy="4914726"/>
          </a:xfrm>
          <a:solidFill>
            <a:srgbClr val="CFD4D8"/>
          </a:solidFill>
          <a:effectLst>
            <a:softEdge rad="12700"/>
          </a:effectLst>
        </p:spPr>
        <p:txBody>
          <a:bodyPr>
            <a:normAutofit/>
          </a:bodyPr>
          <a:lstStyle/>
          <a:p>
            <a:pPr marL="0" indent="0">
              <a:buNone/>
            </a:pPr>
            <a:endParaRPr lang="en-US" sz="2400" b="1" dirty="0"/>
          </a:p>
          <a:p>
            <a:pPr marL="0" indent="0">
              <a:buNone/>
            </a:pPr>
            <a:r>
              <a:rPr lang="en-US" sz="2400" b="1" dirty="0"/>
              <a:t>U.S. v. University of Tennessee Health Science Center (2016) - </a:t>
            </a:r>
            <a:r>
              <a:rPr lang="en-US" sz="2400" dirty="0">
                <a:hlinkClick r:id="rId3"/>
              </a:rPr>
              <a:t>https://www.justice.gov/crt/case-document/university-tennessee-health-science-center-settlement-agreement</a:t>
            </a:r>
            <a:r>
              <a:rPr lang="en-US" sz="2400" dirty="0"/>
              <a:t> </a:t>
            </a:r>
          </a:p>
          <a:p>
            <a:endParaRPr lang="en-US" sz="2200" dirty="0"/>
          </a:p>
          <a:p>
            <a:r>
              <a:rPr lang="en-US" sz="2200" dirty="0"/>
              <a:t>Student with PTSD experienced a crisis and agreed to a 2-week voluntary leave of absence and other accommodations (assignment extensions).</a:t>
            </a:r>
          </a:p>
          <a:p>
            <a:r>
              <a:rPr lang="en-US" sz="2200" dirty="0"/>
              <a:t>When she returned from leave, the school placed her on mandatory medical leave of absence, prohibited her from submitting her work, prohibited her from contacting professors or other students, and banned her from campus and from school email.</a:t>
            </a:r>
          </a:p>
          <a:p>
            <a:r>
              <a:rPr lang="en-US" sz="2200" dirty="0"/>
              <a:t>Upon readmission the following semester, the school refused accommodations of extensions on assignments and charged her with unprofessional conduct.</a:t>
            </a:r>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30</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BA91467A-44E9-4E4A-8C1E-1CD5984DE2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931870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dirty="0">
                <a:solidFill>
                  <a:srgbClr val="C00000"/>
                </a:solidFill>
              </a:rPr>
              <a:t>VIII</a:t>
            </a:r>
            <a:r>
              <a:rPr lang="en-US" b="1" noProof="0" dirty="0">
                <a:solidFill>
                  <a:srgbClr val="C00000"/>
                </a:solidFill>
              </a:rPr>
              <a:t>. Prior Higher Education Cases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fontScale="92500" lnSpcReduction="20000"/>
          </a:bodyPr>
          <a:lstStyle/>
          <a:p>
            <a:pPr marL="0" indent="0">
              <a:buNone/>
            </a:pPr>
            <a:endParaRPr lang="en-US" sz="2400" b="1" dirty="0"/>
          </a:p>
          <a:p>
            <a:pPr marL="0" indent="0">
              <a:buNone/>
            </a:pPr>
            <a:r>
              <a:rPr lang="en-US" sz="2600" b="1" dirty="0"/>
              <a:t>U.S. v. University of Tennessee Health Science Center (2016) – cont’d</a:t>
            </a:r>
          </a:p>
          <a:p>
            <a:r>
              <a:rPr lang="en-US" sz="2400" dirty="0"/>
              <a:t>DOJ settlement required:</a:t>
            </a:r>
          </a:p>
          <a:p>
            <a:pPr lvl="1"/>
            <a:r>
              <a:rPr lang="en-US" sz="2000" dirty="0"/>
              <a:t>Individualized assessment of direct threat based on current medical knowledge and objective evidence.</a:t>
            </a:r>
          </a:p>
          <a:p>
            <a:pPr lvl="1"/>
            <a:r>
              <a:rPr lang="en-US" sz="2000" dirty="0"/>
              <a:t>Amendment to leave of absence policy.</a:t>
            </a:r>
          </a:p>
          <a:p>
            <a:pPr lvl="2"/>
            <a:r>
              <a:rPr lang="en-US" sz="1600" dirty="0"/>
              <a:t>Require individualized assessment prior to mandatory medical leave, based on opinions of the student’s treating physician and recommendations of University health professionals</a:t>
            </a:r>
          </a:p>
          <a:p>
            <a:pPr lvl="2"/>
            <a:r>
              <a:rPr lang="en-US" sz="1600" dirty="0"/>
              <a:t>Require consideration of reasonable modifications to avoid leave of absence</a:t>
            </a:r>
          </a:p>
          <a:p>
            <a:pPr lvl="2"/>
            <a:r>
              <a:rPr lang="en-US" sz="1600" dirty="0"/>
              <a:t>Allows mandatory leave only if </a:t>
            </a:r>
          </a:p>
          <a:p>
            <a:pPr lvl="3"/>
            <a:r>
              <a:rPr lang="en-US" sz="1400" dirty="0"/>
              <a:t>Continued participation would require unreasonable modifications or fundamental alterations</a:t>
            </a:r>
          </a:p>
          <a:p>
            <a:pPr lvl="3"/>
            <a:r>
              <a:rPr lang="en-US" sz="1400" dirty="0"/>
              <a:t>The student rejects all reasonable modifications</a:t>
            </a:r>
          </a:p>
          <a:p>
            <a:pPr lvl="3"/>
            <a:r>
              <a:rPr lang="en-US" sz="1400" dirty="0"/>
              <a:t>Even with reasonable modifications, the student cannot meet essential eligibility requirements</a:t>
            </a:r>
          </a:p>
          <a:p>
            <a:pPr lvl="1"/>
            <a:r>
              <a:rPr lang="en-US" sz="2000" dirty="0"/>
              <a:t>Require eligibility requirements and discipline policies not to be based on stereotypes or generalizations and subject to reasonable modifications.</a:t>
            </a:r>
          </a:p>
          <a:p>
            <a:pPr lvl="1"/>
            <a:r>
              <a:rPr lang="en-US" sz="2000" dirty="0"/>
              <a:t>Change student’s grades.</a:t>
            </a:r>
          </a:p>
          <a:p>
            <a:pPr lvl="1"/>
            <a:r>
              <a:rPr lang="en-US" sz="2000" dirty="0"/>
              <a:t>$45,000 damages.</a:t>
            </a:r>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31</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64343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dirty="0">
                <a:solidFill>
                  <a:srgbClr val="C00000"/>
                </a:solidFill>
              </a:rPr>
              <a:t>V</a:t>
            </a:r>
            <a:r>
              <a:rPr lang="en-US" b="1" noProof="0" dirty="0">
                <a:solidFill>
                  <a:srgbClr val="C00000"/>
                </a:solidFill>
              </a:rPr>
              <a:t>III. Prior Higher Education Cases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fontScale="92500" lnSpcReduction="10000"/>
          </a:bodyPr>
          <a:lstStyle/>
          <a:p>
            <a:pPr marL="0" indent="0">
              <a:buNone/>
            </a:pPr>
            <a:r>
              <a:rPr lang="en-US" sz="2600" b="1" dirty="0"/>
              <a:t>W.P. v. Princeton University/U.S. v. Princeton University (2016)</a:t>
            </a:r>
          </a:p>
          <a:p>
            <a:r>
              <a:rPr lang="en-US" sz="2400" dirty="0"/>
              <a:t>Student impulsively took an overdose of antidepressants in his dorm room, then went to the hospital on his own.</a:t>
            </a:r>
          </a:p>
          <a:p>
            <a:r>
              <a:rPr lang="en-US" sz="2400" dirty="0"/>
              <a:t>Princeton “voluntarily” withdrew him from its program.</a:t>
            </a:r>
          </a:p>
          <a:p>
            <a:r>
              <a:rPr lang="en-US" sz="2400" dirty="0"/>
              <a:t>DOJ reached an agreement:</a:t>
            </a:r>
          </a:p>
          <a:p>
            <a:pPr lvl="1"/>
            <a:r>
              <a:rPr lang="en-US" sz="2000" dirty="0"/>
              <a:t>Requiring Princeton to change its policies regarding leaves of absence and reinstatement to allow one-semester and two-semester leaves of absence and to allow for reasonable modifications when a three-semester leave is needed.</a:t>
            </a:r>
          </a:p>
          <a:p>
            <a:pPr lvl="1"/>
            <a:r>
              <a:rPr lang="en-US" sz="2000" dirty="0"/>
              <a:t>Ensuring that Princeton’s Counseling and Psychological Services treatment recommendations to students are individualized and based on current medical knowledge and objective evidence, and include consideration of the opinions of the student’s treating physician.</a:t>
            </a:r>
          </a:p>
          <a:p>
            <a:pPr lvl="1"/>
            <a:r>
              <a:rPr lang="en-US" sz="2000" dirty="0"/>
              <a:t>Requiring Princeton to revise its forms for reinstatement to prevent use of discriminatory eligibility criteria.</a:t>
            </a:r>
          </a:p>
          <a:p>
            <a:pPr lvl="1"/>
            <a:r>
              <a:rPr lang="en-US" sz="2000" dirty="0"/>
              <a:t>Requiring individual assessments of direct threat and legitimate safety requirements.</a:t>
            </a:r>
          </a:p>
          <a:p>
            <a:r>
              <a:rPr lang="en-US" sz="2400" dirty="0"/>
              <a:t>Student’s federal </a:t>
            </a:r>
            <a:r>
              <a:rPr lang="en-US" sz="2400"/>
              <a:t>lawsuit settled in 2019</a:t>
            </a:r>
            <a:endParaRPr lang="en-US" sz="2400" dirty="0"/>
          </a:p>
          <a:p>
            <a:endParaRPr lang="en-US" sz="2400" dirty="0"/>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32</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Picture 5" descr="Inclusivity Strategic Consulting">
            <a:extLst>
              <a:ext uri="{FF2B5EF4-FFF2-40B4-BE49-F238E27FC236}">
                <a16:creationId xmlns:a16="http://schemas.microsoft.com/office/drawing/2014/main" id="{24A9CB4A-8FD3-4C57-AA2D-73E9CA9A80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16969960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dirty="0">
                <a:solidFill>
                  <a:srgbClr val="C00000"/>
                </a:solidFill>
              </a:rPr>
              <a:t>IX</a:t>
            </a:r>
            <a:r>
              <a:rPr lang="en-US" b="1" noProof="0" dirty="0">
                <a:solidFill>
                  <a:srgbClr val="C00000"/>
                </a:solidFill>
              </a:rPr>
              <a:t>. </a:t>
            </a:r>
            <a:r>
              <a:rPr lang="en-US" b="1" dirty="0">
                <a:solidFill>
                  <a:srgbClr val="C00000"/>
                </a:solidFill>
              </a:rPr>
              <a:t>Resources</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fontScale="92500"/>
          </a:bodyPr>
          <a:lstStyle/>
          <a:p>
            <a:r>
              <a:rPr lang="en-US" dirty="0"/>
              <a:t>Higher Education’s Next Great Challenge: Ensuring Full Inclusion for Students with Disabilities, </a:t>
            </a:r>
            <a:r>
              <a:rPr lang="en-US" dirty="0">
                <a:hlinkClick r:id="rId3"/>
              </a:rPr>
              <a:t>https://iel.org/higher-education-inclusion-guide</a:t>
            </a:r>
            <a:endParaRPr lang="en-US" dirty="0"/>
          </a:p>
          <a:p>
            <a:r>
              <a:rPr lang="en-US" dirty="0"/>
              <a:t>Campus Mental Health: Know Your Rights, </a:t>
            </a:r>
            <a:r>
              <a:rPr lang="en-US" dirty="0">
                <a:hlinkClick r:id="rId4"/>
              </a:rPr>
              <a:t>https://bazelon.org/resource-library/publications/</a:t>
            </a:r>
            <a:endParaRPr lang="en-US" dirty="0"/>
          </a:p>
          <a:p>
            <a:r>
              <a:rPr lang="en-US" dirty="0"/>
              <a:t>Emotional Support Animal Fact Sheet, </a:t>
            </a:r>
            <a:r>
              <a:rPr lang="en-US" dirty="0">
                <a:hlinkClick r:id="rId4"/>
              </a:rPr>
              <a:t>https://bazelon.org/resource-library/publications/</a:t>
            </a:r>
            <a:endParaRPr lang="en-US" dirty="0"/>
          </a:p>
          <a:p>
            <a:r>
              <a:rPr lang="en-US" dirty="0"/>
              <a:t>Stanford Mental Health Settlement, </a:t>
            </a:r>
            <a:r>
              <a:rPr lang="en-US" dirty="0">
                <a:hlinkClick r:id="rId5"/>
              </a:rPr>
              <a:t>https://dralegal.org/press/stanford-and-students-with-mental-health-disabilities-reach-landmark-settlement/</a:t>
            </a:r>
            <a:r>
              <a:rPr lang="en-US" dirty="0"/>
              <a:t> </a:t>
            </a:r>
            <a:endParaRPr lang="en-US" u="sng" dirty="0">
              <a:hlinkClick r:id="rId6">
                <a:extLst>
                  <a:ext uri="{A12FA001-AC4F-418D-AE19-62706E023703}">
                    <ahyp:hlinkClr xmlns:ahyp="http://schemas.microsoft.com/office/drawing/2018/hyperlinkcolor" val="tx"/>
                  </a:ext>
                </a:extLst>
              </a:hlinkClick>
            </a:endParaRPr>
          </a:p>
          <a:p>
            <a:r>
              <a:rPr lang="en-US" dirty="0"/>
              <a:t>2019 </a:t>
            </a:r>
            <a:r>
              <a:rPr lang="en-US"/>
              <a:t>DoE Guidance, </a:t>
            </a:r>
            <a:r>
              <a:rPr lang="en-US" dirty="0">
                <a:hlinkClick r:id="rId6"/>
              </a:rPr>
              <a:t>https://studentprivacy.ed.gov/resources/joint-guidance-application-ferpa-and-hipaa-student-health-records</a:t>
            </a:r>
            <a:r>
              <a:rPr lang="en-US" dirty="0"/>
              <a:t> </a:t>
            </a:r>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33</a:t>
            </a:r>
          </a:p>
        </p:txBody>
      </p:sp>
      <p:pic>
        <p:nvPicPr>
          <p:cNvPr id="7" name="Picture 6" descr="Bazelon Center">
            <a:extLst>
              <a:ext uri="{FF2B5EF4-FFF2-40B4-BE49-F238E27FC236}">
                <a16:creationId xmlns:a16="http://schemas.microsoft.com/office/drawing/2014/main" id="{54E72E2A-8B7D-4E4A-A19E-C1D145D1E71D}"/>
              </a:ext>
            </a:extLst>
          </p:cNvPr>
          <p:cNvPicPr>
            <a:picLocks noChangeAspect="1"/>
          </p:cNvPicPr>
          <p:nvPr/>
        </p:nvPicPr>
        <p:blipFill>
          <a:blip r:embed="rId7"/>
          <a:stretch>
            <a:fillRect/>
          </a:stretch>
        </p:blipFill>
        <p:spPr>
          <a:xfrm>
            <a:off x="10547577" y="686500"/>
            <a:ext cx="621846" cy="682811"/>
          </a:xfrm>
          <a:prstGeom prst="rect">
            <a:avLst/>
          </a:prstGeom>
        </p:spPr>
      </p:pic>
    </p:spTree>
    <p:extLst>
      <p:ext uri="{BB962C8B-B14F-4D97-AF65-F5344CB8AC3E}">
        <p14:creationId xmlns:p14="http://schemas.microsoft.com/office/powerpoint/2010/main" val="9767194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38203"/>
            <a:ext cx="10515600" cy="1352485"/>
          </a:xfrm>
          <a:solidFill>
            <a:schemeClr val="bg1"/>
          </a:solidFill>
          <a:effectLst>
            <a:softEdge rad="12700"/>
          </a:effectLst>
        </p:spPr>
        <p:txBody>
          <a:bodyPr>
            <a:normAutofit/>
          </a:bodyPr>
          <a:lstStyle/>
          <a:p>
            <a:r>
              <a:rPr lang="en-US" b="1" dirty="0">
                <a:solidFill>
                  <a:srgbClr val="C00000"/>
                </a:solidFill>
              </a:rPr>
              <a:t>X</a:t>
            </a:r>
            <a:r>
              <a:rPr lang="en-US" b="1" noProof="0" dirty="0">
                <a:solidFill>
                  <a:srgbClr val="C00000"/>
                </a:solidFill>
              </a:rPr>
              <a:t>. Contact</a:t>
            </a:r>
            <a:br>
              <a:rPr lang="en-US" b="1" dirty="0"/>
            </a:br>
            <a:endParaRPr lang="en-US" sz="2800" b="1" noProof="0" dirty="0"/>
          </a:p>
        </p:txBody>
      </p:sp>
      <p:sp>
        <p:nvSpPr>
          <p:cNvPr id="3" name="Content Placeholder 2"/>
          <p:cNvSpPr>
            <a:spLocks noGrp="1"/>
          </p:cNvSpPr>
          <p:nvPr>
            <p:ph idx="1"/>
          </p:nvPr>
        </p:nvSpPr>
        <p:spPr>
          <a:xfrm>
            <a:off x="838200" y="1825624"/>
            <a:ext cx="10515600" cy="4587702"/>
          </a:xfrm>
          <a:solidFill>
            <a:srgbClr val="CFD4D8"/>
          </a:solidFill>
          <a:effectLst>
            <a:softEdge rad="12700"/>
          </a:effectLst>
        </p:spPr>
        <p:txBody>
          <a:bodyPr>
            <a:normAutofit/>
          </a:bodyPr>
          <a:lstStyle/>
          <a:p>
            <a:pPr marL="0" indent="0" algn="ctr">
              <a:lnSpc>
                <a:spcPct val="100000"/>
              </a:lnSpc>
              <a:spcBef>
                <a:spcPts val="0"/>
              </a:spcBef>
              <a:buNone/>
            </a:pPr>
            <a:r>
              <a:rPr lang="en-US" b="1" dirty="0">
                <a:solidFill>
                  <a:schemeClr val="accent5">
                    <a:lumMod val="50000"/>
                  </a:schemeClr>
                </a:solidFill>
              </a:rPr>
              <a:t>Jennifer Mathis</a:t>
            </a:r>
          </a:p>
          <a:p>
            <a:pPr marL="0" indent="0" algn="ctr">
              <a:lnSpc>
                <a:spcPct val="100000"/>
              </a:lnSpc>
              <a:spcBef>
                <a:spcPts val="0"/>
              </a:spcBef>
              <a:buNone/>
            </a:pPr>
            <a:r>
              <a:rPr lang="en-US" sz="2400" dirty="0" err="1"/>
              <a:t>Bazelon</a:t>
            </a:r>
            <a:r>
              <a:rPr lang="en-US" sz="2400" dirty="0"/>
              <a:t> Center for Mental Health Law</a:t>
            </a:r>
          </a:p>
          <a:p>
            <a:pPr marL="0" indent="0" algn="ctr">
              <a:lnSpc>
                <a:spcPct val="100000"/>
              </a:lnSpc>
              <a:spcBef>
                <a:spcPts val="0"/>
              </a:spcBef>
              <a:buNone/>
            </a:pPr>
            <a:r>
              <a:rPr lang="fr-FR" sz="2400" dirty="0"/>
              <a:t>1090 Vermont Avenue, NW, Suite 220</a:t>
            </a:r>
            <a:br>
              <a:rPr lang="fr-FR" sz="2400" dirty="0"/>
            </a:br>
            <a:r>
              <a:rPr lang="fr-FR" sz="2400" dirty="0"/>
              <a:t>Washington, DC 20005</a:t>
            </a:r>
            <a:br>
              <a:rPr lang="fr-FR" sz="1600" dirty="0"/>
            </a:br>
            <a:r>
              <a:rPr lang="en-US" sz="2400" dirty="0"/>
              <a:t>202-467-5730</a:t>
            </a:r>
          </a:p>
          <a:p>
            <a:pPr marL="0" indent="0" algn="ctr">
              <a:lnSpc>
                <a:spcPct val="100000"/>
              </a:lnSpc>
              <a:spcBef>
                <a:spcPts val="0"/>
              </a:spcBef>
              <a:buNone/>
            </a:pPr>
            <a:r>
              <a:rPr lang="en-US" b="1" dirty="0">
                <a:solidFill>
                  <a:srgbClr val="430086"/>
                </a:solidFill>
              </a:rPr>
              <a:t>Eve Hill</a:t>
            </a:r>
          </a:p>
          <a:p>
            <a:pPr marL="0" indent="0" algn="ctr">
              <a:lnSpc>
                <a:spcPct val="100000"/>
              </a:lnSpc>
              <a:spcBef>
                <a:spcPts val="0"/>
              </a:spcBef>
              <a:buNone/>
            </a:pPr>
            <a:r>
              <a:rPr lang="en-US" sz="2400" dirty="0"/>
              <a:t>Brown, Goldstein &amp; Levy LLP</a:t>
            </a:r>
          </a:p>
          <a:p>
            <a:pPr marL="0" indent="0" algn="ctr">
              <a:lnSpc>
                <a:spcPct val="100000"/>
              </a:lnSpc>
              <a:spcBef>
                <a:spcPts val="0"/>
              </a:spcBef>
              <a:buNone/>
            </a:pPr>
            <a:r>
              <a:rPr lang="en-US" sz="2400" dirty="0"/>
              <a:t>Inclusivity Strategic Consulting</a:t>
            </a:r>
          </a:p>
          <a:p>
            <a:pPr marL="0" indent="0" algn="ctr">
              <a:lnSpc>
                <a:spcPct val="100000"/>
              </a:lnSpc>
              <a:spcBef>
                <a:spcPts val="0"/>
              </a:spcBef>
              <a:buNone/>
            </a:pPr>
            <a:r>
              <a:rPr lang="en-US" sz="2400" dirty="0"/>
              <a:t>120 E. Baltimore St., Suite 2500, Baltimore, MD 21202</a:t>
            </a:r>
          </a:p>
          <a:p>
            <a:pPr marL="0" indent="0" algn="ctr">
              <a:lnSpc>
                <a:spcPct val="100000"/>
              </a:lnSpc>
              <a:spcBef>
                <a:spcPts val="0"/>
              </a:spcBef>
              <a:buNone/>
            </a:pPr>
            <a:r>
              <a:rPr lang="en-US" sz="2400" dirty="0"/>
              <a:t>1717 K Street, NW, Suite 900, Washington, DC 20006</a:t>
            </a:r>
          </a:p>
          <a:p>
            <a:pPr marL="0" indent="0" algn="ctr">
              <a:lnSpc>
                <a:spcPct val="100000"/>
              </a:lnSpc>
              <a:spcBef>
                <a:spcPts val="0"/>
              </a:spcBef>
              <a:buNone/>
            </a:pPr>
            <a:r>
              <a:rPr lang="en-US" sz="2400" dirty="0"/>
              <a:t>410-962-1030</a:t>
            </a:r>
          </a:p>
          <a:p>
            <a:pPr marL="0" indent="0">
              <a:buNone/>
            </a:pPr>
            <a:endParaRPr lang="en-US" sz="2400" dirty="0"/>
          </a:p>
        </p:txBody>
      </p:sp>
      <p:sp>
        <p:nvSpPr>
          <p:cNvPr id="5" name="TextBox 4"/>
          <p:cNvSpPr txBox="1"/>
          <p:nvPr/>
        </p:nvSpPr>
        <p:spPr>
          <a:xfrm>
            <a:off x="11523945" y="6153542"/>
            <a:ext cx="45093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3</a:t>
            </a:r>
            <a:r>
              <a:rPr lang="en-US" sz="2000" b="1" dirty="0">
                <a:solidFill>
                  <a:prstClr val="white"/>
                </a:solidFill>
                <a:latin typeface="Calibri" panose="020F0502020204030204"/>
              </a:rPr>
              <a:t>3</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7" name="Picture 6" descr="Bazelon Center">
            <a:extLst>
              <a:ext uri="{FF2B5EF4-FFF2-40B4-BE49-F238E27FC236}">
                <a16:creationId xmlns:a16="http://schemas.microsoft.com/office/drawing/2014/main" id="{54E72E2A-8B7D-4E4A-A19E-C1D145D1E71D}"/>
              </a:ext>
            </a:extLst>
          </p:cNvPr>
          <p:cNvPicPr>
            <a:picLocks noChangeAspect="1"/>
          </p:cNvPicPr>
          <p:nvPr/>
        </p:nvPicPr>
        <p:blipFill>
          <a:blip r:embed="rId3"/>
          <a:stretch>
            <a:fillRect/>
          </a:stretch>
        </p:blipFill>
        <p:spPr>
          <a:xfrm>
            <a:off x="10547577" y="686500"/>
            <a:ext cx="621846" cy="682811"/>
          </a:xfrm>
          <a:prstGeom prst="rect">
            <a:avLst/>
          </a:prstGeom>
        </p:spPr>
      </p:pic>
    </p:spTree>
    <p:extLst>
      <p:ext uri="{BB962C8B-B14F-4D97-AF65-F5344CB8AC3E}">
        <p14:creationId xmlns:p14="http://schemas.microsoft.com/office/powerpoint/2010/main" val="1576729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zelon Cente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14969" y="885936"/>
            <a:ext cx="5162061" cy="1895058"/>
          </a:xfrm>
          <a:prstGeom prst="rect">
            <a:avLst/>
          </a:prstGeom>
        </p:spPr>
      </p:pic>
      <p:sp>
        <p:nvSpPr>
          <p:cNvPr id="2" name="Title 1">
            <a:extLst>
              <a:ext uri="{FF2B5EF4-FFF2-40B4-BE49-F238E27FC236}">
                <a16:creationId xmlns:a16="http://schemas.microsoft.com/office/drawing/2014/main" id="{2968F1AB-E002-44F8-9A60-EE640C1BFB3A}"/>
              </a:ext>
            </a:extLst>
          </p:cNvPr>
          <p:cNvSpPr>
            <a:spLocks noGrp="1"/>
          </p:cNvSpPr>
          <p:nvPr>
            <p:ph type="ctrTitle"/>
          </p:nvPr>
        </p:nvSpPr>
        <p:spPr>
          <a:xfrm>
            <a:off x="6893170" y="6627779"/>
            <a:ext cx="3798278" cy="147327"/>
          </a:xfrm>
        </p:spPr>
        <p:txBody>
          <a:bodyPr>
            <a:noAutofit/>
          </a:bodyPr>
          <a:lstStyle/>
          <a:p>
            <a:r>
              <a:rPr lang="en-US" sz="600" dirty="0">
                <a:solidFill>
                  <a:schemeClr val="bg1"/>
                </a:solidFill>
              </a:rPr>
              <a:t>Bazelon and Brown Goldstein</a:t>
            </a:r>
            <a:r>
              <a:rPr lang="en-US" sz="600" baseline="0" dirty="0">
                <a:solidFill>
                  <a:schemeClr val="bg1"/>
                </a:solidFill>
              </a:rPr>
              <a:t> logos</a:t>
            </a:r>
            <a:endParaRPr lang="en-US" sz="600" dirty="0">
              <a:solidFill>
                <a:schemeClr val="bg1"/>
              </a:solidFill>
            </a:endParaRPr>
          </a:p>
        </p:txBody>
      </p:sp>
      <p:sp>
        <p:nvSpPr>
          <p:cNvPr id="5" name="Rectangle 4">
            <a:extLst>
              <a:ext uri="{C183D7F6-B498-43B3-948B-1728B52AA6E4}">
                <adec:decorative xmlns:adec="http://schemas.microsoft.com/office/drawing/2017/decorative" val="1"/>
              </a:ext>
            </a:extLst>
          </p:cNvPr>
          <p:cNvSpPr/>
          <p:nvPr/>
        </p:nvSpPr>
        <p:spPr>
          <a:xfrm>
            <a:off x="0" y="0"/>
            <a:ext cx="1200150" cy="6858000"/>
          </a:xfrm>
          <a:prstGeom prst="rect">
            <a:avLst/>
          </a:prstGeom>
          <a:solidFill>
            <a:srgbClr val="1A3A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prstClr val="white"/>
              </a:solidFill>
            </a:endParaRPr>
          </a:p>
        </p:txBody>
      </p:sp>
      <p:sp>
        <p:nvSpPr>
          <p:cNvPr id="7" name="Rectangle 6">
            <a:extLst>
              <a:ext uri="{C183D7F6-B498-43B3-948B-1728B52AA6E4}">
                <adec:decorative xmlns:adec="http://schemas.microsoft.com/office/drawing/2017/decorative" val="1"/>
              </a:ext>
            </a:extLst>
          </p:cNvPr>
          <p:cNvSpPr/>
          <p:nvPr/>
        </p:nvSpPr>
        <p:spPr>
          <a:xfrm>
            <a:off x="10991850" y="0"/>
            <a:ext cx="1200150" cy="6858000"/>
          </a:xfrm>
          <a:prstGeom prst="rect">
            <a:avLst/>
          </a:prstGeom>
          <a:solidFill>
            <a:srgbClr val="1A3A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prstClr val="white"/>
              </a:solidFill>
            </a:endParaRPr>
          </a:p>
        </p:txBody>
      </p:sp>
      <p:pic>
        <p:nvPicPr>
          <p:cNvPr id="6" name="Picture 5" descr="Brown Goldstein Levy">
            <a:extLst>
              <a:ext uri="{FF2B5EF4-FFF2-40B4-BE49-F238E27FC236}">
                <a16:creationId xmlns:a16="http://schemas.microsoft.com/office/drawing/2014/main" id="{93B9AA1F-889F-4C27-9FEF-2D2402AEAF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59094" y="3687739"/>
            <a:ext cx="4473809" cy="1266815"/>
          </a:xfrm>
          <a:prstGeom prst="rect">
            <a:avLst/>
          </a:prstGeom>
        </p:spPr>
      </p:pic>
      <p:pic>
        <p:nvPicPr>
          <p:cNvPr id="8" name="Picture 7" descr="Inclusivity Strategic Consulting">
            <a:extLst>
              <a:ext uri="{FF2B5EF4-FFF2-40B4-BE49-F238E27FC236}">
                <a16:creationId xmlns:a16="http://schemas.microsoft.com/office/drawing/2014/main" id="{C719B805-3450-4787-A8BF-F9F5B0FD244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59094" y="5047859"/>
            <a:ext cx="4473809" cy="926823"/>
          </a:xfrm>
          <a:prstGeom prst="rect">
            <a:avLst/>
          </a:prstGeom>
        </p:spPr>
      </p:pic>
    </p:spTree>
    <p:extLst>
      <p:ext uri="{BB962C8B-B14F-4D97-AF65-F5344CB8AC3E}">
        <p14:creationId xmlns:p14="http://schemas.microsoft.com/office/powerpoint/2010/main" val="1637009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a:solidFill>
                  <a:srgbClr val="C00000"/>
                </a:solidFill>
              </a:rPr>
              <a:t>I.  Relevant Law:</a:t>
            </a:r>
            <a:br>
              <a:rPr lang="en-US" b="1"/>
            </a:br>
            <a:r>
              <a:rPr lang="en-US" b="1" noProof="0"/>
              <a:t>The Americans with Disabilities Act</a:t>
            </a:r>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noProof="0" dirty="0"/>
          </a:p>
          <a:p>
            <a:r>
              <a:rPr lang="en-US" sz="2400" dirty="0"/>
              <a:t>Title III applies to private colleges and universities.</a:t>
            </a:r>
          </a:p>
          <a:p>
            <a:pPr lvl="1"/>
            <a:r>
              <a:rPr lang="en-US" sz="2200" dirty="0"/>
              <a:t>“No individual shall be discriminated against on the basis of disability in the full and equal enjoyment of the goods, services, facilities, privileges, advantages, or accommodations of any place of public accommodation by any person who owns, leases (or leases to), or operates a place of public accommodation.” 42 U.S.C. § 12182(a).</a:t>
            </a:r>
          </a:p>
          <a:p>
            <a:r>
              <a:rPr lang="en-US" sz="2400" dirty="0"/>
              <a:t>Note that Title III does not cover religious organizations, which may include some religiously affiliated colleges.</a:t>
            </a:r>
          </a:p>
          <a:p>
            <a:endParaRPr lang="en-US" sz="2400" dirty="0"/>
          </a:p>
        </p:txBody>
      </p:sp>
      <p:sp>
        <p:nvSpPr>
          <p:cNvPr id="5" name="TextBox 4"/>
          <p:cNvSpPr txBox="1"/>
          <p:nvPr/>
        </p:nvSpPr>
        <p:spPr>
          <a:xfrm>
            <a:off x="11523945" y="6153542"/>
            <a:ext cx="388307" cy="400110"/>
          </a:xfrm>
          <a:prstGeom prst="rect">
            <a:avLst/>
          </a:prstGeom>
          <a:noFill/>
        </p:spPr>
        <p:txBody>
          <a:bodyPr wrap="square" rtlCol="0">
            <a:spAutoFit/>
          </a:bodyPr>
          <a:lstStyle/>
          <a:p>
            <a:r>
              <a:rPr lang="en-US" sz="2000" b="1" dirty="0">
                <a:solidFill>
                  <a:schemeClr val="bg1"/>
                </a:solidFill>
              </a:rPr>
              <a:t>2</a:t>
            </a:r>
          </a:p>
        </p:txBody>
      </p:sp>
      <p:pic>
        <p:nvPicPr>
          <p:cNvPr id="6" name="Picture 5" descr="Inclusivity Strategic Consulting">
            <a:extLst>
              <a:ext uri="{FF2B5EF4-FFF2-40B4-BE49-F238E27FC236}">
                <a16:creationId xmlns:a16="http://schemas.microsoft.com/office/drawing/2014/main" id="{AD22B353-32F7-4D80-A3FA-A745AAF36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1989882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  Relevant Law:</a:t>
            </a:r>
            <a:br>
              <a:rPr lang="en-US" b="1" dirty="0"/>
            </a:br>
            <a:r>
              <a:rPr lang="en-US" b="1" noProof="0" dirty="0"/>
              <a:t>Section 504</a:t>
            </a:r>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noProof="0" dirty="0"/>
          </a:p>
          <a:p>
            <a:r>
              <a:rPr lang="en-US" sz="2400" noProof="0" dirty="0"/>
              <a:t>Section 504 of the Rehabilitation Act of 1973 (“Section 504”) applies to recipients of federal funding.</a:t>
            </a:r>
          </a:p>
          <a:p>
            <a:r>
              <a:rPr lang="en-US" sz="2400" dirty="0"/>
              <a:t>Language in Section 504 largely tracks the ADA.</a:t>
            </a:r>
          </a:p>
          <a:p>
            <a:pPr lvl="1"/>
            <a:r>
              <a:rPr lang="en-US" sz="2200" dirty="0"/>
              <a:t>“No otherwise qualified individual with a disability . . . shall, </a:t>
            </a:r>
            <a:r>
              <a:rPr lang="en-US" sz="2200" b="1" i="1" dirty="0"/>
              <a:t>solely</a:t>
            </a:r>
            <a:r>
              <a:rPr lang="en-US" sz="2200" dirty="0"/>
              <a:t> by reason of her or his disability, be excluded from the participation in, be denied the benefits of, or be subjected to discrimination under any program or activity receiving Federal financial assistance . . .”  29 U.S.C. § 794(a) (emphasis added).</a:t>
            </a:r>
          </a:p>
          <a:p>
            <a:r>
              <a:rPr lang="en-US" sz="2400" dirty="0"/>
              <a:t>Because nearly all colleges and universities receive some federal financial aid – like Pell grants – they are usually subject to Section 504.</a:t>
            </a:r>
          </a:p>
          <a:p>
            <a:endParaRPr lang="en-US" sz="2400" dirty="0"/>
          </a:p>
        </p:txBody>
      </p:sp>
      <p:pic>
        <p:nvPicPr>
          <p:cNvPr id="11" name="Picture 10" descr="Bazelon Center"/>
          <p:cNvPicPr>
            <a:picLocks noChangeAspect="1"/>
          </p:cNvPicPr>
          <p:nvPr/>
        </p:nvPicPr>
        <p:blipFill>
          <a:blip r:embed="rId3"/>
          <a:stretch>
            <a:fillRect/>
          </a:stretch>
        </p:blipFill>
        <p:spPr>
          <a:xfrm>
            <a:off x="10547577" y="686500"/>
            <a:ext cx="621846" cy="682811"/>
          </a:xfrm>
          <a:prstGeom prst="rect">
            <a:avLst/>
          </a:prstGeom>
        </p:spPr>
      </p:pic>
      <p:sp>
        <p:nvSpPr>
          <p:cNvPr id="6" name="TextBox 5"/>
          <p:cNvSpPr txBox="1"/>
          <p:nvPr/>
        </p:nvSpPr>
        <p:spPr>
          <a:xfrm>
            <a:off x="11523945" y="6153542"/>
            <a:ext cx="388307" cy="400110"/>
          </a:xfrm>
          <a:prstGeom prst="rect">
            <a:avLst/>
          </a:prstGeom>
          <a:noFill/>
        </p:spPr>
        <p:txBody>
          <a:bodyPr wrap="square" rtlCol="0">
            <a:spAutoFit/>
          </a:bodyPr>
          <a:lstStyle/>
          <a:p>
            <a:r>
              <a:rPr lang="en-US" sz="2000" b="1" dirty="0">
                <a:solidFill>
                  <a:schemeClr val="bg1"/>
                </a:solidFill>
              </a:rPr>
              <a:t>3</a:t>
            </a:r>
          </a:p>
        </p:txBody>
      </p:sp>
    </p:spTree>
    <p:extLst>
      <p:ext uri="{BB962C8B-B14F-4D97-AF65-F5344CB8AC3E}">
        <p14:creationId xmlns:p14="http://schemas.microsoft.com/office/powerpoint/2010/main" val="327247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  Relevant Law:</a:t>
            </a:r>
            <a:br>
              <a:rPr lang="en-US" b="1" dirty="0"/>
            </a:br>
            <a:r>
              <a:rPr lang="en-US" b="1" noProof="0" dirty="0"/>
              <a:t>Other Laws to Consider</a:t>
            </a:r>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b="1" noProof="0" dirty="0"/>
          </a:p>
          <a:p>
            <a:r>
              <a:rPr lang="en-US" sz="2400" b="1" noProof="0" dirty="0"/>
              <a:t>Fair Housing Act (“FHA”).  </a:t>
            </a:r>
            <a:r>
              <a:rPr lang="en-US" sz="2400" noProof="0" dirty="0"/>
              <a:t>Applies to colleges and universities </a:t>
            </a:r>
            <a:r>
              <a:rPr lang="en-US" sz="2400" noProof="0" dirty="0" err="1"/>
              <a:t>tha</a:t>
            </a:r>
            <a:r>
              <a:rPr lang="en-US" sz="2400" dirty="0"/>
              <a:t>t provide housing (including dorms).  </a:t>
            </a:r>
            <a:r>
              <a:rPr lang="en-US" sz="2400" i="1" dirty="0"/>
              <a:t>See </a:t>
            </a:r>
            <a:r>
              <a:rPr lang="en-US" sz="2400" dirty="0"/>
              <a:t>42 U.S.C. §§ 3601 </a:t>
            </a:r>
            <a:r>
              <a:rPr lang="en-US" sz="2400" i="1" dirty="0"/>
              <a:t>et seq.</a:t>
            </a:r>
            <a:endParaRPr lang="en-US" sz="2400" dirty="0"/>
          </a:p>
          <a:p>
            <a:r>
              <a:rPr lang="en-US" sz="2400" b="1" dirty="0"/>
              <a:t>State/City anti-discrimination and human rights laws.</a:t>
            </a:r>
            <a:r>
              <a:rPr lang="en-US" sz="2400" dirty="0"/>
              <a:t>  Most states and some cities have laws that further prohibit discrimination on the basis of disabilities.  </a:t>
            </a:r>
          </a:p>
          <a:p>
            <a:r>
              <a:rPr lang="en-US" sz="2400" b="1" dirty="0"/>
              <a:t>Regulations implementing federal statutes.</a:t>
            </a:r>
          </a:p>
          <a:p>
            <a:endParaRPr lang="en-US" sz="2400" dirty="0"/>
          </a:p>
          <a:p>
            <a:endParaRPr lang="en-US" sz="2400" dirty="0"/>
          </a:p>
        </p:txBody>
      </p:sp>
      <p:sp>
        <p:nvSpPr>
          <p:cNvPr id="5" name="TextBox 4"/>
          <p:cNvSpPr txBox="1"/>
          <p:nvPr/>
        </p:nvSpPr>
        <p:spPr>
          <a:xfrm>
            <a:off x="11523945" y="6153542"/>
            <a:ext cx="388307" cy="400110"/>
          </a:xfrm>
          <a:prstGeom prst="rect">
            <a:avLst/>
          </a:prstGeom>
          <a:noFill/>
        </p:spPr>
        <p:txBody>
          <a:bodyPr wrap="square" rtlCol="0">
            <a:spAutoFit/>
          </a:bodyPr>
          <a:lstStyle/>
          <a:p>
            <a:r>
              <a:rPr lang="en-US" sz="2000" b="1" dirty="0">
                <a:solidFill>
                  <a:schemeClr val="bg1"/>
                </a:solidFill>
              </a:rPr>
              <a:t>4</a:t>
            </a:r>
          </a:p>
        </p:txBody>
      </p:sp>
      <p:pic>
        <p:nvPicPr>
          <p:cNvPr id="6" name="Picture 5" descr="Inclusivity Strategic Consulting">
            <a:extLst>
              <a:ext uri="{FF2B5EF4-FFF2-40B4-BE49-F238E27FC236}">
                <a16:creationId xmlns:a16="http://schemas.microsoft.com/office/drawing/2014/main" id="{BBE01C18-51CA-4780-85FB-895985CE2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77265" y="698998"/>
            <a:ext cx="1492897" cy="657816"/>
          </a:xfrm>
          <a:prstGeom prst="rect">
            <a:avLst/>
          </a:prstGeom>
        </p:spPr>
      </p:pic>
    </p:spTree>
    <p:extLst>
      <p:ext uri="{BB962C8B-B14F-4D97-AF65-F5344CB8AC3E}">
        <p14:creationId xmlns:p14="http://schemas.microsoft.com/office/powerpoint/2010/main" val="3146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  Relevant Law:</a:t>
            </a:r>
            <a:br>
              <a:rPr lang="en-US" b="1" dirty="0"/>
            </a:br>
            <a:r>
              <a:rPr lang="en-US" b="1" dirty="0"/>
              <a:t>Other Laws to Consider</a:t>
            </a:r>
            <a:endParaRPr lang="en-US" b="1" noProof="0" dirty="0"/>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noProof="0" dirty="0"/>
          </a:p>
          <a:p>
            <a:r>
              <a:rPr lang="en-US" sz="2400" b="1" dirty="0"/>
              <a:t>Judicial opinions interpreting statutes and their regulations.</a:t>
            </a:r>
          </a:p>
          <a:p>
            <a:r>
              <a:rPr lang="en-US" sz="2400" b="1" dirty="0"/>
              <a:t>U.S. Department of Education’s Office of Civil Rights (“OCR”) Resolution Letters.</a:t>
            </a:r>
            <a:r>
              <a:rPr lang="en-US" sz="2400" dirty="0"/>
              <a:t>  Some relevant letters are available on </a:t>
            </a:r>
            <a:r>
              <a:rPr lang="en-US" sz="2400" dirty="0" err="1"/>
              <a:t>Bazelon’s</a:t>
            </a:r>
            <a:r>
              <a:rPr lang="en-US" sz="2400" dirty="0"/>
              <a:t> website at </a:t>
            </a:r>
            <a:r>
              <a:rPr lang="en-US" sz="2400" dirty="0">
                <a:hlinkClick r:id="rId3"/>
              </a:rPr>
              <a:t>http://www.bazelon.org/our-work/education/</a:t>
            </a:r>
            <a:r>
              <a:rPr lang="en-US" sz="2400" dirty="0"/>
              <a:t>.</a:t>
            </a:r>
          </a:p>
          <a:p>
            <a:r>
              <a:rPr lang="en-US" sz="2400" b="1" dirty="0"/>
              <a:t>U.S. Department of Justice Settlement Agreements.  </a:t>
            </a:r>
            <a:r>
              <a:rPr lang="en-US" sz="2400" dirty="0">
                <a:hlinkClick r:id="rId4"/>
              </a:rPr>
              <a:t>www.ada.gov</a:t>
            </a:r>
            <a:r>
              <a:rPr lang="en-US" sz="2400" dirty="0"/>
              <a:t>; </a:t>
            </a:r>
            <a:r>
              <a:rPr lang="en-US" sz="2400" dirty="0">
                <a:hlinkClick r:id="rId5"/>
              </a:rPr>
              <a:t>https://www.justice.gov/crt/educational-opportunities-cases#disab</a:t>
            </a:r>
            <a:r>
              <a:rPr lang="en-US" sz="2400" b="1" dirty="0"/>
              <a:t>.  </a:t>
            </a:r>
          </a:p>
          <a:p>
            <a:endParaRPr lang="en-US" sz="2400" dirty="0"/>
          </a:p>
        </p:txBody>
      </p:sp>
      <p:pic>
        <p:nvPicPr>
          <p:cNvPr id="11" name="Picture 10" descr="Bazelon Center"/>
          <p:cNvPicPr>
            <a:picLocks noChangeAspect="1"/>
          </p:cNvPicPr>
          <p:nvPr/>
        </p:nvPicPr>
        <p:blipFill>
          <a:blip r:embed="rId6"/>
          <a:stretch>
            <a:fillRect/>
          </a:stretch>
        </p:blipFill>
        <p:spPr>
          <a:xfrm>
            <a:off x="10547577" y="686500"/>
            <a:ext cx="621846" cy="682811"/>
          </a:xfrm>
          <a:prstGeom prst="rect">
            <a:avLst/>
          </a:prstGeom>
        </p:spPr>
      </p:pic>
      <p:sp>
        <p:nvSpPr>
          <p:cNvPr id="6" name="TextBox 5"/>
          <p:cNvSpPr txBox="1"/>
          <p:nvPr/>
        </p:nvSpPr>
        <p:spPr>
          <a:xfrm>
            <a:off x="11523945" y="6153542"/>
            <a:ext cx="3883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5</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558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II.  Major Issue #1:</a:t>
            </a:r>
            <a:br>
              <a:rPr lang="en-US" b="1" dirty="0"/>
            </a:br>
            <a:r>
              <a:rPr lang="en-US" sz="2800" b="1" noProof="0" dirty="0"/>
              <a:t>Meeting the definition of “disability” under the ADA</a:t>
            </a:r>
          </a:p>
        </p:txBody>
      </p:sp>
      <p:sp>
        <p:nvSpPr>
          <p:cNvPr id="3" name="Content Placeholder 2"/>
          <p:cNvSpPr>
            <a:spLocks noGrp="1"/>
          </p:cNvSpPr>
          <p:nvPr>
            <p:ph idx="1"/>
          </p:nvPr>
        </p:nvSpPr>
        <p:spPr>
          <a:solidFill>
            <a:srgbClr val="CFD4D8"/>
          </a:solidFill>
          <a:effectLst>
            <a:softEdge rad="12700"/>
          </a:effectLst>
        </p:spPr>
        <p:txBody>
          <a:bodyPr>
            <a:normAutofit/>
          </a:bodyPr>
          <a:lstStyle/>
          <a:p>
            <a:endParaRPr lang="en-US" sz="2400" noProof="0" dirty="0"/>
          </a:p>
          <a:p>
            <a:r>
              <a:rPr lang="en-US" sz="2400" noProof="0" dirty="0"/>
              <a:t>The ADA defines “disability”</a:t>
            </a:r>
            <a:r>
              <a:rPr lang="en-US" sz="2400" dirty="0"/>
              <a:t> as an “impairment that substantially limits one or more major life activities.”  42 U.S.C. § 12102.</a:t>
            </a:r>
          </a:p>
          <a:p>
            <a:r>
              <a:rPr lang="en-US" sz="2400" dirty="0"/>
              <a:t>“Major life activities” are broadly defined, and include learning, concentrating, thinking, sleeping, breathing, communicating, etc.</a:t>
            </a:r>
          </a:p>
          <a:p>
            <a:r>
              <a:rPr lang="en-US" sz="2400" dirty="0"/>
              <a:t>Easier to establish having a disability after the ADA Amendments Act of 2008 (the “ADAAA”).</a:t>
            </a:r>
          </a:p>
          <a:p>
            <a:pPr lvl="1"/>
            <a:r>
              <a:rPr lang="en-US" sz="2000" dirty="0"/>
              <a:t>Nearly all people with a mental health diagnosis will have a protected disability.</a:t>
            </a:r>
          </a:p>
          <a:p>
            <a:pPr lvl="1"/>
            <a:r>
              <a:rPr lang="en-US" sz="2000" dirty="0"/>
              <a:t>Outstanding issues about COVID-19 illness as a disability</a:t>
            </a:r>
          </a:p>
        </p:txBody>
      </p:sp>
      <p:sp>
        <p:nvSpPr>
          <p:cNvPr id="5" name="TextBox 4"/>
          <p:cNvSpPr txBox="1"/>
          <p:nvPr/>
        </p:nvSpPr>
        <p:spPr>
          <a:xfrm>
            <a:off x="11523945" y="6153542"/>
            <a:ext cx="388307" cy="400110"/>
          </a:xfrm>
          <a:prstGeom prst="rect">
            <a:avLst/>
          </a:prstGeom>
          <a:noFill/>
        </p:spPr>
        <p:txBody>
          <a:bodyPr wrap="square" rtlCol="0">
            <a:spAutoFit/>
          </a:bodyPr>
          <a:lstStyle/>
          <a:p>
            <a:r>
              <a:rPr lang="en-US" sz="2000" b="1" dirty="0">
                <a:solidFill>
                  <a:prstClr val="white"/>
                </a:solidFill>
              </a:rPr>
              <a:t>6</a:t>
            </a:r>
          </a:p>
        </p:txBody>
      </p:sp>
      <p:pic>
        <p:nvPicPr>
          <p:cNvPr id="6" name="Picture 5" descr="Inclusivity Strategic Consulting">
            <a:extLst>
              <a:ext uri="{FF2B5EF4-FFF2-40B4-BE49-F238E27FC236}">
                <a16:creationId xmlns:a16="http://schemas.microsoft.com/office/drawing/2014/main" id="{A30BFB4D-1F55-4234-BB62-FC37CB78A2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91869" y="698998"/>
            <a:ext cx="1492897" cy="657816"/>
          </a:xfrm>
          <a:prstGeom prst="rect">
            <a:avLst/>
          </a:prstGeom>
        </p:spPr>
      </p:pic>
    </p:spTree>
    <p:extLst>
      <p:ext uri="{BB962C8B-B14F-4D97-AF65-F5344CB8AC3E}">
        <p14:creationId xmlns:p14="http://schemas.microsoft.com/office/powerpoint/2010/main" val="3073227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A3A67"/>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solidFill>
            <a:schemeClr val="bg1"/>
          </a:solidFill>
          <a:effectLst>
            <a:softEdge rad="12700"/>
          </a:effectLst>
        </p:spPr>
        <p:txBody>
          <a:bodyPr/>
          <a:lstStyle/>
          <a:p>
            <a:r>
              <a:rPr lang="en-US" b="1" noProof="0" dirty="0">
                <a:solidFill>
                  <a:srgbClr val="C00000"/>
                </a:solidFill>
              </a:rPr>
              <a:t>II.  Major Issue #1:</a:t>
            </a:r>
            <a:br>
              <a:rPr lang="en-US" b="1" dirty="0"/>
            </a:br>
            <a:r>
              <a:rPr lang="en-US" sz="2800" b="1" noProof="0" dirty="0"/>
              <a:t>Meeting the definition of “disability” under the ADA</a:t>
            </a:r>
          </a:p>
        </p:txBody>
      </p:sp>
      <p:sp>
        <p:nvSpPr>
          <p:cNvPr id="3" name="Content Placeholder 2"/>
          <p:cNvSpPr>
            <a:spLocks noGrp="1"/>
          </p:cNvSpPr>
          <p:nvPr>
            <p:ph idx="1"/>
          </p:nvPr>
        </p:nvSpPr>
        <p:spPr>
          <a:xfrm>
            <a:off x="838200" y="1825625"/>
            <a:ext cx="10515600" cy="4500530"/>
          </a:xfrm>
          <a:solidFill>
            <a:srgbClr val="CFD4D8"/>
          </a:solidFill>
          <a:effectLst>
            <a:softEdge rad="12700"/>
          </a:effectLst>
        </p:spPr>
        <p:txBody>
          <a:bodyPr>
            <a:normAutofit/>
          </a:bodyPr>
          <a:lstStyle/>
          <a:p>
            <a:endParaRPr lang="en-US" dirty="0"/>
          </a:p>
          <a:p>
            <a:r>
              <a:rPr lang="en-US" sz="2400" dirty="0"/>
              <a:t>Many schools demand medical testing and verification of the need for accommodations.  However, schools should be careful in demanding and relying exclusively on medical testing results. </a:t>
            </a:r>
          </a:p>
          <a:p>
            <a:r>
              <a:rPr lang="en-US" sz="2400" dirty="0"/>
              <a:t>Medical testing is not the sole method by which a student can demonstrate a disability and/or the need for accommodations. </a:t>
            </a:r>
          </a:p>
          <a:p>
            <a:r>
              <a:rPr lang="en-US" sz="2400" dirty="0"/>
              <a:t>During and after the pandemic, more students may have new or aggravated mental health symptoms and may not have pre-registered with Disability Services. </a:t>
            </a:r>
          </a:p>
          <a:p>
            <a:r>
              <a:rPr lang="en-US" sz="2400" dirty="0"/>
              <a:t>Medical testing may be expensive, time consuming, and delayed. Need to ensure testing requirements don’t exclude students based on income.</a:t>
            </a:r>
          </a:p>
        </p:txBody>
      </p:sp>
      <p:sp>
        <p:nvSpPr>
          <p:cNvPr id="5" name="TextBox 4"/>
          <p:cNvSpPr txBox="1"/>
          <p:nvPr/>
        </p:nvSpPr>
        <p:spPr>
          <a:xfrm>
            <a:off x="11523945" y="6153542"/>
            <a:ext cx="38830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dirty="0">
                <a:solidFill>
                  <a:prstClr val="white"/>
                </a:solidFill>
                <a:latin typeface="Calibri" panose="020F0502020204030204"/>
              </a:rPr>
              <a:t>7</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descr="Bazelon Center">
            <a:extLst>
              <a:ext uri="{FF2B5EF4-FFF2-40B4-BE49-F238E27FC236}">
                <a16:creationId xmlns:a16="http://schemas.microsoft.com/office/drawing/2014/main" id="{FC4F0C0A-C4BA-482F-AF58-DC793C3AC734}"/>
              </a:ext>
            </a:extLst>
          </p:cNvPr>
          <p:cNvPicPr>
            <a:picLocks noChangeAspect="1"/>
          </p:cNvPicPr>
          <p:nvPr/>
        </p:nvPicPr>
        <p:blipFill>
          <a:blip r:embed="rId3"/>
          <a:stretch>
            <a:fillRect/>
          </a:stretch>
        </p:blipFill>
        <p:spPr>
          <a:xfrm>
            <a:off x="10547577" y="686500"/>
            <a:ext cx="621846" cy="682811"/>
          </a:xfrm>
          <a:prstGeom prst="rect">
            <a:avLst/>
          </a:prstGeom>
        </p:spPr>
      </p:pic>
    </p:spTree>
    <p:extLst>
      <p:ext uri="{BB962C8B-B14F-4D97-AF65-F5344CB8AC3E}">
        <p14:creationId xmlns:p14="http://schemas.microsoft.com/office/powerpoint/2010/main" val="1000712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5080</TotalTime>
  <Words>4278</Words>
  <Application>Microsoft Office PowerPoint</Application>
  <PresentationFormat>Widescreen</PresentationFormat>
  <Paragraphs>313</Paragraphs>
  <Slides>39</Slides>
  <Notes>39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Calibri</vt:lpstr>
      <vt:lpstr>Calibri Light</vt:lpstr>
      <vt:lpstr>Office Theme</vt:lpstr>
      <vt:lpstr> Disability Rights In A Pandemic</vt:lpstr>
      <vt:lpstr>Introduction</vt:lpstr>
      <vt:lpstr>I.  Relevant Law: The Americans with Disabilities Act</vt:lpstr>
      <vt:lpstr>I.  Relevant Law: The Americans with Disabilities Act</vt:lpstr>
      <vt:lpstr>I.  Relevant Law: Section 504</vt:lpstr>
      <vt:lpstr>I.  Relevant Law: Other Laws to Consider</vt:lpstr>
      <vt:lpstr>I.  Relevant Law: Other Laws to Consider</vt:lpstr>
      <vt:lpstr>II.  Major Issue #1: Meeting the definition of “disability” under the ADA</vt:lpstr>
      <vt:lpstr>II.  Major Issue #1: Meeting the definition of “disability” under the ADA</vt:lpstr>
      <vt:lpstr>II.  Major Issue #1: Meeting the definition of “disability” under the ADA</vt:lpstr>
      <vt:lpstr>III.  Major Issue #2: Prohibition against excluding an “otherwise qualified individual”</vt:lpstr>
      <vt:lpstr>IV.  Major Issue #3: “Reasonable modifications”</vt:lpstr>
      <vt:lpstr>IV.  Major Issue #3: “Reasonable modifications”</vt:lpstr>
      <vt:lpstr>IV.  Major Issue #3: “Reasonable modifications”</vt:lpstr>
      <vt:lpstr>IV.  Major Issue #3: “Reasonable modifications”</vt:lpstr>
      <vt:lpstr>IV.  Major Issue #3: “Reasonable modifications”</vt:lpstr>
      <vt:lpstr>IV.  Major Issue #3: “Reasonable modifications”</vt:lpstr>
      <vt:lpstr>IV.  Major Issue #3: “Reasonable modifications”</vt:lpstr>
      <vt:lpstr>V.  Major Issue #4: Disciplinary Problems</vt:lpstr>
      <vt:lpstr>V.  Major Issue #4: Disciplinary Problems</vt:lpstr>
      <vt:lpstr>V.  Major Issue #4: Disciplinary Problems</vt:lpstr>
      <vt:lpstr>V.  Major Issue #4: Disciplinary Problems</vt:lpstr>
      <vt:lpstr>V.  Major Issue #4: Disciplinary Problems</vt:lpstr>
      <vt:lpstr>VI.  Major Issue #5: Leaves of Absence</vt:lpstr>
      <vt:lpstr>VI.  Major Issue #5: Leaves of Absence (2)</vt:lpstr>
      <vt:lpstr>VI.  Major Issue #5: Leaves of Absence</vt:lpstr>
      <vt:lpstr>VI.  Major Issue #5: Leaves of Absence</vt:lpstr>
      <vt:lpstr>VI.  Major Issue #5: Leaves of Absence</vt:lpstr>
      <vt:lpstr>VI.  Major Issue #5: Leaves of Absence</vt:lpstr>
      <vt:lpstr>VII.  Other issues </vt:lpstr>
      <vt:lpstr>VIII. Prior Higher Education Cases </vt:lpstr>
      <vt:lpstr>VIII. Prior Higher Education Cases </vt:lpstr>
      <vt:lpstr>VIII. Prior Higher Education Cases </vt:lpstr>
      <vt:lpstr>VIII. Prior Higher Education Cases </vt:lpstr>
      <vt:lpstr>VIII. Prior Higher Education Cases </vt:lpstr>
      <vt:lpstr>VIII. Prior Higher Education Cases </vt:lpstr>
      <vt:lpstr>IX. Resources </vt:lpstr>
      <vt:lpstr>X. Contact </vt:lpstr>
      <vt:lpstr>Bazelon and Brown Goldstein logos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Ivana Mowry-Mora</dc:creator>
  <cp:lastModifiedBy>Elisa Laird</cp:lastModifiedBy>
  <cp:revision>93</cp:revision>
  <cp:lastPrinted>2018-03-29T17:36:20Z</cp:lastPrinted>
  <dcterms:created xsi:type="dcterms:W3CDTF">2017-07-18T20:37:19Z</dcterms:created>
  <dcterms:modified xsi:type="dcterms:W3CDTF">2021-04-07T20:39:15Z</dcterms:modified>
</cp:coreProperties>
</file>