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6" r:id="rId3"/>
    <p:sldMasterId id="2147483702" r:id="rId4"/>
  </p:sldMasterIdLst>
  <p:notesMasterIdLst>
    <p:notesMasterId r:id="rId85"/>
  </p:notesMasterIdLst>
  <p:handoutMasterIdLst>
    <p:handoutMasterId r:id="rId86"/>
  </p:handoutMasterIdLst>
  <p:sldIdLst>
    <p:sldId id="913" r:id="rId5"/>
    <p:sldId id="1005" r:id="rId6"/>
    <p:sldId id="1006" r:id="rId7"/>
    <p:sldId id="1007" r:id="rId8"/>
    <p:sldId id="1008" r:id="rId9"/>
    <p:sldId id="1009" r:id="rId10"/>
    <p:sldId id="1010" r:id="rId11"/>
    <p:sldId id="1011" r:id="rId12"/>
    <p:sldId id="1012" r:id="rId13"/>
    <p:sldId id="1013" r:id="rId14"/>
    <p:sldId id="1059" r:id="rId15"/>
    <p:sldId id="1015" r:id="rId16"/>
    <p:sldId id="1060" r:id="rId17"/>
    <p:sldId id="1017" r:id="rId18"/>
    <p:sldId id="1061" r:id="rId19"/>
    <p:sldId id="1019" r:id="rId20"/>
    <p:sldId id="1062" r:id="rId21"/>
    <p:sldId id="1021" r:id="rId22"/>
    <p:sldId id="1063" r:id="rId23"/>
    <p:sldId id="1023" r:id="rId24"/>
    <p:sldId id="1064" r:id="rId25"/>
    <p:sldId id="1025" r:id="rId26"/>
    <p:sldId id="1026" r:id="rId27"/>
    <p:sldId id="1027" r:id="rId28"/>
    <p:sldId id="1028" r:id="rId29"/>
    <p:sldId id="1029" r:id="rId30"/>
    <p:sldId id="1030" r:id="rId31"/>
    <p:sldId id="1065" r:id="rId32"/>
    <p:sldId id="781" r:id="rId33"/>
    <p:sldId id="782" r:id="rId34"/>
    <p:sldId id="784" r:id="rId35"/>
    <p:sldId id="1046" r:id="rId36"/>
    <p:sldId id="1047" r:id="rId37"/>
    <p:sldId id="787" r:id="rId38"/>
    <p:sldId id="788" r:id="rId39"/>
    <p:sldId id="857" r:id="rId40"/>
    <p:sldId id="1056" r:id="rId41"/>
    <p:sldId id="1003" r:id="rId42"/>
    <p:sldId id="1036" r:id="rId43"/>
    <p:sldId id="1043" r:id="rId44"/>
    <p:sldId id="1066" r:id="rId45"/>
    <p:sldId id="1044" r:id="rId46"/>
    <p:sldId id="1067" r:id="rId47"/>
    <p:sldId id="1004" r:id="rId48"/>
    <p:sldId id="998" r:id="rId49"/>
    <p:sldId id="1033" r:id="rId50"/>
    <p:sldId id="893" r:id="rId51"/>
    <p:sldId id="798" r:id="rId52"/>
    <p:sldId id="999" r:id="rId53"/>
    <p:sldId id="1000" r:id="rId54"/>
    <p:sldId id="992" r:id="rId55"/>
    <p:sldId id="993" r:id="rId56"/>
    <p:sldId id="904" r:id="rId57"/>
    <p:sldId id="1038" r:id="rId58"/>
    <p:sldId id="905" r:id="rId59"/>
    <p:sldId id="994" r:id="rId60"/>
    <p:sldId id="875" r:id="rId61"/>
    <p:sldId id="876" r:id="rId62"/>
    <p:sldId id="877" r:id="rId63"/>
    <p:sldId id="961" r:id="rId64"/>
    <p:sldId id="879" r:id="rId65"/>
    <p:sldId id="880" r:id="rId66"/>
    <p:sldId id="962" r:id="rId67"/>
    <p:sldId id="802" r:id="rId68"/>
    <p:sldId id="803" r:id="rId69"/>
    <p:sldId id="821" r:id="rId70"/>
    <p:sldId id="963" r:id="rId71"/>
    <p:sldId id="1041" r:id="rId72"/>
    <p:sldId id="1040" r:id="rId73"/>
    <p:sldId id="809" r:id="rId74"/>
    <p:sldId id="946" r:id="rId75"/>
    <p:sldId id="867" r:id="rId76"/>
    <p:sldId id="1039" r:id="rId77"/>
    <p:sldId id="1058" r:id="rId78"/>
    <p:sldId id="859" r:id="rId79"/>
    <p:sldId id="958" r:id="rId80"/>
    <p:sldId id="959" r:id="rId81"/>
    <p:sldId id="960" r:id="rId82"/>
    <p:sldId id="964" r:id="rId83"/>
    <p:sldId id="819" r:id="rId8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zech" initials="jz" lastIdx="1" clrIdx="0"/>
  <p:cmAuthor id="1" name="mkuskie" initials="mk" lastIdx="3" clrIdx="1"/>
  <p:cmAuthor id="2" name="wwilliam" initials="ww" lastIdx="1" clrIdx="2"/>
  <p:cmAuthor id="3" name="Kristin Patton" initials="KP" lastIdx="23" clrIdx="3">
    <p:extLst>
      <p:ext uri="{19B8F6BF-5375-455C-9EA6-DF929625EA0E}">
        <p15:presenceInfo xmlns:p15="http://schemas.microsoft.com/office/powerpoint/2012/main" userId="S-1-5-21-734690479-1344892132-312552118-32837" providerId="AD"/>
      </p:ext>
    </p:extLst>
  </p:cmAuthor>
  <p:cmAuthor id="4" name="Margaret Earnest" initials="ME" lastIdx="3" clrIdx="4">
    <p:extLst>
      <p:ext uri="{19B8F6BF-5375-455C-9EA6-DF929625EA0E}">
        <p15:presenceInfo xmlns:p15="http://schemas.microsoft.com/office/powerpoint/2012/main" userId="S-1-5-21-734690479-1344892132-312552118-15998" providerId="AD"/>
      </p:ext>
    </p:extLst>
  </p:cmAuthor>
  <p:cmAuthor id="5" name="Holly Landuyt" initials="HL" lastIdx="1" clrIdx="5">
    <p:extLst>
      <p:ext uri="{19B8F6BF-5375-455C-9EA6-DF929625EA0E}">
        <p15:presenceInfo xmlns:p15="http://schemas.microsoft.com/office/powerpoint/2012/main" userId="S-1-5-21-734690479-1344892132-312552118-34065" providerId="AD"/>
      </p:ext>
    </p:extLst>
  </p:cmAuthor>
  <p:cmAuthor id="6" name="Walker Williamson" initials="WW" lastIdx="7" clrIdx="6">
    <p:extLst>
      <p:ext uri="{19B8F6BF-5375-455C-9EA6-DF929625EA0E}">
        <p15:presenceInfo xmlns:p15="http://schemas.microsoft.com/office/powerpoint/2012/main" userId="S-1-5-21-734690479-1344892132-312552118-15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C6668"/>
    <a:srgbClr val="4D4D4D"/>
    <a:srgbClr val="E0E7FC"/>
    <a:srgbClr val="E7EDFD"/>
    <a:srgbClr val="FFFFFF"/>
    <a:srgbClr val="EBF0FD"/>
    <a:srgbClr val="E4EAFC"/>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2" autoAdjust="0"/>
    <p:restoredTop sz="83489" autoAdjust="0"/>
  </p:normalViewPr>
  <p:slideViewPr>
    <p:cSldViewPr>
      <p:cViewPr varScale="1">
        <p:scale>
          <a:sx n="75" d="100"/>
          <a:sy n="75" d="100"/>
        </p:scale>
        <p:origin x="1914" y="72"/>
      </p:cViewPr>
      <p:guideLst>
        <p:guide orient="horz" pos="2160"/>
        <p:guide pos="2880"/>
      </p:guideLst>
    </p:cSldViewPr>
  </p:slideViewPr>
  <p:outlineViewPr>
    <p:cViewPr>
      <p:scale>
        <a:sx n="33" d="100"/>
        <a:sy n="33" d="100"/>
      </p:scale>
      <p:origin x="48" y="33264"/>
    </p:cViewPr>
  </p:outlineViewPr>
  <p:notesTextViewPr>
    <p:cViewPr>
      <p:scale>
        <a:sx n="100" d="100"/>
        <a:sy n="100" d="100"/>
      </p:scale>
      <p:origin x="0" y="0"/>
    </p:cViewPr>
  </p:notesTextViewPr>
  <p:sorterViewPr>
    <p:cViewPr>
      <p:scale>
        <a:sx n="100" d="100"/>
        <a:sy n="100" d="100"/>
      </p:scale>
      <p:origin x="0" y="13278"/>
    </p:cViewPr>
  </p:sorterViewPr>
  <p:notesViewPr>
    <p:cSldViewPr>
      <p:cViewPr>
        <p:scale>
          <a:sx n="75" d="100"/>
          <a:sy n="75" d="100"/>
        </p:scale>
        <p:origin x="-2328" y="-5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546174" y="8897716"/>
            <a:ext cx="391203" cy="305244"/>
          </a:xfrm>
          <a:prstGeom prst="rect">
            <a:avLst/>
          </a:prstGeom>
          <a:noFill/>
          <a:ln w="12700">
            <a:noFill/>
            <a:miter lim="800000"/>
            <a:headEnd/>
            <a:tailEnd/>
          </a:ln>
          <a:effectLst/>
        </p:spPr>
        <p:txBody>
          <a:bodyPr wrap="none" lIns="90522" tIns="44466" rIns="90522" bIns="44466" anchor="ctr">
            <a:spAutoFit/>
          </a:bodyPr>
          <a:lstStyle/>
          <a:p>
            <a:pPr algn="r" defTabSz="912813">
              <a:defRPr/>
            </a:pPr>
            <a:fld id="{28CDBBD7-2B8E-4AD5-94A9-272F5DC24437}"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2988053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1" y="4416426"/>
            <a:ext cx="5140960" cy="4178300"/>
          </a:xfrm>
          <a:prstGeom prst="rect">
            <a:avLst/>
          </a:prstGeom>
          <a:noFill/>
          <a:ln w="12700">
            <a:noFill/>
            <a:miter lim="800000"/>
            <a:headEnd/>
            <a:tailEnd/>
          </a:ln>
          <a:effectLst/>
        </p:spPr>
        <p:txBody>
          <a:bodyPr vert="horz" wrap="square" lIns="90522" tIns="44466" rIns="90522" bIns="44466"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p:cNvSpPr>
            <a:spLocks noGrp="1" noRot="1" noChangeAspect="1" noChangeArrowheads="1" noTextEdit="1"/>
          </p:cNvSpPr>
          <p:nvPr>
            <p:ph type="sldImg" idx="2"/>
          </p:nvPr>
        </p:nvSpPr>
        <p:spPr bwMode="auto">
          <a:xfrm>
            <a:off x="1193800" y="708025"/>
            <a:ext cx="4624388" cy="3468688"/>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6546174" y="8897719"/>
            <a:ext cx="391203" cy="305244"/>
          </a:xfrm>
          <a:prstGeom prst="rect">
            <a:avLst/>
          </a:prstGeom>
          <a:noFill/>
          <a:ln w="12700">
            <a:noFill/>
            <a:miter lim="800000"/>
            <a:headEnd/>
            <a:tailEnd/>
          </a:ln>
          <a:effectLst/>
        </p:spPr>
        <p:txBody>
          <a:bodyPr wrap="none" lIns="90522" tIns="44466" rIns="90522" bIns="44466" anchor="ctr">
            <a:spAutoFit/>
          </a:bodyPr>
          <a:lstStyle/>
          <a:p>
            <a:pPr algn="r" defTabSz="912813">
              <a:defRPr/>
            </a:pPr>
            <a:fld id="{4F64E164-F7EA-46B5-883A-CA1227BF5354}"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4189292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70552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881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401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Paso had one exceedance of the 24-hour PM</a:t>
            </a:r>
            <a:r>
              <a:rPr lang="en-US" baseline="-25000" dirty="0"/>
              <a:t>10</a:t>
            </a:r>
            <a:r>
              <a:rPr lang="en-US" dirty="0"/>
              <a:t> NAAQS in 2017. Currently there are no plans to submit an exceptional event analysis for El Paso, but those plans are subject to change.</a:t>
            </a:r>
          </a:p>
        </p:txBody>
      </p:sp>
    </p:spTree>
    <p:extLst>
      <p:ext uri="{BB962C8B-B14F-4D97-AF65-F5344CB8AC3E}">
        <p14:creationId xmlns:p14="http://schemas.microsoft.com/office/powerpoint/2010/main" val="317029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841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041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Additional monitors were installed in 2016-2017, data from these monitors are not included due to the lack of 3 year data.</a:t>
            </a:r>
            <a:endParaRPr lang="en-US" b="1" dirty="0"/>
          </a:p>
          <a:p>
            <a:endParaRPr lang="en-US" dirty="0"/>
          </a:p>
        </p:txBody>
      </p:sp>
    </p:spTree>
    <p:extLst>
      <p:ext uri="{BB962C8B-B14F-4D97-AF65-F5344CB8AC3E}">
        <p14:creationId xmlns:p14="http://schemas.microsoft.com/office/powerpoint/2010/main" val="268865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32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897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values in Kaufman are due to an event that occurred on September 4, 2017. There is a lead source to the south-southeast of the monitor in Kaufman county, </a:t>
            </a:r>
            <a:r>
              <a:rPr lang="en-US" dirty="0" err="1"/>
              <a:t>Conecsus</a:t>
            </a:r>
            <a:r>
              <a:rPr lang="en-US" dirty="0"/>
              <a:t> </a:t>
            </a:r>
            <a:r>
              <a:rPr lang="en-US" dirty="0" err="1"/>
              <a:t>Tejas</a:t>
            </a:r>
            <a:r>
              <a:rPr lang="en-US" dirty="0"/>
              <a:t>, that appears to be the source of the event. This facility reported 0.34 tons of lead in 2016.</a:t>
            </a:r>
          </a:p>
        </p:txBody>
      </p:sp>
    </p:spTree>
    <p:extLst>
      <p:ext uri="{BB962C8B-B14F-4D97-AF65-F5344CB8AC3E}">
        <p14:creationId xmlns:p14="http://schemas.microsoft.com/office/powerpoint/2010/main" val="165588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8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419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4585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24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834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123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Validity criteria:</a:t>
            </a:r>
          </a:p>
          <a:p>
            <a:pPr marL="757066" lvl="1" indent="-291179">
              <a:buFont typeface="Arial" panose="020B0604020202020204" pitchFamily="34" charset="0"/>
              <a:buChar char="•"/>
            </a:pPr>
            <a:r>
              <a:rPr lang="en-US" sz="1800" dirty="0">
                <a:sym typeface="Symbol"/>
              </a:rPr>
              <a:t>Greater than the NAAQS.</a:t>
            </a:r>
          </a:p>
          <a:p>
            <a:pPr marL="757066" lvl="1" indent="-291179">
              <a:buFont typeface="Arial" panose="020B0604020202020204" pitchFamily="34" charset="0"/>
              <a:buChar char="•"/>
            </a:pPr>
            <a:r>
              <a:rPr lang="en-US" sz="1800" dirty="0">
                <a:sym typeface="Symbol"/>
              </a:rPr>
              <a:t>If less than the NAAQS:</a:t>
            </a:r>
          </a:p>
          <a:p>
            <a:pPr marL="1222953" lvl="2" indent="-291179">
              <a:buFont typeface="Arial" panose="020B0604020202020204" pitchFamily="34" charset="0"/>
              <a:buChar char="•"/>
            </a:pPr>
            <a:r>
              <a:rPr lang="en-US" sz="1800" dirty="0">
                <a:sym typeface="Symbol"/>
              </a:rPr>
              <a:t>Each year must have 75% valid days.</a:t>
            </a:r>
          </a:p>
          <a:p>
            <a:pPr marL="1222953" lvl="2" indent="-291179">
              <a:buFont typeface="Arial" panose="020B0604020202020204" pitchFamily="34" charset="0"/>
              <a:buChar char="•"/>
            </a:pPr>
            <a:r>
              <a:rPr lang="en-US" sz="1800" dirty="0">
                <a:sym typeface="Symbol"/>
              </a:rPr>
              <a:t>The number of valid days averaged over three years must average 90% or more.</a:t>
            </a:r>
          </a:p>
        </p:txBody>
      </p:sp>
      <p:sp>
        <p:nvSpPr>
          <p:cNvPr id="4" name="Slide Number Placeholder 3"/>
          <p:cNvSpPr>
            <a:spLocks noGrp="1"/>
          </p:cNvSpPr>
          <p:nvPr>
            <p:ph type="sldNum" sz="quarter" idx="10"/>
          </p:nvPr>
        </p:nvSpPr>
        <p:spPr>
          <a:xfrm>
            <a:off x="4059181" y="8829967"/>
            <a:ext cx="3105348" cy="464820"/>
          </a:xfrm>
          <a:prstGeom prst="rect">
            <a:avLst/>
          </a:prstGeom>
        </p:spPr>
        <p:txBody>
          <a:bodyPr lIns="93177" tIns="46589" rIns="93177" bIns="46589"/>
          <a:lstStyle/>
          <a:p>
            <a:fld id="{6C72F7E7-F14A-46F3-853F-BB0AA29F8D09}" type="slidenum">
              <a:rPr lang="en-US" smtClean="0"/>
              <a:pPr/>
              <a:t>27</a:t>
            </a:fld>
            <a:endParaRPr lang="en-US"/>
          </a:p>
        </p:txBody>
      </p:sp>
    </p:spTree>
    <p:extLst>
      <p:ext uri="{BB962C8B-B14F-4D97-AF65-F5344CB8AC3E}">
        <p14:creationId xmlns:p14="http://schemas.microsoft.com/office/powerpoint/2010/main" val="83273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and table</a:t>
            </a:r>
            <a:r>
              <a:rPr lang="en-US" baseline="0" dirty="0"/>
              <a:t> created by Kasey Savanich (x1145) on April 3, 2018. Data from this map will not be certified in time to use in designations for the 2015 ozone NAAQS. Designations will be based on 2016 eight-hour ozone design values, which are discussed later in this presentation.</a:t>
            </a:r>
            <a:endParaRPr lang="en-US" dirty="0"/>
          </a:p>
        </p:txBody>
      </p:sp>
    </p:spTree>
    <p:extLst>
      <p:ext uri="{BB962C8B-B14F-4D97-AF65-F5344CB8AC3E}">
        <p14:creationId xmlns:p14="http://schemas.microsoft.com/office/powerpoint/2010/main" val="1097827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85434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58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45464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redesignation substitute came from the EPA’s 2008 ozone SIP requirements rule as a way to lift anti-backsliding requirements for areas that have attained revoked standards.</a:t>
            </a:r>
          </a:p>
        </p:txBody>
      </p:sp>
    </p:spTree>
    <p:extLst>
      <p:ext uri="{BB962C8B-B14F-4D97-AF65-F5344CB8AC3E}">
        <p14:creationId xmlns:p14="http://schemas.microsoft.com/office/powerpoint/2010/main" val="337066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15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6150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27457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91510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16889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020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a:t>
            </a:r>
            <a:r>
              <a:rPr lang="en-US" baseline="0" dirty="0"/>
              <a:t> designation recommendations were based on 2015 design values with the caveat that nonattainment recommendations may be revised to attainment based on 2016 design values. Hood County was recommended as nonattainment based on 2015 design values but is attaining the standard based on 2016 design values. </a:t>
            </a:r>
          </a:p>
          <a:p>
            <a:br>
              <a:rPr lang="en-US" baseline="0" dirty="0"/>
            </a:br>
            <a:r>
              <a:rPr lang="en-US" baseline="0" dirty="0"/>
              <a:t>An exceptional event demonstration was submitted to EPA for the UTEP monitor in El Paso for a June 21, 2015 wildfire event. Exclusion of the exceptional event from design value calculations would result in the El Paso area meeting the NAAQS for the 2014 through 2016 period, so the recommendation for El Paso was updated to attainment pending exceptional event concurrence from EPA.</a:t>
            </a:r>
            <a:endParaRPr lang="en-US" dirty="0"/>
          </a:p>
        </p:txBody>
      </p:sp>
    </p:spTree>
    <p:extLst>
      <p:ext uri="{BB962C8B-B14F-4D97-AF65-F5344CB8AC3E}">
        <p14:creationId xmlns:p14="http://schemas.microsoft.com/office/powerpoint/2010/main" val="1710954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On November 16, 2017, the EPA designated the majority of Texas as attainment/unclassifiable for the 2015 eight-hour ozone NAAQS (82 </a:t>
            </a:r>
            <a:r>
              <a:rPr lang="en-US" sz="1200" i="1" kern="1200" dirty="0">
                <a:solidFill>
                  <a:schemeClr val="tx1"/>
                </a:solidFill>
                <a:effectLst/>
                <a:latin typeface="Times New Roman" pitchFamily="18" charset="0"/>
                <a:ea typeface="+mn-ea"/>
                <a:cs typeface="+mn-cs"/>
              </a:rPr>
              <a:t>Federal Register </a:t>
            </a:r>
            <a:r>
              <a:rPr lang="en-US" sz="1200" kern="1200" dirty="0">
                <a:solidFill>
                  <a:schemeClr val="tx1"/>
                </a:solidFill>
                <a:effectLst/>
                <a:latin typeface="Times New Roman" pitchFamily="18" charset="0"/>
                <a:ea typeface="+mn-ea"/>
                <a:cs typeface="+mn-cs"/>
              </a:rPr>
              <a:t>(FR)</a:t>
            </a:r>
            <a:r>
              <a:rPr lang="en-US" sz="1200" i="1"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54232), with an effective date of January 16, 2018. There were 49 counties in Texas that the EPA did not designate in Round One, located in the El Paso, San Antonio, HGB, and DFW areas. </a:t>
            </a:r>
          </a:p>
          <a:p>
            <a:br>
              <a:rPr lang="en-US" dirty="0"/>
            </a:br>
            <a:r>
              <a:rPr lang="en-US" dirty="0"/>
              <a:t>In the EPA’s December 22, 2017 letter regarding proposed Round Two designations, the EPA proposed to designate the eight-county HGB area and 10-county DFW area as nonattainment and proposed that all remaining counties in Texas be designated as attainment/unclassifiable, with the exception of San Antonio area counties.</a:t>
            </a:r>
          </a:p>
          <a:p>
            <a:endParaRPr lang="en-US" dirty="0"/>
          </a:p>
          <a:p>
            <a:r>
              <a:rPr lang="en-US" dirty="0"/>
              <a:t>The EPA concurred with the El Paso UTEP June 21, 2015 exceptional event demonstration on December 15, 2017. The EPA noted in the technical support documents for the proposed Round Two designations that due to concurrence with the exceptional event determination, the UTEP monitor in El Paso County meets the 2015 ozone NAAQS for the 2014 through 2016 period.</a:t>
            </a:r>
          </a:p>
        </p:txBody>
      </p:sp>
    </p:spTree>
    <p:extLst>
      <p:ext uri="{BB962C8B-B14F-4D97-AF65-F5344CB8AC3E}">
        <p14:creationId xmlns:p14="http://schemas.microsoft.com/office/powerpoint/2010/main" val="2594715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recommendations for Rockwall, Liberty and Waller Counties were based on an assessment of the relevant factors used by EPA to evaluate appropriate boundaries for </a:t>
            </a:r>
          </a:p>
          <a:p>
            <a:r>
              <a:rPr lang="en-US" dirty="0"/>
              <a:t>nonattainment areas</a:t>
            </a:r>
          </a:p>
          <a:p>
            <a:endParaRPr lang="en-US" dirty="0"/>
          </a:p>
        </p:txBody>
      </p:sp>
    </p:spTree>
    <p:extLst>
      <p:ext uri="{BB962C8B-B14F-4D97-AF65-F5344CB8AC3E}">
        <p14:creationId xmlns:p14="http://schemas.microsoft.com/office/powerpoint/2010/main" val="4064111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7744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768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5336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option 1, a redesignation substitute could be submitted for areas that are nonattainment for the 2008 ozone NAAQS at the time of revocation once the applicable criteria have been met. If the EPA finalizes option 2, it would mean that all nonattainment area requirements for the 2008 ozone NAAQS, including reclassification for failure to attain, would remain in place for nonattainment areas until those areas attain the 2008 ozone NAAQS and the EPA has approved a redesignation request and maintenance plan. </a:t>
            </a:r>
          </a:p>
          <a:p>
            <a:pPr lvl="0"/>
            <a:endParaRPr lang="en-US" sz="1400" dirty="0"/>
          </a:p>
          <a:p>
            <a:pPr lvl="0"/>
            <a:r>
              <a:rPr lang="en-US" sz="1400" dirty="0"/>
              <a:t>Under the current regulations, states are only required to evaluate RACM for sources located within the nonattainment area.</a:t>
            </a:r>
          </a:p>
          <a:p>
            <a:pPr lvl="0"/>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The EPA proposes to require states that submit a demonstration that a marginal nonattainment area would meet the NAAQS but for emissions from sources located outside the United States to evaluate and implement RACT and RACM. Under the current regulations, no such requirement exists. </a:t>
            </a:r>
          </a:p>
          <a:p>
            <a:pPr lvl="0"/>
            <a:endParaRPr lang="en-US" sz="1400" dirty="0"/>
          </a:p>
          <a:p>
            <a:endParaRPr lang="en-US" dirty="0"/>
          </a:p>
        </p:txBody>
      </p:sp>
    </p:spTree>
    <p:extLst>
      <p:ext uri="{BB962C8B-B14F-4D97-AF65-F5344CB8AC3E}">
        <p14:creationId xmlns:p14="http://schemas.microsoft.com/office/powerpoint/2010/main" val="4121262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included classification ranges as part of the proposed 2015 ozone NAAQS implementation rule. On March 1, 2018, the EPA issued a final rule establishing the Nonattainment Area Classifications Approach for the 2015 Ozone NAAQS.</a:t>
            </a:r>
          </a:p>
          <a:p>
            <a:endParaRPr lang="en-US" dirty="0"/>
          </a:p>
          <a:p>
            <a:r>
              <a:rPr lang="en-US" dirty="0"/>
              <a:t>Design value of 81 would be considered Moderate. </a:t>
            </a:r>
          </a:p>
        </p:txBody>
      </p:sp>
      <p:sp>
        <p:nvSpPr>
          <p:cNvPr id="4" name="Slide Number Placeholder 3"/>
          <p:cNvSpPr>
            <a:spLocks noGrp="1"/>
          </p:cNvSpPr>
          <p:nvPr>
            <p:ph type="sldNum" sz="quarter" idx="10"/>
          </p:nvPr>
        </p:nvSpPr>
        <p:spPr>
          <a:xfrm>
            <a:off x="3898104" y="8829967"/>
            <a:ext cx="2982119" cy="464820"/>
          </a:xfrm>
          <a:prstGeom prst="rect">
            <a:avLst/>
          </a:prstGeom>
        </p:spPr>
        <p:txBody>
          <a:bodyPr/>
          <a:lstStyle/>
          <a:p>
            <a:fld id="{977B6002-F332-44C1-B104-D65897ABDBD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138761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and table</a:t>
            </a:r>
            <a:r>
              <a:rPr lang="en-US" baseline="0" dirty="0"/>
              <a:t> created by Kasey Savanich (x1145) on January 1, 2018.</a:t>
            </a:r>
          </a:p>
          <a:p>
            <a:endParaRPr lang="en-US" baseline="0" dirty="0"/>
          </a:p>
        </p:txBody>
      </p:sp>
    </p:spTree>
    <p:extLst>
      <p:ext uri="{BB962C8B-B14F-4D97-AF65-F5344CB8AC3E}">
        <p14:creationId xmlns:p14="http://schemas.microsoft.com/office/powerpoint/2010/main" val="1145842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Infrastructure and Transport SIP revisions</a:t>
            </a:r>
            <a:r>
              <a:rPr lang="en-US" baseline="0" dirty="0"/>
              <a:t> due October 2018</a:t>
            </a:r>
          </a:p>
          <a:p>
            <a:endParaRPr lang="en-US" dirty="0"/>
          </a:p>
        </p:txBody>
      </p:sp>
      <p:sp>
        <p:nvSpPr>
          <p:cNvPr id="4" name="Slide Number Placeholder 3"/>
          <p:cNvSpPr>
            <a:spLocks noGrp="1"/>
          </p:cNvSpPr>
          <p:nvPr>
            <p:ph type="sldNum" sz="quarter" idx="10"/>
          </p:nvPr>
        </p:nvSpPr>
        <p:spPr>
          <a:xfrm>
            <a:off x="3970137" y="8829675"/>
            <a:ext cx="3038648" cy="465138"/>
          </a:xfrm>
          <a:prstGeom prst="rect">
            <a:avLst/>
          </a:prstGeom>
        </p:spPr>
        <p:txBody>
          <a:bodyPr/>
          <a:lstStyle/>
          <a:p>
            <a:fld id="{977B6002-F332-44C1-B104-D65897ABDBD5}" type="slidenum">
              <a:rPr lang="en-US" smtClean="0"/>
              <a:pPr/>
              <a:t>47</a:t>
            </a:fld>
            <a:endParaRPr lang="en-US" dirty="0"/>
          </a:p>
        </p:txBody>
      </p:sp>
    </p:spTree>
    <p:extLst>
      <p:ext uri="{BB962C8B-B14F-4D97-AF65-F5344CB8AC3E}">
        <p14:creationId xmlns:p14="http://schemas.microsoft.com/office/powerpoint/2010/main" val="4198104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64767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standard had been in place since</a:t>
            </a:r>
            <a:r>
              <a:rPr lang="en-US" baseline="0" dirty="0"/>
              <a:t> 1971 for primary and 1973 for secondary standard </a:t>
            </a:r>
          </a:p>
          <a:p>
            <a:r>
              <a:rPr lang="en-US" baseline="0" dirty="0"/>
              <a:t>1971 = 24 hour of 0.14 ppm and 30 ppb annual average; secondary std was 500 ppb for 3-hr and 20 ppb annual average</a:t>
            </a:r>
          </a:p>
          <a:p>
            <a:r>
              <a:rPr lang="en-US" baseline="0" dirty="0"/>
              <a:t>1973 = secondary annual revoked and 3 hr. retained  </a:t>
            </a:r>
          </a:p>
          <a:p>
            <a:endParaRPr lang="en-US" baseline="0" dirty="0"/>
          </a:p>
          <a:p>
            <a:r>
              <a:rPr lang="en-US" baseline="0" dirty="0"/>
              <a:t>FR 8/5/2013 effective date of 10/4, 2013.  5 yr. attainment date for those areas NA</a:t>
            </a:r>
            <a:endParaRPr lang="en-US" dirty="0"/>
          </a:p>
        </p:txBody>
      </p:sp>
      <p:sp>
        <p:nvSpPr>
          <p:cNvPr id="4" name="Slide Number Placeholder 3"/>
          <p:cNvSpPr>
            <a:spLocks noGrp="1"/>
          </p:cNvSpPr>
          <p:nvPr>
            <p:ph type="sldNum" sz="quarter" idx="10"/>
          </p:nvPr>
        </p:nvSpPr>
        <p:spPr>
          <a:xfrm>
            <a:off x="3970938" y="8829970"/>
            <a:ext cx="3037840" cy="466433"/>
          </a:xfrm>
          <a:prstGeom prst="rect">
            <a:avLst/>
          </a:prstGeom>
        </p:spPr>
        <p:txBody>
          <a:bodyPr/>
          <a:lstStyle/>
          <a:p>
            <a:fld id="{100AEA89-E76A-4AC4-AF77-D36C16BA94D5}" type="slidenum">
              <a:rPr lang="en-US" smtClean="0"/>
              <a:t>49</a:t>
            </a:fld>
            <a:endParaRPr lang="en-US" dirty="0"/>
          </a:p>
        </p:txBody>
      </p:sp>
    </p:spTree>
    <p:extLst>
      <p:ext uri="{BB962C8B-B14F-4D97-AF65-F5344CB8AC3E}">
        <p14:creationId xmlns:p14="http://schemas.microsoft.com/office/powerpoint/2010/main" val="494212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3457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080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a:solidFill>
                  <a:schemeClr val="tx1"/>
                </a:solidFill>
                <a:latin typeface="Times New Roman" pitchFamily="18" charset="0"/>
                <a:ea typeface="+mn-ea"/>
                <a:cs typeface="+mn-cs"/>
              </a:rPr>
              <a:t>Vistra</a:t>
            </a:r>
            <a:r>
              <a:rPr lang="en-US" sz="1200" b="0" i="0" u="none" strike="noStrike" kern="1200" baseline="0" dirty="0">
                <a:solidFill>
                  <a:schemeClr val="tx1"/>
                </a:solidFill>
                <a:latin typeface="Times New Roman" pitchFamily="18" charset="0"/>
                <a:ea typeface="+mn-ea"/>
                <a:cs typeface="+mn-cs"/>
              </a:rPr>
              <a:t> Energy filed a petition for reconsideration and administrative stay of the three nonattainment designations on February 13,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 a letter dated September 21, 2017 responding to </a:t>
            </a:r>
            <a:r>
              <a:rPr lang="en-US" sz="1200" b="0" i="0" u="none" strike="noStrike" kern="1200" baseline="0" dirty="0" err="1">
                <a:solidFill>
                  <a:schemeClr val="tx1"/>
                </a:solidFill>
                <a:latin typeface="Times New Roman" pitchFamily="18" charset="0"/>
                <a:ea typeface="+mn-ea"/>
                <a:cs typeface="+mn-cs"/>
              </a:rPr>
              <a:t>Vistra</a:t>
            </a:r>
            <a:r>
              <a:rPr lang="en-US" sz="1200" b="0" i="0" u="none" strike="noStrike" kern="1200" baseline="0" dirty="0">
                <a:solidFill>
                  <a:schemeClr val="tx1"/>
                </a:solidFill>
                <a:latin typeface="Times New Roman" pitchFamily="18" charset="0"/>
                <a:ea typeface="+mn-ea"/>
                <a:cs typeface="+mn-cs"/>
              </a:rPr>
              <a:t> Energy’s petition, the EPA stated its intention to undertake an administrative action with notice and comment to revisit the nonattainment designations in the Final Rule for portions of Freestone and Anderson Counties, Rusk and Panola Counties, and Titus County.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The TCEQ also submitted a petition for reconsideration to the EPA on December 11, 2017.</a:t>
            </a:r>
          </a:p>
          <a:p>
            <a:endParaRPr lang="en-US" dirty="0"/>
          </a:p>
        </p:txBody>
      </p:sp>
    </p:spTree>
    <p:extLst>
      <p:ext uri="{BB962C8B-B14F-4D97-AF65-F5344CB8AC3E}">
        <p14:creationId xmlns:p14="http://schemas.microsoft.com/office/powerpoint/2010/main" val="1116938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70"/>
            <a:ext cx="3037840" cy="466433"/>
          </a:xfrm>
          <a:prstGeom prst="rect">
            <a:avLst/>
          </a:prstGeom>
        </p:spPr>
        <p:txBody>
          <a:bodyPr/>
          <a:lstStyle/>
          <a:p>
            <a:fld id="{100AEA89-E76A-4AC4-AF77-D36C16BA94D5}" type="slidenum">
              <a:rPr lang="en-US" smtClean="0"/>
              <a:t>53</a:t>
            </a:fld>
            <a:endParaRPr lang="en-US" dirty="0"/>
          </a:p>
        </p:txBody>
      </p:sp>
    </p:spTree>
    <p:extLst>
      <p:ext uri="{BB962C8B-B14F-4D97-AF65-F5344CB8AC3E}">
        <p14:creationId xmlns:p14="http://schemas.microsoft.com/office/powerpoint/2010/main" val="89268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459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7399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 Locations of the new monitors that were put in place for areas being characterized through monitoring for designation in Round 4 </a:t>
            </a:r>
            <a:endParaRPr lang="en-US" dirty="0"/>
          </a:p>
        </p:txBody>
      </p:sp>
      <p:sp>
        <p:nvSpPr>
          <p:cNvPr id="4" name="Slide Number Placeholder 3"/>
          <p:cNvSpPr>
            <a:spLocks noGrp="1"/>
          </p:cNvSpPr>
          <p:nvPr>
            <p:ph type="sldNum" sz="quarter" idx="10"/>
          </p:nvPr>
        </p:nvSpPr>
        <p:spPr>
          <a:xfrm>
            <a:off x="3970938" y="8829970"/>
            <a:ext cx="3037840" cy="466433"/>
          </a:xfrm>
          <a:prstGeom prst="rect">
            <a:avLst/>
          </a:prstGeom>
        </p:spPr>
        <p:txBody>
          <a:bodyPr/>
          <a:lstStyle/>
          <a:p>
            <a:fld id="{100AEA89-E76A-4AC4-AF77-D36C16BA94D5}" type="slidenum">
              <a:rPr lang="en-US" smtClean="0"/>
              <a:t>55</a:t>
            </a:fld>
            <a:endParaRPr lang="en-US" dirty="0"/>
          </a:p>
        </p:txBody>
      </p:sp>
    </p:spTree>
    <p:extLst>
      <p:ext uri="{BB962C8B-B14F-4D97-AF65-F5344CB8AC3E}">
        <p14:creationId xmlns:p14="http://schemas.microsoft.com/office/powerpoint/2010/main" val="3703380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164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0180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3028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49065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672383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Second 10-year maintenance plan was due to the EPA eight years after the effective date of redesignation, or October 3, 2016.</a:t>
            </a:r>
          </a:p>
        </p:txBody>
      </p:sp>
    </p:spTree>
    <p:extLst>
      <p:ext uri="{BB962C8B-B14F-4D97-AF65-F5344CB8AC3E}">
        <p14:creationId xmlns:p14="http://schemas.microsoft.com/office/powerpoint/2010/main" val="3563132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744977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0164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43817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27003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29523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31064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148389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711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Neither set of rules is a Federal Clean Air Act SIP requirement and neither was adopted into the SIP with associated emission reductions. The request to withdraw pertains to four amendments to the anti-tampering rules that were adopted by the commission but never acted upon by the EPA</a:t>
            </a:r>
          </a:p>
        </p:txBody>
      </p:sp>
    </p:spTree>
    <p:extLst>
      <p:ext uri="{BB962C8B-B14F-4D97-AF65-F5344CB8AC3E}">
        <p14:creationId xmlns:p14="http://schemas.microsoft.com/office/powerpoint/2010/main" val="25564729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53588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Referred to as C-SAPR,</a:t>
            </a:r>
            <a:r>
              <a:rPr lang="en-US" baseline="0" dirty="0"/>
              <a:t> Casper, transport</a:t>
            </a:r>
            <a:endParaRPr lang="en-US" dirty="0"/>
          </a:p>
          <a:p>
            <a:endParaRPr lang="en-US" dirty="0"/>
          </a:p>
          <a:p>
            <a:r>
              <a:rPr lang="en-US" dirty="0"/>
              <a:t>States</a:t>
            </a:r>
            <a:r>
              <a:rPr lang="en-US" baseline="0" dirty="0"/>
              <a:t> are included if EPA determined a state significantly contributed to another state’s ability to attain or maintain compliance with one of the three standards.</a:t>
            </a:r>
            <a:endParaRPr lang="en-US" dirty="0"/>
          </a:p>
          <a:p>
            <a:endParaRPr lang="en-US" dirty="0"/>
          </a:p>
          <a:p>
            <a:r>
              <a:rPr lang="en-US" dirty="0"/>
              <a:t>Relies on cap and trade programs, with state-level budget caps (and unit-specific budget allowances)</a:t>
            </a:r>
          </a:p>
          <a:p>
            <a:pPr lvl="1"/>
            <a:r>
              <a:rPr lang="en-US" dirty="0"/>
              <a:t>PM</a:t>
            </a:r>
            <a:r>
              <a:rPr lang="en-US" baseline="-25000" dirty="0"/>
              <a:t>2.5</a:t>
            </a:r>
            <a:r>
              <a:rPr lang="en-US" dirty="0"/>
              <a:t> program: annual NO</a:t>
            </a:r>
            <a:r>
              <a:rPr lang="en-US" baseline="-25000" dirty="0"/>
              <a:t>X</a:t>
            </a:r>
            <a:r>
              <a:rPr lang="en-US" dirty="0"/>
              <a:t> and SO</a:t>
            </a:r>
            <a:r>
              <a:rPr lang="en-US" baseline="-25000" dirty="0"/>
              <a:t>2</a:t>
            </a:r>
            <a:r>
              <a:rPr lang="en-US" dirty="0"/>
              <a:t> budgets</a:t>
            </a:r>
          </a:p>
          <a:p>
            <a:pPr lvl="1"/>
            <a:r>
              <a:rPr lang="en-US" dirty="0"/>
              <a:t>Ozone program: ozone season NO</a:t>
            </a:r>
            <a:r>
              <a:rPr lang="en-US" baseline="-25000" dirty="0"/>
              <a:t>X</a:t>
            </a:r>
            <a:r>
              <a:rPr lang="en-US" dirty="0"/>
              <a:t> budget</a:t>
            </a:r>
          </a:p>
          <a:p>
            <a:endParaRPr lang="en-US" dirty="0"/>
          </a:p>
        </p:txBody>
      </p:sp>
    </p:spTree>
    <p:extLst>
      <p:ext uri="{BB962C8B-B14F-4D97-AF65-F5344CB8AC3E}">
        <p14:creationId xmlns:p14="http://schemas.microsoft.com/office/powerpoint/2010/main" val="8170200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083495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970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74333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EPA disapproved portions of Texas’ infrastructure SIP regarding visibility transport for the 1997 PM2.5 NAAQS, the 1997 ozone NAAQS, the 2006 PM2.5 NAAQS, the 2008 ozone NAAQS, the 2010 NO2 NAAQS, and the 2010 SO2 NAAQS as part of the EPA’s October 2017 BART FIP and made a </a:t>
            </a:r>
            <a:r>
              <a:rPr lang="en-US" sz="1200" kern="1200" dirty="0">
                <a:solidFill>
                  <a:schemeClr val="tx1"/>
                </a:solidFill>
                <a:effectLst/>
                <a:latin typeface="Times New Roman" pitchFamily="18" charset="0"/>
                <a:ea typeface="+mn-ea"/>
                <a:cs typeface="+mn-cs"/>
              </a:rPr>
              <a:t>finding that the BART alternatives to address SO</a:t>
            </a:r>
            <a:r>
              <a:rPr lang="en-US" sz="1200" kern="1200" baseline="-25000" dirty="0">
                <a:solidFill>
                  <a:schemeClr val="tx1"/>
                </a:solidFill>
                <a:effectLst/>
                <a:latin typeface="Times New Roman" pitchFamily="18" charset="0"/>
                <a:ea typeface="+mn-ea"/>
                <a:cs typeface="+mn-cs"/>
              </a:rPr>
              <a:t>2</a:t>
            </a:r>
            <a:r>
              <a:rPr lang="en-US" sz="1200" kern="1200" dirty="0">
                <a:solidFill>
                  <a:schemeClr val="tx1"/>
                </a:solidFill>
                <a:effectLst/>
                <a:latin typeface="Times New Roman" pitchFamily="18" charset="0"/>
                <a:ea typeface="+mn-ea"/>
                <a:cs typeface="+mn-cs"/>
              </a:rPr>
              <a:t> and NO</a:t>
            </a:r>
            <a:r>
              <a:rPr lang="en-US" sz="1200" kern="1200" baseline="-25000" dirty="0">
                <a:solidFill>
                  <a:schemeClr val="tx1"/>
                </a:solidFill>
                <a:effectLst/>
                <a:latin typeface="Times New Roman" pitchFamily="18" charset="0"/>
                <a:ea typeface="+mn-ea"/>
                <a:cs typeface="+mn-cs"/>
              </a:rPr>
              <a:t>X</a:t>
            </a:r>
            <a:r>
              <a:rPr lang="en-US" sz="1200" kern="1200" dirty="0">
                <a:solidFill>
                  <a:schemeClr val="tx1"/>
                </a:solidFill>
                <a:effectLst/>
                <a:latin typeface="Times New Roman" pitchFamily="18" charset="0"/>
                <a:ea typeface="+mn-ea"/>
                <a:cs typeface="+mn-cs"/>
              </a:rPr>
              <a:t> BART at Texas’ EGUs meet the interstate visibility transport requirements for these NAAQS.</a:t>
            </a:r>
            <a:endParaRPr lang="en-US" sz="1200" dirty="0"/>
          </a:p>
          <a:p>
            <a:endParaRPr lang="en-US" dirty="0"/>
          </a:p>
        </p:txBody>
      </p:sp>
    </p:spTree>
    <p:extLst>
      <p:ext uri="{BB962C8B-B14F-4D97-AF65-F5344CB8AC3E}">
        <p14:creationId xmlns:p14="http://schemas.microsoft.com/office/powerpoint/2010/main" val="1442025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932657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14 Class I Areas from</a:t>
            </a:r>
            <a:r>
              <a:rPr lang="en-US" baseline="0" dirty="0"/>
              <a:t> EPA’s final BART FIP October 17, 2017</a:t>
            </a:r>
          </a:p>
          <a:p>
            <a:pPr marL="174708" indent="-174708">
              <a:buFont typeface="Arial" panose="020B0604020202020204" pitchFamily="34" charset="0"/>
              <a:buChar char="•"/>
            </a:pPr>
            <a:r>
              <a:rPr lang="en-US" b="0" dirty="0"/>
              <a:t>Arkansas: Caney Creek and Upper Buffalo Wilderness Areas</a:t>
            </a:r>
          </a:p>
          <a:p>
            <a:pPr marL="174708" indent="-174708">
              <a:buFont typeface="Arial" panose="020B0604020202020204" pitchFamily="34" charset="0"/>
              <a:buChar char="•"/>
            </a:pPr>
            <a:r>
              <a:rPr lang="en-US" b="0" dirty="0"/>
              <a:t>Missouri: Mingo and Hercules-Glades Wilderness Areas</a:t>
            </a:r>
          </a:p>
          <a:p>
            <a:pPr marL="174708" indent="-174708">
              <a:buFont typeface="Arial" panose="020B0604020202020204" pitchFamily="34" charset="0"/>
              <a:buChar char="•"/>
            </a:pPr>
            <a:r>
              <a:rPr lang="en-US" b="0" dirty="0"/>
              <a:t>New Mexico: Bosque del Apache, Salt Creek, White Mountains, and Wheeler Peak Wilderness Areas; Carlsbad Caverns National Park</a:t>
            </a:r>
          </a:p>
          <a:p>
            <a:pPr marL="174708" indent="-174708">
              <a:buFont typeface="Arial" panose="020B0604020202020204" pitchFamily="34" charset="0"/>
              <a:buChar char="•"/>
            </a:pPr>
            <a:r>
              <a:rPr lang="en-US" b="0" dirty="0"/>
              <a:t>Colorado: Great Sand Dunes Wilderness Area and Rocky Mountain National Park</a:t>
            </a:r>
          </a:p>
        </p:txBody>
      </p:sp>
    </p:spTree>
    <p:extLst>
      <p:ext uri="{BB962C8B-B14F-4D97-AF65-F5344CB8AC3E}">
        <p14:creationId xmlns:p14="http://schemas.microsoft.com/office/powerpoint/2010/main" val="92407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a:t>
            </a:r>
            <a:r>
              <a:rPr lang="en-US" b="0" dirty="0">
                <a:solidFill>
                  <a:schemeClr val="tx1"/>
                </a:solidFill>
              </a:rPr>
              <a:t>October 2017, Luminant announced the retirement in early 2018 of three coal fired power plants, which are listed in the FIP: Big Brown, Sandow, and Monticello. Houston Public Media, a service of the University of Houston, confirmed closure of all three plants in February 2018. The TCEQ received requests to void permits from all three of the plants by the end of March 2018 (Sandow, Big Brown, and Monticello).</a:t>
            </a:r>
          </a:p>
          <a:p>
            <a:endParaRPr lang="en-US" dirty="0">
              <a:solidFill>
                <a:schemeClr val="tx1"/>
              </a:solidFill>
            </a:endParaRPr>
          </a:p>
          <a:p>
            <a:endParaRPr lang="en-US" dirty="0"/>
          </a:p>
        </p:txBody>
      </p:sp>
    </p:spTree>
    <p:extLst>
      <p:ext uri="{BB962C8B-B14F-4D97-AF65-F5344CB8AC3E}">
        <p14:creationId xmlns:p14="http://schemas.microsoft.com/office/powerpoint/2010/main" val="3494206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71629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02693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082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155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117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Line 10"/>
          <p:cNvSpPr>
            <a:spLocks noChangeShapeType="1"/>
          </p:cNvSpPr>
          <p:nvPr userDrawn="1"/>
        </p:nvSpPr>
        <p:spPr bwMode="auto">
          <a:xfrm>
            <a:off x="1371600" y="3505200"/>
            <a:ext cx="6477000" cy="0"/>
          </a:xfrm>
          <a:prstGeom prst="line">
            <a:avLst/>
          </a:prstGeom>
          <a:noFill/>
          <a:ln w="57150">
            <a:solidFill>
              <a:srgbClr val="000068"/>
            </a:solidFill>
            <a:round/>
            <a:headEnd/>
            <a:tailEnd/>
          </a:ln>
        </p:spPr>
        <p:txBody>
          <a:bodyPr wrap="none"/>
          <a:lstStyle/>
          <a:p>
            <a:endParaRPr lang="en-US" dirty="0"/>
          </a:p>
        </p:txBody>
      </p:sp>
      <p:pic>
        <p:nvPicPr>
          <p:cNvPr id="5" name="Picture 8" descr="tceq_name_short"/>
          <p:cNvPicPr>
            <a:picLocks noChangeAspect="1" noChangeArrowheads="1"/>
          </p:cNvPicPr>
          <p:nvPr userDrawn="1"/>
        </p:nvPicPr>
        <p:blipFill>
          <a:blip r:embed="rId2" cstate="print"/>
          <a:srcRect r="18868" b="-1408"/>
          <a:stretch>
            <a:fillRect/>
          </a:stretch>
        </p:blipFill>
        <p:spPr bwMode="auto">
          <a:xfrm>
            <a:off x="6248400" y="0"/>
            <a:ext cx="2895600" cy="202019"/>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24115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1946439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2938190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3584786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363865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124832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234966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317774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4175658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6022589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914400" y="1600200"/>
            <a:ext cx="7239000" cy="4267200"/>
          </a:xfrm>
        </p:spPr>
        <p:txBody>
          <a:bodyPr/>
          <a:lstStyle>
            <a:lvl1pPr>
              <a:spcAft>
                <a:spcPts val="300"/>
              </a:spcAft>
              <a:defRPr sz="2400" baseline="0">
                <a:latin typeface="Verdana" pitchFamily="34" charset="0"/>
              </a:defRPr>
            </a:lvl1pPr>
            <a:lvl2pPr>
              <a:defRPr sz="2000" baseline="0">
                <a:latin typeface="Verdana" pitchFamily="34" charset="0"/>
              </a:defRPr>
            </a:lvl2pPr>
            <a:lvl3pPr>
              <a:defRPr sz="20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4"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a:defRPr/>
            </a:pPr>
            <a:endParaRPr lang="en-US" dirty="0"/>
          </a:p>
        </p:txBody>
      </p:sp>
      <p:sp>
        <p:nvSpPr>
          <p:cNvPr id="5"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Division • </a:t>
            </a:r>
            <a:r>
              <a:rPr lang="en-US" sz="1000" b="1" i="1" dirty="0"/>
              <a:t>Update on the Texas SIP and Federal Standards</a:t>
            </a:r>
            <a:r>
              <a:rPr lang="en-US" sz="1000" i="1" baseline="0" dirty="0">
                <a:latin typeface="Verdana" pitchFamily="34" charset="0"/>
              </a:rPr>
              <a:t> </a:t>
            </a:r>
            <a:r>
              <a:rPr lang="en-US" sz="1000" dirty="0">
                <a:latin typeface="Verdana" pitchFamily="34" charset="0"/>
              </a:rPr>
              <a:t>•  KS and AS •  May 15, 2018  •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914400" y="1600200"/>
            <a:ext cx="7239000" cy="4267200"/>
          </a:xfrm>
        </p:spPr>
        <p:txBody>
          <a:bodyPr/>
          <a:lstStyle>
            <a:lvl1pPr>
              <a:spcAft>
                <a:spcPts val="300"/>
              </a:spcAft>
              <a:buNone/>
              <a:defRPr sz="2400" baseline="0">
                <a:latin typeface="Verdana" pitchFamily="34" charset="0"/>
              </a:defRPr>
            </a:lvl1pPr>
            <a:lvl2pPr>
              <a:defRPr sz="2000" baseline="0">
                <a:latin typeface="Verdana" pitchFamily="34" charset="0"/>
              </a:defRPr>
            </a:lvl2pPr>
            <a:lvl3pPr>
              <a:defRPr sz="20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endParaRPr lang="en-US" dirty="0"/>
          </a:p>
        </p:txBody>
      </p:sp>
    </p:spTree>
    <p:extLst>
      <p:ext uri="{BB962C8B-B14F-4D97-AF65-F5344CB8AC3E}">
        <p14:creationId xmlns:p14="http://schemas.microsoft.com/office/powerpoint/2010/main" val="24855360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583273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730375"/>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91100" y="1730375"/>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0"/>
          </p:nvPr>
        </p:nvSpPr>
        <p:spPr>
          <a:xfrm>
            <a:off x="3276600" y="67056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750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47842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22129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636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957965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26707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91814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2279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54236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1809750" cy="5616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1000"/>
            <a:ext cx="5276850" cy="5616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5177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990600"/>
          </a:xfrm>
        </p:spPr>
        <p:txBody>
          <a:bodyPr/>
          <a:lstStyle/>
          <a:p>
            <a:r>
              <a:rPr lang="en-US"/>
              <a:t>Click to edit Master title style</a:t>
            </a:r>
          </a:p>
        </p:txBody>
      </p:sp>
      <p:sp>
        <p:nvSpPr>
          <p:cNvPr id="3" name="Text Placeholder 2"/>
          <p:cNvSpPr>
            <a:spLocks noGrp="1"/>
          </p:cNvSpPr>
          <p:nvPr>
            <p:ph type="body" sz="half" idx="1"/>
          </p:nvPr>
        </p:nvSpPr>
        <p:spPr>
          <a:xfrm>
            <a:off x="1066800" y="1219200"/>
            <a:ext cx="38481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67300" y="1219200"/>
            <a:ext cx="3848100" cy="5257800"/>
          </a:xfrm>
        </p:spPr>
        <p:txBody>
          <a:bodyPr/>
          <a:lstStyle/>
          <a:p>
            <a:pPr lvl="0"/>
            <a:endParaRPr lang="en-US" noProof="0" dirty="0"/>
          </a:p>
        </p:txBody>
      </p:sp>
    </p:spTree>
    <p:extLst>
      <p:ext uri="{BB962C8B-B14F-4D97-AF65-F5344CB8AC3E}">
        <p14:creationId xmlns:p14="http://schemas.microsoft.com/office/powerpoint/2010/main" val="40808670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4291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4866186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914400" y="1600200"/>
            <a:ext cx="7239000" cy="4267200"/>
          </a:xfrm>
        </p:spPr>
        <p:txBody>
          <a:bodyPr/>
          <a:lstStyle>
            <a:lvl1pPr>
              <a:spcAft>
                <a:spcPts val="300"/>
              </a:spcAft>
              <a:buNone/>
              <a:defRPr sz="2400" baseline="0">
                <a:latin typeface="Verdana" pitchFamily="34" charset="0"/>
              </a:defRPr>
            </a:lvl1pPr>
            <a:lvl2pPr>
              <a:defRPr sz="2000" baseline="0">
                <a:latin typeface="Verdana" pitchFamily="34" charset="0"/>
              </a:defRPr>
            </a:lvl2pPr>
            <a:lvl3pPr>
              <a:defRPr sz="20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endParaRPr lang="en-US" dirty="0"/>
          </a:p>
        </p:txBody>
      </p:sp>
    </p:spTree>
    <p:extLst>
      <p:ext uri="{BB962C8B-B14F-4D97-AF65-F5344CB8AC3E}">
        <p14:creationId xmlns:p14="http://schemas.microsoft.com/office/powerpoint/2010/main" val="12243505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45495386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730375"/>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91100" y="1730375"/>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0"/>
          </p:nvPr>
        </p:nvSpPr>
        <p:spPr>
          <a:xfrm>
            <a:off x="3276600" y="67056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82213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6250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1329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2668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54163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55885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567197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1000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1809750" cy="5616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1000"/>
            <a:ext cx="5276850" cy="5616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6909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990600"/>
          </a:xfrm>
        </p:spPr>
        <p:txBody>
          <a:bodyPr/>
          <a:lstStyle/>
          <a:p>
            <a:r>
              <a:rPr lang="en-US"/>
              <a:t>Click to edit Master title style</a:t>
            </a:r>
          </a:p>
        </p:txBody>
      </p:sp>
      <p:sp>
        <p:nvSpPr>
          <p:cNvPr id="3" name="Text Placeholder 2"/>
          <p:cNvSpPr>
            <a:spLocks noGrp="1"/>
          </p:cNvSpPr>
          <p:nvPr>
            <p:ph type="body" sz="half" idx="1"/>
          </p:nvPr>
        </p:nvSpPr>
        <p:spPr>
          <a:xfrm>
            <a:off x="1066800" y="1219200"/>
            <a:ext cx="38481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67300" y="1219200"/>
            <a:ext cx="3848100" cy="5257800"/>
          </a:xfrm>
        </p:spPr>
        <p:txBody>
          <a:bodyPr/>
          <a:lstStyle/>
          <a:p>
            <a:pPr lvl="0"/>
            <a:endParaRPr lang="en-US" noProof="0" dirty="0"/>
          </a:p>
        </p:txBody>
      </p:sp>
    </p:spTree>
    <p:extLst>
      <p:ext uri="{BB962C8B-B14F-4D97-AF65-F5344CB8AC3E}">
        <p14:creationId xmlns:p14="http://schemas.microsoft.com/office/powerpoint/2010/main" val="394318519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946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a:defRPr/>
            </a:pPr>
            <a:endParaRPr lang="en-US" dirty="0"/>
          </a:p>
        </p:txBody>
      </p:sp>
      <p:sp>
        <p:nvSpPr>
          <p:cNvPr id="5"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Division • </a:t>
            </a:r>
            <a:r>
              <a:rPr lang="en-US" sz="1000" b="1" i="1" dirty="0"/>
              <a:t>Update on the Texas SIP and Federal Standards</a:t>
            </a:r>
            <a:r>
              <a:rPr lang="en-US" sz="1000" i="1" baseline="0" dirty="0">
                <a:latin typeface="Verdana" pitchFamily="34" charset="0"/>
              </a:rPr>
              <a:t> </a:t>
            </a:r>
            <a:r>
              <a:rPr lang="en-US" sz="1000" dirty="0">
                <a:latin typeface="Verdana" pitchFamily="34" charset="0"/>
              </a:rPr>
              <a:t>•  KS and AS •  May 15, 2018  •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Division • </a:t>
            </a:r>
            <a:r>
              <a:rPr lang="en-US" sz="1000" b="1" i="1" dirty="0"/>
              <a:t>Update on the Texas SIP and Federal Standards</a:t>
            </a:r>
            <a:r>
              <a:rPr lang="en-US" sz="1000" i="1" baseline="0" dirty="0">
                <a:latin typeface="Verdana" pitchFamily="34" charset="0"/>
              </a:rPr>
              <a:t> </a:t>
            </a:r>
            <a:r>
              <a:rPr lang="en-US" sz="1000" dirty="0">
                <a:latin typeface="Verdana" pitchFamily="34" charset="0"/>
              </a:rPr>
              <a:t>•  KS and AS</a:t>
            </a:r>
            <a:r>
              <a:rPr lang="en-US" sz="1000" baseline="0" dirty="0">
                <a:latin typeface="Verdana" pitchFamily="34" charset="0"/>
              </a:rPr>
              <a:t> </a:t>
            </a:r>
            <a:r>
              <a:rPr lang="en-US" sz="1000" dirty="0">
                <a:latin typeface="Verdana" pitchFamily="34" charset="0"/>
              </a:rPr>
              <a:t>•  May 15, 2018  •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858000" cy="990600"/>
          </a:xfrm>
        </p:spPr>
        <p:txBody>
          <a:bodyPr/>
          <a:lstStyle/>
          <a:p>
            <a:r>
              <a:rPr lang="en-US" dirty="0"/>
              <a:t>Click to edit Master title style</a:t>
            </a:r>
          </a:p>
        </p:txBody>
      </p:sp>
      <p:sp>
        <p:nvSpPr>
          <p:cNvPr id="3" name="Text Placeholder 2"/>
          <p:cNvSpPr>
            <a:spLocks noGrp="1"/>
          </p:cNvSpPr>
          <p:nvPr>
            <p:ph type="body" sz="half" idx="1"/>
          </p:nvPr>
        </p:nvSpPr>
        <p:spPr>
          <a:xfrm>
            <a:off x="1295400" y="1730375"/>
            <a:ext cx="3543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730375"/>
            <a:ext cx="3543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5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185862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5DBF52-7BFB-4F55-A181-6B500FDF36B3}" type="datetimeFigureOut">
              <a:rPr lang="en-US" smtClean="0"/>
              <a:t>5/4/2018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C6C18-2E91-4468-A39B-6724ABEE5E43}" type="slidenum">
              <a:rPr lang="en-US" smtClean="0"/>
              <a:t>‹#›</a:t>
            </a:fld>
            <a:endParaRPr lang="en-US" dirty="0"/>
          </a:p>
        </p:txBody>
      </p:sp>
    </p:spTree>
    <p:extLst>
      <p:ext uri="{BB962C8B-B14F-4D97-AF65-F5344CB8AC3E}">
        <p14:creationId xmlns:p14="http://schemas.microsoft.com/office/powerpoint/2010/main" val="215326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447800" y="152400"/>
            <a:ext cx="6858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8"/>
          <p:cNvSpPr>
            <a:spLocks noGrp="1" noChangeArrowheads="1"/>
          </p:cNvSpPr>
          <p:nvPr>
            <p:ph type="body" idx="1"/>
          </p:nvPr>
        </p:nvSpPr>
        <p:spPr bwMode="auto">
          <a:xfrm>
            <a:off x="1295400" y="1730375"/>
            <a:ext cx="72390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Picture 7" descr="3C-TCEQ-small.png"/>
          <p:cNvPicPr>
            <a:picLocks noChangeAspect="1"/>
          </p:cNvPicPr>
          <p:nvPr userDrawn="1"/>
        </p:nvPicPr>
        <p:blipFill>
          <a:blip r:embed="rId9" cstate="print"/>
          <a:stretch>
            <a:fillRect/>
          </a:stretch>
        </p:blipFill>
        <p:spPr>
          <a:xfrm>
            <a:off x="457200" y="228600"/>
            <a:ext cx="394226" cy="68561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 id="2147483670" r:id="rId4"/>
    <p:sldLayoutId id="2147483668" r:id="rId5"/>
    <p:sldLayoutId id="2147483669" r:id="rId6"/>
    <p:sldLayoutId id="2147483718" r:id="rId7"/>
  </p:sldLayoutIdLst>
  <p:transition/>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Black" pitchFamily="34" charset="0"/>
        </a:defRPr>
      </a:lvl2pPr>
      <a:lvl3pPr algn="ctr" rtl="0" eaLnBrk="0" fontAlgn="base" hangingPunct="0">
        <a:spcBef>
          <a:spcPct val="0"/>
        </a:spcBef>
        <a:spcAft>
          <a:spcPct val="0"/>
        </a:spcAft>
        <a:defRPr sz="2800">
          <a:solidFill>
            <a:schemeClr val="tx1"/>
          </a:solidFill>
          <a:latin typeface="Arial Black" pitchFamily="34" charset="0"/>
        </a:defRPr>
      </a:lvl3pPr>
      <a:lvl4pPr algn="ctr" rtl="0" eaLnBrk="0" fontAlgn="base" hangingPunct="0">
        <a:spcBef>
          <a:spcPct val="0"/>
        </a:spcBef>
        <a:spcAft>
          <a:spcPct val="0"/>
        </a:spcAft>
        <a:defRPr sz="2800">
          <a:solidFill>
            <a:schemeClr val="tx1"/>
          </a:solidFill>
          <a:latin typeface="Arial Black" pitchFamily="34" charset="0"/>
        </a:defRPr>
      </a:lvl4pPr>
      <a:lvl5pPr algn="ctr" rtl="0" eaLnBrk="0" fontAlgn="base" hangingPunct="0">
        <a:spcBef>
          <a:spcPct val="0"/>
        </a:spcBef>
        <a:spcAft>
          <a:spcPct val="0"/>
        </a:spcAft>
        <a:defRPr sz="2800">
          <a:solidFill>
            <a:schemeClr val="tx1"/>
          </a:solidFill>
          <a:latin typeface="Arial Black" pitchFamily="34" charset="0"/>
        </a:defRPr>
      </a:lvl5pPr>
      <a:lvl6pPr marL="457200" algn="ctr" rtl="0" eaLnBrk="0" fontAlgn="base" hangingPunct="0">
        <a:spcBef>
          <a:spcPct val="0"/>
        </a:spcBef>
        <a:spcAft>
          <a:spcPct val="0"/>
        </a:spcAft>
        <a:defRPr sz="2800">
          <a:solidFill>
            <a:schemeClr val="tx1"/>
          </a:solidFill>
          <a:latin typeface="Arial Black" pitchFamily="34" charset="0"/>
        </a:defRPr>
      </a:lvl6pPr>
      <a:lvl7pPr marL="914400" algn="ctr" rtl="0" eaLnBrk="0" fontAlgn="base" hangingPunct="0">
        <a:spcBef>
          <a:spcPct val="0"/>
        </a:spcBef>
        <a:spcAft>
          <a:spcPct val="0"/>
        </a:spcAft>
        <a:defRPr sz="2800">
          <a:solidFill>
            <a:schemeClr val="tx1"/>
          </a:solidFill>
          <a:latin typeface="Arial Black" pitchFamily="34" charset="0"/>
        </a:defRPr>
      </a:lvl7pPr>
      <a:lvl8pPr marL="1371600" algn="ctr" rtl="0" eaLnBrk="0" fontAlgn="base" hangingPunct="0">
        <a:spcBef>
          <a:spcPct val="0"/>
        </a:spcBef>
        <a:spcAft>
          <a:spcPct val="0"/>
        </a:spcAft>
        <a:defRPr sz="2800">
          <a:solidFill>
            <a:schemeClr val="tx1"/>
          </a:solidFill>
          <a:latin typeface="Arial Black" pitchFamily="34" charset="0"/>
        </a:defRPr>
      </a:lvl8pPr>
      <a:lvl9pPr marL="1828800" algn="ctr" rtl="0" eaLnBrk="0" fontAlgn="base" hangingPunct="0">
        <a:spcBef>
          <a:spcPct val="0"/>
        </a:spcBef>
        <a:spcAft>
          <a:spcPct val="0"/>
        </a:spcAft>
        <a:defRPr sz="28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rgbClr val="01654B"/>
        </a:buClr>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1654B"/>
        </a:buClr>
        <a:buSzPct val="100000"/>
        <a:buChar char="–"/>
        <a:defRPr sz="2000">
          <a:solidFill>
            <a:schemeClr val="tx1"/>
          </a:solidFill>
          <a:latin typeface="+mn-lt"/>
        </a:defRPr>
      </a:lvl2pPr>
      <a:lvl3pPr marL="1143000" indent="-228600" algn="l" rtl="0" eaLnBrk="0" fontAlgn="base" hangingPunct="0">
        <a:spcBef>
          <a:spcPct val="20000"/>
        </a:spcBef>
        <a:spcAft>
          <a:spcPct val="0"/>
        </a:spcAft>
        <a:buClr>
          <a:srgbClr val="01654B"/>
        </a:buClr>
        <a:buSzPct val="5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DBF52-7BFB-4F55-A181-6B500FDF36B3}" type="datetimeFigureOut">
              <a:rPr lang="en-US" smtClean="0"/>
              <a:t>5/4/2018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C6C18-2E91-4468-A39B-6724ABEE5E43}" type="slidenum">
              <a:rPr lang="en-US" smtClean="0"/>
              <a:t>‹#›</a:t>
            </a:fld>
            <a:endParaRPr lang="en-US" dirty="0"/>
          </a:p>
        </p:txBody>
      </p:sp>
    </p:spTree>
    <p:extLst>
      <p:ext uri="{BB962C8B-B14F-4D97-AF65-F5344CB8AC3E}">
        <p14:creationId xmlns:p14="http://schemas.microsoft.com/office/powerpoint/2010/main" val="4090664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447800" y="152400"/>
            <a:ext cx="6858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8"/>
          <p:cNvSpPr>
            <a:spLocks noGrp="1" noChangeArrowheads="1"/>
          </p:cNvSpPr>
          <p:nvPr>
            <p:ph type="body" idx="1"/>
          </p:nvPr>
        </p:nvSpPr>
        <p:spPr bwMode="auto">
          <a:xfrm>
            <a:off x="1295400" y="1730375"/>
            <a:ext cx="72390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3"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Division • </a:t>
            </a:r>
            <a:r>
              <a:rPr lang="en-US" sz="1000" b="1" i="1" dirty="0"/>
              <a:t>Update on the Texas SIP and Federal Standards</a:t>
            </a:r>
            <a:r>
              <a:rPr lang="en-US" sz="1000" i="1" baseline="0" dirty="0">
                <a:latin typeface="Verdana" pitchFamily="34" charset="0"/>
              </a:rPr>
              <a:t> </a:t>
            </a:r>
            <a:r>
              <a:rPr lang="en-US" sz="1000" dirty="0">
                <a:latin typeface="Verdana" pitchFamily="34" charset="0"/>
              </a:rPr>
              <a:t>•  KS and KS •  May 16, 2017  •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sp>
        <p:nvSpPr>
          <p:cNvPr id="1075"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eaLnBrk="1" fontAlgn="auto" hangingPunct="1">
              <a:spcBef>
                <a:spcPts val="0"/>
              </a:spcBef>
              <a:spcAft>
                <a:spcPts val="0"/>
              </a:spcAft>
              <a:defRPr/>
            </a:pPr>
            <a:endParaRPr lang="en-US" sz="1800" dirty="0">
              <a:solidFill>
                <a:srgbClr val="000000"/>
              </a:solidFill>
              <a:latin typeface="Verdana"/>
            </a:endParaRPr>
          </a:p>
        </p:txBody>
      </p:sp>
      <p:pic>
        <p:nvPicPr>
          <p:cNvPr id="8" name="Picture 7" descr="3C-TCEQ-small.png"/>
          <p:cNvPicPr>
            <a:picLocks noChangeAspect="1"/>
          </p:cNvPicPr>
          <p:nvPr userDrawn="1"/>
        </p:nvPicPr>
        <p:blipFill>
          <a:blip r:embed="rId16" cstate="print"/>
          <a:stretch>
            <a:fillRect/>
          </a:stretch>
        </p:blipFill>
        <p:spPr>
          <a:xfrm>
            <a:off x="457200" y="228600"/>
            <a:ext cx="394226" cy="685610"/>
          </a:xfrm>
          <a:prstGeom prst="rect">
            <a:avLst/>
          </a:prstGeom>
        </p:spPr>
      </p:pic>
    </p:spTree>
    <p:extLst>
      <p:ext uri="{BB962C8B-B14F-4D97-AF65-F5344CB8AC3E}">
        <p14:creationId xmlns:p14="http://schemas.microsoft.com/office/powerpoint/2010/main" val="32617074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ransition/>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Black" pitchFamily="34" charset="0"/>
        </a:defRPr>
      </a:lvl2pPr>
      <a:lvl3pPr algn="ctr" rtl="0" eaLnBrk="0" fontAlgn="base" hangingPunct="0">
        <a:spcBef>
          <a:spcPct val="0"/>
        </a:spcBef>
        <a:spcAft>
          <a:spcPct val="0"/>
        </a:spcAft>
        <a:defRPr sz="2800">
          <a:solidFill>
            <a:schemeClr val="tx1"/>
          </a:solidFill>
          <a:latin typeface="Arial Black" pitchFamily="34" charset="0"/>
        </a:defRPr>
      </a:lvl3pPr>
      <a:lvl4pPr algn="ctr" rtl="0" eaLnBrk="0" fontAlgn="base" hangingPunct="0">
        <a:spcBef>
          <a:spcPct val="0"/>
        </a:spcBef>
        <a:spcAft>
          <a:spcPct val="0"/>
        </a:spcAft>
        <a:defRPr sz="2800">
          <a:solidFill>
            <a:schemeClr val="tx1"/>
          </a:solidFill>
          <a:latin typeface="Arial Black" pitchFamily="34" charset="0"/>
        </a:defRPr>
      </a:lvl4pPr>
      <a:lvl5pPr algn="ctr" rtl="0" eaLnBrk="0" fontAlgn="base" hangingPunct="0">
        <a:spcBef>
          <a:spcPct val="0"/>
        </a:spcBef>
        <a:spcAft>
          <a:spcPct val="0"/>
        </a:spcAft>
        <a:defRPr sz="2800">
          <a:solidFill>
            <a:schemeClr val="tx1"/>
          </a:solidFill>
          <a:latin typeface="Arial Black" pitchFamily="34" charset="0"/>
        </a:defRPr>
      </a:lvl5pPr>
      <a:lvl6pPr marL="457200" algn="ctr" rtl="0" eaLnBrk="0" fontAlgn="base" hangingPunct="0">
        <a:spcBef>
          <a:spcPct val="0"/>
        </a:spcBef>
        <a:spcAft>
          <a:spcPct val="0"/>
        </a:spcAft>
        <a:defRPr sz="2800">
          <a:solidFill>
            <a:schemeClr val="tx1"/>
          </a:solidFill>
          <a:latin typeface="Arial Black" pitchFamily="34" charset="0"/>
        </a:defRPr>
      </a:lvl6pPr>
      <a:lvl7pPr marL="914400" algn="ctr" rtl="0" eaLnBrk="0" fontAlgn="base" hangingPunct="0">
        <a:spcBef>
          <a:spcPct val="0"/>
        </a:spcBef>
        <a:spcAft>
          <a:spcPct val="0"/>
        </a:spcAft>
        <a:defRPr sz="2800">
          <a:solidFill>
            <a:schemeClr val="tx1"/>
          </a:solidFill>
          <a:latin typeface="Arial Black" pitchFamily="34" charset="0"/>
        </a:defRPr>
      </a:lvl7pPr>
      <a:lvl8pPr marL="1371600" algn="ctr" rtl="0" eaLnBrk="0" fontAlgn="base" hangingPunct="0">
        <a:spcBef>
          <a:spcPct val="0"/>
        </a:spcBef>
        <a:spcAft>
          <a:spcPct val="0"/>
        </a:spcAft>
        <a:defRPr sz="2800">
          <a:solidFill>
            <a:schemeClr val="tx1"/>
          </a:solidFill>
          <a:latin typeface="Arial Black" pitchFamily="34" charset="0"/>
        </a:defRPr>
      </a:lvl8pPr>
      <a:lvl9pPr marL="1828800" algn="ctr" rtl="0" eaLnBrk="0" fontAlgn="base" hangingPunct="0">
        <a:spcBef>
          <a:spcPct val="0"/>
        </a:spcBef>
        <a:spcAft>
          <a:spcPct val="0"/>
        </a:spcAft>
        <a:defRPr sz="28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rgbClr val="01654B"/>
        </a:buClr>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1654B"/>
        </a:buClr>
        <a:buSzPct val="100000"/>
        <a:buChar char="–"/>
        <a:defRPr sz="2000">
          <a:solidFill>
            <a:schemeClr val="tx1"/>
          </a:solidFill>
          <a:latin typeface="+mn-lt"/>
        </a:defRPr>
      </a:lvl2pPr>
      <a:lvl3pPr marL="1143000" indent="-228600" algn="l" rtl="0" eaLnBrk="0" fontAlgn="base" hangingPunct="0">
        <a:spcBef>
          <a:spcPct val="20000"/>
        </a:spcBef>
        <a:spcAft>
          <a:spcPct val="0"/>
        </a:spcAft>
        <a:buClr>
          <a:srgbClr val="01654B"/>
        </a:buClr>
        <a:buSzPct val="5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447800" y="152400"/>
            <a:ext cx="6858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8"/>
          <p:cNvSpPr>
            <a:spLocks noGrp="1" noChangeArrowheads="1"/>
          </p:cNvSpPr>
          <p:nvPr>
            <p:ph type="body" idx="1"/>
          </p:nvPr>
        </p:nvSpPr>
        <p:spPr bwMode="auto">
          <a:xfrm>
            <a:off x="1295400" y="1730375"/>
            <a:ext cx="72390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3"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Division • </a:t>
            </a:r>
            <a:r>
              <a:rPr lang="en-US" sz="1000" b="1" i="1" dirty="0"/>
              <a:t>Update on the Texas SIP and Federal Standards</a:t>
            </a:r>
            <a:r>
              <a:rPr lang="en-US" sz="1000" i="1" baseline="0" dirty="0">
                <a:latin typeface="Verdana" pitchFamily="34" charset="0"/>
              </a:rPr>
              <a:t> </a:t>
            </a:r>
            <a:r>
              <a:rPr lang="en-US" sz="1000" dirty="0">
                <a:latin typeface="Verdana" pitchFamily="34" charset="0"/>
              </a:rPr>
              <a:t>•  KS and KS •  May 16, 2017  •   Page </a:t>
            </a:r>
            <a:fld id="{B1868B4F-56A1-4630-8946-0E7C9CB9965E}" type="slidenum">
              <a:rPr lang="en-US" sz="1000" smtClean="0">
                <a:latin typeface="Verdana" pitchFamily="34" charset="0"/>
              </a:rPr>
              <a:pPr algn="ctr">
                <a:defRPr/>
              </a:pPr>
              <a:t>‹#›</a:t>
            </a:fld>
            <a:endParaRPr lang="en-US" sz="1000" dirty="0">
              <a:latin typeface="Verdana" pitchFamily="34" charset="0"/>
            </a:endParaRPr>
          </a:p>
        </p:txBody>
      </p:sp>
      <p:sp>
        <p:nvSpPr>
          <p:cNvPr id="1075"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eaLnBrk="1" fontAlgn="auto" hangingPunct="1">
              <a:spcBef>
                <a:spcPts val="0"/>
              </a:spcBef>
              <a:spcAft>
                <a:spcPts val="0"/>
              </a:spcAft>
              <a:defRPr/>
            </a:pPr>
            <a:endParaRPr lang="en-US" sz="1800" dirty="0">
              <a:solidFill>
                <a:srgbClr val="000000"/>
              </a:solidFill>
              <a:latin typeface="Verdana"/>
            </a:endParaRPr>
          </a:p>
        </p:txBody>
      </p:sp>
      <p:pic>
        <p:nvPicPr>
          <p:cNvPr id="8" name="Picture 7" descr="3C-TCEQ-small.png"/>
          <p:cNvPicPr>
            <a:picLocks noChangeAspect="1"/>
          </p:cNvPicPr>
          <p:nvPr userDrawn="1"/>
        </p:nvPicPr>
        <p:blipFill>
          <a:blip r:embed="rId16" cstate="print"/>
          <a:stretch>
            <a:fillRect/>
          </a:stretch>
        </p:blipFill>
        <p:spPr>
          <a:xfrm>
            <a:off x="457200" y="228600"/>
            <a:ext cx="394226" cy="685610"/>
          </a:xfrm>
          <a:prstGeom prst="rect">
            <a:avLst/>
          </a:prstGeom>
        </p:spPr>
      </p:pic>
    </p:spTree>
    <p:extLst>
      <p:ext uri="{BB962C8B-B14F-4D97-AF65-F5344CB8AC3E}">
        <p14:creationId xmlns:p14="http://schemas.microsoft.com/office/powerpoint/2010/main" val="2237651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ransition/>
  <p:hf sldNum="0"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Black" pitchFamily="34" charset="0"/>
        </a:defRPr>
      </a:lvl2pPr>
      <a:lvl3pPr algn="ctr" rtl="0" eaLnBrk="0" fontAlgn="base" hangingPunct="0">
        <a:spcBef>
          <a:spcPct val="0"/>
        </a:spcBef>
        <a:spcAft>
          <a:spcPct val="0"/>
        </a:spcAft>
        <a:defRPr sz="2800">
          <a:solidFill>
            <a:schemeClr val="tx1"/>
          </a:solidFill>
          <a:latin typeface="Arial Black" pitchFamily="34" charset="0"/>
        </a:defRPr>
      </a:lvl3pPr>
      <a:lvl4pPr algn="ctr" rtl="0" eaLnBrk="0" fontAlgn="base" hangingPunct="0">
        <a:spcBef>
          <a:spcPct val="0"/>
        </a:spcBef>
        <a:spcAft>
          <a:spcPct val="0"/>
        </a:spcAft>
        <a:defRPr sz="2800">
          <a:solidFill>
            <a:schemeClr val="tx1"/>
          </a:solidFill>
          <a:latin typeface="Arial Black" pitchFamily="34" charset="0"/>
        </a:defRPr>
      </a:lvl4pPr>
      <a:lvl5pPr algn="ctr" rtl="0" eaLnBrk="0" fontAlgn="base" hangingPunct="0">
        <a:spcBef>
          <a:spcPct val="0"/>
        </a:spcBef>
        <a:spcAft>
          <a:spcPct val="0"/>
        </a:spcAft>
        <a:defRPr sz="2800">
          <a:solidFill>
            <a:schemeClr val="tx1"/>
          </a:solidFill>
          <a:latin typeface="Arial Black" pitchFamily="34" charset="0"/>
        </a:defRPr>
      </a:lvl5pPr>
      <a:lvl6pPr marL="457200" algn="ctr" rtl="0" eaLnBrk="0" fontAlgn="base" hangingPunct="0">
        <a:spcBef>
          <a:spcPct val="0"/>
        </a:spcBef>
        <a:spcAft>
          <a:spcPct val="0"/>
        </a:spcAft>
        <a:defRPr sz="2800">
          <a:solidFill>
            <a:schemeClr val="tx1"/>
          </a:solidFill>
          <a:latin typeface="Arial Black" pitchFamily="34" charset="0"/>
        </a:defRPr>
      </a:lvl6pPr>
      <a:lvl7pPr marL="914400" algn="ctr" rtl="0" eaLnBrk="0" fontAlgn="base" hangingPunct="0">
        <a:spcBef>
          <a:spcPct val="0"/>
        </a:spcBef>
        <a:spcAft>
          <a:spcPct val="0"/>
        </a:spcAft>
        <a:defRPr sz="2800">
          <a:solidFill>
            <a:schemeClr val="tx1"/>
          </a:solidFill>
          <a:latin typeface="Arial Black" pitchFamily="34" charset="0"/>
        </a:defRPr>
      </a:lvl7pPr>
      <a:lvl8pPr marL="1371600" algn="ctr" rtl="0" eaLnBrk="0" fontAlgn="base" hangingPunct="0">
        <a:spcBef>
          <a:spcPct val="0"/>
        </a:spcBef>
        <a:spcAft>
          <a:spcPct val="0"/>
        </a:spcAft>
        <a:defRPr sz="2800">
          <a:solidFill>
            <a:schemeClr val="tx1"/>
          </a:solidFill>
          <a:latin typeface="Arial Black" pitchFamily="34" charset="0"/>
        </a:defRPr>
      </a:lvl8pPr>
      <a:lvl9pPr marL="1828800" algn="ctr" rtl="0" eaLnBrk="0" fontAlgn="base" hangingPunct="0">
        <a:spcBef>
          <a:spcPct val="0"/>
        </a:spcBef>
        <a:spcAft>
          <a:spcPct val="0"/>
        </a:spcAft>
        <a:defRPr sz="28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rgbClr val="01654B"/>
        </a:buClr>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1654B"/>
        </a:buClr>
        <a:buSzPct val="100000"/>
        <a:buChar char="–"/>
        <a:defRPr sz="2000">
          <a:solidFill>
            <a:schemeClr val="tx1"/>
          </a:solidFill>
          <a:latin typeface="+mn-lt"/>
        </a:defRPr>
      </a:lvl2pPr>
      <a:lvl3pPr marL="1143000" indent="-228600" algn="l" rtl="0" eaLnBrk="0" fontAlgn="base" hangingPunct="0">
        <a:spcBef>
          <a:spcPct val="20000"/>
        </a:spcBef>
        <a:spcAft>
          <a:spcPct val="0"/>
        </a:spcAft>
        <a:buClr>
          <a:srgbClr val="01654B"/>
        </a:buClr>
        <a:buSzPct val="5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criteria-air-pollutants/process-reviewing-national-ambient-air-quality-standar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criteria-air-pollutants/naaqs-tab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marissa.garza@tceq.texas.gov"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www.tceq.texas.gov/airquality/sip/sipcontact.html" TargetMode="External"/><Relationship Id="rId4" Type="http://schemas.openxmlformats.org/officeDocument/2006/relationships/hyperlink" Target="mailto:alison.stokes@tceq.texa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criteria-air-pollutants/naaqs-tab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a:spLocks noGrp="1" noChangeArrowheads="1"/>
          </p:cNvSpPr>
          <p:nvPr>
            <p:ph type="ctrTitle"/>
          </p:nvPr>
        </p:nvSpPr>
        <p:spPr>
          <a:xfrm>
            <a:off x="381000" y="1752600"/>
            <a:ext cx="8382000" cy="1752600"/>
          </a:xfrm>
        </p:spPr>
        <p:txBody>
          <a:bodyPr/>
          <a:lstStyle/>
          <a:p>
            <a:pPr>
              <a:spcBef>
                <a:spcPct val="90000"/>
              </a:spcBef>
            </a:pPr>
            <a:r>
              <a:rPr lang="en-US" sz="3200" i="1" dirty="0"/>
              <a:t>Update on the Texas State Implementation Plan (SIP) and Federal Air Quality Standards</a:t>
            </a:r>
            <a:endParaRPr lang="en-US" sz="3200" b="1" i="1" dirty="0"/>
          </a:p>
        </p:txBody>
      </p:sp>
      <p:pic>
        <p:nvPicPr>
          <p:cNvPr id="3080" name="Picture 8" descr="tceq_name_short"/>
          <p:cNvPicPr>
            <a:picLocks noChangeAspect="1" noChangeArrowheads="1"/>
          </p:cNvPicPr>
          <p:nvPr/>
        </p:nvPicPr>
        <p:blipFill>
          <a:blip r:embed="rId3" cstate="print"/>
          <a:srcRect r="18868" b="-1408"/>
          <a:stretch>
            <a:fillRect/>
          </a:stretch>
        </p:blipFill>
        <p:spPr bwMode="auto">
          <a:xfrm>
            <a:off x="6248400" y="0"/>
            <a:ext cx="2895600" cy="202019"/>
          </a:xfrm>
          <a:prstGeom prst="rect">
            <a:avLst/>
          </a:prstGeom>
          <a:noFill/>
          <a:ln w="9525">
            <a:noFill/>
            <a:miter lim="800000"/>
            <a:headEnd/>
            <a:tailEnd/>
          </a:ln>
        </p:spPr>
      </p:pic>
      <p:sp>
        <p:nvSpPr>
          <p:cNvPr id="3082" name="Text Box 11"/>
          <p:cNvSpPr txBox="1">
            <a:spLocks noChangeArrowheads="1"/>
          </p:cNvSpPr>
          <p:nvPr/>
        </p:nvSpPr>
        <p:spPr bwMode="auto">
          <a:xfrm>
            <a:off x="1143000" y="3810000"/>
            <a:ext cx="6781800" cy="2154436"/>
          </a:xfrm>
          <a:prstGeom prst="rect">
            <a:avLst/>
          </a:prstGeom>
          <a:noFill/>
          <a:ln w="9525">
            <a:noFill/>
            <a:miter lim="800000"/>
            <a:headEnd/>
            <a:tailEnd/>
          </a:ln>
        </p:spPr>
        <p:txBody>
          <a:bodyPr>
            <a:spAutoFit/>
          </a:bodyPr>
          <a:lstStyle/>
          <a:p>
            <a:pPr algn="ctr" eaLnBrk="1" hangingPunct="1"/>
            <a:r>
              <a:rPr lang="en-US" dirty="0"/>
              <a:t>Kasey Savanich and Alison Stokes</a:t>
            </a:r>
          </a:p>
          <a:p>
            <a:pPr algn="ctr" eaLnBrk="1" hangingPunct="1"/>
            <a:r>
              <a:rPr lang="en-US" dirty="0">
                <a:latin typeface="+mn-lt"/>
              </a:rPr>
              <a:t>Air Quality Division</a:t>
            </a:r>
          </a:p>
          <a:p>
            <a:pPr algn="ctr" eaLnBrk="1" hangingPunct="1"/>
            <a:endParaRPr lang="en-US" dirty="0">
              <a:latin typeface="+mn-lt"/>
            </a:endParaRPr>
          </a:p>
          <a:p>
            <a:pPr algn="ctr" eaLnBrk="1" hangingPunct="1"/>
            <a:endParaRPr lang="en-US" dirty="0">
              <a:latin typeface="+mn-lt"/>
            </a:endParaRPr>
          </a:p>
          <a:p>
            <a:pPr algn="ctr" eaLnBrk="1" hangingPunct="1"/>
            <a:r>
              <a:rPr lang="en-US" sz="2000" dirty="0">
                <a:latin typeface="+mn-lt"/>
              </a:rPr>
              <a:t>2018 Environmental Trade Fair</a:t>
            </a:r>
          </a:p>
          <a:p>
            <a:pPr algn="ctr" eaLnBrk="1" hangingPunct="1"/>
            <a:endParaRPr lang="en-US" sz="1800" dirty="0">
              <a:latin typeface="+mn-lt"/>
            </a:endParaRPr>
          </a:p>
        </p:txBody>
      </p:sp>
    </p:spTree>
    <p:extLst>
      <p:ext uri="{BB962C8B-B14F-4D97-AF65-F5344CB8AC3E}">
        <p14:creationId xmlns:p14="http://schemas.microsoft.com/office/powerpoint/2010/main" val="25199417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858000" cy="838200"/>
          </a:xfrm>
        </p:spPr>
        <p:txBody>
          <a:bodyPr/>
          <a:lstStyle/>
          <a:p>
            <a:r>
              <a:rPr lang="en-US" dirty="0"/>
              <a:t>Calculating Fine Particulate Matter (PM</a:t>
            </a:r>
            <a:r>
              <a:rPr lang="en-US" baseline="-25000" dirty="0"/>
              <a:t>2.5</a:t>
            </a:r>
            <a:r>
              <a:rPr lang="en-US" dirty="0"/>
              <a:t>) Design Values</a:t>
            </a:r>
          </a:p>
        </p:txBody>
      </p:sp>
      <p:sp>
        <p:nvSpPr>
          <p:cNvPr id="6" name="Content Placeholder 2"/>
          <p:cNvSpPr>
            <a:spLocks noGrp="1"/>
          </p:cNvSpPr>
          <p:nvPr>
            <p:ph idx="1"/>
          </p:nvPr>
        </p:nvSpPr>
        <p:spPr>
          <a:xfrm>
            <a:off x="914400" y="1219200"/>
            <a:ext cx="7239000" cy="4267200"/>
          </a:xfrm>
        </p:spPr>
        <p:txBody>
          <a:bodyPr/>
          <a:lstStyle/>
          <a:p>
            <a:r>
              <a:rPr lang="en-US" dirty="0"/>
              <a:t>Annual PM</a:t>
            </a:r>
            <a:r>
              <a:rPr lang="en-US" baseline="-25000" dirty="0"/>
              <a:t>2.5</a:t>
            </a:r>
            <a:r>
              <a:rPr lang="en-US" dirty="0"/>
              <a:t> Design Values: </a:t>
            </a:r>
          </a:p>
          <a:p>
            <a:pPr lvl="1"/>
            <a:r>
              <a:rPr lang="en-US" dirty="0"/>
              <a:t>Calculate the quarterly mean of the 24-hour PM</a:t>
            </a:r>
            <a:r>
              <a:rPr lang="en-US" baseline="-25000" dirty="0"/>
              <a:t>2.5</a:t>
            </a:r>
            <a:r>
              <a:rPr lang="en-US" dirty="0"/>
              <a:t> measurements.</a:t>
            </a:r>
          </a:p>
          <a:p>
            <a:pPr lvl="1"/>
            <a:r>
              <a:rPr lang="en-US" dirty="0"/>
              <a:t>Average the quarterly means for each year; this is called the weighted annual mean.</a:t>
            </a:r>
          </a:p>
          <a:p>
            <a:pPr lvl="1"/>
            <a:r>
              <a:rPr lang="en-US" dirty="0"/>
              <a:t>The design value is the three-year average of the weighted annual mean PM</a:t>
            </a:r>
            <a:r>
              <a:rPr lang="en-US" baseline="-25000" dirty="0"/>
              <a:t>2.5</a:t>
            </a:r>
            <a:r>
              <a:rPr lang="en-US" dirty="0"/>
              <a:t>.</a:t>
            </a:r>
          </a:p>
          <a:p>
            <a:r>
              <a:rPr lang="en-US" dirty="0"/>
              <a:t>24-Hour PM</a:t>
            </a:r>
            <a:r>
              <a:rPr lang="en-US" baseline="-25000" dirty="0"/>
              <a:t>2.5</a:t>
            </a:r>
            <a:r>
              <a:rPr lang="en-US" dirty="0"/>
              <a:t> Design Values: </a:t>
            </a:r>
          </a:p>
          <a:p>
            <a:pPr lvl="1"/>
            <a:r>
              <a:rPr lang="en-US" dirty="0"/>
              <a:t>Determine the number of valid 24-hour PM</a:t>
            </a:r>
            <a:r>
              <a:rPr lang="en-US" baseline="-25000" dirty="0"/>
              <a:t>2.5</a:t>
            </a:r>
            <a:r>
              <a:rPr lang="en-US" dirty="0"/>
              <a:t> concentrations for each year.</a:t>
            </a:r>
          </a:p>
          <a:p>
            <a:pPr lvl="1"/>
            <a:r>
              <a:rPr lang="en-US" dirty="0"/>
              <a:t>Use the number of valid days to find your 98</a:t>
            </a:r>
            <a:r>
              <a:rPr lang="en-US" baseline="30000" dirty="0"/>
              <a:t>th</a:t>
            </a:r>
            <a:r>
              <a:rPr lang="en-US" dirty="0"/>
              <a:t> percentile value for the year.</a:t>
            </a:r>
          </a:p>
          <a:p>
            <a:pPr lvl="1"/>
            <a:r>
              <a:rPr lang="en-US" dirty="0"/>
              <a:t>The design value is the three-year average of the 98</a:t>
            </a:r>
            <a:r>
              <a:rPr lang="en-US" baseline="30000" dirty="0"/>
              <a:t>th</a:t>
            </a:r>
            <a:r>
              <a:rPr lang="en-US" dirty="0"/>
              <a:t> percentile 24-hour PM</a:t>
            </a:r>
            <a:r>
              <a:rPr lang="en-US" baseline="-25000" dirty="0"/>
              <a:t>2.5</a:t>
            </a:r>
            <a:r>
              <a:rPr lang="en-US" dirty="0"/>
              <a:t> concentration.</a:t>
            </a:r>
          </a:p>
        </p:txBody>
      </p:sp>
    </p:spTree>
    <p:extLst>
      <p:ext uri="{BB962C8B-B14F-4D97-AF65-F5344CB8AC3E}">
        <p14:creationId xmlns:p14="http://schemas.microsoft.com/office/powerpoint/2010/main" val="42877259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PM</a:t>
            </a:r>
            <a:r>
              <a:rPr lang="en-US" baseline="-25000" dirty="0"/>
              <a:t>2.5</a:t>
            </a:r>
            <a:r>
              <a:rPr lang="en-US" dirty="0"/>
              <a:t> Design Values</a:t>
            </a:r>
          </a:p>
        </p:txBody>
      </p:sp>
      <p:graphicFrame>
        <p:nvGraphicFramePr>
          <p:cNvPr id="4" name="Content Placeholder 3"/>
          <p:cNvGraphicFramePr>
            <a:graphicFrameLocks noGrp="1"/>
          </p:cNvGraphicFramePr>
          <p:nvPr>
            <p:ph idx="1"/>
            <p:extLst/>
          </p:nvPr>
        </p:nvGraphicFramePr>
        <p:xfrm>
          <a:off x="1181100" y="1104900"/>
          <a:ext cx="6858000" cy="50292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21765">
                <a:tc>
                  <a:txBody>
                    <a:bodyPr/>
                    <a:lstStyle/>
                    <a:p>
                      <a:r>
                        <a:rPr lang="en-US" dirty="0"/>
                        <a:t>County</a:t>
                      </a:r>
                    </a:p>
                  </a:txBody>
                  <a:tcPr>
                    <a:solidFill>
                      <a:schemeClr val="bg2">
                        <a:lumMod val="20000"/>
                        <a:lumOff val="80000"/>
                      </a:schemeClr>
                    </a:solidFill>
                  </a:tcPr>
                </a:tc>
                <a:tc>
                  <a:txBody>
                    <a:bodyPr/>
                    <a:lstStyle/>
                    <a:p>
                      <a:r>
                        <a:rPr lang="en-US" dirty="0"/>
                        <a:t>Annual</a:t>
                      </a:r>
                      <a:r>
                        <a:rPr lang="en-US" baseline="0" dirty="0"/>
                        <a:t> Design Value (</a:t>
                      </a:r>
                      <a:r>
                        <a:rPr lang="el-GR" baseline="0" dirty="0"/>
                        <a:t>μ</a:t>
                      </a:r>
                      <a:r>
                        <a:rPr lang="en-US" baseline="0" dirty="0"/>
                        <a:t>g/m</a:t>
                      </a:r>
                      <a:r>
                        <a:rPr lang="en-US" baseline="30000" dirty="0"/>
                        <a:t>3</a:t>
                      </a:r>
                      <a:r>
                        <a:rPr lang="en-US" baseline="0" dirty="0"/>
                        <a:t>)</a:t>
                      </a:r>
                      <a:endParaRPr lang="en-US" dirty="0"/>
                    </a:p>
                  </a:txBody>
                  <a:tcPr>
                    <a:solidFill>
                      <a:schemeClr val="bg2">
                        <a:lumMod val="20000"/>
                        <a:lumOff val="80000"/>
                      </a:schemeClr>
                    </a:solidFill>
                  </a:tcPr>
                </a:tc>
                <a:tc>
                  <a:txBody>
                    <a:bodyPr/>
                    <a:lstStyle/>
                    <a:p>
                      <a:r>
                        <a:rPr lang="en-US" dirty="0"/>
                        <a:t>24-Hour Design Value</a:t>
                      </a:r>
                      <a:r>
                        <a:rPr lang="en-US" baseline="0" dirty="0"/>
                        <a:t> (</a:t>
                      </a:r>
                      <a:r>
                        <a:rPr lang="el-GR" baseline="0" dirty="0"/>
                        <a:t>μ</a:t>
                      </a:r>
                      <a:r>
                        <a:rPr lang="en-US" baseline="0" dirty="0"/>
                        <a:t>g/m</a:t>
                      </a:r>
                      <a:r>
                        <a:rPr lang="en-US" baseline="30000" dirty="0"/>
                        <a:t>3</a:t>
                      </a:r>
                      <a:r>
                        <a:rPr lang="en-US" baseline="0" dirty="0"/>
                        <a:t>)</a:t>
                      </a:r>
                      <a:endParaRPr lang="en-US" dirty="0"/>
                    </a:p>
                  </a:txBody>
                  <a:tcPr>
                    <a:solidFill>
                      <a:schemeClr val="bg2">
                        <a:lumMod val="20000"/>
                        <a:lumOff val="80000"/>
                      </a:schemeClr>
                    </a:solidFill>
                  </a:tcPr>
                </a:tc>
                <a:extLst>
                  <a:ext uri="{0D108BD9-81ED-4DB2-BD59-A6C34878D82A}">
                    <a16:rowId xmlns:a16="http://schemas.microsoft.com/office/drawing/2014/main" val="10000"/>
                  </a:ext>
                </a:extLst>
              </a:tr>
              <a:tr h="355294">
                <a:tc>
                  <a:txBody>
                    <a:bodyPr/>
                    <a:lstStyle/>
                    <a:p>
                      <a:r>
                        <a:rPr lang="en-US" dirty="0"/>
                        <a:t>Bexar</a:t>
                      </a:r>
                    </a:p>
                  </a:txBody>
                  <a:tcPr>
                    <a:noFill/>
                  </a:tcPr>
                </a:tc>
                <a:tc>
                  <a:txBody>
                    <a:bodyPr/>
                    <a:lstStyle/>
                    <a:p>
                      <a:r>
                        <a:rPr lang="en-US" dirty="0"/>
                        <a:t>8.4</a:t>
                      </a:r>
                    </a:p>
                  </a:txBody>
                  <a:tcPr>
                    <a:noFill/>
                  </a:tcPr>
                </a:tc>
                <a:tc>
                  <a:txBody>
                    <a:bodyPr/>
                    <a:lstStyle/>
                    <a:p>
                      <a:r>
                        <a:rPr lang="en-US" dirty="0"/>
                        <a:t>20</a:t>
                      </a:r>
                    </a:p>
                  </a:txBody>
                  <a:tcPr>
                    <a:noFill/>
                  </a:tcPr>
                </a:tc>
                <a:extLst>
                  <a:ext uri="{0D108BD9-81ED-4DB2-BD59-A6C34878D82A}">
                    <a16:rowId xmlns:a16="http://schemas.microsoft.com/office/drawing/2014/main" val="10001"/>
                  </a:ext>
                </a:extLst>
              </a:tr>
              <a:tr h="355294">
                <a:tc>
                  <a:txBody>
                    <a:bodyPr/>
                    <a:lstStyle/>
                    <a:p>
                      <a:r>
                        <a:rPr lang="en-US" dirty="0"/>
                        <a:t>Dallas</a:t>
                      </a:r>
                    </a:p>
                  </a:txBody>
                  <a:tcPr/>
                </a:tc>
                <a:tc>
                  <a:txBody>
                    <a:bodyPr/>
                    <a:lstStyle/>
                    <a:p>
                      <a:r>
                        <a:rPr lang="en-US" dirty="0"/>
                        <a:t>8.9</a:t>
                      </a:r>
                    </a:p>
                  </a:txBody>
                  <a:tcPr/>
                </a:tc>
                <a:tc>
                  <a:txBody>
                    <a:bodyPr/>
                    <a:lstStyle/>
                    <a:p>
                      <a:r>
                        <a:rPr lang="en-US" dirty="0"/>
                        <a:t>18</a:t>
                      </a:r>
                    </a:p>
                  </a:txBody>
                  <a:tcPr/>
                </a:tc>
                <a:extLst>
                  <a:ext uri="{0D108BD9-81ED-4DB2-BD59-A6C34878D82A}">
                    <a16:rowId xmlns:a16="http://schemas.microsoft.com/office/drawing/2014/main" val="10002"/>
                  </a:ext>
                </a:extLst>
              </a:tr>
              <a:tr h="355294">
                <a:tc>
                  <a:txBody>
                    <a:bodyPr/>
                    <a:lstStyle/>
                    <a:p>
                      <a:r>
                        <a:rPr lang="en-US" dirty="0"/>
                        <a:t>Ellis</a:t>
                      </a:r>
                    </a:p>
                  </a:txBody>
                  <a:tcPr/>
                </a:tc>
                <a:tc>
                  <a:txBody>
                    <a:bodyPr/>
                    <a:lstStyle/>
                    <a:p>
                      <a:r>
                        <a:rPr lang="en-US" dirty="0"/>
                        <a:t>8.7</a:t>
                      </a:r>
                    </a:p>
                  </a:txBody>
                  <a:tcPr/>
                </a:tc>
                <a:tc>
                  <a:txBody>
                    <a:bodyPr/>
                    <a:lstStyle/>
                    <a:p>
                      <a:r>
                        <a:rPr lang="en-US" dirty="0"/>
                        <a:t>18</a:t>
                      </a:r>
                    </a:p>
                  </a:txBody>
                  <a:tcPr/>
                </a:tc>
                <a:extLst>
                  <a:ext uri="{0D108BD9-81ED-4DB2-BD59-A6C34878D82A}">
                    <a16:rowId xmlns:a16="http://schemas.microsoft.com/office/drawing/2014/main" val="10003"/>
                  </a:ext>
                </a:extLst>
              </a:tr>
              <a:tr h="355294">
                <a:tc>
                  <a:txBody>
                    <a:bodyPr/>
                    <a:lstStyle/>
                    <a:p>
                      <a:r>
                        <a:rPr lang="en-US" dirty="0"/>
                        <a:t>El</a:t>
                      </a:r>
                      <a:r>
                        <a:rPr lang="en-US" baseline="0" dirty="0"/>
                        <a:t> Paso</a:t>
                      </a:r>
                      <a:endParaRPr lang="en-US" dirty="0"/>
                    </a:p>
                  </a:txBody>
                  <a:tcPr/>
                </a:tc>
                <a:tc>
                  <a:txBody>
                    <a:bodyPr/>
                    <a:lstStyle/>
                    <a:p>
                      <a:r>
                        <a:rPr lang="en-US" dirty="0"/>
                        <a:t>8.9</a:t>
                      </a:r>
                    </a:p>
                  </a:txBody>
                  <a:tcPr/>
                </a:tc>
                <a:tc>
                  <a:txBody>
                    <a:bodyPr/>
                    <a:lstStyle/>
                    <a:p>
                      <a:r>
                        <a:rPr lang="en-US" dirty="0"/>
                        <a:t>23</a:t>
                      </a:r>
                    </a:p>
                  </a:txBody>
                  <a:tcPr/>
                </a:tc>
                <a:extLst>
                  <a:ext uri="{0D108BD9-81ED-4DB2-BD59-A6C34878D82A}">
                    <a16:rowId xmlns:a16="http://schemas.microsoft.com/office/drawing/2014/main" val="10004"/>
                  </a:ext>
                </a:extLst>
              </a:tr>
              <a:tr h="355294">
                <a:tc>
                  <a:txBody>
                    <a:bodyPr/>
                    <a:lstStyle/>
                    <a:p>
                      <a:r>
                        <a:rPr lang="en-US" dirty="0"/>
                        <a:t>Galveston</a:t>
                      </a:r>
                    </a:p>
                  </a:txBody>
                  <a:tcPr/>
                </a:tc>
                <a:tc>
                  <a:txBody>
                    <a:bodyPr/>
                    <a:lstStyle/>
                    <a:p>
                      <a:r>
                        <a:rPr lang="en-US" dirty="0"/>
                        <a:t>6.7</a:t>
                      </a:r>
                    </a:p>
                  </a:txBody>
                  <a:tcPr/>
                </a:tc>
                <a:tc>
                  <a:txBody>
                    <a:bodyPr/>
                    <a:lstStyle/>
                    <a:p>
                      <a:r>
                        <a:rPr lang="en-US" dirty="0"/>
                        <a:t>22</a:t>
                      </a:r>
                    </a:p>
                  </a:txBody>
                  <a:tcPr/>
                </a:tc>
                <a:extLst>
                  <a:ext uri="{0D108BD9-81ED-4DB2-BD59-A6C34878D82A}">
                    <a16:rowId xmlns:a16="http://schemas.microsoft.com/office/drawing/2014/main" val="10005"/>
                  </a:ext>
                </a:extLst>
              </a:tr>
              <a:tr h="355294">
                <a:tc>
                  <a:txBody>
                    <a:bodyPr/>
                    <a:lstStyle/>
                    <a:p>
                      <a:r>
                        <a:rPr lang="en-US" dirty="0"/>
                        <a:t>Harris</a:t>
                      </a:r>
                    </a:p>
                  </a:txBody>
                  <a:tcPr>
                    <a:solidFill>
                      <a:schemeClr val="accent5"/>
                    </a:solidFill>
                  </a:tcPr>
                </a:tc>
                <a:tc>
                  <a:txBody>
                    <a:bodyPr/>
                    <a:lstStyle/>
                    <a:p>
                      <a:r>
                        <a:rPr lang="en-US" dirty="0"/>
                        <a:t>10.7</a:t>
                      </a:r>
                    </a:p>
                  </a:txBody>
                  <a:tcPr>
                    <a:solidFill>
                      <a:schemeClr val="accent5"/>
                    </a:solidFill>
                  </a:tcPr>
                </a:tc>
                <a:tc>
                  <a:txBody>
                    <a:bodyPr/>
                    <a:lstStyle/>
                    <a:p>
                      <a:r>
                        <a:rPr lang="en-US" dirty="0"/>
                        <a:t>22</a:t>
                      </a:r>
                    </a:p>
                  </a:txBody>
                  <a:tcPr/>
                </a:tc>
                <a:extLst>
                  <a:ext uri="{0D108BD9-81ED-4DB2-BD59-A6C34878D82A}">
                    <a16:rowId xmlns:a16="http://schemas.microsoft.com/office/drawing/2014/main" val="10006"/>
                  </a:ext>
                </a:extLst>
              </a:tr>
              <a:tr h="355294">
                <a:tc>
                  <a:txBody>
                    <a:bodyPr/>
                    <a:lstStyle/>
                    <a:p>
                      <a:r>
                        <a:rPr lang="en-US" dirty="0"/>
                        <a:t>Harrison</a:t>
                      </a:r>
                    </a:p>
                  </a:txBody>
                  <a:tcPr/>
                </a:tc>
                <a:tc>
                  <a:txBody>
                    <a:bodyPr/>
                    <a:lstStyle/>
                    <a:p>
                      <a:r>
                        <a:rPr lang="en-US" dirty="0"/>
                        <a:t>8.6</a:t>
                      </a:r>
                    </a:p>
                  </a:txBody>
                  <a:tcPr/>
                </a:tc>
                <a:tc>
                  <a:txBody>
                    <a:bodyPr/>
                    <a:lstStyle/>
                    <a:p>
                      <a:r>
                        <a:rPr lang="en-US" dirty="0"/>
                        <a:t>17</a:t>
                      </a:r>
                    </a:p>
                  </a:txBody>
                  <a:tcPr/>
                </a:tc>
                <a:extLst>
                  <a:ext uri="{0D108BD9-81ED-4DB2-BD59-A6C34878D82A}">
                    <a16:rowId xmlns:a16="http://schemas.microsoft.com/office/drawing/2014/main" val="10007"/>
                  </a:ext>
                </a:extLst>
              </a:tr>
              <a:tr h="355294">
                <a:tc>
                  <a:txBody>
                    <a:bodyPr/>
                    <a:lstStyle/>
                    <a:p>
                      <a:r>
                        <a:rPr lang="en-US" dirty="0"/>
                        <a:t>Hidalgo</a:t>
                      </a:r>
                    </a:p>
                  </a:txBody>
                  <a:tcPr>
                    <a:solidFill>
                      <a:schemeClr val="accent5"/>
                    </a:solidFill>
                  </a:tcPr>
                </a:tc>
                <a:tc>
                  <a:txBody>
                    <a:bodyPr/>
                    <a:lstStyle/>
                    <a:p>
                      <a:r>
                        <a:rPr lang="en-US" dirty="0"/>
                        <a:t>10.2</a:t>
                      </a:r>
                    </a:p>
                  </a:txBody>
                  <a:tcPr/>
                </a:tc>
                <a:tc>
                  <a:txBody>
                    <a:bodyPr/>
                    <a:lstStyle/>
                    <a:p>
                      <a:r>
                        <a:rPr lang="en-US" dirty="0"/>
                        <a:t>26</a:t>
                      </a:r>
                    </a:p>
                  </a:txBody>
                  <a:tcPr>
                    <a:solidFill>
                      <a:schemeClr val="accent5"/>
                    </a:solidFill>
                  </a:tcPr>
                </a:tc>
                <a:extLst>
                  <a:ext uri="{0D108BD9-81ED-4DB2-BD59-A6C34878D82A}">
                    <a16:rowId xmlns:a16="http://schemas.microsoft.com/office/drawing/2014/main" val="10008"/>
                  </a:ext>
                </a:extLst>
              </a:tr>
              <a:tr h="355294">
                <a:tc>
                  <a:txBody>
                    <a:bodyPr/>
                    <a:lstStyle/>
                    <a:p>
                      <a:r>
                        <a:rPr lang="en-US" dirty="0"/>
                        <a:t>Nueces</a:t>
                      </a:r>
                    </a:p>
                  </a:txBody>
                  <a:tcPr/>
                </a:tc>
                <a:tc>
                  <a:txBody>
                    <a:bodyPr/>
                    <a:lstStyle/>
                    <a:p>
                      <a:r>
                        <a:rPr lang="en-US" dirty="0"/>
                        <a:t>9.3</a:t>
                      </a:r>
                    </a:p>
                  </a:txBody>
                  <a:tcPr/>
                </a:tc>
                <a:tc>
                  <a:txBody>
                    <a:bodyPr/>
                    <a:lstStyle/>
                    <a:p>
                      <a:r>
                        <a:rPr lang="en-US" dirty="0"/>
                        <a:t>24</a:t>
                      </a:r>
                    </a:p>
                  </a:txBody>
                  <a:tcPr/>
                </a:tc>
                <a:extLst>
                  <a:ext uri="{0D108BD9-81ED-4DB2-BD59-A6C34878D82A}">
                    <a16:rowId xmlns:a16="http://schemas.microsoft.com/office/drawing/2014/main" val="10009"/>
                  </a:ext>
                </a:extLst>
              </a:tr>
              <a:tr h="355294">
                <a:tc>
                  <a:txBody>
                    <a:bodyPr/>
                    <a:lstStyle/>
                    <a:p>
                      <a:r>
                        <a:rPr lang="en-US" dirty="0"/>
                        <a:t>Tarrant</a:t>
                      </a:r>
                    </a:p>
                  </a:txBody>
                  <a:tcPr/>
                </a:tc>
                <a:tc>
                  <a:txBody>
                    <a:bodyPr/>
                    <a:lstStyle/>
                    <a:p>
                      <a:r>
                        <a:rPr lang="en-US" dirty="0"/>
                        <a:t>8.7</a:t>
                      </a:r>
                    </a:p>
                  </a:txBody>
                  <a:tcPr/>
                </a:tc>
                <a:tc>
                  <a:txBody>
                    <a:bodyPr/>
                    <a:lstStyle/>
                    <a:p>
                      <a:r>
                        <a:rPr lang="en-US" dirty="0"/>
                        <a:t>18</a:t>
                      </a:r>
                    </a:p>
                  </a:txBody>
                  <a:tcPr/>
                </a:tc>
                <a:extLst>
                  <a:ext uri="{0D108BD9-81ED-4DB2-BD59-A6C34878D82A}">
                    <a16:rowId xmlns:a16="http://schemas.microsoft.com/office/drawing/2014/main" val="10010"/>
                  </a:ext>
                </a:extLst>
              </a:tr>
              <a:tr h="355294">
                <a:tc>
                  <a:txBody>
                    <a:bodyPr/>
                    <a:lstStyle/>
                    <a:p>
                      <a:r>
                        <a:rPr lang="en-US" dirty="0"/>
                        <a:t>Travis</a:t>
                      </a:r>
                    </a:p>
                  </a:txBody>
                  <a:tcPr/>
                </a:tc>
                <a:tc>
                  <a:txBody>
                    <a:bodyPr/>
                    <a:lstStyle/>
                    <a:p>
                      <a:r>
                        <a:rPr lang="en-US" dirty="0"/>
                        <a:t>9.6</a:t>
                      </a:r>
                    </a:p>
                  </a:txBody>
                  <a:tcPr/>
                </a:tc>
                <a:tc>
                  <a:txBody>
                    <a:bodyPr/>
                    <a:lstStyle/>
                    <a:p>
                      <a:r>
                        <a:rPr lang="en-US" dirty="0"/>
                        <a:t>20</a:t>
                      </a:r>
                    </a:p>
                  </a:txBody>
                  <a:tcPr/>
                </a:tc>
                <a:extLst>
                  <a:ext uri="{0D108BD9-81ED-4DB2-BD59-A6C34878D82A}">
                    <a16:rowId xmlns:a16="http://schemas.microsoft.com/office/drawing/2014/main" val="10011"/>
                  </a:ext>
                </a:extLst>
              </a:tr>
              <a:tr h="355294">
                <a:tc>
                  <a:txBody>
                    <a:bodyPr/>
                    <a:lstStyle/>
                    <a:p>
                      <a:r>
                        <a:rPr lang="en-US" b="1" dirty="0"/>
                        <a:t>NAAQS</a:t>
                      </a:r>
                    </a:p>
                  </a:txBody>
                  <a:tcPr/>
                </a:tc>
                <a:tc>
                  <a:txBody>
                    <a:bodyPr/>
                    <a:lstStyle/>
                    <a:p>
                      <a:r>
                        <a:rPr lang="en-US" b="1" dirty="0"/>
                        <a:t>12.0</a:t>
                      </a:r>
                    </a:p>
                  </a:txBody>
                  <a:tcPr/>
                </a:tc>
                <a:tc>
                  <a:txBody>
                    <a:bodyPr/>
                    <a:lstStyle/>
                    <a:p>
                      <a:r>
                        <a:rPr lang="en-US" b="1" dirty="0"/>
                        <a:t>35</a:t>
                      </a:r>
                    </a:p>
                  </a:txBody>
                  <a:tcPr/>
                </a:tc>
                <a:extLst>
                  <a:ext uri="{0D108BD9-81ED-4DB2-BD59-A6C34878D82A}">
                    <a16:rowId xmlns:a16="http://schemas.microsoft.com/office/drawing/2014/main" val="10012"/>
                  </a:ext>
                </a:extLst>
              </a:tr>
            </a:tbl>
          </a:graphicData>
        </a:graphic>
      </p:graphicFrame>
      <p:sp>
        <p:nvSpPr>
          <p:cNvPr id="5" name="Text Box 4"/>
          <p:cNvSpPr txBox="1">
            <a:spLocks noChangeArrowheads="1"/>
          </p:cNvSpPr>
          <p:nvPr/>
        </p:nvSpPr>
        <p:spPr bwMode="auto">
          <a:xfrm>
            <a:off x="990600" y="6248400"/>
            <a:ext cx="7239000" cy="369974"/>
          </a:xfrm>
          <a:prstGeom prst="rect">
            <a:avLst/>
          </a:prstGeom>
          <a:no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1000" dirty="0">
                <a:solidFill>
                  <a:srgbClr val="000000"/>
                </a:solidFill>
                <a:latin typeface="+mn-lt"/>
              </a:rPr>
              <a:t>*</a:t>
            </a:r>
            <a:r>
              <a:rPr lang="en-US" sz="1000" dirty="0">
                <a:latin typeface="+mn-lt"/>
              </a:rPr>
              <a:t>2017 design values are from EPA’s Air Quality System AMP 480 Report. Only counties with at least one valid design value are displayed in this table. Data are current as of 4/3/2018 and is subject to change.</a:t>
            </a:r>
          </a:p>
        </p:txBody>
      </p:sp>
    </p:spTree>
    <p:extLst>
      <p:ext uri="{BB962C8B-B14F-4D97-AF65-F5344CB8AC3E}">
        <p14:creationId xmlns:p14="http://schemas.microsoft.com/office/powerpoint/2010/main" val="8772559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96200" cy="838200"/>
          </a:xfrm>
        </p:spPr>
        <p:txBody>
          <a:bodyPr/>
          <a:lstStyle/>
          <a:p>
            <a:r>
              <a:rPr lang="en-US" dirty="0"/>
              <a:t>Calculating Coarse Particulate Matter (PM</a:t>
            </a:r>
            <a:r>
              <a:rPr lang="en-US" baseline="-25000" dirty="0"/>
              <a:t>10</a:t>
            </a:r>
            <a:r>
              <a:rPr lang="en-US" dirty="0"/>
              <a:t>) Design Values</a:t>
            </a:r>
          </a:p>
        </p:txBody>
      </p:sp>
      <p:sp>
        <p:nvSpPr>
          <p:cNvPr id="6" name="Content Placeholder 3"/>
          <p:cNvSpPr>
            <a:spLocks noGrp="1"/>
          </p:cNvSpPr>
          <p:nvPr>
            <p:ph idx="1"/>
          </p:nvPr>
        </p:nvSpPr>
        <p:spPr>
          <a:xfrm>
            <a:off x="990600" y="1447800"/>
            <a:ext cx="7772400" cy="4267200"/>
          </a:xfrm>
        </p:spPr>
        <p:txBody>
          <a:bodyPr/>
          <a:lstStyle/>
          <a:p>
            <a:pPr>
              <a:lnSpc>
                <a:spcPct val="100000"/>
              </a:lnSpc>
              <a:spcAft>
                <a:spcPts val="1200"/>
              </a:spcAft>
            </a:pPr>
            <a:r>
              <a:rPr lang="en-US" sz="2800" dirty="0"/>
              <a:t>24-Hour PM</a:t>
            </a:r>
            <a:r>
              <a:rPr lang="en-US" sz="2800" baseline="-25000" dirty="0"/>
              <a:t>10</a:t>
            </a:r>
            <a:r>
              <a:rPr lang="en-US" sz="2800" dirty="0"/>
              <a:t> Design Values</a:t>
            </a:r>
          </a:p>
          <a:p>
            <a:pPr lvl="1">
              <a:spcAft>
                <a:spcPts val="1200"/>
              </a:spcAft>
            </a:pPr>
            <a:r>
              <a:rPr lang="en-US" sz="2300" dirty="0"/>
              <a:t>Find the number of expected exceedances per quarter (the number of days in the quarter, divided by the number of days with data, multiplied by the number of exceedances).</a:t>
            </a:r>
          </a:p>
          <a:p>
            <a:pPr lvl="1">
              <a:spcAft>
                <a:spcPts val="1200"/>
              </a:spcAft>
            </a:pPr>
            <a:r>
              <a:rPr lang="en-US" sz="2300" dirty="0"/>
              <a:t>Add up the expected exceedances for the year.</a:t>
            </a:r>
          </a:p>
          <a:p>
            <a:pPr lvl="1">
              <a:spcAft>
                <a:spcPts val="1200"/>
              </a:spcAft>
            </a:pPr>
            <a:r>
              <a:rPr lang="en-US" sz="2300" dirty="0"/>
              <a:t>The design value is the average of the number of expected exceedances over three years.</a:t>
            </a:r>
          </a:p>
        </p:txBody>
      </p:sp>
    </p:spTree>
    <p:extLst>
      <p:ext uri="{BB962C8B-B14F-4D97-AF65-F5344CB8AC3E}">
        <p14:creationId xmlns:p14="http://schemas.microsoft.com/office/powerpoint/2010/main" val="20369755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2017* PM</a:t>
            </a:r>
            <a:r>
              <a:rPr lang="en-US" baseline="-25000" dirty="0"/>
              <a:t>10</a:t>
            </a:r>
            <a:r>
              <a:rPr lang="en-US" dirty="0"/>
              <a:t> Design Values</a:t>
            </a:r>
          </a:p>
        </p:txBody>
      </p:sp>
      <p:graphicFrame>
        <p:nvGraphicFramePr>
          <p:cNvPr id="5" name="Content Placeholder 3"/>
          <p:cNvGraphicFramePr>
            <a:graphicFrameLocks noGrp="1"/>
          </p:cNvGraphicFramePr>
          <p:nvPr>
            <p:ph idx="1"/>
            <p:extLst/>
          </p:nvPr>
        </p:nvGraphicFramePr>
        <p:xfrm>
          <a:off x="2286000" y="1202906"/>
          <a:ext cx="4826000" cy="4719320"/>
        </p:xfrm>
        <a:graphic>
          <a:graphicData uri="http://schemas.openxmlformats.org/drawingml/2006/table">
            <a:tbl>
              <a:tblPr firstRow="1" bandRow="1">
                <a:tableStyleId>{5940675A-B579-460E-94D1-54222C63F5DA}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370840">
                <a:tc>
                  <a:txBody>
                    <a:bodyPr/>
                    <a:lstStyle/>
                    <a:p>
                      <a:r>
                        <a:rPr lang="en-US" dirty="0"/>
                        <a:t>County</a:t>
                      </a:r>
                    </a:p>
                  </a:txBody>
                  <a:tcPr>
                    <a:solidFill>
                      <a:schemeClr val="bg2">
                        <a:lumMod val="20000"/>
                        <a:lumOff val="80000"/>
                      </a:schemeClr>
                    </a:solidFill>
                  </a:tcPr>
                </a:tc>
                <a:tc>
                  <a:txBody>
                    <a:bodyPr/>
                    <a:lstStyle/>
                    <a:p>
                      <a:r>
                        <a:rPr lang="en-US" dirty="0"/>
                        <a:t>Expected</a:t>
                      </a:r>
                      <a:r>
                        <a:rPr lang="en-US" baseline="0" dirty="0"/>
                        <a:t> Exceedances</a:t>
                      </a:r>
                      <a:endParaRPr lang="en-US" dirty="0"/>
                    </a:p>
                  </a:txBody>
                  <a:tcPr>
                    <a:solidFill>
                      <a:schemeClr val="bg2">
                        <a:lumMod val="20000"/>
                        <a:lumOff val="80000"/>
                      </a:schemeClr>
                    </a:solidFill>
                  </a:tcPr>
                </a:tc>
                <a:extLst>
                  <a:ext uri="{0D108BD9-81ED-4DB2-BD59-A6C34878D82A}">
                    <a16:rowId xmlns:a16="http://schemas.microsoft.com/office/drawing/2014/main" val="10000"/>
                  </a:ext>
                </a:extLst>
              </a:tr>
              <a:tr h="370840">
                <a:tc>
                  <a:txBody>
                    <a:bodyPr/>
                    <a:lstStyle/>
                    <a:p>
                      <a:r>
                        <a:rPr lang="en-US" dirty="0"/>
                        <a:t>Bexar</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Dallas</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El</a:t>
                      </a:r>
                      <a:r>
                        <a:rPr lang="en-US" baseline="0" dirty="0"/>
                        <a:t> Paso</a:t>
                      </a:r>
                      <a:endParaRPr lang="en-US" dirty="0"/>
                    </a:p>
                  </a:txBody>
                  <a:tcPr>
                    <a:solidFill>
                      <a:schemeClr val="accent5"/>
                    </a:solidFill>
                  </a:tcPr>
                </a:tc>
                <a:tc>
                  <a:txBody>
                    <a:bodyPr/>
                    <a:lstStyle/>
                    <a:p>
                      <a:r>
                        <a:rPr lang="en-US" dirty="0"/>
                        <a:t>2</a:t>
                      </a:r>
                    </a:p>
                  </a:txBody>
                  <a:tcPr>
                    <a:solidFill>
                      <a:schemeClr val="accent5"/>
                    </a:solidFill>
                  </a:tcPr>
                </a:tc>
                <a:extLst>
                  <a:ext uri="{0D108BD9-81ED-4DB2-BD59-A6C34878D82A}">
                    <a16:rowId xmlns:a16="http://schemas.microsoft.com/office/drawing/2014/main" val="10003"/>
                  </a:ext>
                </a:extLst>
              </a:tr>
              <a:tr h="370840">
                <a:tc>
                  <a:txBody>
                    <a:bodyPr/>
                    <a:lstStyle/>
                    <a:p>
                      <a:r>
                        <a:rPr lang="en-US" dirty="0"/>
                        <a:t>Galveston</a:t>
                      </a:r>
                    </a:p>
                  </a:txBody>
                  <a:tcPr/>
                </a:tc>
                <a:tc>
                  <a:txBody>
                    <a:bodyPr/>
                    <a:lstStyle/>
                    <a:p>
                      <a:r>
                        <a:rPr lang="en-US" dirty="0"/>
                        <a:t>0</a:t>
                      </a:r>
                    </a:p>
                  </a:txBody>
                  <a:tcPr/>
                </a:tc>
                <a:extLst>
                  <a:ext uri="{0D108BD9-81ED-4DB2-BD59-A6C34878D82A}">
                    <a16:rowId xmlns:a16="http://schemas.microsoft.com/office/drawing/2014/main" val="10004"/>
                  </a:ext>
                </a:extLst>
              </a:tr>
              <a:tr h="370840">
                <a:tc>
                  <a:txBody>
                    <a:bodyPr/>
                    <a:lstStyle/>
                    <a:p>
                      <a:r>
                        <a:rPr lang="en-US" dirty="0"/>
                        <a:t>Harris</a:t>
                      </a:r>
                    </a:p>
                  </a:txBody>
                  <a:tcPr/>
                </a:tc>
                <a:tc>
                  <a:txBody>
                    <a:bodyPr/>
                    <a:lstStyle/>
                    <a:p>
                      <a:r>
                        <a:rPr lang="en-US" dirty="0"/>
                        <a:t>0</a:t>
                      </a:r>
                    </a:p>
                  </a:txBody>
                  <a:tcPr/>
                </a:tc>
                <a:extLst>
                  <a:ext uri="{0D108BD9-81ED-4DB2-BD59-A6C34878D82A}">
                    <a16:rowId xmlns:a16="http://schemas.microsoft.com/office/drawing/2014/main" val="10005"/>
                  </a:ext>
                </a:extLst>
              </a:tr>
              <a:tr h="370840">
                <a:tc>
                  <a:txBody>
                    <a:bodyPr/>
                    <a:lstStyle/>
                    <a:p>
                      <a:r>
                        <a:rPr lang="en-US" dirty="0"/>
                        <a:t>Harrison</a:t>
                      </a:r>
                    </a:p>
                  </a:txBody>
                  <a:tcPr/>
                </a:tc>
                <a:tc>
                  <a:txBody>
                    <a:bodyPr/>
                    <a:lstStyle/>
                    <a:p>
                      <a:r>
                        <a:rPr lang="en-US" dirty="0"/>
                        <a:t>0</a:t>
                      </a:r>
                    </a:p>
                  </a:txBody>
                  <a:tcPr/>
                </a:tc>
                <a:extLst>
                  <a:ext uri="{0D108BD9-81ED-4DB2-BD59-A6C34878D82A}">
                    <a16:rowId xmlns:a16="http://schemas.microsoft.com/office/drawing/2014/main" val="10006"/>
                  </a:ext>
                </a:extLst>
              </a:tr>
              <a:tr h="370840">
                <a:tc>
                  <a:txBody>
                    <a:bodyPr/>
                    <a:lstStyle/>
                    <a:p>
                      <a:r>
                        <a:rPr lang="en-US" dirty="0"/>
                        <a:t>Hidalgo</a:t>
                      </a:r>
                    </a:p>
                  </a:txBody>
                  <a:tcPr/>
                </a:tc>
                <a:tc>
                  <a:txBody>
                    <a:bodyPr/>
                    <a:lstStyle/>
                    <a:p>
                      <a:r>
                        <a:rPr lang="en-US" dirty="0"/>
                        <a:t>0</a:t>
                      </a:r>
                    </a:p>
                  </a:txBody>
                  <a:tcPr/>
                </a:tc>
                <a:extLst>
                  <a:ext uri="{0D108BD9-81ED-4DB2-BD59-A6C34878D82A}">
                    <a16:rowId xmlns:a16="http://schemas.microsoft.com/office/drawing/2014/main" val="10007"/>
                  </a:ext>
                </a:extLst>
              </a:tr>
              <a:tr h="370840">
                <a:tc>
                  <a:txBody>
                    <a:bodyPr/>
                    <a:lstStyle/>
                    <a:p>
                      <a:r>
                        <a:rPr lang="en-US" dirty="0"/>
                        <a:t>Tarrant</a:t>
                      </a:r>
                    </a:p>
                  </a:txBody>
                  <a:tcPr/>
                </a:tc>
                <a:tc>
                  <a:txBody>
                    <a:bodyPr/>
                    <a:lstStyle/>
                    <a:p>
                      <a:r>
                        <a:rPr lang="en-US" dirty="0"/>
                        <a:t>0</a:t>
                      </a:r>
                    </a:p>
                  </a:txBody>
                  <a:tcPr/>
                </a:tc>
                <a:extLst>
                  <a:ext uri="{0D108BD9-81ED-4DB2-BD59-A6C34878D82A}">
                    <a16:rowId xmlns:a16="http://schemas.microsoft.com/office/drawing/2014/main" val="10009"/>
                  </a:ext>
                </a:extLst>
              </a:tr>
              <a:tr h="370840">
                <a:tc>
                  <a:txBody>
                    <a:bodyPr/>
                    <a:lstStyle/>
                    <a:p>
                      <a:r>
                        <a:rPr lang="en-US" dirty="0"/>
                        <a:t>Travis</a:t>
                      </a:r>
                    </a:p>
                  </a:txBody>
                  <a:tcPr/>
                </a:tc>
                <a:tc>
                  <a:txBody>
                    <a:bodyPr/>
                    <a:lstStyle/>
                    <a:p>
                      <a:r>
                        <a:rPr lang="en-US" dirty="0"/>
                        <a:t>0</a:t>
                      </a:r>
                    </a:p>
                  </a:txBody>
                  <a:tcPr/>
                </a:tc>
                <a:extLst>
                  <a:ext uri="{0D108BD9-81ED-4DB2-BD59-A6C34878D82A}">
                    <a16:rowId xmlns:a16="http://schemas.microsoft.com/office/drawing/2014/main" val="10010"/>
                  </a:ext>
                </a:extLst>
              </a:tr>
              <a:tr h="370840">
                <a:tc>
                  <a:txBody>
                    <a:bodyPr/>
                    <a:lstStyle/>
                    <a:p>
                      <a:r>
                        <a:rPr lang="en-US" dirty="0"/>
                        <a:t>Webb</a:t>
                      </a:r>
                    </a:p>
                  </a:txBody>
                  <a:tcPr/>
                </a:tc>
                <a:tc>
                  <a:txBody>
                    <a:bodyPr/>
                    <a:lstStyle/>
                    <a:p>
                      <a:r>
                        <a:rPr lang="en-US" dirty="0"/>
                        <a:t>0</a:t>
                      </a:r>
                    </a:p>
                  </a:txBody>
                  <a:tcPr/>
                </a:tc>
                <a:extLst>
                  <a:ext uri="{0D108BD9-81ED-4DB2-BD59-A6C34878D82A}">
                    <a16:rowId xmlns:a16="http://schemas.microsoft.com/office/drawing/2014/main" val="10011"/>
                  </a:ext>
                </a:extLst>
              </a:tr>
              <a:tr h="370840">
                <a:tc>
                  <a:txBody>
                    <a:bodyPr/>
                    <a:lstStyle/>
                    <a:p>
                      <a:r>
                        <a:rPr lang="en-US" b="1" dirty="0"/>
                        <a:t>NAAQS</a:t>
                      </a:r>
                    </a:p>
                  </a:txBody>
                  <a:tcPr/>
                </a:tc>
                <a:tc>
                  <a:txBody>
                    <a:bodyPr/>
                    <a:lstStyle/>
                    <a:p>
                      <a:r>
                        <a:rPr lang="en-US" b="1" dirty="0"/>
                        <a:t>1.0</a:t>
                      </a:r>
                    </a:p>
                  </a:txBody>
                  <a:tcPr/>
                </a:tc>
                <a:extLst>
                  <a:ext uri="{0D108BD9-81ED-4DB2-BD59-A6C34878D82A}">
                    <a16:rowId xmlns:a16="http://schemas.microsoft.com/office/drawing/2014/main" val="10012"/>
                  </a:ext>
                </a:extLst>
              </a:tr>
            </a:tbl>
          </a:graphicData>
        </a:graphic>
      </p:graphicFrame>
      <p:sp>
        <p:nvSpPr>
          <p:cNvPr id="6" name="Text Box 4"/>
          <p:cNvSpPr txBox="1">
            <a:spLocks noChangeArrowheads="1"/>
          </p:cNvSpPr>
          <p:nvPr/>
        </p:nvSpPr>
        <p:spPr bwMode="auto">
          <a:xfrm>
            <a:off x="1257300" y="6134533"/>
            <a:ext cx="7239000" cy="585418"/>
          </a:xfrm>
          <a:prstGeom prst="rect">
            <a:avLst/>
          </a:prstGeom>
          <a:no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1000" dirty="0">
                <a:solidFill>
                  <a:srgbClr val="000000"/>
                </a:solidFill>
                <a:latin typeface="+mn-lt"/>
              </a:rPr>
              <a:t>*</a:t>
            </a:r>
            <a:r>
              <a:rPr lang="en-US" sz="1000" dirty="0"/>
              <a:t>2017 design values are from EPA’s Air Quality System AMP 480 Report. Only counties with at least one valid design value are displayed in this table. Data are current as of 4/3/2018 and is subject to change.</a:t>
            </a:r>
          </a:p>
          <a:p>
            <a:pPr>
              <a:lnSpc>
                <a:spcPct val="90000"/>
              </a:lnSpc>
              <a:spcBef>
                <a:spcPct val="50000"/>
              </a:spcBef>
              <a:buClr>
                <a:srgbClr val="01654B"/>
              </a:buClr>
              <a:buSzPct val="100000"/>
            </a:pPr>
            <a:r>
              <a:rPr lang="en-US" sz="1000" dirty="0">
                <a:latin typeface="+mn-lt"/>
              </a:rPr>
              <a:t>.</a:t>
            </a:r>
          </a:p>
        </p:txBody>
      </p:sp>
    </p:spTree>
    <p:extLst>
      <p:ext uri="{BB962C8B-B14F-4D97-AF65-F5344CB8AC3E}">
        <p14:creationId xmlns:p14="http://schemas.microsoft.com/office/powerpoint/2010/main" val="10507794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Nitrogen Dioxide Design Values</a:t>
            </a:r>
          </a:p>
        </p:txBody>
      </p:sp>
      <p:sp>
        <p:nvSpPr>
          <p:cNvPr id="7" name="Content Placeholder 2"/>
          <p:cNvSpPr>
            <a:spLocks noGrp="1"/>
          </p:cNvSpPr>
          <p:nvPr>
            <p:ph idx="1"/>
          </p:nvPr>
        </p:nvSpPr>
        <p:spPr>
          <a:xfrm>
            <a:off x="914400" y="1143000"/>
            <a:ext cx="7239000" cy="4267200"/>
          </a:xfrm>
        </p:spPr>
        <p:txBody>
          <a:bodyPr/>
          <a:lstStyle/>
          <a:p>
            <a:r>
              <a:rPr lang="en-US" sz="2800" dirty="0"/>
              <a:t>Annual NO</a:t>
            </a:r>
            <a:r>
              <a:rPr lang="en-US" sz="2800" baseline="-25000" dirty="0"/>
              <a:t>2</a:t>
            </a:r>
            <a:r>
              <a:rPr lang="en-US" sz="2800" dirty="0"/>
              <a:t> Design Values:  </a:t>
            </a:r>
          </a:p>
          <a:p>
            <a:pPr lvl="1"/>
            <a:r>
              <a:rPr lang="en-US" sz="2300" dirty="0"/>
              <a:t>The design value is the annual average of all valid one-hour NO</a:t>
            </a:r>
            <a:r>
              <a:rPr lang="en-US" sz="2300" baseline="-25000" dirty="0"/>
              <a:t>2</a:t>
            </a:r>
            <a:r>
              <a:rPr lang="en-US" sz="2300" dirty="0"/>
              <a:t> concentrations.</a:t>
            </a:r>
          </a:p>
          <a:p>
            <a:r>
              <a:rPr lang="en-US" sz="2800" dirty="0"/>
              <a:t>One-Hour NO</a:t>
            </a:r>
            <a:r>
              <a:rPr lang="en-US" sz="2800" baseline="-25000" dirty="0"/>
              <a:t>2</a:t>
            </a:r>
            <a:r>
              <a:rPr lang="en-US" sz="2800" dirty="0"/>
              <a:t> Design Values:  </a:t>
            </a:r>
          </a:p>
          <a:p>
            <a:pPr lvl="1"/>
            <a:r>
              <a:rPr lang="en-US" sz="2300" dirty="0"/>
              <a:t>Determine the number of days with valid NO</a:t>
            </a:r>
            <a:r>
              <a:rPr lang="en-US" sz="2300" baseline="-25000" dirty="0"/>
              <a:t>2</a:t>
            </a:r>
            <a:r>
              <a:rPr lang="en-US" sz="2300" dirty="0"/>
              <a:t> concentrations for each year.</a:t>
            </a:r>
          </a:p>
          <a:p>
            <a:pPr lvl="1"/>
            <a:r>
              <a:rPr lang="en-US" sz="2300" dirty="0"/>
              <a:t>Use the number of valid days to find the 98</a:t>
            </a:r>
            <a:r>
              <a:rPr lang="en-US" sz="2300" baseline="30000" dirty="0"/>
              <a:t>th</a:t>
            </a:r>
            <a:r>
              <a:rPr lang="en-US" sz="2300" dirty="0"/>
              <a:t> percentile of daily peak NO</a:t>
            </a:r>
            <a:r>
              <a:rPr lang="en-US" sz="2300" baseline="-25000" dirty="0"/>
              <a:t>2</a:t>
            </a:r>
            <a:r>
              <a:rPr lang="en-US" sz="2300" dirty="0"/>
              <a:t> values for the year.</a:t>
            </a:r>
          </a:p>
          <a:p>
            <a:pPr lvl="1"/>
            <a:r>
              <a:rPr lang="en-US" sz="2300" dirty="0"/>
              <a:t>The design value is the three-year average of the 98</a:t>
            </a:r>
            <a:r>
              <a:rPr lang="en-US" sz="2300" baseline="30000" dirty="0"/>
              <a:t>th</a:t>
            </a:r>
            <a:r>
              <a:rPr lang="en-US" sz="2300" dirty="0"/>
              <a:t> percentile of the daily maximum one-hour NO</a:t>
            </a:r>
            <a:r>
              <a:rPr lang="en-US" sz="2300" baseline="-25000" dirty="0"/>
              <a:t>2</a:t>
            </a:r>
            <a:r>
              <a:rPr lang="en-US" sz="2300" dirty="0"/>
              <a:t> concentration.</a:t>
            </a:r>
          </a:p>
        </p:txBody>
      </p:sp>
    </p:spTree>
    <p:extLst>
      <p:ext uri="{BB962C8B-B14F-4D97-AF65-F5344CB8AC3E}">
        <p14:creationId xmlns:p14="http://schemas.microsoft.com/office/powerpoint/2010/main" val="3857504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858000" cy="838200"/>
          </a:xfrm>
        </p:spPr>
        <p:txBody>
          <a:bodyPr/>
          <a:lstStyle/>
          <a:p>
            <a:r>
              <a:rPr lang="en-US" dirty="0"/>
              <a:t>2017* NO</a:t>
            </a:r>
            <a:r>
              <a:rPr lang="en-US" baseline="-25000" dirty="0"/>
              <a:t>2</a:t>
            </a:r>
            <a:r>
              <a:rPr lang="en-US" dirty="0"/>
              <a:t> Design Values</a:t>
            </a:r>
          </a:p>
        </p:txBody>
      </p:sp>
      <p:graphicFrame>
        <p:nvGraphicFramePr>
          <p:cNvPr id="4" name="Content Placeholder 3"/>
          <p:cNvGraphicFramePr>
            <a:graphicFrameLocks noGrp="1"/>
          </p:cNvGraphicFramePr>
          <p:nvPr>
            <p:ph idx="4294967295"/>
            <p:extLst/>
          </p:nvPr>
        </p:nvGraphicFramePr>
        <p:xfrm>
          <a:off x="1066800" y="685800"/>
          <a:ext cx="7239000" cy="5669290"/>
        </p:xfrm>
        <a:graphic>
          <a:graphicData uri="http://schemas.openxmlformats.org/drawingml/2006/table">
            <a:tbl>
              <a:tblPr firstRow="1" bandRow="1">
                <a:tableStyleId>{5940675A-B579-460E-94D1-54222C63F5DA}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257695">
                <a:tc>
                  <a:txBody>
                    <a:bodyPr/>
                    <a:lstStyle/>
                    <a:p>
                      <a:r>
                        <a:rPr lang="en-US" sz="1100" dirty="0"/>
                        <a:t>County</a:t>
                      </a:r>
                    </a:p>
                  </a:txBody>
                  <a:tcPr marL="45720" marR="45720" marT="9144" marB="9144">
                    <a:solidFill>
                      <a:schemeClr val="bg2">
                        <a:lumMod val="20000"/>
                        <a:lumOff val="80000"/>
                      </a:schemeClr>
                    </a:solidFill>
                  </a:tcPr>
                </a:tc>
                <a:tc>
                  <a:txBody>
                    <a:bodyPr/>
                    <a:lstStyle/>
                    <a:p>
                      <a:r>
                        <a:rPr lang="en-US" sz="1100" dirty="0"/>
                        <a:t>Annual</a:t>
                      </a:r>
                      <a:r>
                        <a:rPr lang="en-US" sz="1100" baseline="0" dirty="0"/>
                        <a:t> Design Value (ppb)</a:t>
                      </a:r>
                      <a:endParaRPr lang="en-US" sz="1100" dirty="0"/>
                    </a:p>
                  </a:txBody>
                  <a:tcPr marL="45720" marR="45720" marT="9144" marB="9144">
                    <a:solidFill>
                      <a:schemeClr val="bg2">
                        <a:lumMod val="20000"/>
                        <a:lumOff val="80000"/>
                      </a:schemeClr>
                    </a:solidFill>
                  </a:tcPr>
                </a:tc>
                <a:tc>
                  <a:txBody>
                    <a:bodyPr/>
                    <a:lstStyle/>
                    <a:p>
                      <a:r>
                        <a:rPr lang="en-US" sz="1100" dirty="0"/>
                        <a:t>One-Hour Design Value</a:t>
                      </a:r>
                      <a:r>
                        <a:rPr lang="en-US" sz="1100" baseline="0" dirty="0"/>
                        <a:t> (ppb)</a:t>
                      </a:r>
                      <a:endParaRPr lang="en-US" sz="1100" dirty="0"/>
                    </a:p>
                  </a:txBody>
                  <a:tcPr marL="45720" marR="45720" marT="9144" marB="9144">
                    <a:solidFill>
                      <a:schemeClr val="bg2">
                        <a:lumMod val="20000"/>
                        <a:lumOff val="80000"/>
                      </a:schemeClr>
                    </a:solidFill>
                  </a:tcPr>
                </a:tc>
                <a:extLst>
                  <a:ext uri="{0D108BD9-81ED-4DB2-BD59-A6C34878D82A}">
                    <a16:rowId xmlns:a16="http://schemas.microsoft.com/office/drawing/2014/main" val="10000"/>
                  </a:ext>
                </a:extLst>
              </a:tr>
              <a:tr h="257695">
                <a:tc>
                  <a:txBody>
                    <a:bodyPr/>
                    <a:lstStyle/>
                    <a:p>
                      <a:r>
                        <a:rPr lang="en-US" sz="1100" dirty="0"/>
                        <a:t>Bexar</a:t>
                      </a:r>
                    </a:p>
                  </a:txBody>
                  <a:tcPr marL="45720" marR="45720" marT="9144" marB="9144">
                    <a:solidFill>
                      <a:schemeClr val="bg1"/>
                    </a:solidFill>
                  </a:tcPr>
                </a:tc>
                <a:tc>
                  <a:txBody>
                    <a:bodyPr/>
                    <a:lstStyle/>
                    <a:p>
                      <a:r>
                        <a:rPr lang="en-US" sz="1100" dirty="0"/>
                        <a:t>6</a:t>
                      </a:r>
                    </a:p>
                  </a:txBody>
                  <a:tcPr marL="45720" marR="45720" marT="9144" marB="9144">
                    <a:solidFill>
                      <a:schemeClr val="bg1"/>
                    </a:solidFill>
                  </a:tcPr>
                </a:tc>
                <a:tc>
                  <a:txBody>
                    <a:bodyPr/>
                    <a:lstStyle/>
                    <a:p>
                      <a:r>
                        <a:rPr lang="en-US" sz="1100" dirty="0"/>
                        <a:t>41</a:t>
                      </a:r>
                    </a:p>
                  </a:txBody>
                  <a:tcPr marL="45720" marR="45720" marT="9144" marB="9144">
                    <a:solidFill>
                      <a:schemeClr val="bg1"/>
                    </a:solidFill>
                  </a:tcPr>
                </a:tc>
                <a:extLst>
                  <a:ext uri="{0D108BD9-81ED-4DB2-BD59-A6C34878D82A}">
                    <a16:rowId xmlns:a16="http://schemas.microsoft.com/office/drawing/2014/main" val="10001"/>
                  </a:ext>
                </a:extLst>
              </a:tr>
              <a:tr h="257695">
                <a:tc>
                  <a:txBody>
                    <a:bodyPr/>
                    <a:lstStyle/>
                    <a:p>
                      <a:r>
                        <a:rPr lang="en-US" sz="1100" dirty="0"/>
                        <a:t>Brazoria</a:t>
                      </a:r>
                    </a:p>
                  </a:txBody>
                  <a:tcPr marL="45720" marR="45720" marT="9144" marB="9144">
                    <a:solidFill>
                      <a:schemeClr val="bg1"/>
                    </a:solidFill>
                  </a:tcPr>
                </a:tc>
                <a:tc>
                  <a:txBody>
                    <a:bodyPr/>
                    <a:lstStyle/>
                    <a:p>
                      <a:r>
                        <a:rPr lang="en-US" sz="1100" dirty="0"/>
                        <a:t>5</a:t>
                      </a:r>
                    </a:p>
                  </a:txBody>
                  <a:tcPr marL="45720" marR="45720" marT="9144" marB="9144">
                    <a:solidFill>
                      <a:schemeClr val="bg1"/>
                    </a:solidFill>
                  </a:tcPr>
                </a:tc>
                <a:tc>
                  <a:txBody>
                    <a:bodyPr/>
                    <a:lstStyle/>
                    <a:p>
                      <a:r>
                        <a:rPr lang="en-US" sz="1100" dirty="0"/>
                        <a:t>32</a:t>
                      </a:r>
                    </a:p>
                  </a:txBody>
                  <a:tcPr marL="45720" marR="45720" marT="9144" marB="9144">
                    <a:solidFill>
                      <a:schemeClr val="bg1"/>
                    </a:solidFill>
                  </a:tcPr>
                </a:tc>
                <a:extLst>
                  <a:ext uri="{0D108BD9-81ED-4DB2-BD59-A6C34878D82A}">
                    <a16:rowId xmlns:a16="http://schemas.microsoft.com/office/drawing/2014/main" val="10002"/>
                  </a:ext>
                </a:extLst>
              </a:tr>
              <a:tr h="257695">
                <a:tc>
                  <a:txBody>
                    <a:bodyPr/>
                    <a:lstStyle/>
                    <a:p>
                      <a:r>
                        <a:rPr lang="en-US" sz="1100" dirty="0"/>
                        <a:t>Dallas</a:t>
                      </a:r>
                    </a:p>
                  </a:txBody>
                  <a:tcPr marL="45720" marR="45720" marT="9144" marB="9144">
                    <a:solidFill>
                      <a:schemeClr val="bg1"/>
                    </a:solidFill>
                  </a:tcPr>
                </a:tc>
                <a:tc>
                  <a:txBody>
                    <a:bodyPr/>
                    <a:lstStyle/>
                    <a:p>
                      <a:r>
                        <a:rPr lang="en-US" sz="1100" dirty="0"/>
                        <a:t>9</a:t>
                      </a:r>
                    </a:p>
                  </a:txBody>
                  <a:tcPr marL="45720" marR="45720" marT="9144" marB="9144">
                    <a:solidFill>
                      <a:schemeClr val="bg1"/>
                    </a:solidFill>
                  </a:tcPr>
                </a:tc>
                <a:tc>
                  <a:txBody>
                    <a:bodyPr/>
                    <a:lstStyle/>
                    <a:p>
                      <a:r>
                        <a:rPr lang="en-US" sz="1100" dirty="0"/>
                        <a:t>45</a:t>
                      </a:r>
                    </a:p>
                  </a:txBody>
                  <a:tcPr marL="45720" marR="45720" marT="9144" marB="9144">
                    <a:solidFill>
                      <a:schemeClr val="bg1"/>
                    </a:solidFill>
                  </a:tcPr>
                </a:tc>
                <a:extLst>
                  <a:ext uri="{0D108BD9-81ED-4DB2-BD59-A6C34878D82A}">
                    <a16:rowId xmlns:a16="http://schemas.microsoft.com/office/drawing/2014/main" val="10003"/>
                  </a:ext>
                </a:extLst>
              </a:tr>
              <a:tr h="257695">
                <a:tc>
                  <a:txBody>
                    <a:bodyPr/>
                    <a:lstStyle/>
                    <a:p>
                      <a:r>
                        <a:rPr lang="en-US" sz="1100" dirty="0"/>
                        <a:t>Denton</a:t>
                      </a:r>
                    </a:p>
                  </a:txBody>
                  <a:tcPr marL="45720" marR="45720" marT="9144" marB="9144">
                    <a:solidFill>
                      <a:schemeClr val="bg1"/>
                    </a:solidFill>
                  </a:tcPr>
                </a:tc>
                <a:tc>
                  <a:txBody>
                    <a:bodyPr/>
                    <a:lstStyle/>
                    <a:p>
                      <a:r>
                        <a:rPr lang="en-US" sz="1100" dirty="0"/>
                        <a:t>5</a:t>
                      </a:r>
                    </a:p>
                  </a:txBody>
                  <a:tcPr marL="45720" marR="45720" marT="9144" marB="9144">
                    <a:solidFill>
                      <a:schemeClr val="bg1"/>
                    </a:solidFill>
                  </a:tcPr>
                </a:tc>
                <a:tc>
                  <a:txBody>
                    <a:bodyPr/>
                    <a:lstStyle/>
                    <a:p>
                      <a:r>
                        <a:rPr lang="en-US" sz="1100" dirty="0"/>
                        <a:t>31</a:t>
                      </a:r>
                    </a:p>
                  </a:txBody>
                  <a:tcPr marL="45720" marR="45720" marT="9144" marB="9144">
                    <a:solidFill>
                      <a:schemeClr val="bg1"/>
                    </a:solidFill>
                  </a:tcPr>
                </a:tc>
                <a:extLst>
                  <a:ext uri="{0D108BD9-81ED-4DB2-BD59-A6C34878D82A}">
                    <a16:rowId xmlns:a16="http://schemas.microsoft.com/office/drawing/2014/main" val="10004"/>
                  </a:ext>
                </a:extLst>
              </a:tr>
              <a:tr h="257695">
                <a:tc>
                  <a:txBody>
                    <a:bodyPr/>
                    <a:lstStyle/>
                    <a:p>
                      <a:r>
                        <a:rPr lang="en-US" sz="1100" dirty="0"/>
                        <a:t>El Paso</a:t>
                      </a:r>
                    </a:p>
                  </a:txBody>
                  <a:tcPr marL="45720" marR="45720" marT="9144" marB="9144">
                    <a:solidFill>
                      <a:schemeClr val="accent5"/>
                    </a:solidFill>
                  </a:tcPr>
                </a:tc>
                <a:tc>
                  <a:txBody>
                    <a:bodyPr/>
                    <a:lstStyle/>
                    <a:p>
                      <a:r>
                        <a:rPr lang="en-US" sz="1100" dirty="0"/>
                        <a:t>10</a:t>
                      </a:r>
                    </a:p>
                  </a:txBody>
                  <a:tcPr marL="45720" marR="45720" marT="9144" marB="9144">
                    <a:solidFill>
                      <a:schemeClr val="bg1"/>
                    </a:solidFill>
                  </a:tcPr>
                </a:tc>
                <a:tc>
                  <a:txBody>
                    <a:bodyPr/>
                    <a:lstStyle/>
                    <a:p>
                      <a:r>
                        <a:rPr lang="en-US" sz="1100" dirty="0"/>
                        <a:t>59</a:t>
                      </a:r>
                    </a:p>
                  </a:txBody>
                  <a:tcPr marL="45720" marR="45720" marT="9144" marB="9144">
                    <a:solidFill>
                      <a:schemeClr val="accent5"/>
                    </a:solidFill>
                  </a:tcPr>
                </a:tc>
                <a:extLst>
                  <a:ext uri="{0D108BD9-81ED-4DB2-BD59-A6C34878D82A}">
                    <a16:rowId xmlns:a16="http://schemas.microsoft.com/office/drawing/2014/main" val="10005"/>
                  </a:ext>
                </a:extLst>
              </a:tr>
              <a:tr h="257695">
                <a:tc>
                  <a:txBody>
                    <a:bodyPr/>
                    <a:lstStyle/>
                    <a:p>
                      <a:r>
                        <a:rPr lang="en-US" sz="1100" dirty="0"/>
                        <a:t>Ellis</a:t>
                      </a:r>
                    </a:p>
                  </a:txBody>
                  <a:tcPr marL="45720" marR="45720" marT="9144" marB="9144">
                    <a:solidFill>
                      <a:schemeClr val="bg1"/>
                    </a:solidFill>
                  </a:tcPr>
                </a:tc>
                <a:tc>
                  <a:txBody>
                    <a:bodyPr/>
                    <a:lstStyle/>
                    <a:p>
                      <a:r>
                        <a:rPr lang="en-US" sz="1100" dirty="0"/>
                        <a:t>5</a:t>
                      </a:r>
                    </a:p>
                  </a:txBody>
                  <a:tcPr marL="45720" marR="45720" marT="9144" marB="9144">
                    <a:solidFill>
                      <a:schemeClr val="bg1"/>
                    </a:solidFill>
                  </a:tcPr>
                </a:tc>
                <a:tc>
                  <a:txBody>
                    <a:bodyPr/>
                    <a:lstStyle/>
                    <a:p>
                      <a:r>
                        <a:rPr lang="en-US" sz="1100" dirty="0"/>
                        <a:t>33</a:t>
                      </a:r>
                    </a:p>
                  </a:txBody>
                  <a:tcPr marL="45720" marR="45720" marT="9144" marB="9144">
                    <a:solidFill>
                      <a:schemeClr val="bg1"/>
                    </a:solidFill>
                  </a:tcPr>
                </a:tc>
                <a:extLst>
                  <a:ext uri="{0D108BD9-81ED-4DB2-BD59-A6C34878D82A}">
                    <a16:rowId xmlns:a16="http://schemas.microsoft.com/office/drawing/2014/main" val="10006"/>
                  </a:ext>
                </a:extLst>
              </a:tr>
              <a:tr h="257695">
                <a:tc>
                  <a:txBody>
                    <a:bodyPr/>
                    <a:lstStyle/>
                    <a:p>
                      <a:r>
                        <a:rPr lang="en-US" sz="1100" dirty="0"/>
                        <a:t>Galveston</a:t>
                      </a:r>
                    </a:p>
                  </a:txBody>
                  <a:tcPr marL="45720" marR="45720" marT="9144" marB="9144">
                    <a:solidFill>
                      <a:schemeClr val="bg1"/>
                    </a:solidFill>
                  </a:tcPr>
                </a:tc>
                <a:tc>
                  <a:txBody>
                    <a:bodyPr/>
                    <a:lstStyle/>
                    <a:p>
                      <a:r>
                        <a:rPr lang="en-US" sz="1100" dirty="0"/>
                        <a:t>2</a:t>
                      </a:r>
                    </a:p>
                  </a:txBody>
                  <a:tcPr marL="45720" marR="45720" marT="9144" marB="9144">
                    <a:solidFill>
                      <a:schemeClr val="bg1"/>
                    </a:solidFill>
                  </a:tcPr>
                </a:tc>
                <a:tc>
                  <a:txBody>
                    <a:bodyPr/>
                    <a:lstStyle/>
                    <a:p>
                      <a:r>
                        <a:rPr lang="en-US" sz="1100" dirty="0"/>
                        <a:t>30</a:t>
                      </a:r>
                    </a:p>
                  </a:txBody>
                  <a:tcPr marL="45720" marR="45720" marT="9144" marB="9144">
                    <a:solidFill>
                      <a:schemeClr val="bg1"/>
                    </a:solidFill>
                  </a:tcPr>
                </a:tc>
                <a:extLst>
                  <a:ext uri="{0D108BD9-81ED-4DB2-BD59-A6C34878D82A}">
                    <a16:rowId xmlns:a16="http://schemas.microsoft.com/office/drawing/2014/main" val="10007"/>
                  </a:ext>
                </a:extLst>
              </a:tr>
              <a:tr h="257695">
                <a:tc>
                  <a:txBody>
                    <a:bodyPr/>
                    <a:lstStyle/>
                    <a:p>
                      <a:r>
                        <a:rPr lang="en-US" sz="1100" dirty="0"/>
                        <a:t>Gregg</a:t>
                      </a:r>
                    </a:p>
                  </a:txBody>
                  <a:tcPr marL="45720" marR="45720" marT="9144" marB="9144">
                    <a:solidFill>
                      <a:schemeClr val="bg1"/>
                    </a:solidFill>
                  </a:tcPr>
                </a:tc>
                <a:tc>
                  <a:txBody>
                    <a:bodyPr/>
                    <a:lstStyle/>
                    <a:p>
                      <a:r>
                        <a:rPr lang="en-US" sz="1100" dirty="0"/>
                        <a:t>3</a:t>
                      </a:r>
                    </a:p>
                  </a:txBody>
                  <a:tcPr marL="45720" marR="45720" marT="9144" marB="9144">
                    <a:solidFill>
                      <a:schemeClr val="bg1"/>
                    </a:solidFill>
                  </a:tcPr>
                </a:tc>
                <a:tc>
                  <a:txBody>
                    <a:bodyPr/>
                    <a:lstStyle/>
                    <a:p>
                      <a:r>
                        <a:rPr lang="en-US" sz="1100" dirty="0"/>
                        <a:t>21</a:t>
                      </a:r>
                    </a:p>
                  </a:txBody>
                  <a:tcPr marL="45720" marR="45720" marT="9144" marB="9144">
                    <a:solidFill>
                      <a:schemeClr val="bg1"/>
                    </a:solidFill>
                  </a:tcPr>
                </a:tc>
                <a:extLst>
                  <a:ext uri="{0D108BD9-81ED-4DB2-BD59-A6C34878D82A}">
                    <a16:rowId xmlns:a16="http://schemas.microsoft.com/office/drawing/2014/main" val="10008"/>
                  </a:ext>
                </a:extLst>
              </a:tr>
              <a:tr h="257695">
                <a:tc>
                  <a:txBody>
                    <a:bodyPr/>
                    <a:lstStyle/>
                    <a:p>
                      <a:r>
                        <a:rPr lang="en-US" sz="1100" dirty="0"/>
                        <a:t>Harris</a:t>
                      </a:r>
                    </a:p>
                  </a:txBody>
                  <a:tcPr marL="45720" marR="45720" marT="9144" marB="9144">
                    <a:solidFill>
                      <a:schemeClr val="accent5"/>
                    </a:solidFill>
                  </a:tcPr>
                </a:tc>
                <a:tc>
                  <a:txBody>
                    <a:bodyPr/>
                    <a:lstStyle/>
                    <a:p>
                      <a:r>
                        <a:rPr lang="en-US" sz="1100" dirty="0"/>
                        <a:t>14</a:t>
                      </a:r>
                    </a:p>
                  </a:txBody>
                  <a:tcPr marL="45720" marR="45720" marT="9144" marB="9144">
                    <a:solidFill>
                      <a:schemeClr val="accent5"/>
                    </a:solidFill>
                  </a:tcPr>
                </a:tc>
                <a:tc>
                  <a:txBody>
                    <a:bodyPr/>
                    <a:lstStyle/>
                    <a:p>
                      <a:r>
                        <a:rPr lang="en-US" sz="1100" dirty="0"/>
                        <a:t>49</a:t>
                      </a:r>
                    </a:p>
                  </a:txBody>
                  <a:tcPr marL="45720" marR="45720" marT="9144" marB="9144">
                    <a:solidFill>
                      <a:schemeClr val="bg1"/>
                    </a:solidFill>
                  </a:tcPr>
                </a:tc>
                <a:extLst>
                  <a:ext uri="{0D108BD9-81ED-4DB2-BD59-A6C34878D82A}">
                    <a16:rowId xmlns:a16="http://schemas.microsoft.com/office/drawing/2014/main" val="10009"/>
                  </a:ext>
                </a:extLst>
              </a:tr>
              <a:tr h="257695">
                <a:tc>
                  <a:txBody>
                    <a:bodyPr/>
                    <a:lstStyle/>
                    <a:p>
                      <a:r>
                        <a:rPr lang="en-US" sz="1100" dirty="0"/>
                        <a:t>Harrison</a:t>
                      </a:r>
                    </a:p>
                  </a:txBody>
                  <a:tcPr marL="45720" marR="45720" marT="9144" marB="9144">
                    <a:solidFill>
                      <a:schemeClr val="bg1"/>
                    </a:solidFill>
                  </a:tcPr>
                </a:tc>
                <a:tc>
                  <a:txBody>
                    <a:bodyPr/>
                    <a:lstStyle/>
                    <a:p>
                      <a:r>
                        <a:rPr lang="en-US" sz="1100" dirty="0"/>
                        <a:t>2</a:t>
                      </a:r>
                    </a:p>
                  </a:txBody>
                  <a:tcPr marL="45720" marR="45720" marT="9144" marB="9144">
                    <a:solidFill>
                      <a:schemeClr val="bg1"/>
                    </a:solidFill>
                  </a:tcPr>
                </a:tc>
                <a:tc>
                  <a:txBody>
                    <a:bodyPr/>
                    <a:lstStyle/>
                    <a:p>
                      <a:r>
                        <a:rPr lang="en-US" sz="1100" dirty="0"/>
                        <a:t>18</a:t>
                      </a:r>
                    </a:p>
                  </a:txBody>
                  <a:tcPr marL="45720" marR="45720" marT="9144" marB="9144">
                    <a:solidFill>
                      <a:schemeClr val="bg1"/>
                    </a:solidFill>
                  </a:tcPr>
                </a:tc>
                <a:extLst>
                  <a:ext uri="{0D108BD9-81ED-4DB2-BD59-A6C34878D82A}">
                    <a16:rowId xmlns:a16="http://schemas.microsoft.com/office/drawing/2014/main" val="10010"/>
                  </a:ext>
                </a:extLst>
              </a:tr>
              <a:tr h="257695">
                <a:tc>
                  <a:txBody>
                    <a:bodyPr/>
                    <a:lstStyle/>
                    <a:p>
                      <a:r>
                        <a:rPr lang="en-US" sz="1100" dirty="0"/>
                        <a:t>Hunt</a:t>
                      </a:r>
                    </a:p>
                  </a:txBody>
                  <a:tcPr marL="45720" marR="45720" marT="9144" marB="9144">
                    <a:solidFill>
                      <a:schemeClr val="bg1"/>
                    </a:solidFill>
                  </a:tcPr>
                </a:tc>
                <a:tc>
                  <a:txBody>
                    <a:bodyPr/>
                    <a:lstStyle/>
                    <a:p>
                      <a:r>
                        <a:rPr lang="en-US" sz="1100" dirty="0"/>
                        <a:t>4</a:t>
                      </a:r>
                    </a:p>
                  </a:txBody>
                  <a:tcPr marL="45720" marR="45720" marT="9144" marB="9144">
                    <a:solidFill>
                      <a:schemeClr val="bg1"/>
                    </a:solidFill>
                  </a:tcPr>
                </a:tc>
                <a:tc>
                  <a:txBody>
                    <a:bodyPr/>
                    <a:lstStyle/>
                    <a:p>
                      <a:r>
                        <a:rPr lang="en-US" sz="1100" dirty="0"/>
                        <a:t>27</a:t>
                      </a:r>
                    </a:p>
                  </a:txBody>
                  <a:tcPr marL="45720" marR="45720" marT="9144" marB="9144">
                    <a:solidFill>
                      <a:schemeClr val="bg1"/>
                    </a:solidFill>
                  </a:tcPr>
                </a:tc>
                <a:extLst>
                  <a:ext uri="{0D108BD9-81ED-4DB2-BD59-A6C34878D82A}">
                    <a16:rowId xmlns:a16="http://schemas.microsoft.com/office/drawing/2014/main" val="10011"/>
                  </a:ext>
                </a:extLst>
              </a:tr>
              <a:tr h="257695">
                <a:tc>
                  <a:txBody>
                    <a:bodyPr/>
                    <a:lstStyle/>
                    <a:p>
                      <a:r>
                        <a:rPr lang="en-US" sz="1100" dirty="0"/>
                        <a:t>Jefferson</a:t>
                      </a:r>
                    </a:p>
                  </a:txBody>
                  <a:tcPr marL="45720" marR="45720" marT="9144" marB="9144">
                    <a:solidFill>
                      <a:schemeClr val="bg1"/>
                    </a:solidFill>
                  </a:tcPr>
                </a:tc>
                <a:tc>
                  <a:txBody>
                    <a:bodyPr/>
                    <a:lstStyle/>
                    <a:p>
                      <a:r>
                        <a:rPr lang="en-US" sz="1100" dirty="0"/>
                        <a:t>6</a:t>
                      </a:r>
                    </a:p>
                  </a:txBody>
                  <a:tcPr marL="45720" marR="45720" marT="9144" marB="9144">
                    <a:solidFill>
                      <a:schemeClr val="bg1"/>
                    </a:solidFill>
                  </a:tcPr>
                </a:tc>
                <a:tc>
                  <a:txBody>
                    <a:bodyPr/>
                    <a:lstStyle/>
                    <a:p>
                      <a:r>
                        <a:rPr lang="en-US" sz="1100" dirty="0"/>
                        <a:t>31</a:t>
                      </a:r>
                    </a:p>
                  </a:txBody>
                  <a:tcPr marL="45720" marR="45720" marT="9144" marB="9144">
                    <a:solidFill>
                      <a:schemeClr val="bg1"/>
                    </a:solidFill>
                  </a:tcPr>
                </a:tc>
                <a:extLst>
                  <a:ext uri="{0D108BD9-81ED-4DB2-BD59-A6C34878D82A}">
                    <a16:rowId xmlns:a16="http://schemas.microsoft.com/office/drawing/2014/main" val="10012"/>
                  </a:ext>
                </a:extLst>
              </a:tr>
              <a:tr h="257695">
                <a:tc>
                  <a:txBody>
                    <a:bodyPr/>
                    <a:lstStyle/>
                    <a:p>
                      <a:r>
                        <a:rPr lang="en-US" sz="1100" dirty="0"/>
                        <a:t>Kaufman</a:t>
                      </a:r>
                    </a:p>
                  </a:txBody>
                  <a:tcPr marL="45720" marR="45720" marT="9144" marB="9144">
                    <a:solidFill>
                      <a:schemeClr val="bg1"/>
                    </a:solidFill>
                  </a:tcPr>
                </a:tc>
                <a:tc>
                  <a:txBody>
                    <a:bodyPr/>
                    <a:lstStyle/>
                    <a:p>
                      <a:r>
                        <a:rPr lang="en-US" sz="1100" dirty="0"/>
                        <a:t>3</a:t>
                      </a:r>
                    </a:p>
                  </a:txBody>
                  <a:tcPr marL="45720" marR="45720" marT="9144" marB="9144">
                    <a:solidFill>
                      <a:schemeClr val="bg1"/>
                    </a:solidFill>
                  </a:tcPr>
                </a:tc>
                <a:tc>
                  <a:txBody>
                    <a:bodyPr/>
                    <a:lstStyle/>
                    <a:p>
                      <a:r>
                        <a:rPr lang="en-US" sz="1100" dirty="0"/>
                        <a:t>26</a:t>
                      </a:r>
                    </a:p>
                  </a:txBody>
                  <a:tcPr marL="45720" marR="45720" marT="9144" marB="9144">
                    <a:solidFill>
                      <a:schemeClr val="bg1"/>
                    </a:solidFill>
                  </a:tcPr>
                </a:tc>
                <a:extLst>
                  <a:ext uri="{0D108BD9-81ED-4DB2-BD59-A6C34878D82A}">
                    <a16:rowId xmlns:a16="http://schemas.microsoft.com/office/drawing/2014/main" val="10013"/>
                  </a:ext>
                </a:extLst>
              </a:tr>
              <a:tr h="257695">
                <a:tc>
                  <a:txBody>
                    <a:bodyPr/>
                    <a:lstStyle/>
                    <a:p>
                      <a:r>
                        <a:rPr lang="en-US" sz="1100" dirty="0"/>
                        <a:t>McLennan</a:t>
                      </a:r>
                    </a:p>
                  </a:txBody>
                  <a:tcPr marL="45720" marR="45720" marT="9144" marB="9144">
                    <a:solidFill>
                      <a:schemeClr val="bg1"/>
                    </a:solidFill>
                  </a:tcPr>
                </a:tc>
                <a:tc>
                  <a:txBody>
                    <a:bodyPr/>
                    <a:lstStyle/>
                    <a:p>
                      <a:r>
                        <a:rPr lang="en-US" sz="1100" dirty="0"/>
                        <a:t>3</a:t>
                      </a:r>
                    </a:p>
                  </a:txBody>
                  <a:tcPr marL="45720" marR="45720" marT="9144" marB="9144">
                    <a:solidFill>
                      <a:schemeClr val="bg1"/>
                    </a:solidFill>
                  </a:tcPr>
                </a:tc>
                <a:tc>
                  <a:txBody>
                    <a:bodyPr/>
                    <a:lstStyle/>
                    <a:p>
                      <a:r>
                        <a:rPr lang="en-US" sz="1100" dirty="0"/>
                        <a:t>24</a:t>
                      </a:r>
                    </a:p>
                  </a:txBody>
                  <a:tcPr marL="45720" marR="45720" marT="9144" marB="9144">
                    <a:solidFill>
                      <a:schemeClr val="bg1"/>
                    </a:solidFill>
                  </a:tcPr>
                </a:tc>
                <a:extLst>
                  <a:ext uri="{0D108BD9-81ED-4DB2-BD59-A6C34878D82A}">
                    <a16:rowId xmlns:a16="http://schemas.microsoft.com/office/drawing/2014/main" val="10014"/>
                  </a:ext>
                </a:extLst>
              </a:tr>
              <a:tr h="257695">
                <a:tc>
                  <a:txBody>
                    <a:bodyPr/>
                    <a:lstStyle/>
                    <a:p>
                      <a:r>
                        <a:rPr lang="en-US" sz="1100" dirty="0"/>
                        <a:t>Montgomery</a:t>
                      </a:r>
                    </a:p>
                  </a:txBody>
                  <a:tcPr marL="45720" marR="45720" marT="9144" marB="9144">
                    <a:solidFill>
                      <a:schemeClr val="bg1"/>
                    </a:solidFill>
                  </a:tcPr>
                </a:tc>
                <a:tc>
                  <a:txBody>
                    <a:bodyPr/>
                    <a:lstStyle/>
                    <a:p>
                      <a:r>
                        <a:rPr lang="en-US" sz="1100" dirty="0"/>
                        <a:t>3</a:t>
                      </a:r>
                    </a:p>
                  </a:txBody>
                  <a:tcPr marL="45720" marR="45720" marT="9144" marB="9144">
                    <a:solidFill>
                      <a:schemeClr val="bg1"/>
                    </a:solidFill>
                  </a:tcPr>
                </a:tc>
                <a:tc>
                  <a:txBody>
                    <a:bodyPr/>
                    <a:lstStyle/>
                    <a:p>
                      <a:r>
                        <a:rPr lang="en-US" sz="1100" dirty="0"/>
                        <a:t>27</a:t>
                      </a:r>
                    </a:p>
                  </a:txBody>
                  <a:tcPr marL="45720" marR="45720" marT="9144" marB="9144">
                    <a:solidFill>
                      <a:schemeClr val="bg1"/>
                    </a:solidFill>
                  </a:tcPr>
                </a:tc>
                <a:extLst>
                  <a:ext uri="{0D108BD9-81ED-4DB2-BD59-A6C34878D82A}">
                    <a16:rowId xmlns:a16="http://schemas.microsoft.com/office/drawing/2014/main" val="10015"/>
                  </a:ext>
                </a:extLst>
              </a:tr>
              <a:tr h="257695">
                <a:tc>
                  <a:txBody>
                    <a:bodyPr/>
                    <a:lstStyle/>
                    <a:p>
                      <a:r>
                        <a:rPr lang="en-US" sz="1100" dirty="0"/>
                        <a:t>Navarro</a:t>
                      </a:r>
                    </a:p>
                  </a:txBody>
                  <a:tcPr marL="45720" marR="45720" marT="9144" marB="9144">
                    <a:solidFill>
                      <a:schemeClr val="bg1"/>
                    </a:solidFill>
                  </a:tcPr>
                </a:tc>
                <a:tc>
                  <a:txBody>
                    <a:bodyPr/>
                    <a:lstStyle/>
                    <a:p>
                      <a:r>
                        <a:rPr lang="en-US" sz="1100" dirty="0"/>
                        <a:t>2</a:t>
                      </a:r>
                    </a:p>
                  </a:txBody>
                  <a:tcPr marL="45720" marR="45720" marT="9144" marB="9144">
                    <a:solidFill>
                      <a:schemeClr val="bg1"/>
                    </a:solidFill>
                  </a:tcPr>
                </a:tc>
                <a:tc>
                  <a:txBody>
                    <a:bodyPr/>
                    <a:lstStyle/>
                    <a:p>
                      <a:r>
                        <a:rPr lang="en-US" sz="1100" dirty="0"/>
                        <a:t>23</a:t>
                      </a:r>
                    </a:p>
                  </a:txBody>
                  <a:tcPr marL="45720" marR="45720" marT="9144" marB="9144">
                    <a:solidFill>
                      <a:schemeClr val="bg1"/>
                    </a:solidFill>
                  </a:tcPr>
                </a:tc>
                <a:extLst>
                  <a:ext uri="{0D108BD9-81ED-4DB2-BD59-A6C34878D82A}">
                    <a16:rowId xmlns:a16="http://schemas.microsoft.com/office/drawing/2014/main" val="10016"/>
                  </a:ext>
                </a:extLst>
              </a:tr>
              <a:tr h="257695">
                <a:tc>
                  <a:txBody>
                    <a:bodyPr/>
                    <a:lstStyle/>
                    <a:p>
                      <a:r>
                        <a:rPr lang="en-US" sz="1100" dirty="0"/>
                        <a:t>Orange</a:t>
                      </a:r>
                    </a:p>
                  </a:txBody>
                  <a:tcPr marL="45720" marR="45720" marT="9144" marB="9144">
                    <a:solidFill>
                      <a:schemeClr val="bg1"/>
                    </a:solidFill>
                  </a:tcPr>
                </a:tc>
                <a:tc>
                  <a:txBody>
                    <a:bodyPr/>
                    <a:lstStyle/>
                    <a:p>
                      <a:r>
                        <a:rPr lang="en-US" sz="1100" dirty="0"/>
                        <a:t>3</a:t>
                      </a:r>
                    </a:p>
                  </a:txBody>
                  <a:tcPr marL="45720" marR="45720" marT="9144" marB="9144">
                    <a:solidFill>
                      <a:schemeClr val="bg1"/>
                    </a:solidFill>
                  </a:tcPr>
                </a:tc>
                <a:tc>
                  <a:txBody>
                    <a:bodyPr/>
                    <a:lstStyle/>
                    <a:p>
                      <a:r>
                        <a:rPr lang="en-US" sz="1100" dirty="0"/>
                        <a:t>28</a:t>
                      </a:r>
                    </a:p>
                  </a:txBody>
                  <a:tcPr marL="45720" marR="45720" marT="9144" marB="9144">
                    <a:solidFill>
                      <a:schemeClr val="bg1"/>
                    </a:solidFill>
                  </a:tcPr>
                </a:tc>
                <a:extLst>
                  <a:ext uri="{0D108BD9-81ED-4DB2-BD59-A6C34878D82A}">
                    <a16:rowId xmlns:a16="http://schemas.microsoft.com/office/drawing/2014/main" val="10017"/>
                  </a:ext>
                </a:extLst>
              </a:tr>
              <a:tr h="257695">
                <a:tc>
                  <a:txBody>
                    <a:bodyPr/>
                    <a:lstStyle/>
                    <a:p>
                      <a:r>
                        <a:rPr lang="en-US" sz="1100" dirty="0"/>
                        <a:t>Smith</a:t>
                      </a:r>
                    </a:p>
                  </a:txBody>
                  <a:tcPr marL="45720" marR="45720" marT="9144" marB="9144">
                    <a:solidFill>
                      <a:schemeClr val="bg1"/>
                    </a:solidFill>
                  </a:tcPr>
                </a:tc>
                <a:tc>
                  <a:txBody>
                    <a:bodyPr/>
                    <a:lstStyle/>
                    <a:p>
                      <a:r>
                        <a:rPr lang="en-US" sz="1100" dirty="0"/>
                        <a:t>2</a:t>
                      </a:r>
                    </a:p>
                  </a:txBody>
                  <a:tcPr marL="45720" marR="45720" marT="9144" marB="9144">
                    <a:solidFill>
                      <a:schemeClr val="bg1"/>
                    </a:solidFill>
                  </a:tcPr>
                </a:tc>
                <a:tc>
                  <a:txBody>
                    <a:bodyPr/>
                    <a:lstStyle/>
                    <a:p>
                      <a:r>
                        <a:rPr lang="en-US" sz="1100" dirty="0"/>
                        <a:t>16</a:t>
                      </a:r>
                    </a:p>
                  </a:txBody>
                  <a:tcPr marL="45720" marR="45720" marT="9144" marB="9144">
                    <a:solidFill>
                      <a:schemeClr val="bg1"/>
                    </a:solidFill>
                  </a:tcPr>
                </a:tc>
                <a:extLst>
                  <a:ext uri="{0D108BD9-81ED-4DB2-BD59-A6C34878D82A}">
                    <a16:rowId xmlns:a16="http://schemas.microsoft.com/office/drawing/2014/main" val="10018"/>
                  </a:ext>
                </a:extLst>
              </a:tr>
              <a:tr h="257695">
                <a:tc>
                  <a:txBody>
                    <a:bodyPr/>
                    <a:lstStyle/>
                    <a:p>
                      <a:r>
                        <a:rPr lang="en-US" sz="1100" dirty="0"/>
                        <a:t>Tarrant</a:t>
                      </a:r>
                    </a:p>
                  </a:txBody>
                  <a:tcPr marL="45720" marR="45720" marT="9144" marB="9144">
                    <a:solidFill>
                      <a:schemeClr val="bg1"/>
                    </a:solidFill>
                  </a:tcPr>
                </a:tc>
                <a:tc>
                  <a:txBody>
                    <a:bodyPr/>
                    <a:lstStyle/>
                    <a:p>
                      <a:r>
                        <a:rPr lang="en-US" sz="1100" dirty="0"/>
                        <a:t>12</a:t>
                      </a:r>
                    </a:p>
                  </a:txBody>
                  <a:tcPr marL="45720" marR="45720" marT="9144" marB="9144">
                    <a:solidFill>
                      <a:schemeClr val="bg1"/>
                    </a:solidFill>
                  </a:tcPr>
                </a:tc>
                <a:tc>
                  <a:txBody>
                    <a:bodyPr/>
                    <a:lstStyle/>
                    <a:p>
                      <a:r>
                        <a:rPr lang="en-US" sz="1100" dirty="0"/>
                        <a:t>44</a:t>
                      </a:r>
                    </a:p>
                  </a:txBody>
                  <a:tcPr marL="45720" marR="45720" marT="9144" marB="9144">
                    <a:solidFill>
                      <a:schemeClr val="bg1"/>
                    </a:solidFill>
                  </a:tcPr>
                </a:tc>
                <a:extLst>
                  <a:ext uri="{0D108BD9-81ED-4DB2-BD59-A6C34878D82A}">
                    <a16:rowId xmlns:a16="http://schemas.microsoft.com/office/drawing/2014/main" val="10019"/>
                  </a:ext>
                </a:extLst>
              </a:tr>
              <a:tr h="257695">
                <a:tc>
                  <a:txBody>
                    <a:bodyPr/>
                    <a:lstStyle/>
                    <a:p>
                      <a:r>
                        <a:rPr lang="en-US" sz="1100" dirty="0"/>
                        <a:t>Travis</a:t>
                      </a:r>
                    </a:p>
                  </a:txBody>
                  <a:tcPr marL="45720" marR="45720" marT="9144" marB="9144">
                    <a:solidFill>
                      <a:schemeClr val="bg1"/>
                    </a:solidFill>
                  </a:tcPr>
                </a:tc>
                <a:tc>
                  <a:txBody>
                    <a:bodyPr/>
                    <a:lstStyle/>
                    <a:p>
                      <a:r>
                        <a:rPr lang="en-US" sz="1100" dirty="0"/>
                        <a:t>13</a:t>
                      </a:r>
                    </a:p>
                  </a:txBody>
                  <a:tcPr marL="45720" marR="45720" marT="9144" marB="9144">
                    <a:solidFill>
                      <a:schemeClr val="bg1"/>
                    </a:solidFill>
                  </a:tcPr>
                </a:tc>
                <a:tc>
                  <a:txBody>
                    <a:bodyPr/>
                    <a:lstStyle/>
                    <a:p>
                      <a:r>
                        <a:rPr lang="en-US" sz="1100" dirty="0"/>
                        <a:t>48</a:t>
                      </a:r>
                    </a:p>
                  </a:txBody>
                  <a:tcPr marL="45720" marR="45720" marT="9144" marB="9144">
                    <a:solidFill>
                      <a:schemeClr val="bg1"/>
                    </a:solidFill>
                  </a:tcPr>
                </a:tc>
                <a:extLst>
                  <a:ext uri="{0D108BD9-81ED-4DB2-BD59-A6C34878D82A}">
                    <a16:rowId xmlns:a16="http://schemas.microsoft.com/office/drawing/2014/main" val="10020"/>
                  </a:ext>
                </a:extLst>
              </a:tr>
              <a:tr h="257695">
                <a:tc>
                  <a:txBody>
                    <a:bodyPr/>
                    <a:lstStyle/>
                    <a:p>
                      <a:r>
                        <a:rPr lang="en-US" sz="1100" b="1" dirty="0"/>
                        <a:t>NAAQS</a:t>
                      </a:r>
                    </a:p>
                  </a:txBody>
                  <a:tcPr marL="45720" marR="45720" marT="9144" marB="9144">
                    <a:solidFill>
                      <a:schemeClr val="bg1"/>
                    </a:solidFill>
                  </a:tcPr>
                </a:tc>
                <a:tc>
                  <a:txBody>
                    <a:bodyPr/>
                    <a:lstStyle/>
                    <a:p>
                      <a:r>
                        <a:rPr lang="en-US" sz="1100" b="1" dirty="0"/>
                        <a:t>53</a:t>
                      </a:r>
                    </a:p>
                  </a:txBody>
                  <a:tcPr marL="45720" marR="45720" marT="9144" marB="9144">
                    <a:solidFill>
                      <a:schemeClr val="bg1"/>
                    </a:solidFill>
                  </a:tcPr>
                </a:tc>
                <a:tc>
                  <a:txBody>
                    <a:bodyPr/>
                    <a:lstStyle/>
                    <a:p>
                      <a:r>
                        <a:rPr lang="en-US" sz="1100" b="1" dirty="0"/>
                        <a:t>100</a:t>
                      </a:r>
                    </a:p>
                  </a:txBody>
                  <a:tcPr marL="45720" marR="45720" marT="9144" marB="9144">
                    <a:solidFill>
                      <a:schemeClr val="bg1"/>
                    </a:solidFill>
                  </a:tcPr>
                </a:tc>
                <a:extLst>
                  <a:ext uri="{0D108BD9-81ED-4DB2-BD59-A6C34878D82A}">
                    <a16:rowId xmlns:a16="http://schemas.microsoft.com/office/drawing/2014/main" val="10021"/>
                  </a:ext>
                </a:extLst>
              </a:tr>
            </a:tbl>
          </a:graphicData>
        </a:graphic>
      </p:graphicFrame>
      <p:sp>
        <p:nvSpPr>
          <p:cNvPr id="5" name="Text Box 4"/>
          <p:cNvSpPr txBox="1">
            <a:spLocks noChangeArrowheads="1"/>
          </p:cNvSpPr>
          <p:nvPr/>
        </p:nvSpPr>
        <p:spPr bwMode="auto">
          <a:xfrm>
            <a:off x="1077686" y="6391376"/>
            <a:ext cx="7239000" cy="369974"/>
          </a:xfrm>
          <a:prstGeom prst="rect">
            <a:avLst/>
          </a:prstGeom>
          <a:solidFill>
            <a:schemeClr val="bg1"/>
          </a:solid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1000" dirty="0">
                <a:solidFill>
                  <a:srgbClr val="000000"/>
                </a:solidFill>
                <a:latin typeface="+mn-lt"/>
              </a:rPr>
              <a:t>*</a:t>
            </a:r>
            <a:r>
              <a:rPr lang="en-US" sz="1000" dirty="0"/>
              <a:t>2017 design values are from EPA’s Air Quality System AMP 480 and AMP 450 Reports. Only counties with at least one valid design value are displayed in this table. Data are current as of 4/3/2018 and is subject to change.</a:t>
            </a:r>
          </a:p>
        </p:txBody>
      </p:sp>
    </p:spTree>
    <p:extLst>
      <p:ext uri="{BB962C8B-B14F-4D97-AF65-F5344CB8AC3E}">
        <p14:creationId xmlns:p14="http://schemas.microsoft.com/office/powerpoint/2010/main" val="28012054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Sulfur Dioxide Design Values</a:t>
            </a:r>
          </a:p>
        </p:txBody>
      </p:sp>
      <p:sp>
        <p:nvSpPr>
          <p:cNvPr id="6" name="Content Placeholder 2"/>
          <p:cNvSpPr>
            <a:spLocks noGrp="1"/>
          </p:cNvSpPr>
          <p:nvPr>
            <p:ph idx="1"/>
          </p:nvPr>
        </p:nvSpPr>
        <p:spPr>
          <a:xfrm>
            <a:off x="914400" y="1371600"/>
            <a:ext cx="7239000" cy="4267200"/>
          </a:xfrm>
        </p:spPr>
        <p:txBody>
          <a:bodyPr/>
          <a:lstStyle/>
          <a:p>
            <a:pPr>
              <a:spcAft>
                <a:spcPts val="1200"/>
              </a:spcAft>
            </a:pPr>
            <a:r>
              <a:rPr lang="en-US" sz="2800" dirty="0"/>
              <a:t>One-Hour SO</a:t>
            </a:r>
            <a:r>
              <a:rPr lang="en-US" sz="2800" baseline="-25000" dirty="0"/>
              <a:t>2</a:t>
            </a:r>
            <a:r>
              <a:rPr lang="en-US" sz="2800" dirty="0"/>
              <a:t> Design Values</a:t>
            </a:r>
          </a:p>
          <a:p>
            <a:pPr lvl="1">
              <a:spcAft>
                <a:spcPts val="1200"/>
              </a:spcAft>
            </a:pPr>
            <a:r>
              <a:rPr lang="en-US" sz="2400" dirty="0"/>
              <a:t>Determine the number of days with valid SO</a:t>
            </a:r>
            <a:r>
              <a:rPr lang="en-US" sz="2400" baseline="-25000" dirty="0"/>
              <a:t>2</a:t>
            </a:r>
            <a:r>
              <a:rPr lang="en-US" sz="2400" dirty="0"/>
              <a:t> concentrations for each year.</a:t>
            </a:r>
          </a:p>
          <a:p>
            <a:pPr lvl="1">
              <a:spcAft>
                <a:spcPts val="1200"/>
              </a:spcAft>
            </a:pPr>
            <a:r>
              <a:rPr lang="en-US" sz="2400" dirty="0"/>
              <a:t>Use the number of valid days to find the 99</a:t>
            </a:r>
            <a:r>
              <a:rPr lang="en-US" sz="2400" baseline="30000" dirty="0"/>
              <a:t>th</a:t>
            </a:r>
            <a:r>
              <a:rPr lang="en-US" sz="2400" dirty="0"/>
              <a:t> percentile of daily peak SO</a:t>
            </a:r>
            <a:r>
              <a:rPr lang="en-US" sz="2400" baseline="-25000" dirty="0"/>
              <a:t>2</a:t>
            </a:r>
            <a:r>
              <a:rPr lang="en-US" sz="2400" dirty="0"/>
              <a:t> values for the year.</a:t>
            </a:r>
          </a:p>
          <a:p>
            <a:pPr lvl="1">
              <a:spcAft>
                <a:spcPts val="1200"/>
              </a:spcAft>
            </a:pPr>
            <a:r>
              <a:rPr lang="en-US" sz="2400" dirty="0"/>
              <a:t>The design value is the three-year average of the 99</a:t>
            </a:r>
            <a:r>
              <a:rPr lang="en-US" sz="2400" baseline="30000" dirty="0"/>
              <a:t>th</a:t>
            </a:r>
            <a:r>
              <a:rPr lang="en-US" sz="2400" dirty="0"/>
              <a:t> percentile of the daily maximum one-hour SO</a:t>
            </a:r>
            <a:r>
              <a:rPr lang="en-US" sz="2400" baseline="-25000" dirty="0"/>
              <a:t>2</a:t>
            </a:r>
            <a:r>
              <a:rPr lang="en-US" sz="2400" dirty="0"/>
              <a:t> concentration.</a:t>
            </a:r>
          </a:p>
          <a:p>
            <a:pPr lvl="1">
              <a:lnSpc>
                <a:spcPct val="140000"/>
              </a:lnSpc>
            </a:pPr>
            <a:endParaRPr lang="en-US" dirty="0"/>
          </a:p>
        </p:txBody>
      </p:sp>
    </p:spTree>
    <p:extLst>
      <p:ext uri="{BB962C8B-B14F-4D97-AF65-F5344CB8AC3E}">
        <p14:creationId xmlns:p14="http://schemas.microsoft.com/office/powerpoint/2010/main" val="1097018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SO</a:t>
            </a:r>
            <a:r>
              <a:rPr lang="en-US" baseline="-25000" dirty="0"/>
              <a:t>2</a:t>
            </a:r>
            <a:r>
              <a:rPr lang="en-US" dirty="0"/>
              <a:t> Design Values</a:t>
            </a:r>
          </a:p>
        </p:txBody>
      </p:sp>
      <p:graphicFrame>
        <p:nvGraphicFramePr>
          <p:cNvPr id="4" name="Content Placeholder 3"/>
          <p:cNvGraphicFramePr>
            <a:graphicFrameLocks noGrp="1"/>
          </p:cNvGraphicFramePr>
          <p:nvPr>
            <p:ph idx="1"/>
            <p:extLst/>
          </p:nvPr>
        </p:nvGraphicFramePr>
        <p:xfrm>
          <a:off x="1930400" y="1075871"/>
          <a:ext cx="5511800" cy="5020656"/>
        </p:xfrm>
        <a:graphic>
          <a:graphicData uri="http://schemas.openxmlformats.org/drawingml/2006/table">
            <a:tbl>
              <a:tblPr firstRow="1" bandRow="1">
                <a:tableStyleId>{5940675A-B579-460E-94D1-54222C63F5DA}</a:tableStyleId>
              </a:tblPr>
              <a:tblGrid>
                <a:gridCol w="2209799">
                  <a:extLst>
                    <a:ext uri="{9D8B030D-6E8A-4147-A177-3AD203B41FA5}">
                      <a16:colId xmlns:a16="http://schemas.microsoft.com/office/drawing/2014/main" val="20000"/>
                    </a:ext>
                  </a:extLst>
                </a:gridCol>
                <a:gridCol w="3302001">
                  <a:extLst>
                    <a:ext uri="{9D8B030D-6E8A-4147-A177-3AD203B41FA5}">
                      <a16:colId xmlns:a16="http://schemas.microsoft.com/office/drawing/2014/main" val="20001"/>
                    </a:ext>
                  </a:extLst>
                </a:gridCol>
              </a:tblGrid>
              <a:tr h="381000">
                <a:tc>
                  <a:txBody>
                    <a:bodyPr/>
                    <a:lstStyle/>
                    <a:p>
                      <a:r>
                        <a:rPr lang="en-US" sz="1600" dirty="0"/>
                        <a:t>County</a:t>
                      </a:r>
                    </a:p>
                  </a:txBody>
                  <a:tcPr marL="45720" marR="45720" marT="0" marB="0">
                    <a:solidFill>
                      <a:schemeClr val="bg2">
                        <a:lumMod val="20000"/>
                        <a:lumOff val="80000"/>
                      </a:schemeClr>
                    </a:solidFill>
                  </a:tcPr>
                </a:tc>
                <a:tc>
                  <a:txBody>
                    <a:bodyPr/>
                    <a:lstStyle/>
                    <a:p>
                      <a:r>
                        <a:rPr lang="en-US" sz="1600" dirty="0"/>
                        <a:t>One-Hour Design Value</a:t>
                      </a:r>
                      <a:r>
                        <a:rPr lang="en-US" sz="1600" baseline="0" dirty="0"/>
                        <a:t> (ppb)</a:t>
                      </a:r>
                      <a:endParaRPr lang="en-US" sz="1600" dirty="0"/>
                    </a:p>
                  </a:txBody>
                  <a:tcPr marL="45720" marR="45720" marT="0" marB="0">
                    <a:solidFill>
                      <a:schemeClr val="bg2">
                        <a:lumMod val="20000"/>
                        <a:lumOff val="80000"/>
                      </a:schemeClr>
                    </a:solidFill>
                  </a:tcPr>
                </a:tc>
                <a:extLst>
                  <a:ext uri="{0D108BD9-81ED-4DB2-BD59-A6C34878D82A}">
                    <a16:rowId xmlns:a16="http://schemas.microsoft.com/office/drawing/2014/main" val="10000"/>
                  </a:ext>
                </a:extLst>
              </a:tr>
              <a:tr h="331404">
                <a:tc>
                  <a:txBody>
                    <a:bodyPr/>
                    <a:lstStyle/>
                    <a:p>
                      <a:r>
                        <a:rPr lang="en-US" sz="1600" dirty="0"/>
                        <a:t>Bexar</a:t>
                      </a:r>
                    </a:p>
                  </a:txBody>
                  <a:tcPr marL="45720" marR="45720" marT="0" marB="0">
                    <a:solidFill>
                      <a:schemeClr val="bg1"/>
                    </a:solidFill>
                  </a:tcPr>
                </a:tc>
                <a:tc>
                  <a:txBody>
                    <a:bodyPr/>
                    <a:lstStyle/>
                    <a:p>
                      <a:r>
                        <a:rPr lang="en-US" sz="1600" dirty="0"/>
                        <a:t>12</a:t>
                      </a:r>
                    </a:p>
                  </a:txBody>
                  <a:tcPr marL="45720" marR="45720" marT="0" marB="0">
                    <a:solidFill>
                      <a:schemeClr val="bg1"/>
                    </a:solidFill>
                  </a:tcPr>
                </a:tc>
                <a:extLst>
                  <a:ext uri="{0D108BD9-81ED-4DB2-BD59-A6C34878D82A}">
                    <a16:rowId xmlns:a16="http://schemas.microsoft.com/office/drawing/2014/main" val="10001"/>
                  </a:ext>
                </a:extLst>
              </a:tr>
              <a:tr h="331404">
                <a:tc>
                  <a:txBody>
                    <a:bodyPr/>
                    <a:lstStyle/>
                    <a:p>
                      <a:r>
                        <a:rPr lang="en-US" sz="1600" dirty="0"/>
                        <a:t>Dallas</a:t>
                      </a:r>
                    </a:p>
                  </a:txBody>
                  <a:tcPr marL="45720" marR="45720" marT="0" marB="0">
                    <a:solidFill>
                      <a:schemeClr val="bg1"/>
                    </a:solidFill>
                  </a:tcPr>
                </a:tc>
                <a:tc>
                  <a:txBody>
                    <a:bodyPr/>
                    <a:lstStyle/>
                    <a:p>
                      <a:r>
                        <a:rPr lang="en-US" sz="1600" dirty="0"/>
                        <a:t>4</a:t>
                      </a:r>
                    </a:p>
                  </a:txBody>
                  <a:tcPr marL="45720" marR="45720" marT="0" marB="0">
                    <a:solidFill>
                      <a:schemeClr val="bg1"/>
                    </a:solidFill>
                  </a:tcPr>
                </a:tc>
                <a:extLst>
                  <a:ext uri="{0D108BD9-81ED-4DB2-BD59-A6C34878D82A}">
                    <a16:rowId xmlns:a16="http://schemas.microsoft.com/office/drawing/2014/main" val="10002"/>
                  </a:ext>
                </a:extLst>
              </a:tr>
              <a:tr h="331404">
                <a:tc>
                  <a:txBody>
                    <a:bodyPr/>
                    <a:lstStyle/>
                    <a:p>
                      <a:r>
                        <a:rPr lang="en-US" sz="1600" dirty="0"/>
                        <a:t>Ellis</a:t>
                      </a:r>
                    </a:p>
                  </a:txBody>
                  <a:tcPr marL="45720" marR="45720" marT="0" marB="0">
                    <a:solidFill>
                      <a:schemeClr val="bg1"/>
                    </a:solidFill>
                  </a:tcPr>
                </a:tc>
                <a:tc>
                  <a:txBody>
                    <a:bodyPr/>
                    <a:lstStyle/>
                    <a:p>
                      <a:r>
                        <a:rPr lang="en-US" sz="1600" dirty="0"/>
                        <a:t>5</a:t>
                      </a:r>
                    </a:p>
                  </a:txBody>
                  <a:tcPr marL="45720" marR="45720" marT="0" marB="0">
                    <a:solidFill>
                      <a:schemeClr val="bg1"/>
                    </a:solidFill>
                  </a:tcPr>
                </a:tc>
                <a:extLst>
                  <a:ext uri="{0D108BD9-81ED-4DB2-BD59-A6C34878D82A}">
                    <a16:rowId xmlns:a16="http://schemas.microsoft.com/office/drawing/2014/main" val="10003"/>
                  </a:ext>
                </a:extLst>
              </a:tr>
              <a:tr h="331404">
                <a:tc>
                  <a:txBody>
                    <a:bodyPr/>
                    <a:lstStyle/>
                    <a:p>
                      <a:r>
                        <a:rPr lang="en-US" sz="1600" dirty="0"/>
                        <a:t>El Paso</a:t>
                      </a:r>
                    </a:p>
                  </a:txBody>
                  <a:tcPr marL="45720" marR="45720" marT="0" marB="0">
                    <a:solidFill>
                      <a:schemeClr val="bg1"/>
                    </a:solidFill>
                  </a:tcPr>
                </a:tc>
                <a:tc>
                  <a:txBody>
                    <a:bodyPr/>
                    <a:lstStyle/>
                    <a:p>
                      <a:r>
                        <a:rPr lang="en-US" sz="1600" dirty="0"/>
                        <a:t>6</a:t>
                      </a:r>
                    </a:p>
                  </a:txBody>
                  <a:tcPr marL="45720" marR="45720" marT="0" marB="0">
                    <a:solidFill>
                      <a:schemeClr val="bg1"/>
                    </a:solidFill>
                  </a:tcPr>
                </a:tc>
                <a:extLst>
                  <a:ext uri="{0D108BD9-81ED-4DB2-BD59-A6C34878D82A}">
                    <a16:rowId xmlns:a16="http://schemas.microsoft.com/office/drawing/2014/main" val="10004"/>
                  </a:ext>
                </a:extLst>
              </a:tr>
              <a:tr h="331404">
                <a:tc>
                  <a:txBody>
                    <a:bodyPr/>
                    <a:lstStyle/>
                    <a:p>
                      <a:r>
                        <a:rPr lang="en-US" sz="1600" dirty="0"/>
                        <a:t>Galveston</a:t>
                      </a:r>
                    </a:p>
                  </a:txBody>
                  <a:tcPr marL="45720" marR="45720" marT="0" marB="0">
                    <a:solidFill>
                      <a:schemeClr val="bg1"/>
                    </a:solidFill>
                  </a:tcPr>
                </a:tc>
                <a:tc>
                  <a:txBody>
                    <a:bodyPr/>
                    <a:lstStyle/>
                    <a:p>
                      <a:r>
                        <a:rPr lang="en-US" sz="1600" dirty="0"/>
                        <a:t>21</a:t>
                      </a:r>
                    </a:p>
                  </a:txBody>
                  <a:tcPr marL="45720" marR="45720" marT="0" marB="0">
                    <a:solidFill>
                      <a:schemeClr val="bg1"/>
                    </a:solidFill>
                  </a:tcPr>
                </a:tc>
                <a:extLst>
                  <a:ext uri="{0D108BD9-81ED-4DB2-BD59-A6C34878D82A}">
                    <a16:rowId xmlns:a16="http://schemas.microsoft.com/office/drawing/2014/main" val="10005"/>
                  </a:ext>
                </a:extLst>
              </a:tr>
              <a:tr h="331404">
                <a:tc>
                  <a:txBody>
                    <a:bodyPr/>
                    <a:lstStyle/>
                    <a:p>
                      <a:r>
                        <a:rPr lang="en-US" sz="1600" dirty="0"/>
                        <a:t>Gregg</a:t>
                      </a:r>
                    </a:p>
                  </a:txBody>
                  <a:tcPr marL="45720" marR="45720" marT="0" marB="0">
                    <a:solidFill>
                      <a:schemeClr val="bg1"/>
                    </a:solidFill>
                  </a:tcPr>
                </a:tc>
                <a:tc>
                  <a:txBody>
                    <a:bodyPr/>
                    <a:lstStyle/>
                    <a:p>
                      <a:r>
                        <a:rPr lang="en-US" sz="1600" dirty="0"/>
                        <a:t>30</a:t>
                      </a:r>
                    </a:p>
                  </a:txBody>
                  <a:tcPr marL="45720" marR="45720" marT="0" marB="0">
                    <a:solidFill>
                      <a:schemeClr val="bg1"/>
                    </a:solidFill>
                  </a:tcPr>
                </a:tc>
                <a:extLst>
                  <a:ext uri="{0D108BD9-81ED-4DB2-BD59-A6C34878D82A}">
                    <a16:rowId xmlns:a16="http://schemas.microsoft.com/office/drawing/2014/main" val="10006"/>
                  </a:ext>
                </a:extLst>
              </a:tr>
              <a:tr h="331404">
                <a:tc>
                  <a:txBody>
                    <a:bodyPr/>
                    <a:lstStyle/>
                    <a:p>
                      <a:r>
                        <a:rPr lang="en-US" sz="1600" dirty="0"/>
                        <a:t>Harris</a:t>
                      </a:r>
                    </a:p>
                  </a:txBody>
                  <a:tcPr marL="45720" marR="45720" marT="0" marB="0">
                    <a:solidFill>
                      <a:schemeClr val="bg1"/>
                    </a:solidFill>
                  </a:tcPr>
                </a:tc>
                <a:tc>
                  <a:txBody>
                    <a:bodyPr/>
                    <a:lstStyle/>
                    <a:p>
                      <a:r>
                        <a:rPr lang="en-US" sz="1600" dirty="0"/>
                        <a:t>18</a:t>
                      </a:r>
                    </a:p>
                  </a:txBody>
                  <a:tcPr marL="45720" marR="45720" marT="0" marB="0">
                    <a:solidFill>
                      <a:schemeClr val="bg1"/>
                    </a:solidFill>
                  </a:tcPr>
                </a:tc>
                <a:extLst>
                  <a:ext uri="{0D108BD9-81ED-4DB2-BD59-A6C34878D82A}">
                    <a16:rowId xmlns:a16="http://schemas.microsoft.com/office/drawing/2014/main" val="10007"/>
                  </a:ext>
                </a:extLst>
              </a:tr>
              <a:tr h="331404">
                <a:tc>
                  <a:txBody>
                    <a:bodyPr/>
                    <a:lstStyle/>
                    <a:p>
                      <a:r>
                        <a:rPr lang="en-US" sz="1600" dirty="0"/>
                        <a:t>Jefferson</a:t>
                      </a:r>
                    </a:p>
                  </a:txBody>
                  <a:tcPr marL="45720" marR="45720" marT="0" marB="0">
                    <a:noFill/>
                  </a:tcPr>
                </a:tc>
                <a:tc>
                  <a:txBody>
                    <a:bodyPr/>
                    <a:lstStyle/>
                    <a:p>
                      <a:r>
                        <a:rPr lang="en-US" sz="1600" dirty="0"/>
                        <a:t>13</a:t>
                      </a:r>
                    </a:p>
                  </a:txBody>
                  <a:tcPr marL="45720" marR="45720" marT="0" marB="0">
                    <a:noFill/>
                  </a:tcPr>
                </a:tc>
                <a:extLst>
                  <a:ext uri="{0D108BD9-81ED-4DB2-BD59-A6C34878D82A}">
                    <a16:rowId xmlns:a16="http://schemas.microsoft.com/office/drawing/2014/main" val="10008"/>
                  </a:ext>
                </a:extLst>
              </a:tr>
              <a:tr h="331404">
                <a:tc>
                  <a:txBody>
                    <a:bodyPr/>
                    <a:lstStyle/>
                    <a:p>
                      <a:r>
                        <a:rPr lang="en-US" sz="1600" dirty="0"/>
                        <a:t>Kaufman</a:t>
                      </a:r>
                    </a:p>
                  </a:txBody>
                  <a:tcPr marL="45720" marR="45720" marT="0" marB="0">
                    <a:solidFill>
                      <a:schemeClr val="bg1"/>
                    </a:solidFill>
                  </a:tcPr>
                </a:tc>
                <a:tc>
                  <a:txBody>
                    <a:bodyPr/>
                    <a:lstStyle/>
                    <a:p>
                      <a:r>
                        <a:rPr lang="en-US" sz="1600" dirty="0"/>
                        <a:t>9</a:t>
                      </a:r>
                    </a:p>
                  </a:txBody>
                  <a:tcPr marL="45720" marR="45720" marT="0" marB="0">
                    <a:solidFill>
                      <a:schemeClr val="bg1"/>
                    </a:solidFill>
                  </a:tcPr>
                </a:tc>
                <a:extLst>
                  <a:ext uri="{0D108BD9-81ED-4DB2-BD59-A6C34878D82A}">
                    <a16:rowId xmlns:a16="http://schemas.microsoft.com/office/drawing/2014/main" val="10009"/>
                  </a:ext>
                </a:extLst>
              </a:tr>
              <a:tr h="331404">
                <a:tc>
                  <a:txBody>
                    <a:bodyPr/>
                    <a:lstStyle/>
                    <a:p>
                      <a:r>
                        <a:rPr lang="en-US" sz="1600" dirty="0"/>
                        <a:t>McLennan</a:t>
                      </a:r>
                    </a:p>
                  </a:txBody>
                  <a:tcPr marL="45720" marR="45720" marT="0" marB="0">
                    <a:solidFill>
                      <a:schemeClr val="bg1"/>
                    </a:solidFill>
                  </a:tcPr>
                </a:tc>
                <a:tc>
                  <a:txBody>
                    <a:bodyPr/>
                    <a:lstStyle/>
                    <a:p>
                      <a:r>
                        <a:rPr lang="en-US" sz="1600" dirty="0"/>
                        <a:t>6</a:t>
                      </a:r>
                    </a:p>
                  </a:txBody>
                  <a:tcPr marL="45720" marR="45720" marT="0" marB="0">
                    <a:solidFill>
                      <a:schemeClr val="bg1"/>
                    </a:solidFill>
                  </a:tcPr>
                </a:tc>
                <a:extLst>
                  <a:ext uri="{0D108BD9-81ED-4DB2-BD59-A6C34878D82A}">
                    <a16:rowId xmlns:a16="http://schemas.microsoft.com/office/drawing/2014/main" val="10010"/>
                  </a:ext>
                </a:extLst>
              </a:tr>
              <a:tr h="331404">
                <a:tc>
                  <a:txBody>
                    <a:bodyPr/>
                    <a:lstStyle/>
                    <a:p>
                      <a:r>
                        <a:rPr lang="en-US" sz="1600" dirty="0"/>
                        <a:t>Navarro</a:t>
                      </a:r>
                    </a:p>
                  </a:txBody>
                  <a:tcPr marL="45720" marR="45720" marT="0" marB="0">
                    <a:solidFill>
                      <a:schemeClr val="accent5"/>
                    </a:solidFill>
                  </a:tcPr>
                </a:tc>
                <a:tc>
                  <a:txBody>
                    <a:bodyPr/>
                    <a:lstStyle/>
                    <a:p>
                      <a:r>
                        <a:rPr lang="en-US" sz="1600" dirty="0"/>
                        <a:t>39</a:t>
                      </a:r>
                    </a:p>
                  </a:txBody>
                  <a:tcPr marL="45720" marR="45720" marT="0" marB="0">
                    <a:solidFill>
                      <a:schemeClr val="accent5"/>
                    </a:solidFill>
                  </a:tcPr>
                </a:tc>
                <a:extLst>
                  <a:ext uri="{0D108BD9-81ED-4DB2-BD59-A6C34878D82A}">
                    <a16:rowId xmlns:a16="http://schemas.microsoft.com/office/drawing/2014/main" val="10011"/>
                  </a:ext>
                </a:extLst>
              </a:tr>
              <a:tr h="331404">
                <a:tc>
                  <a:txBody>
                    <a:bodyPr/>
                    <a:lstStyle/>
                    <a:p>
                      <a:r>
                        <a:rPr lang="en-US" sz="1600" dirty="0"/>
                        <a:t>Nueces</a:t>
                      </a:r>
                    </a:p>
                  </a:txBody>
                  <a:tcPr marL="45720" marR="45720" marT="0" marB="0">
                    <a:solidFill>
                      <a:schemeClr val="bg1"/>
                    </a:solidFill>
                  </a:tcPr>
                </a:tc>
                <a:tc>
                  <a:txBody>
                    <a:bodyPr/>
                    <a:lstStyle/>
                    <a:p>
                      <a:r>
                        <a:rPr lang="en-US" sz="1600" dirty="0"/>
                        <a:t>4</a:t>
                      </a:r>
                    </a:p>
                  </a:txBody>
                  <a:tcPr marL="45720" marR="45720" marT="0" marB="0">
                    <a:solidFill>
                      <a:schemeClr val="bg1"/>
                    </a:solidFill>
                  </a:tcPr>
                </a:tc>
                <a:extLst>
                  <a:ext uri="{0D108BD9-81ED-4DB2-BD59-A6C34878D82A}">
                    <a16:rowId xmlns:a16="http://schemas.microsoft.com/office/drawing/2014/main" val="10012"/>
                  </a:ext>
                </a:extLst>
              </a:tr>
              <a:tr h="331404">
                <a:tc>
                  <a:txBody>
                    <a:bodyPr/>
                    <a:lstStyle/>
                    <a:p>
                      <a:r>
                        <a:rPr lang="en-US" sz="1600" dirty="0"/>
                        <a:t>Travis</a:t>
                      </a:r>
                    </a:p>
                  </a:txBody>
                  <a:tcPr marL="45720" marR="45720" marT="0" marB="0">
                    <a:solidFill>
                      <a:schemeClr val="bg1"/>
                    </a:solidFill>
                  </a:tcPr>
                </a:tc>
                <a:tc>
                  <a:txBody>
                    <a:bodyPr/>
                    <a:lstStyle/>
                    <a:p>
                      <a:r>
                        <a:rPr lang="en-US" sz="1600" dirty="0"/>
                        <a:t>4</a:t>
                      </a:r>
                    </a:p>
                  </a:txBody>
                  <a:tcPr marL="45720" marR="45720" marT="0" marB="0">
                    <a:solidFill>
                      <a:schemeClr val="bg1"/>
                    </a:solidFill>
                  </a:tcPr>
                </a:tc>
                <a:extLst>
                  <a:ext uri="{0D108BD9-81ED-4DB2-BD59-A6C34878D82A}">
                    <a16:rowId xmlns:a16="http://schemas.microsoft.com/office/drawing/2014/main" val="10013"/>
                  </a:ext>
                </a:extLst>
              </a:tr>
              <a:tr h="331404">
                <a:tc>
                  <a:txBody>
                    <a:bodyPr/>
                    <a:lstStyle/>
                    <a:p>
                      <a:r>
                        <a:rPr lang="en-US" sz="1600" b="1" dirty="0"/>
                        <a:t>NAAQS</a:t>
                      </a:r>
                    </a:p>
                  </a:txBody>
                  <a:tcPr marL="45720" marR="45720" marT="0" marB="0">
                    <a:solidFill>
                      <a:schemeClr val="bg1"/>
                    </a:solidFill>
                  </a:tcPr>
                </a:tc>
                <a:tc>
                  <a:txBody>
                    <a:bodyPr/>
                    <a:lstStyle/>
                    <a:p>
                      <a:r>
                        <a:rPr lang="en-US" sz="1600" b="1" dirty="0"/>
                        <a:t>75</a:t>
                      </a:r>
                    </a:p>
                  </a:txBody>
                  <a:tcPr marL="45720" marR="45720" marT="0" marB="0">
                    <a:solidFill>
                      <a:schemeClr val="bg1"/>
                    </a:solidFill>
                  </a:tcPr>
                </a:tc>
                <a:extLst>
                  <a:ext uri="{0D108BD9-81ED-4DB2-BD59-A6C34878D82A}">
                    <a16:rowId xmlns:a16="http://schemas.microsoft.com/office/drawing/2014/main" val="10014"/>
                  </a:ext>
                </a:extLst>
              </a:tr>
            </a:tbl>
          </a:graphicData>
        </a:graphic>
      </p:graphicFrame>
      <p:sp>
        <p:nvSpPr>
          <p:cNvPr id="5" name="Text Box 4"/>
          <p:cNvSpPr txBox="1">
            <a:spLocks noChangeArrowheads="1"/>
          </p:cNvSpPr>
          <p:nvPr/>
        </p:nvSpPr>
        <p:spPr bwMode="auto">
          <a:xfrm>
            <a:off x="1066800" y="6172493"/>
            <a:ext cx="7239000" cy="369974"/>
          </a:xfrm>
          <a:prstGeom prst="rect">
            <a:avLst/>
          </a:prstGeom>
          <a:solidFill>
            <a:schemeClr val="bg1"/>
          </a:solid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1000" dirty="0">
                <a:solidFill>
                  <a:srgbClr val="000000"/>
                </a:solidFill>
                <a:latin typeface="+mn-lt"/>
              </a:rPr>
              <a:t>*</a:t>
            </a:r>
            <a:r>
              <a:rPr lang="en-US" sz="1000" dirty="0"/>
              <a:t>2017 design values are from EPA’s Air Quality System AMP 480 Report. Only counties with at least one valid design value are displayed in this table. Data are current as of 4/3/2018 and is subject to change.</a:t>
            </a:r>
          </a:p>
        </p:txBody>
      </p:sp>
    </p:spTree>
    <p:extLst>
      <p:ext uri="{BB962C8B-B14F-4D97-AF65-F5344CB8AC3E}">
        <p14:creationId xmlns:p14="http://schemas.microsoft.com/office/powerpoint/2010/main" val="15824466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Carbon Monoxide Design Values</a:t>
            </a:r>
          </a:p>
        </p:txBody>
      </p:sp>
      <p:sp>
        <p:nvSpPr>
          <p:cNvPr id="6" name="Content Placeholder 2"/>
          <p:cNvSpPr>
            <a:spLocks noGrp="1"/>
          </p:cNvSpPr>
          <p:nvPr>
            <p:ph idx="1"/>
          </p:nvPr>
        </p:nvSpPr>
        <p:spPr>
          <a:xfrm>
            <a:off x="1066800" y="1518748"/>
            <a:ext cx="7239000" cy="4267200"/>
          </a:xfrm>
        </p:spPr>
        <p:txBody>
          <a:bodyPr/>
          <a:lstStyle/>
          <a:p>
            <a:pPr>
              <a:lnSpc>
                <a:spcPct val="120000"/>
              </a:lnSpc>
            </a:pPr>
            <a:r>
              <a:rPr lang="en-US" sz="2800" dirty="0"/>
              <a:t>One-Hour CO Design Values: The design value is the second-highest one-hour CO concentration for the year.</a:t>
            </a:r>
          </a:p>
          <a:p>
            <a:pPr>
              <a:lnSpc>
                <a:spcPct val="120000"/>
              </a:lnSpc>
            </a:pPr>
            <a:r>
              <a:rPr lang="en-US" sz="2800" dirty="0"/>
              <a:t>Eight-Hour CO Design Values:  The design value is the second-highest non-overlapping eight-hour CO concentration for the year.</a:t>
            </a:r>
          </a:p>
        </p:txBody>
      </p:sp>
    </p:spTree>
    <p:extLst>
      <p:ext uri="{BB962C8B-B14F-4D97-AF65-F5344CB8AC3E}">
        <p14:creationId xmlns:p14="http://schemas.microsoft.com/office/powerpoint/2010/main" val="38433976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CO Design Values</a:t>
            </a:r>
          </a:p>
        </p:txBody>
      </p:sp>
      <p:graphicFrame>
        <p:nvGraphicFramePr>
          <p:cNvPr id="4" name="Content Placeholder 3"/>
          <p:cNvGraphicFramePr>
            <a:graphicFrameLocks noGrp="1"/>
          </p:cNvGraphicFramePr>
          <p:nvPr>
            <p:ph idx="1"/>
            <p:extLst/>
          </p:nvPr>
        </p:nvGraphicFramePr>
        <p:xfrm>
          <a:off x="1098223" y="1014953"/>
          <a:ext cx="7239000" cy="4663440"/>
        </p:xfrm>
        <a:graphic>
          <a:graphicData uri="http://schemas.openxmlformats.org/drawingml/2006/table">
            <a:tbl>
              <a:tblPr firstRow="1" bandRow="1">
                <a:tableStyleId>{5940675A-B579-460E-94D1-54222C63F5DA}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278928">
                <a:tc>
                  <a:txBody>
                    <a:bodyPr/>
                    <a:lstStyle/>
                    <a:p>
                      <a:r>
                        <a:rPr lang="en-US" sz="1800" dirty="0"/>
                        <a:t>County</a:t>
                      </a:r>
                    </a:p>
                  </a:txBody>
                  <a:tcPr>
                    <a:solidFill>
                      <a:schemeClr val="bg2">
                        <a:lumMod val="20000"/>
                        <a:lumOff val="80000"/>
                      </a:schemeClr>
                    </a:solidFill>
                  </a:tcPr>
                </a:tc>
                <a:tc>
                  <a:txBody>
                    <a:bodyPr/>
                    <a:lstStyle/>
                    <a:p>
                      <a:r>
                        <a:rPr lang="en-US" sz="1800" dirty="0"/>
                        <a:t>One-Hour </a:t>
                      </a:r>
                      <a:r>
                        <a:rPr lang="en-US" sz="1800" baseline="0" dirty="0"/>
                        <a:t>Design Value (ppm)</a:t>
                      </a:r>
                      <a:endParaRPr lang="en-US" sz="1800" dirty="0"/>
                    </a:p>
                  </a:txBody>
                  <a:tcPr>
                    <a:solidFill>
                      <a:schemeClr val="bg2">
                        <a:lumMod val="20000"/>
                        <a:lumOff val="80000"/>
                      </a:schemeClr>
                    </a:solidFill>
                  </a:tcPr>
                </a:tc>
                <a:tc>
                  <a:txBody>
                    <a:bodyPr/>
                    <a:lstStyle/>
                    <a:p>
                      <a:r>
                        <a:rPr lang="en-US" sz="1800" dirty="0"/>
                        <a:t>Eight-Hour</a:t>
                      </a:r>
                      <a:r>
                        <a:rPr lang="en-US" sz="1800" baseline="0" dirty="0"/>
                        <a:t> </a:t>
                      </a:r>
                      <a:r>
                        <a:rPr lang="en-US" sz="1800" dirty="0"/>
                        <a:t>Design Value</a:t>
                      </a:r>
                      <a:r>
                        <a:rPr lang="en-US" sz="1800" baseline="0" dirty="0"/>
                        <a:t> (ppm)</a:t>
                      </a:r>
                      <a:endParaRPr lang="en-US" sz="1800" dirty="0"/>
                    </a:p>
                  </a:txBody>
                  <a:tcPr>
                    <a:solidFill>
                      <a:schemeClr val="bg2">
                        <a:lumMod val="20000"/>
                        <a:lumOff val="80000"/>
                      </a:schemeClr>
                    </a:solidFill>
                  </a:tcPr>
                </a:tc>
                <a:extLst>
                  <a:ext uri="{0D108BD9-81ED-4DB2-BD59-A6C34878D82A}">
                    <a16:rowId xmlns:a16="http://schemas.microsoft.com/office/drawing/2014/main" val="10000"/>
                  </a:ext>
                </a:extLst>
              </a:tr>
              <a:tr h="237089">
                <a:tc>
                  <a:txBody>
                    <a:bodyPr/>
                    <a:lstStyle/>
                    <a:p>
                      <a:r>
                        <a:rPr lang="en-US" sz="1800" dirty="0"/>
                        <a:t>Bexar</a:t>
                      </a:r>
                    </a:p>
                  </a:txBody>
                  <a:tcPr>
                    <a:solidFill>
                      <a:schemeClr val="bg1"/>
                    </a:solidFill>
                  </a:tcPr>
                </a:tc>
                <a:tc>
                  <a:txBody>
                    <a:bodyPr/>
                    <a:lstStyle/>
                    <a:p>
                      <a:r>
                        <a:rPr lang="en-US" sz="1800" dirty="0"/>
                        <a:t>1.7</a:t>
                      </a:r>
                    </a:p>
                  </a:txBody>
                  <a:tcPr>
                    <a:solidFill>
                      <a:schemeClr val="bg1"/>
                    </a:solidFill>
                  </a:tcPr>
                </a:tc>
                <a:tc>
                  <a:txBody>
                    <a:bodyPr/>
                    <a:lstStyle/>
                    <a:p>
                      <a:r>
                        <a:rPr lang="en-US" sz="1800" dirty="0"/>
                        <a:t>1.1</a:t>
                      </a:r>
                    </a:p>
                  </a:txBody>
                  <a:tcPr>
                    <a:solidFill>
                      <a:schemeClr val="bg1"/>
                    </a:solidFill>
                  </a:tcPr>
                </a:tc>
                <a:extLst>
                  <a:ext uri="{0D108BD9-81ED-4DB2-BD59-A6C34878D82A}">
                    <a16:rowId xmlns:a16="http://schemas.microsoft.com/office/drawing/2014/main" val="10001"/>
                  </a:ext>
                </a:extLst>
              </a:tr>
              <a:tr h="237089">
                <a:tc>
                  <a:txBody>
                    <a:bodyPr/>
                    <a:lstStyle/>
                    <a:p>
                      <a:r>
                        <a:rPr lang="en-US" sz="1800" dirty="0"/>
                        <a:t>Cameron</a:t>
                      </a:r>
                    </a:p>
                  </a:txBody>
                  <a:tcPr>
                    <a:solidFill>
                      <a:schemeClr val="bg1"/>
                    </a:solidFill>
                  </a:tcPr>
                </a:tc>
                <a:tc>
                  <a:txBody>
                    <a:bodyPr/>
                    <a:lstStyle/>
                    <a:p>
                      <a:r>
                        <a:rPr lang="en-US" sz="1800" dirty="0"/>
                        <a:t>2.2</a:t>
                      </a:r>
                    </a:p>
                  </a:txBody>
                  <a:tcPr>
                    <a:solidFill>
                      <a:schemeClr val="bg1"/>
                    </a:solidFill>
                  </a:tcPr>
                </a:tc>
                <a:tc>
                  <a:txBody>
                    <a:bodyPr/>
                    <a:lstStyle/>
                    <a:p>
                      <a:r>
                        <a:rPr lang="en-US" sz="1800" dirty="0"/>
                        <a:t>1.0</a:t>
                      </a:r>
                    </a:p>
                  </a:txBody>
                  <a:tcPr>
                    <a:solidFill>
                      <a:schemeClr val="bg1"/>
                    </a:solidFill>
                  </a:tcPr>
                </a:tc>
                <a:extLst>
                  <a:ext uri="{0D108BD9-81ED-4DB2-BD59-A6C34878D82A}">
                    <a16:rowId xmlns:a16="http://schemas.microsoft.com/office/drawing/2014/main" val="10002"/>
                  </a:ext>
                </a:extLst>
              </a:tr>
              <a:tr h="237089">
                <a:tc>
                  <a:txBody>
                    <a:bodyPr/>
                    <a:lstStyle/>
                    <a:p>
                      <a:r>
                        <a:rPr lang="en-US" sz="1800" dirty="0"/>
                        <a:t>Dallas</a:t>
                      </a:r>
                    </a:p>
                  </a:txBody>
                  <a:tcPr>
                    <a:solidFill>
                      <a:schemeClr val="bg1"/>
                    </a:solidFill>
                  </a:tcPr>
                </a:tc>
                <a:tc>
                  <a:txBody>
                    <a:bodyPr/>
                    <a:lstStyle/>
                    <a:p>
                      <a:r>
                        <a:rPr lang="en-US" sz="1800" dirty="0"/>
                        <a:t>1.7</a:t>
                      </a:r>
                    </a:p>
                  </a:txBody>
                  <a:tcPr>
                    <a:solidFill>
                      <a:schemeClr val="bg1"/>
                    </a:solidFill>
                  </a:tcPr>
                </a:tc>
                <a:tc>
                  <a:txBody>
                    <a:bodyPr/>
                    <a:lstStyle/>
                    <a:p>
                      <a:r>
                        <a:rPr lang="en-US" sz="1800" dirty="0"/>
                        <a:t>1.0</a:t>
                      </a:r>
                    </a:p>
                  </a:txBody>
                  <a:tcPr>
                    <a:solidFill>
                      <a:schemeClr val="bg1"/>
                    </a:solidFill>
                  </a:tcPr>
                </a:tc>
                <a:extLst>
                  <a:ext uri="{0D108BD9-81ED-4DB2-BD59-A6C34878D82A}">
                    <a16:rowId xmlns:a16="http://schemas.microsoft.com/office/drawing/2014/main" val="10003"/>
                  </a:ext>
                </a:extLst>
              </a:tr>
              <a:tr h="237089">
                <a:tc>
                  <a:txBody>
                    <a:bodyPr/>
                    <a:lstStyle/>
                    <a:p>
                      <a:r>
                        <a:rPr lang="en-US" dirty="0"/>
                        <a:t>El Paso</a:t>
                      </a:r>
                    </a:p>
                  </a:txBody>
                  <a:tcPr>
                    <a:solidFill>
                      <a:schemeClr val="accent5"/>
                    </a:solidFill>
                  </a:tcPr>
                </a:tc>
                <a:tc>
                  <a:txBody>
                    <a:bodyPr/>
                    <a:lstStyle/>
                    <a:p>
                      <a:r>
                        <a:rPr lang="en-US" dirty="0"/>
                        <a:t>24.0</a:t>
                      </a:r>
                    </a:p>
                  </a:txBody>
                  <a:tcPr>
                    <a:solidFill>
                      <a:schemeClr val="accent5"/>
                    </a:solidFill>
                  </a:tcPr>
                </a:tc>
                <a:tc>
                  <a:txBody>
                    <a:bodyPr/>
                    <a:lstStyle/>
                    <a:p>
                      <a:r>
                        <a:rPr lang="en-US" dirty="0"/>
                        <a:t>4.9</a:t>
                      </a:r>
                    </a:p>
                  </a:txBody>
                  <a:tcPr>
                    <a:solidFill>
                      <a:schemeClr val="accent5"/>
                    </a:solidFill>
                  </a:tcPr>
                </a:tc>
                <a:extLst>
                  <a:ext uri="{0D108BD9-81ED-4DB2-BD59-A6C34878D82A}">
                    <a16:rowId xmlns:a16="http://schemas.microsoft.com/office/drawing/2014/main" val="10004"/>
                  </a:ext>
                </a:extLst>
              </a:tr>
              <a:tr h="237089">
                <a:tc>
                  <a:txBody>
                    <a:bodyPr/>
                    <a:lstStyle/>
                    <a:p>
                      <a:r>
                        <a:rPr lang="en-US" sz="1800" dirty="0"/>
                        <a:t>Harris</a:t>
                      </a:r>
                    </a:p>
                  </a:txBody>
                  <a:tcPr>
                    <a:solidFill>
                      <a:schemeClr val="bg1"/>
                    </a:solidFill>
                  </a:tcPr>
                </a:tc>
                <a:tc>
                  <a:txBody>
                    <a:bodyPr/>
                    <a:lstStyle/>
                    <a:p>
                      <a:r>
                        <a:rPr lang="en-US" sz="1800" dirty="0"/>
                        <a:t>2.1</a:t>
                      </a:r>
                    </a:p>
                  </a:txBody>
                  <a:tcPr>
                    <a:solidFill>
                      <a:schemeClr val="bg1"/>
                    </a:solidFill>
                  </a:tcPr>
                </a:tc>
                <a:tc>
                  <a:txBody>
                    <a:bodyPr/>
                    <a:lstStyle/>
                    <a:p>
                      <a:r>
                        <a:rPr lang="en-US" sz="1800" dirty="0"/>
                        <a:t>1.9</a:t>
                      </a:r>
                    </a:p>
                  </a:txBody>
                  <a:tcPr>
                    <a:solidFill>
                      <a:schemeClr val="bg1"/>
                    </a:solidFill>
                  </a:tcPr>
                </a:tc>
                <a:extLst>
                  <a:ext uri="{0D108BD9-81ED-4DB2-BD59-A6C34878D82A}">
                    <a16:rowId xmlns:a16="http://schemas.microsoft.com/office/drawing/2014/main" val="10005"/>
                  </a:ext>
                </a:extLst>
              </a:tr>
              <a:tr h="237089">
                <a:tc>
                  <a:txBody>
                    <a:bodyPr/>
                    <a:lstStyle/>
                    <a:p>
                      <a:r>
                        <a:rPr lang="en-US" sz="1800" dirty="0"/>
                        <a:t>Jefferson</a:t>
                      </a:r>
                    </a:p>
                  </a:txBody>
                  <a:tcPr>
                    <a:solidFill>
                      <a:schemeClr val="bg1"/>
                    </a:solidFill>
                  </a:tcPr>
                </a:tc>
                <a:tc>
                  <a:txBody>
                    <a:bodyPr/>
                    <a:lstStyle/>
                    <a:p>
                      <a:r>
                        <a:rPr lang="en-US" sz="1800" dirty="0"/>
                        <a:t>1.0</a:t>
                      </a:r>
                    </a:p>
                  </a:txBody>
                  <a:tcPr>
                    <a:solidFill>
                      <a:schemeClr val="bg1"/>
                    </a:solidFill>
                  </a:tcPr>
                </a:tc>
                <a:tc>
                  <a:txBody>
                    <a:bodyPr/>
                    <a:lstStyle/>
                    <a:p>
                      <a:r>
                        <a:rPr lang="en-US" sz="1800" dirty="0"/>
                        <a:t>0.5</a:t>
                      </a:r>
                    </a:p>
                  </a:txBody>
                  <a:tcPr>
                    <a:solidFill>
                      <a:schemeClr val="bg1"/>
                    </a:solidFill>
                  </a:tcPr>
                </a:tc>
                <a:extLst>
                  <a:ext uri="{0D108BD9-81ED-4DB2-BD59-A6C34878D82A}">
                    <a16:rowId xmlns:a16="http://schemas.microsoft.com/office/drawing/2014/main" val="10006"/>
                  </a:ext>
                </a:extLst>
              </a:tr>
              <a:tr h="237089">
                <a:tc>
                  <a:txBody>
                    <a:bodyPr/>
                    <a:lstStyle/>
                    <a:p>
                      <a:r>
                        <a:rPr lang="en-US" sz="1800" dirty="0"/>
                        <a:t>McLennan</a:t>
                      </a:r>
                    </a:p>
                  </a:txBody>
                  <a:tcPr>
                    <a:solidFill>
                      <a:schemeClr val="bg1"/>
                    </a:solidFill>
                  </a:tcPr>
                </a:tc>
                <a:tc>
                  <a:txBody>
                    <a:bodyPr/>
                    <a:lstStyle/>
                    <a:p>
                      <a:r>
                        <a:rPr lang="en-US" sz="1800" dirty="0"/>
                        <a:t>0.5</a:t>
                      </a:r>
                    </a:p>
                  </a:txBody>
                  <a:tcPr>
                    <a:solidFill>
                      <a:schemeClr val="bg1"/>
                    </a:solidFill>
                  </a:tcPr>
                </a:tc>
                <a:tc>
                  <a:txBody>
                    <a:bodyPr/>
                    <a:lstStyle/>
                    <a:p>
                      <a:r>
                        <a:rPr lang="en-US" sz="1800" dirty="0"/>
                        <a:t>0.4</a:t>
                      </a:r>
                    </a:p>
                  </a:txBody>
                  <a:tcPr>
                    <a:solidFill>
                      <a:schemeClr val="bg1"/>
                    </a:solidFill>
                  </a:tcPr>
                </a:tc>
                <a:extLst>
                  <a:ext uri="{0D108BD9-81ED-4DB2-BD59-A6C34878D82A}">
                    <a16:rowId xmlns:a16="http://schemas.microsoft.com/office/drawing/2014/main" val="10007"/>
                  </a:ext>
                </a:extLst>
              </a:tr>
              <a:tr h="237089">
                <a:tc>
                  <a:txBody>
                    <a:bodyPr/>
                    <a:lstStyle/>
                    <a:p>
                      <a:r>
                        <a:rPr lang="en-US" sz="1800" dirty="0"/>
                        <a:t>Tarrant</a:t>
                      </a:r>
                    </a:p>
                  </a:txBody>
                  <a:tcPr>
                    <a:solidFill>
                      <a:schemeClr val="bg1"/>
                    </a:solidFill>
                  </a:tcPr>
                </a:tc>
                <a:tc>
                  <a:txBody>
                    <a:bodyPr/>
                    <a:lstStyle/>
                    <a:p>
                      <a:r>
                        <a:rPr lang="en-US" sz="1800" dirty="0"/>
                        <a:t>1.4</a:t>
                      </a:r>
                    </a:p>
                  </a:txBody>
                  <a:tcPr>
                    <a:solidFill>
                      <a:schemeClr val="bg1"/>
                    </a:solidFill>
                  </a:tcPr>
                </a:tc>
                <a:tc>
                  <a:txBody>
                    <a:bodyPr/>
                    <a:lstStyle/>
                    <a:p>
                      <a:r>
                        <a:rPr lang="en-US" sz="1800" dirty="0"/>
                        <a:t>0.9</a:t>
                      </a:r>
                    </a:p>
                  </a:txBody>
                  <a:tcPr>
                    <a:solidFill>
                      <a:schemeClr val="bg1"/>
                    </a:solidFill>
                  </a:tcPr>
                </a:tc>
                <a:extLst>
                  <a:ext uri="{0D108BD9-81ED-4DB2-BD59-A6C34878D82A}">
                    <a16:rowId xmlns:a16="http://schemas.microsoft.com/office/drawing/2014/main" val="10008"/>
                  </a:ext>
                </a:extLst>
              </a:tr>
              <a:tr h="237089">
                <a:tc>
                  <a:txBody>
                    <a:bodyPr/>
                    <a:lstStyle/>
                    <a:p>
                      <a:r>
                        <a:rPr lang="en-US" sz="1800" dirty="0"/>
                        <a:t>Travis</a:t>
                      </a:r>
                    </a:p>
                  </a:txBody>
                  <a:tcPr>
                    <a:solidFill>
                      <a:schemeClr val="bg1"/>
                    </a:solidFill>
                  </a:tcPr>
                </a:tc>
                <a:tc>
                  <a:txBody>
                    <a:bodyPr/>
                    <a:lstStyle/>
                    <a:p>
                      <a:r>
                        <a:rPr lang="en-US" sz="1800" dirty="0"/>
                        <a:t>2.2</a:t>
                      </a:r>
                    </a:p>
                  </a:txBody>
                  <a:tcPr>
                    <a:solidFill>
                      <a:schemeClr val="bg1"/>
                    </a:solidFill>
                  </a:tcPr>
                </a:tc>
                <a:tc>
                  <a:txBody>
                    <a:bodyPr/>
                    <a:lstStyle/>
                    <a:p>
                      <a:r>
                        <a:rPr lang="en-US" sz="1800" dirty="0"/>
                        <a:t>1.3</a:t>
                      </a:r>
                    </a:p>
                  </a:txBody>
                  <a:tcPr>
                    <a:solidFill>
                      <a:schemeClr val="bg1"/>
                    </a:solidFill>
                  </a:tcPr>
                </a:tc>
                <a:extLst>
                  <a:ext uri="{0D108BD9-81ED-4DB2-BD59-A6C34878D82A}">
                    <a16:rowId xmlns:a16="http://schemas.microsoft.com/office/drawing/2014/main" val="10009"/>
                  </a:ext>
                </a:extLst>
              </a:tr>
              <a:tr h="237089">
                <a:tc>
                  <a:txBody>
                    <a:bodyPr/>
                    <a:lstStyle/>
                    <a:p>
                      <a:r>
                        <a:rPr lang="en-US" sz="1800" dirty="0"/>
                        <a:t>Webb</a:t>
                      </a:r>
                    </a:p>
                  </a:txBody>
                  <a:tcPr>
                    <a:solidFill>
                      <a:schemeClr val="bg1"/>
                    </a:solidFill>
                  </a:tcPr>
                </a:tc>
                <a:tc>
                  <a:txBody>
                    <a:bodyPr/>
                    <a:lstStyle/>
                    <a:p>
                      <a:r>
                        <a:rPr lang="en-US" sz="1800" dirty="0"/>
                        <a:t>3.0</a:t>
                      </a:r>
                    </a:p>
                  </a:txBody>
                  <a:tcPr>
                    <a:solidFill>
                      <a:schemeClr val="bg1"/>
                    </a:solidFill>
                  </a:tcPr>
                </a:tc>
                <a:tc>
                  <a:txBody>
                    <a:bodyPr/>
                    <a:lstStyle/>
                    <a:p>
                      <a:r>
                        <a:rPr lang="en-US" sz="1800" dirty="0"/>
                        <a:t>2.2</a:t>
                      </a:r>
                    </a:p>
                  </a:txBody>
                  <a:tcPr>
                    <a:solidFill>
                      <a:schemeClr val="bg1"/>
                    </a:solidFill>
                  </a:tcPr>
                </a:tc>
                <a:extLst>
                  <a:ext uri="{0D108BD9-81ED-4DB2-BD59-A6C34878D82A}">
                    <a16:rowId xmlns:a16="http://schemas.microsoft.com/office/drawing/2014/main" val="10010"/>
                  </a:ext>
                </a:extLst>
              </a:tr>
              <a:tr h="237089">
                <a:tc>
                  <a:txBody>
                    <a:bodyPr/>
                    <a:lstStyle/>
                    <a:p>
                      <a:r>
                        <a:rPr lang="en-US" sz="1800" b="1" dirty="0"/>
                        <a:t>NAAQS**</a:t>
                      </a:r>
                    </a:p>
                  </a:txBody>
                  <a:tcPr>
                    <a:solidFill>
                      <a:schemeClr val="bg1"/>
                    </a:solidFill>
                  </a:tcPr>
                </a:tc>
                <a:tc>
                  <a:txBody>
                    <a:bodyPr/>
                    <a:lstStyle/>
                    <a:p>
                      <a:r>
                        <a:rPr lang="en-US" sz="1800" b="1" dirty="0"/>
                        <a:t>35</a:t>
                      </a:r>
                    </a:p>
                  </a:txBody>
                  <a:tcPr>
                    <a:solidFill>
                      <a:schemeClr val="bg1"/>
                    </a:solidFill>
                  </a:tcPr>
                </a:tc>
                <a:tc>
                  <a:txBody>
                    <a:bodyPr/>
                    <a:lstStyle/>
                    <a:p>
                      <a:r>
                        <a:rPr lang="en-US" sz="1800" b="1" dirty="0"/>
                        <a:t>9</a:t>
                      </a:r>
                    </a:p>
                  </a:txBody>
                  <a:tcPr>
                    <a:solidFill>
                      <a:schemeClr val="bg1"/>
                    </a:solidFill>
                  </a:tcPr>
                </a:tc>
                <a:extLst>
                  <a:ext uri="{0D108BD9-81ED-4DB2-BD59-A6C34878D82A}">
                    <a16:rowId xmlns:a16="http://schemas.microsoft.com/office/drawing/2014/main" val="10011"/>
                  </a:ext>
                </a:extLst>
              </a:tr>
            </a:tbl>
          </a:graphicData>
        </a:graphic>
      </p:graphicFrame>
      <p:sp>
        <p:nvSpPr>
          <p:cNvPr id="5" name="Text Box 4"/>
          <p:cNvSpPr txBox="1">
            <a:spLocks noChangeArrowheads="1"/>
          </p:cNvSpPr>
          <p:nvPr/>
        </p:nvSpPr>
        <p:spPr bwMode="auto">
          <a:xfrm>
            <a:off x="1098223" y="5702746"/>
            <a:ext cx="7239000" cy="723917"/>
          </a:xfrm>
          <a:prstGeom prst="rect">
            <a:avLst/>
          </a:prstGeom>
          <a:solidFill>
            <a:schemeClr val="bg1"/>
          </a:solid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1000" dirty="0">
                <a:solidFill>
                  <a:srgbClr val="000000"/>
                </a:solidFill>
              </a:rPr>
              <a:t>*</a:t>
            </a:r>
            <a:r>
              <a:rPr lang="en-US" sz="1000" dirty="0"/>
              <a:t>2017 design values are from EPA’s Air Quality System AMP 450 Report. Only counties with at least one valid design value are displayed in this table. Data are current as of 4/3/2018 and is subject to change</a:t>
            </a:r>
            <a:r>
              <a:rPr lang="en-US" sz="1000" dirty="0">
                <a:latin typeface="+mn-lt"/>
              </a:rPr>
              <a:t>.</a:t>
            </a:r>
          </a:p>
          <a:p>
            <a:pPr>
              <a:lnSpc>
                <a:spcPct val="90000"/>
              </a:lnSpc>
              <a:spcBef>
                <a:spcPct val="50000"/>
              </a:spcBef>
              <a:buClr>
                <a:srgbClr val="01654B"/>
              </a:buClr>
              <a:buSzPct val="100000"/>
            </a:pPr>
            <a:r>
              <a:rPr lang="en-US" sz="1000" dirty="0">
                <a:latin typeface="+mn-lt"/>
              </a:rPr>
              <a:t>**Because design values are reported to one decimal place, an area will not violate the CO NAAQS unless it measures greater than 35.4 ppm for one-hour CO or greater than 9.4 ppm for eight-hour CO.</a:t>
            </a:r>
          </a:p>
        </p:txBody>
      </p:sp>
    </p:spTree>
    <p:extLst>
      <p:ext uri="{BB962C8B-B14F-4D97-AF65-F5344CB8AC3E}">
        <p14:creationId xmlns:p14="http://schemas.microsoft.com/office/powerpoint/2010/main" val="5854401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a:xfrm>
            <a:off x="914400" y="1600200"/>
            <a:ext cx="7239000" cy="4267200"/>
          </a:xfrm>
        </p:spPr>
        <p:txBody>
          <a:bodyPr/>
          <a:lstStyle/>
          <a:p>
            <a:pPr>
              <a:spcAft>
                <a:spcPts val="1200"/>
              </a:spcAft>
            </a:pPr>
            <a:r>
              <a:rPr lang="en-US" sz="2800" dirty="0"/>
              <a:t>National Ambient Air Quality Standards (NAAQS)</a:t>
            </a:r>
          </a:p>
          <a:p>
            <a:pPr>
              <a:spcAft>
                <a:spcPts val="1200"/>
              </a:spcAft>
            </a:pPr>
            <a:r>
              <a:rPr lang="en-US" sz="2800" dirty="0"/>
              <a:t>Design Values</a:t>
            </a:r>
          </a:p>
          <a:p>
            <a:pPr>
              <a:spcAft>
                <a:spcPts val="1200"/>
              </a:spcAft>
            </a:pPr>
            <a:r>
              <a:rPr lang="en-US" sz="2800" dirty="0"/>
              <a:t>2015 Revisions to the Ozone NAAQS</a:t>
            </a:r>
          </a:p>
          <a:p>
            <a:pPr>
              <a:spcAft>
                <a:spcPts val="1200"/>
              </a:spcAft>
            </a:pPr>
            <a:r>
              <a:rPr lang="en-US" sz="2800" dirty="0"/>
              <a:t>Status of Texas Air Quality Planning Activities</a:t>
            </a:r>
          </a:p>
        </p:txBody>
      </p:sp>
    </p:spTree>
    <p:extLst>
      <p:ext uri="{BB962C8B-B14F-4D97-AF65-F5344CB8AC3E}">
        <p14:creationId xmlns:p14="http://schemas.microsoft.com/office/powerpoint/2010/main" val="32485897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Lead Design Values</a:t>
            </a:r>
          </a:p>
        </p:txBody>
      </p:sp>
      <p:sp>
        <p:nvSpPr>
          <p:cNvPr id="6" name="Content Placeholder 2"/>
          <p:cNvSpPr>
            <a:spLocks noGrp="1"/>
          </p:cNvSpPr>
          <p:nvPr>
            <p:ph idx="1"/>
          </p:nvPr>
        </p:nvSpPr>
        <p:spPr>
          <a:xfrm>
            <a:off x="685800" y="1295400"/>
            <a:ext cx="8077200" cy="4267200"/>
          </a:xfrm>
        </p:spPr>
        <p:txBody>
          <a:bodyPr/>
          <a:lstStyle/>
          <a:p>
            <a:pPr lvl="0">
              <a:lnSpc>
                <a:spcPct val="130000"/>
              </a:lnSpc>
              <a:defRPr/>
            </a:pPr>
            <a:r>
              <a:rPr lang="en-US" sz="2800" dirty="0"/>
              <a:t>Rolling Three-Month Lead Design Values:</a:t>
            </a:r>
          </a:p>
          <a:p>
            <a:pPr lvl="1">
              <a:lnSpc>
                <a:spcPct val="130000"/>
              </a:lnSpc>
              <a:defRPr/>
            </a:pPr>
            <a:r>
              <a:rPr lang="en-US" sz="2400" dirty="0"/>
              <a:t>Calculate the monthly mean of the 24-hour lead concentrations.</a:t>
            </a:r>
          </a:p>
          <a:p>
            <a:pPr lvl="1">
              <a:lnSpc>
                <a:spcPct val="130000"/>
              </a:lnSpc>
              <a:defRPr/>
            </a:pPr>
            <a:r>
              <a:rPr lang="en-US" sz="2400" dirty="0"/>
              <a:t>Calculate rolling three-month lead averages for a three-year period.</a:t>
            </a:r>
          </a:p>
          <a:p>
            <a:pPr lvl="1">
              <a:lnSpc>
                <a:spcPct val="130000"/>
              </a:lnSpc>
              <a:defRPr/>
            </a:pPr>
            <a:r>
              <a:rPr lang="en-US" sz="2400" dirty="0"/>
              <a:t>The design value is the maximum of the rolling three-month averages over a three-year period.</a:t>
            </a:r>
          </a:p>
          <a:p>
            <a:endParaRPr lang="en-US" dirty="0"/>
          </a:p>
        </p:txBody>
      </p:sp>
    </p:spTree>
    <p:extLst>
      <p:ext uri="{BB962C8B-B14F-4D97-AF65-F5344CB8AC3E}">
        <p14:creationId xmlns:p14="http://schemas.microsoft.com/office/powerpoint/2010/main" val="10940767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Lead Design Values</a:t>
            </a:r>
          </a:p>
        </p:txBody>
      </p:sp>
      <p:graphicFrame>
        <p:nvGraphicFramePr>
          <p:cNvPr id="4" name="Content Placeholder 3"/>
          <p:cNvGraphicFramePr>
            <a:graphicFrameLocks noGrp="1"/>
          </p:cNvGraphicFramePr>
          <p:nvPr>
            <p:ph idx="1"/>
            <p:extLst/>
          </p:nvPr>
        </p:nvGraphicFramePr>
        <p:xfrm>
          <a:off x="2362200" y="1676400"/>
          <a:ext cx="4826000" cy="3200400"/>
        </p:xfrm>
        <a:graphic>
          <a:graphicData uri="http://schemas.openxmlformats.org/drawingml/2006/table">
            <a:tbl>
              <a:tblPr firstRow="1" bandRow="1">
                <a:tableStyleId>{5940675A-B579-460E-94D1-54222C63F5DA}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381000">
                <a:tc>
                  <a:txBody>
                    <a:bodyPr/>
                    <a:lstStyle/>
                    <a:p>
                      <a:r>
                        <a:rPr lang="en-US" sz="1800" dirty="0"/>
                        <a:t>County</a:t>
                      </a:r>
                    </a:p>
                  </a:txBody>
                  <a:tcPr>
                    <a:solidFill>
                      <a:schemeClr val="bg2">
                        <a:lumMod val="20000"/>
                        <a:lumOff val="80000"/>
                      </a:schemeClr>
                    </a:solidFill>
                  </a:tcPr>
                </a:tc>
                <a:tc>
                  <a:txBody>
                    <a:bodyPr/>
                    <a:lstStyle/>
                    <a:p>
                      <a:r>
                        <a:rPr lang="en-US" sz="1800" dirty="0"/>
                        <a:t>Design Value</a:t>
                      </a:r>
                      <a:r>
                        <a:rPr lang="en-US" sz="1800" baseline="0" dirty="0"/>
                        <a:t> (</a:t>
                      </a:r>
                      <a:r>
                        <a:rPr lang="el-GR" sz="1800" baseline="0" dirty="0"/>
                        <a:t>μ</a:t>
                      </a:r>
                      <a:r>
                        <a:rPr lang="en-US" sz="1800" baseline="0" dirty="0"/>
                        <a:t>g/m</a:t>
                      </a:r>
                      <a:r>
                        <a:rPr lang="en-US" sz="1800" baseline="30000" dirty="0"/>
                        <a:t>3</a:t>
                      </a:r>
                      <a:r>
                        <a:rPr lang="en-US" sz="1800" baseline="0" dirty="0"/>
                        <a:t>)</a:t>
                      </a:r>
                      <a:endParaRPr lang="en-US" sz="1800" dirty="0"/>
                    </a:p>
                  </a:txBody>
                  <a:tcPr>
                    <a:solidFill>
                      <a:schemeClr val="bg2">
                        <a:lumMod val="20000"/>
                        <a:lumOff val="80000"/>
                      </a:schemeClr>
                    </a:solidFill>
                  </a:tcPr>
                </a:tc>
                <a:extLst>
                  <a:ext uri="{0D108BD9-81ED-4DB2-BD59-A6C34878D82A}">
                    <a16:rowId xmlns:a16="http://schemas.microsoft.com/office/drawing/2014/main" val="10000"/>
                  </a:ext>
                </a:extLst>
              </a:tr>
              <a:tr h="323711">
                <a:tc>
                  <a:txBody>
                    <a:bodyPr/>
                    <a:lstStyle/>
                    <a:p>
                      <a:r>
                        <a:rPr lang="en-US" sz="1800" dirty="0"/>
                        <a:t>Cameron</a:t>
                      </a:r>
                    </a:p>
                  </a:txBody>
                  <a:tcPr>
                    <a:solidFill>
                      <a:schemeClr val="bg1"/>
                    </a:solidFill>
                  </a:tcPr>
                </a:tc>
                <a:tc>
                  <a:txBody>
                    <a:bodyPr/>
                    <a:lstStyle/>
                    <a:p>
                      <a:r>
                        <a:rPr lang="en-US" sz="1800" dirty="0"/>
                        <a:t>0.00</a:t>
                      </a:r>
                    </a:p>
                  </a:txBody>
                  <a:tcPr>
                    <a:solidFill>
                      <a:schemeClr val="bg1"/>
                    </a:solidFill>
                  </a:tcPr>
                </a:tc>
                <a:extLst>
                  <a:ext uri="{0D108BD9-81ED-4DB2-BD59-A6C34878D82A}">
                    <a16:rowId xmlns:a16="http://schemas.microsoft.com/office/drawing/2014/main" val="829018586"/>
                  </a:ext>
                </a:extLst>
              </a:tr>
              <a:tr h="323711">
                <a:tc>
                  <a:txBody>
                    <a:bodyPr/>
                    <a:lstStyle/>
                    <a:p>
                      <a:r>
                        <a:rPr lang="en-US" sz="1800" dirty="0"/>
                        <a:t>Collin</a:t>
                      </a:r>
                    </a:p>
                  </a:txBody>
                  <a:tcPr>
                    <a:solidFill>
                      <a:schemeClr val="bg1"/>
                    </a:solidFill>
                  </a:tcPr>
                </a:tc>
                <a:tc>
                  <a:txBody>
                    <a:bodyPr/>
                    <a:lstStyle/>
                    <a:p>
                      <a:r>
                        <a:rPr lang="en-US" sz="1800" dirty="0"/>
                        <a:t>0.01</a:t>
                      </a:r>
                    </a:p>
                  </a:txBody>
                  <a:tcPr>
                    <a:solidFill>
                      <a:schemeClr val="bg1"/>
                    </a:solidFill>
                  </a:tcPr>
                </a:tc>
                <a:extLst>
                  <a:ext uri="{0D108BD9-81ED-4DB2-BD59-A6C34878D82A}">
                    <a16:rowId xmlns:a16="http://schemas.microsoft.com/office/drawing/2014/main" val="10001"/>
                  </a:ext>
                </a:extLst>
              </a:tr>
              <a:tr h="323711">
                <a:tc>
                  <a:txBody>
                    <a:bodyPr/>
                    <a:lstStyle/>
                    <a:p>
                      <a:r>
                        <a:rPr lang="en-US" sz="1800" dirty="0"/>
                        <a:t>El</a:t>
                      </a:r>
                      <a:r>
                        <a:rPr lang="en-US" sz="1800" baseline="0" dirty="0"/>
                        <a:t> Paso</a:t>
                      </a:r>
                      <a:endParaRPr lang="en-US" sz="1800" dirty="0"/>
                    </a:p>
                  </a:txBody>
                  <a:tcPr>
                    <a:solidFill>
                      <a:schemeClr val="bg1"/>
                    </a:solidFill>
                  </a:tcPr>
                </a:tc>
                <a:tc>
                  <a:txBody>
                    <a:bodyPr/>
                    <a:lstStyle/>
                    <a:p>
                      <a:r>
                        <a:rPr lang="en-US" sz="1800" dirty="0"/>
                        <a:t>0.00</a:t>
                      </a:r>
                    </a:p>
                  </a:txBody>
                  <a:tcPr>
                    <a:solidFill>
                      <a:schemeClr val="bg1"/>
                    </a:solidFill>
                  </a:tcPr>
                </a:tc>
                <a:extLst>
                  <a:ext uri="{0D108BD9-81ED-4DB2-BD59-A6C34878D82A}">
                    <a16:rowId xmlns:a16="http://schemas.microsoft.com/office/drawing/2014/main" val="10002"/>
                  </a:ext>
                </a:extLst>
              </a:tr>
              <a:tr h="323711">
                <a:tc>
                  <a:txBody>
                    <a:bodyPr/>
                    <a:lstStyle/>
                    <a:p>
                      <a:r>
                        <a:rPr lang="en-US" sz="1800" dirty="0"/>
                        <a:t>Kaufman</a:t>
                      </a:r>
                    </a:p>
                  </a:txBody>
                  <a:tcPr>
                    <a:solidFill>
                      <a:schemeClr val="accent5"/>
                    </a:solidFill>
                  </a:tcPr>
                </a:tc>
                <a:tc>
                  <a:txBody>
                    <a:bodyPr/>
                    <a:lstStyle/>
                    <a:p>
                      <a:r>
                        <a:rPr lang="en-US" sz="1800" dirty="0"/>
                        <a:t>0.17</a:t>
                      </a:r>
                    </a:p>
                  </a:txBody>
                  <a:tcPr>
                    <a:solidFill>
                      <a:schemeClr val="accent5"/>
                    </a:solidFill>
                  </a:tcPr>
                </a:tc>
                <a:extLst>
                  <a:ext uri="{0D108BD9-81ED-4DB2-BD59-A6C34878D82A}">
                    <a16:rowId xmlns:a16="http://schemas.microsoft.com/office/drawing/2014/main" val="10004"/>
                  </a:ext>
                </a:extLst>
              </a:tr>
              <a:tr h="323711">
                <a:tc>
                  <a:txBody>
                    <a:bodyPr/>
                    <a:lstStyle/>
                    <a:p>
                      <a:r>
                        <a:rPr lang="en-US" sz="1800" dirty="0"/>
                        <a:t>Potter</a:t>
                      </a:r>
                    </a:p>
                  </a:txBody>
                  <a:tcPr>
                    <a:solidFill>
                      <a:schemeClr val="bg1"/>
                    </a:solidFill>
                  </a:tcPr>
                </a:tc>
                <a:tc>
                  <a:txBody>
                    <a:bodyPr/>
                    <a:lstStyle/>
                    <a:p>
                      <a:r>
                        <a:rPr lang="en-US" sz="1800" dirty="0"/>
                        <a:t>0.00</a:t>
                      </a:r>
                    </a:p>
                  </a:txBody>
                  <a:tcPr>
                    <a:solidFill>
                      <a:schemeClr val="bg1"/>
                    </a:solidFill>
                  </a:tcPr>
                </a:tc>
                <a:extLst>
                  <a:ext uri="{0D108BD9-81ED-4DB2-BD59-A6C34878D82A}">
                    <a16:rowId xmlns:a16="http://schemas.microsoft.com/office/drawing/2014/main" val="2586722324"/>
                  </a:ext>
                </a:extLst>
              </a:tr>
              <a:tr h="323711">
                <a:tc>
                  <a:txBody>
                    <a:bodyPr/>
                    <a:lstStyle/>
                    <a:p>
                      <a:r>
                        <a:rPr lang="en-US" sz="1800" dirty="0"/>
                        <a:t>Webb</a:t>
                      </a:r>
                    </a:p>
                  </a:txBody>
                  <a:tcPr>
                    <a:solidFill>
                      <a:schemeClr val="bg1"/>
                    </a:solidFill>
                  </a:tcPr>
                </a:tc>
                <a:tc>
                  <a:txBody>
                    <a:bodyPr/>
                    <a:lstStyle/>
                    <a:p>
                      <a:r>
                        <a:rPr lang="en-US" sz="1800" dirty="0"/>
                        <a:t>0.01</a:t>
                      </a:r>
                    </a:p>
                  </a:txBody>
                  <a:tcPr>
                    <a:solidFill>
                      <a:schemeClr val="bg1"/>
                    </a:solidFill>
                  </a:tcPr>
                </a:tc>
                <a:extLst>
                  <a:ext uri="{0D108BD9-81ED-4DB2-BD59-A6C34878D82A}">
                    <a16:rowId xmlns:a16="http://schemas.microsoft.com/office/drawing/2014/main" val="10005"/>
                  </a:ext>
                </a:extLst>
              </a:tr>
              <a:tr h="323711">
                <a:tc>
                  <a:txBody>
                    <a:bodyPr/>
                    <a:lstStyle/>
                    <a:p>
                      <a:r>
                        <a:rPr lang="en-US" sz="1800" b="1" dirty="0"/>
                        <a:t>NAAQS</a:t>
                      </a:r>
                    </a:p>
                  </a:txBody>
                  <a:tcPr>
                    <a:solidFill>
                      <a:schemeClr val="bg1"/>
                    </a:solidFill>
                  </a:tcPr>
                </a:tc>
                <a:tc>
                  <a:txBody>
                    <a:bodyPr/>
                    <a:lstStyle/>
                    <a:p>
                      <a:r>
                        <a:rPr lang="en-US" sz="1800" b="1" dirty="0"/>
                        <a:t>0.15</a:t>
                      </a:r>
                    </a:p>
                  </a:txBody>
                  <a:tcPr>
                    <a:solidFill>
                      <a:schemeClr val="bg1"/>
                    </a:solidFill>
                  </a:tcPr>
                </a:tc>
                <a:extLst>
                  <a:ext uri="{0D108BD9-81ED-4DB2-BD59-A6C34878D82A}">
                    <a16:rowId xmlns:a16="http://schemas.microsoft.com/office/drawing/2014/main" val="10006"/>
                  </a:ext>
                </a:extLst>
              </a:tr>
            </a:tbl>
          </a:graphicData>
        </a:graphic>
      </p:graphicFrame>
      <p:sp>
        <p:nvSpPr>
          <p:cNvPr id="5" name="Text Box 4"/>
          <p:cNvSpPr txBox="1">
            <a:spLocks noChangeArrowheads="1"/>
          </p:cNvSpPr>
          <p:nvPr/>
        </p:nvSpPr>
        <p:spPr bwMode="auto">
          <a:xfrm>
            <a:off x="1257300" y="5029200"/>
            <a:ext cx="7239000" cy="369974"/>
          </a:xfrm>
          <a:prstGeom prst="rect">
            <a:avLst/>
          </a:prstGeom>
          <a:solidFill>
            <a:schemeClr val="bg1"/>
          </a:solid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1000" dirty="0">
                <a:solidFill>
                  <a:srgbClr val="000000"/>
                </a:solidFill>
                <a:latin typeface="+mn-lt"/>
              </a:rPr>
              <a:t>*</a:t>
            </a:r>
            <a:r>
              <a:rPr lang="en-US" sz="1000" dirty="0">
                <a:solidFill>
                  <a:srgbClr val="000000"/>
                </a:solidFill>
              </a:rPr>
              <a:t>*</a:t>
            </a:r>
            <a:r>
              <a:rPr lang="en-US" sz="1000" dirty="0"/>
              <a:t>2017 design values are from EPA’s Air Quality System AMP 480 Report. Only counties with at least one valid design value are displayed in this table. Data are current as of 4/3/2018 and is subject to change.</a:t>
            </a:r>
          </a:p>
        </p:txBody>
      </p:sp>
    </p:spTree>
    <p:extLst>
      <p:ext uri="{BB962C8B-B14F-4D97-AF65-F5344CB8AC3E}">
        <p14:creationId xmlns:p14="http://schemas.microsoft.com/office/powerpoint/2010/main" val="36115866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capture of the Federal Register publication cover page of the EPA's final rule for the 2015 Ozone National Ambient Air Quality Standards. Source: U.S. Government Publishing Office. https://www.gpo.gov/fdsys/pkg/FR-2015-10-26/pdf/2015-26594.pdf"/>
          <p:cNvPicPr>
            <a:picLocks noChangeAspect="1"/>
          </p:cNvPicPr>
          <p:nvPr/>
        </p:nvPicPr>
        <p:blipFill rotWithShape="1">
          <a:blip r:embed="rId3" cstate="print"/>
          <a:srcRect l="36386" t="17158" r="32082" b="10897"/>
          <a:stretch/>
        </p:blipFill>
        <p:spPr>
          <a:xfrm>
            <a:off x="4572000" y="1295400"/>
            <a:ext cx="3525819" cy="4525207"/>
          </a:xfrm>
          <a:prstGeom prst="rect">
            <a:avLst/>
          </a:prstGeom>
        </p:spPr>
      </p:pic>
      <p:sp>
        <p:nvSpPr>
          <p:cNvPr id="2" name="Title 1"/>
          <p:cNvSpPr>
            <a:spLocks noGrp="1"/>
          </p:cNvSpPr>
          <p:nvPr>
            <p:ph type="title"/>
          </p:nvPr>
        </p:nvSpPr>
        <p:spPr>
          <a:xfrm>
            <a:off x="762000" y="4800600"/>
            <a:ext cx="5638800" cy="838200"/>
          </a:xfrm>
        </p:spPr>
        <p:txBody>
          <a:bodyPr/>
          <a:lstStyle/>
          <a:p>
            <a:r>
              <a:rPr lang="en-US" dirty="0"/>
              <a:t>2015 Revisions to the Ozone NAAQS</a:t>
            </a:r>
          </a:p>
        </p:txBody>
      </p:sp>
    </p:spTree>
    <p:extLst>
      <p:ext uri="{BB962C8B-B14F-4D97-AF65-F5344CB8AC3E}">
        <p14:creationId xmlns:p14="http://schemas.microsoft.com/office/powerpoint/2010/main" val="12255780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Revisions to the Ozone NAAQS</a:t>
            </a:r>
          </a:p>
        </p:txBody>
      </p:sp>
      <p:sp>
        <p:nvSpPr>
          <p:cNvPr id="3" name="Content Placeholder 2"/>
          <p:cNvSpPr>
            <a:spLocks noGrp="1"/>
          </p:cNvSpPr>
          <p:nvPr>
            <p:ph idx="1"/>
          </p:nvPr>
        </p:nvSpPr>
        <p:spPr>
          <a:xfrm>
            <a:off x="914400" y="1143000"/>
            <a:ext cx="7772400" cy="5257800"/>
          </a:xfrm>
        </p:spPr>
        <p:txBody>
          <a:bodyPr/>
          <a:lstStyle/>
          <a:p>
            <a:r>
              <a:rPr lang="en-US" dirty="0"/>
              <a:t>On October 1, 2015, the EPA revised the primary and secondary NAAQS for eight-hour ozone.</a:t>
            </a:r>
          </a:p>
          <a:p>
            <a:r>
              <a:rPr lang="en-US" b="1" dirty="0"/>
              <a:t>Primary NAAQS </a:t>
            </a:r>
            <a:r>
              <a:rPr lang="en-US" dirty="0"/>
              <a:t>protect public health</a:t>
            </a:r>
          </a:p>
          <a:p>
            <a:pPr lvl="1"/>
            <a:r>
              <a:rPr lang="en-US" dirty="0"/>
              <a:t>2008 NAAQS: 0.075 ppm</a:t>
            </a:r>
          </a:p>
          <a:p>
            <a:pPr lvl="1"/>
            <a:r>
              <a:rPr lang="en-US" b="1" dirty="0"/>
              <a:t>Revised NAAQS: 0.070 ppm</a:t>
            </a:r>
          </a:p>
          <a:p>
            <a:r>
              <a:rPr lang="en-US" b="1" dirty="0"/>
              <a:t>Secondary NAAQS </a:t>
            </a:r>
            <a:r>
              <a:rPr lang="en-US" dirty="0"/>
              <a:t>protect public welfare (trees, plants, ecosystems, etc.)</a:t>
            </a:r>
          </a:p>
          <a:p>
            <a:pPr lvl="1"/>
            <a:r>
              <a:rPr lang="en-US" dirty="0"/>
              <a:t>2008 NAAQS: 0.075 ppm</a:t>
            </a:r>
          </a:p>
          <a:p>
            <a:pPr lvl="1"/>
            <a:r>
              <a:rPr lang="en-US" b="1" dirty="0"/>
              <a:t>Revised NAAQS: 0.070 ppm </a:t>
            </a:r>
          </a:p>
          <a:p>
            <a:pPr lvl="1"/>
            <a:r>
              <a:rPr lang="en-US" dirty="0"/>
              <a:t>Form is identical to the primary NAAQS but the target level is based on the W126 index.</a:t>
            </a:r>
          </a:p>
        </p:txBody>
      </p:sp>
    </p:spTree>
    <p:extLst>
      <p:ext uri="{BB962C8B-B14F-4D97-AF65-F5344CB8AC3E}">
        <p14:creationId xmlns:p14="http://schemas.microsoft.com/office/powerpoint/2010/main" val="38327795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Ozone NAAQS Revisions Timeline</a:t>
            </a:r>
          </a:p>
        </p:txBody>
      </p:sp>
      <p:sp>
        <p:nvSpPr>
          <p:cNvPr id="3" name="Content Placeholder 2"/>
          <p:cNvSpPr>
            <a:spLocks noGrp="1"/>
          </p:cNvSpPr>
          <p:nvPr>
            <p:ph idx="1"/>
          </p:nvPr>
        </p:nvSpPr>
        <p:spPr>
          <a:xfrm>
            <a:off x="914400" y="990600"/>
            <a:ext cx="7696200" cy="4267200"/>
          </a:xfrm>
        </p:spPr>
        <p:txBody>
          <a:bodyPr/>
          <a:lstStyle/>
          <a:p>
            <a:r>
              <a:rPr lang="en-US" dirty="0"/>
              <a:t>Final Rule – October 1, 2015</a:t>
            </a:r>
          </a:p>
          <a:p>
            <a:r>
              <a:rPr lang="en-US" dirty="0"/>
              <a:t>State Area Designation Recommendations due to the EPA - October 1, 2016</a:t>
            </a:r>
          </a:p>
          <a:p>
            <a:r>
              <a:rPr lang="en-US" dirty="0"/>
              <a:t>EPA’s Round 1 Attainment/Unclassifiable Designations – November 6, 2017</a:t>
            </a:r>
          </a:p>
          <a:p>
            <a:r>
              <a:rPr lang="en-US" dirty="0"/>
              <a:t>EPA’s Response to State Recommendations for Remaining Areas – December 22, 2017</a:t>
            </a:r>
          </a:p>
          <a:p>
            <a:r>
              <a:rPr lang="en-US" dirty="0"/>
              <a:t>EPA Final Designations for Remaining Areas – April 30, 2018</a:t>
            </a:r>
          </a:p>
          <a:p>
            <a:r>
              <a:rPr lang="en-US" dirty="0"/>
              <a:t>EPA Final Designations for San Antonio Area – July 17, 2018</a:t>
            </a:r>
          </a:p>
          <a:p>
            <a:r>
              <a:rPr lang="en-US" dirty="0"/>
              <a:t>Implementation Plans – 2021 to 2022</a:t>
            </a:r>
          </a:p>
          <a:p>
            <a:r>
              <a:rPr lang="en-US" dirty="0"/>
              <a:t>Attainment of NAAQS – 2021 to 2038</a:t>
            </a:r>
          </a:p>
        </p:txBody>
      </p:sp>
    </p:spTree>
    <p:extLst>
      <p:ext uri="{BB962C8B-B14F-4D97-AF65-F5344CB8AC3E}">
        <p14:creationId xmlns:p14="http://schemas.microsoft.com/office/powerpoint/2010/main" val="15770762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Eight-Hour Ozone Design Values</a:t>
            </a:r>
          </a:p>
        </p:txBody>
      </p:sp>
      <p:sp>
        <p:nvSpPr>
          <p:cNvPr id="3" name="Content Placeholder 2"/>
          <p:cNvSpPr>
            <a:spLocks noGrp="1"/>
          </p:cNvSpPr>
          <p:nvPr>
            <p:ph idx="1"/>
          </p:nvPr>
        </p:nvSpPr>
        <p:spPr>
          <a:xfrm>
            <a:off x="914400" y="1600200"/>
            <a:ext cx="7467600" cy="4267200"/>
          </a:xfrm>
        </p:spPr>
        <p:txBody>
          <a:bodyPr/>
          <a:lstStyle/>
          <a:p>
            <a:r>
              <a:rPr lang="en-US" dirty="0"/>
              <a:t>Calculate the eight-hour daily peak at each monitor for each day.</a:t>
            </a:r>
          </a:p>
          <a:p>
            <a:r>
              <a:rPr lang="en-US" dirty="0"/>
              <a:t>Average the fourth highest eight-hour daily peak value from each of the most recent three years. This is the design value for your monitor. Do this for each monitor.</a:t>
            </a:r>
          </a:p>
          <a:p>
            <a:r>
              <a:rPr lang="en-US" dirty="0"/>
              <a:t>The design value for a county or Metropolitan Statistical Area (MSA) is the maximum design value from all of the monitors located within that county or MSA.</a:t>
            </a:r>
          </a:p>
        </p:txBody>
      </p:sp>
    </p:spTree>
    <p:extLst>
      <p:ext uri="{BB962C8B-B14F-4D97-AF65-F5344CB8AC3E}">
        <p14:creationId xmlns:p14="http://schemas.microsoft.com/office/powerpoint/2010/main" val="23161310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Eight-Hour Ozone Design Value: Example</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3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graphicFrame>
        <p:nvGraphicFramePr>
          <p:cNvPr id="14" name="Group 55"/>
          <p:cNvGraphicFramePr>
            <a:graphicFrameLocks noGrp="1"/>
          </p:cNvGraphicFramePr>
          <p:nvPr>
            <p:ph sz="half" idx="4294967295"/>
            <p:extLst/>
          </p:nvPr>
        </p:nvGraphicFramePr>
        <p:xfrm>
          <a:off x="381001" y="2749850"/>
          <a:ext cx="3969134" cy="2400664"/>
        </p:xfrm>
        <a:graphic>
          <a:graphicData uri="http://schemas.openxmlformats.org/drawingml/2006/table">
            <a:tbl>
              <a:tblPr/>
              <a:tblGrid>
                <a:gridCol w="213359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16335">
                  <a:extLst>
                    <a:ext uri="{9D8B030D-6E8A-4147-A177-3AD203B41FA5}">
                      <a16:colId xmlns:a16="http://schemas.microsoft.com/office/drawing/2014/main" val="20003"/>
                    </a:ext>
                  </a:extLst>
                </a:gridCol>
              </a:tblGrid>
              <a:tr h="399532">
                <a:tc>
                  <a:txBody>
                    <a:bodyPr/>
                    <a:lstStyle/>
                    <a:p>
                      <a:pPr marL="0" marR="0" lvl="0" indent="0" algn="l" defTabSz="914400" rtl="0" eaLnBrk="1" fontAlgn="base" latinLnBrk="0" hangingPunct="1">
                        <a:lnSpc>
                          <a:spcPct val="100000"/>
                        </a:lnSpc>
                        <a:spcBef>
                          <a:spcPct val="20000"/>
                        </a:spcBef>
                        <a:spcAft>
                          <a:spcPct val="0"/>
                        </a:spcAft>
                        <a:buClr>
                          <a:srgbClr val="01654B"/>
                        </a:buClr>
                        <a:buSzPct val="95000"/>
                        <a:buFontTx/>
                        <a:buNone/>
                        <a:tabLst/>
                      </a:pPr>
                      <a:endParaRPr kumimoji="0" lang="en-US" sz="12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2011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2012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2013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0283">
                <a:tc>
                  <a:txBody>
                    <a:bodyPr/>
                    <a:lstStyle/>
                    <a:p>
                      <a:pPr marL="0" marR="0" lvl="0" indent="0" algn="l"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Maximum Daily  Peak Eight-Hour Ozone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a:ln>
                            <a:noFill/>
                          </a:ln>
                          <a:solidFill>
                            <a:schemeClr val="tx1"/>
                          </a:solidFill>
                          <a:effectLst/>
                          <a:latin typeface="Verdana" pitchFamily="34" charset="0"/>
                        </a:rPr>
                        <a:t>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0283">
                <a:tc>
                  <a:txBody>
                    <a:bodyPr/>
                    <a:lstStyle/>
                    <a:p>
                      <a:pPr marL="0" marR="0" lvl="0" indent="0" algn="l"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2</a:t>
                      </a:r>
                      <a:r>
                        <a:rPr kumimoji="0" lang="en-US" sz="1200" b="0" i="0" u="none" strike="noStrike" cap="none" normalizeH="0" baseline="30000" dirty="0">
                          <a:ln>
                            <a:noFill/>
                          </a:ln>
                          <a:solidFill>
                            <a:schemeClr val="tx1"/>
                          </a:solidFill>
                          <a:effectLst/>
                          <a:latin typeface="Verdana" pitchFamily="34" charset="0"/>
                        </a:rPr>
                        <a:t>nd</a:t>
                      </a:r>
                      <a:r>
                        <a:rPr kumimoji="0" lang="en-US" sz="1200" b="0" i="0" u="none" strike="noStrike" cap="none" normalizeH="0" baseline="0" dirty="0">
                          <a:ln>
                            <a:noFill/>
                          </a:ln>
                          <a:solidFill>
                            <a:schemeClr val="tx1"/>
                          </a:solidFill>
                          <a:effectLst/>
                          <a:latin typeface="Verdana" pitchFamily="34" charset="0"/>
                        </a:rPr>
                        <a:t> Highest Daily  Peak Eight-Hour Ozone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a:ln>
                            <a:noFill/>
                          </a:ln>
                          <a:solidFill>
                            <a:schemeClr val="tx1"/>
                          </a:solidFill>
                          <a:effectLst/>
                          <a:latin typeface="Verdana" pitchFamily="34"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0283">
                <a:tc>
                  <a:txBody>
                    <a:bodyPr/>
                    <a:lstStyle/>
                    <a:p>
                      <a:pPr marL="0" marR="0" lvl="0" indent="0" algn="l"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3</a:t>
                      </a:r>
                      <a:r>
                        <a:rPr kumimoji="0" lang="en-US" sz="1200" b="0" i="0" u="none" strike="noStrike" cap="none" normalizeH="0" baseline="30000" dirty="0">
                          <a:ln>
                            <a:noFill/>
                          </a:ln>
                          <a:solidFill>
                            <a:schemeClr val="tx1"/>
                          </a:solidFill>
                          <a:effectLst/>
                          <a:latin typeface="Verdana" pitchFamily="34" charset="0"/>
                        </a:rPr>
                        <a:t>rd</a:t>
                      </a:r>
                      <a:r>
                        <a:rPr kumimoji="0" lang="en-US" sz="1200" b="0" i="0" u="none" strike="noStrike" cap="none" normalizeH="0" baseline="0" dirty="0">
                          <a:ln>
                            <a:noFill/>
                          </a:ln>
                          <a:solidFill>
                            <a:schemeClr val="tx1"/>
                          </a:solidFill>
                          <a:effectLst/>
                          <a:latin typeface="Verdana" pitchFamily="34" charset="0"/>
                        </a:rPr>
                        <a:t> Highest Daily  Peak Eight-Hour Ozone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0283">
                <a:tc>
                  <a:txBody>
                    <a:bodyPr/>
                    <a:lstStyle/>
                    <a:p>
                      <a:pPr marL="0" marR="0" lvl="0" indent="0" algn="l"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4</a:t>
                      </a:r>
                      <a:r>
                        <a:rPr kumimoji="0" lang="en-US" sz="1200" b="0" i="0" u="none" strike="noStrike" cap="none" normalizeH="0" baseline="30000" dirty="0">
                          <a:ln>
                            <a:noFill/>
                          </a:ln>
                          <a:solidFill>
                            <a:schemeClr val="tx1"/>
                          </a:solidFill>
                          <a:effectLst/>
                          <a:latin typeface="Verdana" pitchFamily="34" charset="0"/>
                        </a:rPr>
                        <a:t>th</a:t>
                      </a:r>
                      <a:r>
                        <a:rPr kumimoji="0" lang="en-US" sz="1200" b="0" i="0" u="none" strike="noStrike" cap="none" normalizeH="0" baseline="0" dirty="0">
                          <a:ln>
                            <a:noFill/>
                          </a:ln>
                          <a:solidFill>
                            <a:schemeClr val="tx1"/>
                          </a:solidFill>
                          <a:effectLst/>
                          <a:latin typeface="Verdana" pitchFamily="34" charset="0"/>
                        </a:rPr>
                        <a:t> Highest Daily Peak Eight-Hour Ozone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1654B"/>
                        </a:buClr>
                        <a:buSzPct val="95000"/>
                        <a:buFontTx/>
                        <a:buNone/>
                        <a:tabLst/>
                      </a:pPr>
                      <a:r>
                        <a:rPr kumimoji="0" lang="en-US" sz="1200" b="0" i="0" u="none" strike="noStrike" cap="none" normalizeH="0" baseline="0" dirty="0">
                          <a:ln>
                            <a:noFill/>
                          </a:ln>
                          <a:solidFill>
                            <a:schemeClr val="tx1"/>
                          </a:solidFill>
                          <a:effectLst/>
                          <a:latin typeface="Verdana" pitchFamily="34" charset="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Oval 38"/>
          <p:cNvSpPr>
            <a:spLocks noChangeArrowheads="1"/>
          </p:cNvSpPr>
          <p:nvPr/>
        </p:nvSpPr>
        <p:spPr bwMode="auto">
          <a:xfrm>
            <a:off x="2420476" y="4638894"/>
            <a:ext cx="2040592" cy="457200"/>
          </a:xfrm>
          <a:prstGeom prst="ellipse">
            <a:avLst/>
          </a:prstGeom>
          <a:noFill/>
          <a:ln w="28575">
            <a:solidFill>
              <a:srgbClr val="CC0000"/>
            </a:solidFill>
            <a:round/>
            <a:headEnd/>
            <a:tailEnd/>
          </a:ln>
          <a:effectLst/>
        </p:spPr>
        <p:txBody>
          <a:bodyPr wrap="none" anchor="ctr"/>
          <a:lstStyle/>
          <a:p>
            <a:endParaRPr lang="en-US"/>
          </a:p>
        </p:txBody>
      </p:sp>
      <p:sp>
        <p:nvSpPr>
          <p:cNvPr id="18" name="Line 39"/>
          <p:cNvSpPr>
            <a:spLocks noChangeShapeType="1"/>
          </p:cNvSpPr>
          <p:nvPr/>
        </p:nvSpPr>
        <p:spPr bwMode="auto">
          <a:xfrm flipV="1">
            <a:off x="4165095" y="3147382"/>
            <a:ext cx="711705" cy="1314187"/>
          </a:xfrm>
          <a:prstGeom prst="line">
            <a:avLst/>
          </a:prstGeom>
          <a:noFill/>
          <a:ln w="9525">
            <a:solidFill>
              <a:srgbClr val="C00000"/>
            </a:solidFill>
            <a:round/>
            <a:headEnd/>
            <a:tailEnd type="triangle" w="med" len="med"/>
          </a:ln>
          <a:effectLst/>
        </p:spPr>
        <p:txBody>
          <a:bodyPr/>
          <a:lstStyle/>
          <a:p>
            <a:endParaRPr lang="en-US"/>
          </a:p>
        </p:txBody>
      </p:sp>
      <p:grpSp>
        <p:nvGrpSpPr>
          <p:cNvPr id="3" name="Group 2"/>
          <p:cNvGrpSpPr/>
          <p:nvPr/>
        </p:nvGrpSpPr>
        <p:grpSpPr>
          <a:xfrm>
            <a:off x="209839" y="1420174"/>
            <a:ext cx="8645369" cy="4523426"/>
            <a:chOff x="209839" y="1420174"/>
            <a:chExt cx="8645369" cy="4523426"/>
          </a:xfrm>
        </p:grpSpPr>
        <p:sp>
          <p:nvSpPr>
            <p:cNvPr id="15" name="Text Box 3"/>
            <p:cNvSpPr txBox="1">
              <a:spLocks noChangeArrowheads="1"/>
            </p:cNvSpPr>
            <p:nvPr/>
          </p:nvSpPr>
          <p:spPr bwMode="auto">
            <a:xfrm>
              <a:off x="209839" y="1420174"/>
              <a:ext cx="4362161" cy="1323439"/>
            </a:xfrm>
            <a:prstGeom prst="rect">
              <a:avLst/>
            </a:prstGeom>
            <a:noFill/>
            <a:ln w="9525">
              <a:noFill/>
              <a:miter lim="800000"/>
              <a:headEnd/>
              <a:tailEnd/>
            </a:ln>
            <a:effectLst/>
          </p:spPr>
          <p:txBody>
            <a:bodyPr wrap="square">
              <a:spAutoFit/>
            </a:bodyPr>
            <a:lstStyle/>
            <a:p>
              <a:pPr marL="381000" indent="-381000">
                <a:spcBef>
                  <a:spcPct val="50000"/>
                </a:spcBef>
                <a:buFontTx/>
                <a:buAutoNum type="arabicPeriod"/>
              </a:pPr>
              <a:r>
                <a:rPr lang="en-US" sz="2000" dirty="0">
                  <a:latin typeface="+mn-lt"/>
                </a:rPr>
                <a:t>Monitor A has three years of complete data; sort daily peaks in descending order by year:</a:t>
              </a:r>
            </a:p>
          </p:txBody>
        </p:sp>
        <p:sp>
          <p:nvSpPr>
            <p:cNvPr id="16" name="Text Box 36"/>
            <p:cNvSpPr txBox="1">
              <a:spLocks noChangeArrowheads="1"/>
            </p:cNvSpPr>
            <p:nvPr/>
          </p:nvSpPr>
          <p:spPr bwMode="auto">
            <a:xfrm>
              <a:off x="4749182" y="1429473"/>
              <a:ext cx="4106026" cy="1015663"/>
            </a:xfrm>
            <a:prstGeom prst="rect">
              <a:avLst/>
            </a:prstGeom>
            <a:noFill/>
            <a:ln w="9525">
              <a:noFill/>
              <a:miter lim="800000"/>
              <a:headEnd/>
              <a:tailEnd/>
            </a:ln>
            <a:effectLst/>
          </p:spPr>
          <p:txBody>
            <a:bodyPr wrap="square">
              <a:spAutoFit/>
            </a:bodyPr>
            <a:lstStyle/>
            <a:p>
              <a:pPr marL="381000" indent="-381000">
                <a:spcBef>
                  <a:spcPct val="50000"/>
                </a:spcBef>
                <a:buFontTx/>
                <a:buAutoNum type="arabicPeriod" startAt="2"/>
              </a:pPr>
              <a:r>
                <a:rPr lang="en-US" sz="2000" dirty="0">
                  <a:latin typeface="+mn-lt"/>
                </a:rPr>
                <a:t>Take the 4</a:t>
              </a:r>
              <a:r>
                <a:rPr lang="en-US" sz="2000" baseline="30000" dirty="0">
                  <a:latin typeface="+mn-lt"/>
                </a:rPr>
                <a:t>th</a:t>
              </a:r>
              <a:r>
                <a:rPr lang="en-US" sz="2000" dirty="0">
                  <a:latin typeface="+mn-lt"/>
                </a:rPr>
                <a:t> highest eight-hour daily peaks from each year and find the average:</a:t>
              </a:r>
            </a:p>
          </p:txBody>
        </p:sp>
        <p:grpSp>
          <p:nvGrpSpPr>
            <p:cNvPr id="19" name="Group 40"/>
            <p:cNvGrpSpPr>
              <a:grpSpLocks/>
            </p:cNvGrpSpPr>
            <p:nvPr/>
          </p:nvGrpSpPr>
          <p:grpSpPr bwMode="auto">
            <a:xfrm>
              <a:off x="4876289" y="2677116"/>
              <a:ext cx="3954063" cy="800100"/>
              <a:chOff x="3464" y="1956"/>
              <a:chExt cx="2125" cy="504"/>
            </a:xfrm>
          </p:grpSpPr>
          <p:grpSp>
            <p:nvGrpSpPr>
              <p:cNvPr id="20" name="Group 41"/>
              <p:cNvGrpSpPr>
                <a:grpSpLocks/>
              </p:cNvGrpSpPr>
              <p:nvPr/>
            </p:nvGrpSpPr>
            <p:grpSpPr bwMode="auto">
              <a:xfrm>
                <a:off x="3464" y="1956"/>
                <a:ext cx="1467" cy="504"/>
                <a:chOff x="3464" y="1956"/>
                <a:chExt cx="1467" cy="504"/>
              </a:xfrm>
            </p:grpSpPr>
            <p:sp>
              <p:nvSpPr>
                <p:cNvPr id="22" name="Text Box 42"/>
                <p:cNvSpPr txBox="1">
                  <a:spLocks noChangeArrowheads="1"/>
                </p:cNvSpPr>
                <p:nvPr/>
              </p:nvSpPr>
              <p:spPr bwMode="auto">
                <a:xfrm>
                  <a:off x="3464" y="1956"/>
                  <a:ext cx="1467" cy="252"/>
                </a:xfrm>
                <a:prstGeom prst="rect">
                  <a:avLst/>
                </a:prstGeom>
                <a:noFill/>
                <a:ln w="9525">
                  <a:noFill/>
                  <a:miter lim="800000"/>
                  <a:headEnd/>
                  <a:tailEnd/>
                </a:ln>
                <a:effectLst/>
              </p:spPr>
              <p:txBody>
                <a:bodyPr wrap="square">
                  <a:spAutoFit/>
                </a:bodyPr>
                <a:lstStyle/>
                <a:p>
                  <a:pPr>
                    <a:spcBef>
                      <a:spcPct val="50000"/>
                    </a:spcBef>
                  </a:pPr>
                  <a:r>
                    <a:rPr lang="en-US" sz="2000" dirty="0">
                      <a:latin typeface="+mn-lt"/>
                      <a:ea typeface="Verdana" panose="020B0604030504040204" pitchFamily="34" charset="0"/>
                      <a:cs typeface="Verdana" panose="020B0604030504040204" pitchFamily="34" charset="0"/>
                    </a:rPr>
                    <a:t>78 + 77 + 74</a:t>
                  </a:r>
                </a:p>
              </p:txBody>
            </p:sp>
            <p:sp>
              <p:nvSpPr>
                <p:cNvPr id="23" name="Line 43"/>
                <p:cNvSpPr>
                  <a:spLocks noChangeShapeType="1"/>
                </p:cNvSpPr>
                <p:nvPr/>
              </p:nvSpPr>
              <p:spPr bwMode="auto">
                <a:xfrm>
                  <a:off x="3464" y="2208"/>
                  <a:ext cx="1069" cy="0"/>
                </a:xfrm>
                <a:prstGeom prst="line">
                  <a:avLst/>
                </a:prstGeom>
                <a:noFill/>
                <a:ln w="19050">
                  <a:solidFill>
                    <a:schemeClr val="tx1"/>
                  </a:solidFill>
                  <a:round/>
                  <a:headEnd/>
                  <a:tailEnd/>
                </a:ln>
                <a:effectLst/>
              </p:spPr>
              <p:txBody>
                <a:bodyPr/>
                <a:lstStyle/>
                <a:p>
                  <a:endParaRPr lang="en-US">
                    <a:latin typeface="+mn-lt"/>
                  </a:endParaRPr>
                </a:p>
              </p:txBody>
            </p:sp>
            <p:sp>
              <p:nvSpPr>
                <p:cNvPr id="24" name="Text Box 44"/>
                <p:cNvSpPr txBox="1">
                  <a:spLocks noChangeArrowheads="1"/>
                </p:cNvSpPr>
                <p:nvPr/>
              </p:nvSpPr>
              <p:spPr bwMode="auto">
                <a:xfrm>
                  <a:off x="3888" y="2208"/>
                  <a:ext cx="288" cy="252"/>
                </a:xfrm>
                <a:prstGeom prst="rect">
                  <a:avLst/>
                </a:prstGeom>
                <a:noFill/>
                <a:ln w="9525">
                  <a:noFill/>
                  <a:miter lim="800000"/>
                  <a:headEnd/>
                  <a:tailEnd/>
                </a:ln>
                <a:effectLst/>
              </p:spPr>
              <p:txBody>
                <a:bodyPr>
                  <a:spAutoFit/>
                </a:bodyPr>
                <a:lstStyle/>
                <a:p>
                  <a:pPr>
                    <a:spcBef>
                      <a:spcPct val="50000"/>
                    </a:spcBef>
                  </a:pPr>
                  <a:r>
                    <a:rPr lang="en-US" sz="2000" dirty="0">
                      <a:latin typeface="+mn-lt"/>
                      <a:ea typeface="Verdana" panose="020B0604030504040204" pitchFamily="34" charset="0"/>
                      <a:cs typeface="Verdana" panose="020B0604030504040204" pitchFamily="34" charset="0"/>
                    </a:rPr>
                    <a:t>3</a:t>
                  </a:r>
                </a:p>
              </p:txBody>
            </p:sp>
          </p:grpSp>
          <p:sp>
            <p:nvSpPr>
              <p:cNvPr id="21" name="Text Box 45"/>
              <p:cNvSpPr txBox="1">
                <a:spLocks noChangeArrowheads="1"/>
              </p:cNvSpPr>
              <p:nvPr/>
            </p:nvSpPr>
            <p:spPr bwMode="auto">
              <a:xfrm>
                <a:off x="4533" y="2056"/>
                <a:ext cx="1056" cy="252"/>
              </a:xfrm>
              <a:prstGeom prst="rect">
                <a:avLst/>
              </a:prstGeom>
              <a:noFill/>
              <a:ln w="9525">
                <a:noFill/>
                <a:miter lim="800000"/>
                <a:headEnd/>
                <a:tailEnd/>
              </a:ln>
              <a:effectLst/>
            </p:spPr>
            <p:txBody>
              <a:bodyPr>
                <a:spAutoFit/>
              </a:bodyPr>
              <a:lstStyle/>
              <a:p>
                <a:r>
                  <a:rPr lang="en-US" sz="2000" dirty="0">
                    <a:latin typeface="+mn-lt"/>
                    <a:ea typeface="Verdana" panose="020B0604030504040204" pitchFamily="34" charset="0"/>
                    <a:cs typeface="Verdana" panose="020B0604030504040204" pitchFamily="34" charset="0"/>
                  </a:rPr>
                  <a:t>= 76.333 ppb</a:t>
                </a:r>
              </a:p>
            </p:txBody>
          </p:sp>
        </p:grpSp>
        <p:grpSp>
          <p:nvGrpSpPr>
            <p:cNvPr id="25" name="Group 22"/>
            <p:cNvGrpSpPr/>
            <p:nvPr/>
          </p:nvGrpSpPr>
          <p:grpSpPr>
            <a:xfrm>
              <a:off x="5323485" y="4525975"/>
              <a:ext cx="3083859" cy="533400"/>
              <a:chOff x="3352800" y="5200239"/>
              <a:chExt cx="2438400" cy="533400"/>
            </a:xfrm>
          </p:grpSpPr>
          <p:sp>
            <p:nvSpPr>
              <p:cNvPr id="26" name="Text Box 49"/>
              <p:cNvSpPr txBox="1">
                <a:spLocks noChangeArrowheads="1"/>
              </p:cNvSpPr>
              <p:nvPr/>
            </p:nvSpPr>
            <p:spPr bwMode="auto">
              <a:xfrm>
                <a:off x="3352800" y="5257800"/>
                <a:ext cx="2438400" cy="400110"/>
              </a:xfrm>
              <a:prstGeom prst="rect">
                <a:avLst/>
              </a:prstGeom>
              <a:noFill/>
              <a:ln w="9525">
                <a:noFill/>
                <a:miter lim="800000"/>
                <a:headEnd/>
                <a:tailEnd/>
              </a:ln>
              <a:effectLst/>
            </p:spPr>
            <p:txBody>
              <a:bodyPr wrap="square">
                <a:spAutoFit/>
              </a:bodyPr>
              <a:lstStyle/>
              <a:p>
                <a:pPr>
                  <a:spcBef>
                    <a:spcPct val="50000"/>
                  </a:spcBef>
                </a:pPr>
                <a:r>
                  <a:rPr lang="en-US" sz="2000" dirty="0">
                    <a:latin typeface="+mn-lt"/>
                  </a:rPr>
                  <a:t>76.333  = 76 ppb</a:t>
                </a:r>
              </a:p>
            </p:txBody>
          </p:sp>
          <p:sp>
            <p:nvSpPr>
              <p:cNvPr id="27" name="Line 50"/>
              <p:cNvSpPr>
                <a:spLocks noChangeShapeType="1"/>
              </p:cNvSpPr>
              <p:nvPr/>
            </p:nvSpPr>
            <p:spPr bwMode="auto">
              <a:xfrm flipH="1">
                <a:off x="3679851" y="5362605"/>
                <a:ext cx="506818" cy="190500"/>
              </a:xfrm>
              <a:prstGeom prst="line">
                <a:avLst/>
              </a:prstGeom>
              <a:noFill/>
              <a:ln w="28575">
                <a:solidFill>
                  <a:srgbClr val="CC0000"/>
                </a:solidFill>
                <a:round/>
                <a:headEnd/>
                <a:tailEnd/>
              </a:ln>
              <a:effectLst/>
            </p:spPr>
            <p:txBody>
              <a:bodyPr/>
              <a:lstStyle/>
              <a:p>
                <a:endParaRPr lang="en-US">
                  <a:latin typeface="+mn-lt"/>
                </a:endParaRPr>
              </a:p>
            </p:txBody>
          </p:sp>
          <p:sp>
            <p:nvSpPr>
              <p:cNvPr id="28" name="Oval 51"/>
              <p:cNvSpPr>
                <a:spLocks noChangeArrowheads="1"/>
              </p:cNvSpPr>
              <p:nvPr/>
            </p:nvSpPr>
            <p:spPr bwMode="auto">
              <a:xfrm>
                <a:off x="4381785" y="5200239"/>
                <a:ext cx="994144" cy="533400"/>
              </a:xfrm>
              <a:prstGeom prst="ellipse">
                <a:avLst/>
              </a:prstGeom>
              <a:noFill/>
              <a:ln w="28575">
                <a:solidFill>
                  <a:srgbClr val="CC0000"/>
                </a:solidFill>
                <a:round/>
                <a:headEnd/>
                <a:tailEnd/>
              </a:ln>
              <a:effectLst/>
            </p:spPr>
            <p:txBody>
              <a:bodyPr wrap="none" anchor="ctr"/>
              <a:lstStyle/>
              <a:p>
                <a:pPr algn="ctr"/>
                <a:endParaRPr lang="en-US" sz="1400" b="1">
                  <a:latin typeface="+mn-lt"/>
                </a:endParaRPr>
              </a:p>
            </p:txBody>
          </p:sp>
        </p:grpSp>
        <p:sp>
          <p:nvSpPr>
            <p:cNvPr id="29" name="Rectangle 28"/>
            <p:cNvSpPr/>
            <p:nvPr/>
          </p:nvSpPr>
          <p:spPr>
            <a:xfrm>
              <a:off x="4746873" y="3765365"/>
              <a:ext cx="3853090" cy="369332"/>
            </a:xfrm>
            <a:prstGeom prst="rect">
              <a:avLst/>
            </a:prstGeom>
          </p:spPr>
          <p:txBody>
            <a:bodyPr wrap="square">
              <a:spAutoFit/>
            </a:bodyPr>
            <a:lstStyle/>
            <a:p>
              <a:pPr marL="381000" indent="-381000">
                <a:spcBef>
                  <a:spcPct val="50000"/>
                </a:spcBef>
                <a:buFont typeface="+mj-lt"/>
                <a:buAutoNum type="arabicPeriod" startAt="3"/>
              </a:pPr>
              <a:r>
                <a:rPr lang="en-US" sz="1800" dirty="0">
                  <a:latin typeface="+mn-lt"/>
                </a:rPr>
                <a:t>Now truncate your average:</a:t>
              </a:r>
            </a:p>
          </p:txBody>
        </p:sp>
        <p:sp>
          <p:nvSpPr>
            <p:cNvPr id="30" name="TextBox 29"/>
            <p:cNvSpPr txBox="1"/>
            <p:nvPr/>
          </p:nvSpPr>
          <p:spPr>
            <a:xfrm>
              <a:off x="2516890" y="5481935"/>
              <a:ext cx="5886548" cy="461665"/>
            </a:xfrm>
            <a:prstGeom prst="rect">
              <a:avLst/>
            </a:prstGeom>
            <a:noFill/>
          </p:spPr>
          <p:txBody>
            <a:bodyPr wrap="none" rtlCol="0">
              <a:spAutoFit/>
            </a:bodyPr>
            <a:lstStyle/>
            <a:p>
              <a:r>
                <a:rPr lang="en-US" dirty="0">
                  <a:solidFill>
                    <a:srgbClr val="C00000"/>
                  </a:solidFill>
                </a:rPr>
                <a:t>This is the eight-hour ozone design value.</a:t>
              </a:r>
            </a:p>
          </p:txBody>
        </p:sp>
        <p:cxnSp>
          <p:nvCxnSpPr>
            <p:cNvPr id="31" name="Straight Arrow Connector 30"/>
            <p:cNvCxnSpPr/>
            <p:nvPr/>
          </p:nvCxnSpPr>
          <p:spPr>
            <a:xfrm flipV="1">
              <a:off x="6624848" y="5041208"/>
              <a:ext cx="455438" cy="471564"/>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5937922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Design Values to the NAAQS</a:t>
            </a:r>
          </a:p>
        </p:txBody>
      </p:sp>
      <p:sp>
        <p:nvSpPr>
          <p:cNvPr id="3" name="Content Placeholder 2"/>
          <p:cNvSpPr>
            <a:spLocks noGrp="1"/>
          </p:cNvSpPr>
          <p:nvPr>
            <p:ph idx="1"/>
          </p:nvPr>
        </p:nvSpPr>
        <p:spPr>
          <a:xfrm>
            <a:off x="914400" y="1371600"/>
            <a:ext cx="8077200" cy="5181600"/>
          </a:xfrm>
        </p:spPr>
        <p:txBody>
          <a:bodyPr/>
          <a:lstStyle/>
          <a:p>
            <a:pPr>
              <a:spcAft>
                <a:spcPts val="1200"/>
              </a:spcAft>
            </a:pPr>
            <a:r>
              <a:rPr lang="en-US" dirty="0">
                <a:sym typeface="Symbol"/>
              </a:rPr>
              <a:t>Design values must be greater than the NAAQS for an area to exceed.</a:t>
            </a:r>
          </a:p>
          <a:p>
            <a:pPr>
              <a:spcAft>
                <a:spcPts val="1200"/>
              </a:spcAft>
            </a:pPr>
            <a:r>
              <a:rPr lang="en-US" dirty="0">
                <a:sym typeface="Symbol"/>
              </a:rPr>
              <a:t>For the 2008 NAAQS set at 75 ppb (0.075 ppm):</a:t>
            </a:r>
          </a:p>
          <a:p>
            <a:pPr lvl="1">
              <a:spcAft>
                <a:spcPts val="1200"/>
              </a:spcAft>
            </a:pPr>
            <a:r>
              <a:rPr lang="en-US" dirty="0">
                <a:sym typeface="Symbol"/>
              </a:rPr>
              <a:t>75.99999 ppb -&gt; 75 ppb -&gt; </a:t>
            </a:r>
            <a:r>
              <a:rPr lang="en-US" dirty="0">
                <a:solidFill>
                  <a:schemeClr val="accent2"/>
                </a:solidFill>
                <a:sym typeface="Symbol"/>
              </a:rPr>
              <a:t>MEETS NAAQS</a:t>
            </a:r>
          </a:p>
          <a:p>
            <a:pPr lvl="1">
              <a:spcAft>
                <a:spcPts val="1200"/>
              </a:spcAft>
            </a:pPr>
            <a:r>
              <a:rPr lang="en-US" dirty="0">
                <a:sym typeface="Symbol"/>
              </a:rPr>
              <a:t>76.00001 ppb -&gt; 76 ppb -&gt; </a:t>
            </a:r>
            <a:r>
              <a:rPr lang="en-US" dirty="0">
                <a:solidFill>
                  <a:schemeClr val="accent1"/>
                </a:solidFill>
                <a:sym typeface="Symbol"/>
              </a:rPr>
              <a:t>EXCEEDS NAAQS</a:t>
            </a:r>
          </a:p>
          <a:p>
            <a:pPr>
              <a:spcAft>
                <a:spcPts val="1200"/>
              </a:spcAft>
            </a:pPr>
            <a:r>
              <a:rPr lang="en-US" dirty="0">
                <a:sym typeface="Symbol"/>
              </a:rPr>
              <a:t>For the revised NAAQS of 70 ppb (0.070 ppm):</a:t>
            </a:r>
          </a:p>
          <a:p>
            <a:pPr lvl="1">
              <a:spcAft>
                <a:spcPts val="1200"/>
              </a:spcAft>
            </a:pPr>
            <a:r>
              <a:rPr lang="en-US" dirty="0">
                <a:sym typeface="Symbol"/>
              </a:rPr>
              <a:t>70.99999 ppb -&gt; 70 ppb -&gt; </a:t>
            </a:r>
            <a:r>
              <a:rPr lang="en-US" dirty="0">
                <a:solidFill>
                  <a:schemeClr val="accent2"/>
                </a:solidFill>
                <a:sym typeface="Symbol"/>
              </a:rPr>
              <a:t>MEETS NAAQS</a:t>
            </a:r>
          </a:p>
          <a:p>
            <a:pPr lvl="1">
              <a:spcAft>
                <a:spcPts val="1200"/>
              </a:spcAft>
            </a:pPr>
            <a:r>
              <a:rPr lang="en-US" dirty="0">
                <a:sym typeface="Symbol"/>
              </a:rPr>
              <a:t>71.00001 ppb -&gt; 71 ppb -&gt; </a:t>
            </a:r>
            <a:r>
              <a:rPr lang="en-US" dirty="0">
                <a:solidFill>
                  <a:schemeClr val="accent1"/>
                </a:solidFill>
                <a:sym typeface="Symbol"/>
              </a:rPr>
              <a:t>EXCEEDS NAAQS</a:t>
            </a:r>
          </a:p>
        </p:txBody>
      </p:sp>
    </p:spTree>
    <p:extLst>
      <p:ext uri="{BB962C8B-B14F-4D97-AF65-F5344CB8AC3E}">
        <p14:creationId xmlns:p14="http://schemas.microsoft.com/office/powerpoint/2010/main" val="34942475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1"/>
          <p:cNvGraphicFramePr>
            <a:graphicFrameLocks noGrp="1"/>
          </p:cNvGraphicFramePr>
          <p:nvPr>
            <p:ph sz="half" idx="4294967295"/>
            <p:extLst/>
          </p:nvPr>
        </p:nvGraphicFramePr>
        <p:xfrm>
          <a:off x="61865" y="131794"/>
          <a:ext cx="3773032" cy="6591694"/>
        </p:xfrm>
        <a:graphic>
          <a:graphicData uri="http://schemas.openxmlformats.org/drawingml/2006/table">
            <a:tbl>
              <a:tblPr firstRow="1" bandRow="1">
                <a:tableStyleId>{9D7B26C5-4107-4FEC-AEDC-1716B250A1EF}</a:tableStyleId>
              </a:tblPr>
              <a:tblGrid>
                <a:gridCol w="1828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06032">
                  <a:extLst>
                    <a:ext uri="{9D8B030D-6E8A-4147-A177-3AD203B41FA5}">
                      <a16:colId xmlns:a16="http://schemas.microsoft.com/office/drawing/2014/main" val="20002"/>
                    </a:ext>
                  </a:extLst>
                </a:gridCol>
              </a:tblGrid>
              <a:tr h="566462">
                <a:tc>
                  <a:txBody>
                    <a:bodyPr/>
                    <a:lstStyle/>
                    <a:p>
                      <a:pPr algn="l" fontAlgn="b"/>
                      <a:r>
                        <a:rPr lang="en-US" sz="1200" b="1" i="0" u="none" strike="noStrike" dirty="0">
                          <a:solidFill>
                            <a:srgbClr val="000000"/>
                          </a:solidFill>
                          <a:effectLst/>
                          <a:latin typeface="+mj-lt"/>
                        </a:rPr>
                        <a:t>CSA/CBSA</a:t>
                      </a:r>
                    </a:p>
                  </a:txBody>
                  <a:tcPr marL="9525" marR="9525" marT="9525" marB="0" anchor="ctr">
                    <a:solidFill>
                      <a:schemeClr val="bg1"/>
                    </a:solidFill>
                  </a:tcPr>
                </a:tc>
                <a:tc>
                  <a:txBody>
                    <a:bodyPr/>
                    <a:lstStyle/>
                    <a:p>
                      <a:pPr algn="ctr" fontAlgn="b"/>
                      <a:r>
                        <a:rPr lang="en-US" sz="1200" b="1" i="0" u="none" strike="noStrike" dirty="0">
                          <a:solidFill>
                            <a:srgbClr val="000000"/>
                          </a:solidFill>
                          <a:effectLst/>
                          <a:latin typeface="+mj-lt"/>
                        </a:rPr>
                        <a:t>County</a:t>
                      </a:r>
                    </a:p>
                  </a:txBody>
                  <a:tcPr marL="9525" marR="9525" marT="9525" marB="0" anchor="ctr">
                    <a:solidFill>
                      <a:schemeClr val="bg1"/>
                    </a:solidFill>
                  </a:tcPr>
                </a:tc>
                <a:tc>
                  <a:txBody>
                    <a:bodyPr/>
                    <a:lstStyle/>
                    <a:p>
                      <a:pPr algn="ctr" fontAlgn="b"/>
                      <a:r>
                        <a:rPr lang="pl-PL" sz="1200" b="1" i="0" u="none" strike="noStrike" dirty="0">
                          <a:solidFill>
                            <a:srgbClr val="000000"/>
                          </a:solidFill>
                          <a:effectLst/>
                          <a:latin typeface="+mj-lt"/>
                        </a:rPr>
                        <a:t>201</a:t>
                      </a:r>
                      <a:r>
                        <a:rPr lang="en-US" sz="1200" b="1" i="0" u="none" strike="noStrike" dirty="0">
                          <a:solidFill>
                            <a:srgbClr val="000000"/>
                          </a:solidFill>
                          <a:effectLst/>
                          <a:latin typeface="+mj-lt"/>
                        </a:rPr>
                        <a:t>7</a:t>
                      </a:r>
                      <a:r>
                        <a:rPr lang="pl-PL" sz="1200" b="1" i="0" u="none" strike="noStrike" dirty="0">
                          <a:solidFill>
                            <a:srgbClr val="000000"/>
                          </a:solidFill>
                          <a:effectLst/>
                          <a:latin typeface="+mj-lt"/>
                        </a:rPr>
                        <a:t> 8Hr Ozone DV (ppb)</a:t>
                      </a:r>
                    </a:p>
                  </a:txBody>
                  <a:tcPr marL="9525" marR="9525" marT="9525" marB="0" anchor="ctr">
                    <a:solidFill>
                      <a:schemeClr val="bg1"/>
                    </a:solidFill>
                  </a:tcPr>
                </a:tc>
                <a:extLst>
                  <a:ext uri="{0D108BD9-81ED-4DB2-BD59-A6C34878D82A}">
                    <a16:rowId xmlns:a16="http://schemas.microsoft.com/office/drawing/2014/main" val="10000"/>
                  </a:ext>
                </a:extLst>
              </a:tr>
              <a:tr h="164332">
                <a:tc>
                  <a:txBody>
                    <a:bodyPr/>
                    <a:lstStyle/>
                    <a:p>
                      <a:pPr algn="l" fontAlgn="b"/>
                      <a:r>
                        <a:rPr lang="en-US" sz="1000" b="0" i="0" u="none" strike="noStrike" dirty="0">
                          <a:solidFill>
                            <a:srgbClr val="000000"/>
                          </a:solidFill>
                          <a:effectLst/>
                          <a:latin typeface="+mn-lt"/>
                        </a:rPr>
                        <a:t>Houston—The Woodlands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Harris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81</a:t>
                      </a:r>
                    </a:p>
                  </a:txBody>
                  <a:tcPr marL="9525" marR="9525" marT="9525" marB="0" anchor="ctr">
                    <a:solidFill>
                      <a:schemeClr val="bg1"/>
                    </a:solidFill>
                  </a:tcPr>
                </a:tc>
                <a:extLst>
                  <a:ext uri="{0D108BD9-81ED-4DB2-BD59-A6C34878D82A}">
                    <a16:rowId xmlns:a16="http://schemas.microsoft.com/office/drawing/2014/main" val="2324019790"/>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B>
                      <a:noFill/>
                    </a:lnB>
                    <a:solidFill>
                      <a:schemeClr val="bg1"/>
                    </a:solidFill>
                  </a:tcPr>
                </a:tc>
                <a:tc>
                  <a:txBody>
                    <a:bodyPr/>
                    <a:lstStyle/>
                    <a:p>
                      <a:pPr algn="ctr" fontAlgn="b"/>
                      <a:r>
                        <a:rPr lang="en-US" sz="1000" b="0" i="0" u="none" strike="noStrike" dirty="0">
                          <a:solidFill>
                            <a:srgbClr val="000000"/>
                          </a:solidFill>
                          <a:effectLst/>
                          <a:latin typeface="+mn-lt"/>
                        </a:rPr>
                        <a:t>Denton</a:t>
                      </a:r>
                    </a:p>
                  </a:txBody>
                  <a:tcPr marL="9525" marR="9525" marT="9525" marB="0" anchor="ctr">
                    <a:lnB>
                      <a:noFill/>
                    </a:lnB>
                    <a:solidFill>
                      <a:schemeClr val="bg1"/>
                    </a:solidFill>
                  </a:tcPr>
                </a:tc>
                <a:tc>
                  <a:txBody>
                    <a:bodyPr/>
                    <a:lstStyle/>
                    <a:p>
                      <a:pPr algn="ctr" fontAlgn="b"/>
                      <a:r>
                        <a:rPr lang="en-US" sz="1000" b="0" i="0" u="none" strike="noStrike" dirty="0">
                          <a:solidFill>
                            <a:srgbClr val="000000"/>
                          </a:solidFill>
                          <a:effectLst/>
                          <a:latin typeface="+mn-lt"/>
                        </a:rPr>
                        <a:t>79</a:t>
                      </a:r>
                    </a:p>
                  </a:txBody>
                  <a:tcPr marL="9525" marR="9525" marT="9525" marB="0" anchor="ctr">
                    <a:lnB>
                      <a:noFill/>
                    </a:lnB>
                    <a:solidFill>
                      <a:schemeClr val="bg1"/>
                    </a:solidFill>
                  </a:tcPr>
                </a:tc>
                <a:extLst>
                  <a:ext uri="{0D108BD9-81ED-4DB2-BD59-A6C34878D82A}">
                    <a16:rowId xmlns:a16="http://schemas.microsoft.com/office/drawing/2014/main" val="10001"/>
                  </a:ext>
                </a:extLst>
              </a:tr>
              <a:tr h="164332">
                <a:tc>
                  <a:txBody>
                    <a:bodyPr/>
                    <a:lstStyle/>
                    <a:p>
                      <a:pPr algn="l" fontAlgn="b"/>
                      <a:r>
                        <a:rPr lang="en-US" sz="1000" b="0" i="0" u="none" strike="noStrike" dirty="0">
                          <a:solidFill>
                            <a:srgbClr val="000000"/>
                          </a:solidFill>
                          <a:effectLst/>
                          <a:latin typeface="+mn-lt"/>
                        </a:rPr>
                        <a:t>Houston—The Woodlands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Galveston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77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600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Houston—The Woodlands</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Brazoria</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77</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0070">
                <a:tc>
                  <a:txBody>
                    <a:bodyPr/>
                    <a:lstStyle/>
                    <a:p>
                      <a:pPr algn="l" fontAlgn="b"/>
                      <a:r>
                        <a:rPr lang="en-US" sz="1000" b="0" i="0" u="none" strike="noStrike" dirty="0">
                          <a:solidFill>
                            <a:srgbClr val="000000"/>
                          </a:solidFill>
                          <a:effectLst/>
                          <a:latin typeface="+mn-lt"/>
                        </a:rPr>
                        <a:t>Dallas—Fort Worth</a:t>
                      </a:r>
                    </a:p>
                  </a:txBody>
                  <a:tcPr marL="9525" marR="9525" marT="9525" marB="0" anchor="ct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Tarrant</a:t>
                      </a:r>
                    </a:p>
                  </a:txBody>
                  <a:tcPr marL="9525" marR="9525" marT="9525" marB="0" anchor="ct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75</a:t>
                      </a:r>
                    </a:p>
                  </a:txBody>
                  <a:tcPr marL="9525" marR="9525" marT="9525" marB="0" anchor="ct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5"/>
                  </a:ext>
                </a:extLst>
              </a:tr>
              <a:tr h="310724">
                <a:tc>
                  <a:txBody>
                    <a:bodyPr/>
                    <a:lstStyle/>
                    <a:p>
                      <a:pPr algn="l" fontAlgn="b"/>
                      <a:r>
                        <a:rPr lang="en-US" sz="1000" b="0" i="0" u="none" strike="noStrike" dirty="0">
                          <a:solidFill>
                            <a:srgbClr val="000000"/>
                          </a:solidFill>
                          <a:effectLst/>
                          <a:latin typeface="+mn-lt"/>
                        </a:rPr>
                        <a:t>San Antonio—New</a:t>
                      </a:r>
                      <a:r>
                        <a:rPr lang="en-US" sz="1000" b="0" i="0" u="none" strike="noStrike" baseline="0" dirty="0">
                          <a:solidFill>
                            <a:srgbClr val="000000"/>
                          </a:solidFill>
                          <a:effectLst/>
                          <a:latin typeface="+mn-lt"/>
                        </a:rPr>
                        <a:t> Braunfels</a:t>
                      </a:r>
                      <a:endParaRPr lang="en-US" sz="1000" b="0" i="0" u="none" strike="noStrike" dirty="0">
                        <a:solidFill>
                          <a:srgbClr val="000000"/>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Bexar</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74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1331068"/>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Collin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74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Dallas</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74</a:t>
                      </a:r>
                    </a:p>
                  </a:txBody>
                  <a:tcPr marL="9525" marR="9525" marT="9525" marB="0" anchor="ct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4332">
                <a:tc>
                  <a:txBody>
                    <a:bodyPr/>
                    <a:lstStyle/>
                    <a:p>
                      <a:pPr algn="l" fontAlgn="b"/>
                      <a:r>
                        <a:rPr lang="en-US" sz="1000" b="0" i="0" u="none" strike="noStrike" dirty="0">
                          <a:solidFill>
                            <a:srgbClr val="000000"/>
                          </a:solidFill>
                          <a:effectLst/>
                          <a:latin typeface="+mn-lt"/>
                        </a:rPr>
                        <a:t>Houston—The Woodlands</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Montgomery</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74</a:t>
                      </a:r>
                    </a:p>
                  </a:txBody>
                  <a:tcPr marL="9525" marR="9525" marT="9525" marB="0"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Johnson</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73</a:t>
                      </a:r>
                    </a:p>
                  </a:txBody>
                  <a:tcPr marL="9525" marR="9525" marT="9525" marB="0" anchor="ctr">
                    <a:solidFill>
                      <a:schemeClr val="bg1"/>
                    </a:solidFill>
                  </a:tcPr>
                </a:tc>
                <a:extLst>
                  <a:ext uri="{0D108BD9-81ED-4DB2-BD59-A6C34878D82A}">
                    <a16:rowId xmlns:a16="http://schemas.microsoft.com/office/drawing/2014/main" val="3218452020"/>
                  </a:ext>
                </a:extLst>
              </a:tr>
              <a:tr h="164332">
                <a:tc>
                  <a:txBody>
                    <a:bodyPr/>
                    <a:lstStyle/>
                    <a:p>
                      <a:pPr algn="l" fontAlgn="b"/>
                      <a:r>
                        <a:rPr lang="en-US" sz="1000" b="0" i="0" u="none" strike="noStrike" dirty="0">
                          <a:solidFill>
                            <a:srgbClr val="000000"/>
                          </a:solidFill>
                          <a:effectLst/>
                          <a:latin typeface="+mn-lt"/>
                        </a:rPr>
                        <a:t>El Paso—Las Cruces</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El Paso</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71</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Parker</a:t>
                      </a: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23637970"/>
                  </a:ext>
                </a:extLst>
              </a:tr>
              <a:tr h="164332">
                <a:tc>
                  <a:txBody>
                    <a:bodyPr/>
                    <a:lstStyle/>
                    <a:p>
                      <a:pPr algn="l" fontAlgn="b"/>
                      <a:r>
                        <a:rPr lang="en-US" sz="1000" b="0" i="0" u="none" strike="noStrike" dirty="0">
                          <a:solidFill>
                            <a:srgbClr val="000000"/>
                          </a:solidFill>
                          <a:effectLst/>
                          <a:latin typeface="+mn-lt"/>
                        </a:rPr>
                        <a:t>Killeen-Temple</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Bell</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37441302"/>
                  </a:ext>
                </a:extLst>
              </a:tr>
              <a:tr h="164332">
                <a:tc>
                  <a:txBody>
                    <a:bodyPr/>
                    <a:lstStyle/>
                    <a:p>
                      <a:pPr algn="l" fontAlgn="b"/>
                      <a:r>
                        <a:rPr lang="en-US" sz="1000" b="0" i="0" u="none" strike="noStrike" dirty="0">
                          <a:solidFill>
                            <a:srgbClr val="000000"/>
                          </a:solidFill>
                          <a:effectLst/>
                          <a:latin typeface="+mn-lt"/>
                        </a:rPr>
                        <a:t>Austin—Round Rock</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Travis</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98969551"/>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Hood</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64332">
                <a:tc>
                  <a:txBody>
                    <a:bodyPr/>
                    <a:lstStyle/>
                    <a:p>
                      <a:pPr algn="l" fontAlgn="b"/>
                      <a:r>
                        <a:rPr lang="en-US" sz="1000" b="0" i="0" u="none" strike="noStrike" dirty="0">
                          <a:solidFill>
                            <a:srgbClr val="000000"/>
                          </a:solidFill>
                          <a:effectLst/>
                          <a:latin typeface="+mn-lt"/>
                        </a:rPr>
                        <a:t>Beaumont—Port Arthur</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Jefferson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67</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T w="12700" cap="flat" cmpd="sng" algn="ctr">
                      <a:no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Rockwall</a:t>
                      </a:r>
                    </a:p>
                  </a:txBody>
                  <a:tcPr marL="9525" marR="9525" marT="9525" marB="0" anchor="ctr">
                    <a:lnT w="12700" cap="flat" cmpd="sng" algn="ctr">
                      <a:no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66</a:t>
                      </a:r>
                    </a:p>
                  </a:txBody>
                  <a:tcPr marL="9525" marR="9525" marT="9525" marB="0" anchor="ct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2629478622"/>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lnT w="12700" cap="flat" cmpd="sng" algn="ctr">
                      <a:no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Ellis</a:t>
                      </a:r>
                    </a:p>
                  </a:txBody>
                  <a:tcPr marL="9525" marR="9525" marT="9525" marB="0" anchor="ctr">
                    <a:lnT w="12700" cap="flat" cmpd="sng" algn="ctr">
                      <a:no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147737565"/>
                  </a:ext>
                </a:extLst>
              </a:tr>
              <a:tr h="164332">
                <a:tc>
                  <a:txBody>
                    <a:bodyPr/>
                    <a:lstStyle/>
                    <a:p>
                      <a:pPr algn="l" fontAlgn="b"/>
                      <a:r>
                        <a:rPr lang="en-US" sz="1000" b="0" i="0" u="none" strike="noStrike" dirty="0">
                          <a:solidFill>
                            <a:srgbClr val="000000"/>
                          </a:solidFill>
                          <a:effectLst/>
                          <a:latin typeface="+mn-lt"/>
                        </a:rPr>
                        <a:t>Longview-Marshall</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Gregg</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16"/>
                  </a:ext>
                </a:extLst>
              </a:tr>
              <a:tr h="164332">
                <a:tc>
                  <a:txBody>
                    <a:bodyPr/>
                    <a:lstStyle/>
                    <a:p>
                      <a:pPr algn="l" fontAlgn="b"/>
                      <a:r>
                        <a:rPr lang="en-US" sz="1000" b="0" i="0" u="none" strike="noStrike" dirty="0">
                          <a:solidFill>
                            <a:srgbClr val="000000"/>
                          </a:solidFill>
                          <a:effectLst/>
                          <a:latin typeface="+mn-lt"/>
                        </a:rPr>
                        <a:t>Waco</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McLennan</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solidFill>
                      <a:schemeClr val="bg1"/>
                    </a:solidFill>
                  </a:tcPr>
                </a:tc>
                <a:extLst>
                  <a:ext uri="{0D108BD9-81ED-4DB2-BD59-A6C34878D82A}">
                    <a16:rowId xmlns:a16="http://schemas.microsoft.com/office/drawing/2014/main" val="1262090633"/>
                  </a:ext>
                </a:extLst>
              </a:tr>
              <a:tr h="164332">
                <a:tc>
                  <a:txBody>
                    <a:bodyPr/>
                    <a:lstStyle/>
                    <a:p>
                      <a:pPr algn="l" fontAlgn="b"/>
                      <a:r>
                        <a:rPr lang="en-US" sz="1000" b="0" i="0" u="none" strike="noStrike" dirty="0">
                          <a:solidFill>
                            <a:srgbClr val="000000"/>
                          </a:solidFill>
                          <a:effectLst/>
                          <a:latin typeface="+mn-lt"/>
                        </a:rPr>
                        <a:t>Amarillo-Borger</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Randall</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solidFill>
                      <a:schemeClr val="bg1"/>
                    </a:solidFill>
                  </a:tcPr>
                </a:tc>
                <a:extLst>
                  <a:ext uri="{0D108BD9-81ED-4DB2-BD59-A6C34878D82A}">
                    <a16:rowId xmlns:a16="http://schemas.microsoft.com/office/drawing/2014/main" val="2171892018"/>
                  </a:ext>
                </a:extLst>
              </a:tr>
              <a:tr h="16433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Victoria—Port Lavaca</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Victoria</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solidFill>
                      <a:schemeClr val="bg1"/>
                    </a:solidFill>
                  </a:tcPr>
                </a:tc>
                <a:extLst>
                  <a:ext uri="{0D108BD9-81ED-4DB2-BD59-A6C34878D82A}">
                    <a16:rowId xmlns:a16="http://schemas.microsoft.com/office/drawing/2014/main" val="3644218832"/>
                  </a:ext>
                </a:extLst>
              </a:tr>
              <a:tr h="164332">
                <a:tc>
                  <a:txBody>
                    <a:bodyPr/>
                    <a:lstStyle/>
                    <a:p>
                      <a:pPr algn="l" fontAlgn="b"/>
                      <a:r>
                        <a:rPr lang="en-US" sz="1000" b="0" i="0" u="none" strike="noStrike" dirty="0">
                          <a:solidFill>
                            <a:srgbClr val="000000"/>
                          </a:solidFill>
                          <a:effectLst/>
                          <a:latin typeface="+mn-lt"/>
                        </a:rPr>
                        <a:t>Tyler-Jacksonville</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Smith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64</a:t>
                      </a:r>
                    </a:p>
                  </a:txBody>
                  <a:tcPr marL="9525" marR="9525" marT="9525" marB="0" anchor="ctr">
                    <a:solidFill>
                      <a:schemeClr val="bg1"/>
                    </a:solidFill>
                  </a:tcPr>
                </a:tc>
                <a:extLst>
                  <a:ext uri="{0D108BD9-81ED-4DB2-BD59-A6C34878D82A}">
                    <a16:rowId xmlns:a16="http://schemas.microsoft.com/office/drawing/2014/main" val="10019"/>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Navarro</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63</a:t>
                      </a:r>
                    </a:p>
                  </a:txBody>
                  <a:tcPr marL="9525" marR="9525" marT="9525" marB="0" anchor="ctr">
                    <a:solidFill>
                      <a:schemeClr val="bg1"/>
                    </a:solidFill>
                  </a:tcPr>
                </a:tc>
                <a:extLst>
                  <a:ext uri="{0D108BD9-81ED-4DB2-BD59-A6C34878D82A}">
                    <a16:rowId xmlns:a16="http://schemas.microsoft.com/office/drawing/2014/main" val="729245448"/>
                  </a:ext>
                </a:extLst>
              </a:tr>
              <a:tr h="164332">
                <a:tc>
                  <a:txBody>
                    <a:bodyPr/>
                    <a:lstStyle/>
                    <a:p>
                      <a:pPr algn="l" fontAlgn="b"/>
                      <a:r>
                        <a:rPr lang="en-US" sz="1000" b="0" i="0" u="none" strike="noStrike" dirty="0">
                          <a:solidFill>
                            <a:srgbClr val="000000"/>
                          </a:solidFill>
                          <a:effectLst/>
                          <a:latin typeface="+mn-lt"/>
                        </a:rPr>
                        <a:t>No CSA</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Brewster</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62</a:t>
                      </a:r>
                    </a:p>
                  </a:txBody>
                  <a:tcPr marL="9525" marR="9525" marT="9525" marB="0" anchor="ctr">
                    <a:solidFill>
                      <a:schemeClr val="bg1"/>
                    </a:solidFill>
                  </a:tcPr>
                </a:tc>
                <a:extLst>
                  <a:ext uri="{0D108BD9-81ED-4DB2-BD59-A6C34878D82A}">
                    <a16:rowId xmlns:a16="http://schemas.microsoft.com/office/drawing/2014/main" val="10026"/>
                  </a:ext>
                </a:extLst>
              </a:tr>
              <a:tr h="31072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Corpus Christi—Kingsville—Alice</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Nueces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62</a:t>
                      </a:r>
                    </a:p>
                  </a:txBody>
                  <a:tcPr marL="9525" marR="9525" marT="9525" marB="0" anchor="ctr">
                    <a:solidFill>
                      <a:schemeClr val="bg1"/>
                    </a:solidFill>
                  </a:tcPr>
                </a:tc>
                <a:extLst>
                  <a:ext uri="{0D108BD9-81ED-4DB2-BD59-A6C34878D82A}">
                    <a16:rowId xmlns:a16="http://schemas.microsoft.com/office/drawing/2014/main" val="155491479"/>
                  </a:ext>
                </a:extLst>
              </a:tr>
              <a:tr h="164332">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Hunt</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62</a:t>
                      </a:r>
                    </a:p>
                  </a:txBody>
                  <a:tcPr marL="9525" marR="9525" marT="9525" marB="0" anchor="ctr">
                    <a:solidFill>
                      <a:schemeClr val="bg1"/>
                    </a:solidFill>
                  </a:tcPr>
                </a:tc>
                <a:extLst>
                  <a:ext uri="{0D108BD9-81ED-4DB2-BD59-A6C34878D82A}">
                    <a16:rowId xmlns:a16="http://schemas.microsoft.com/office/drawing/2014/main" val="2091693653"/>
                  </a:ext>
                </a:extLst>
              </a:tr>
              <a:tr h="164332">
                <a:tc>
                  <a:txBody>
                    <a:bodyPr/>
                    <a:lstStyle/>
                    <a:p>
                      <a:pPr algn="l" fontAlgn="b"/>
                      <a:r>
                        <a:rPr lang="en-US" sz="1000" b="0" i="0" u="none" strike="noStrike" dirty="0">
                          <a:solidFill>
                            <a:srgbClr val="000000"/>
                          </a:solidFill>
                          <a:effectLst/>
                          <a:latin typeface="+mn-lt"/>
                        </a:rPr>
                        <a:t>Longview-Marshall</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Harrison</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61</a:t>
                      </a:r>
                    </a:p>
                  </a:txBody>
                  <a:tcPr marL="9525" marR="9525" marT="9525" marB="0" anchor="ctr">
                    <a:solidFill>
                      <a:schemeClr val="bg1"/>
                    </a:solidFill>
                  </a:tcPr>
                </a:tc>
                <a:extLst>
                  <a:ext uri="{0D108BD9-81ED-4DB2-BD59-A6C34878D82A}">
                    <a16:rowId xmlns:a16="http://schemas.microsoft.com/office/drawing/2014/main" val="10027"/>
                  </a:ext>
                </a:extLst>
              </a:tr>
              <a:tr h="160070">
                <a:tc>
                  <a:txBody>
                    <a:bodyPr/>
                    <a:lstStyle/>
                    <a:p>
                      <a:pPr algn="l" fontAlgn="b"/>
                      <a:r>
                        <a:rPr lang="en-US" sz="1000" b="0" i="0" u="none" strike="noStrike" dirty="0">
                          <a:solidFill>
                            <a:srgbClr val="000000"/>
                          </a:solidFill>
                          <a:effectLst/>
                          <a:latin typeface="+mn-lt"/>
                        </a:rPr>
                        <a:t>Dallas—Fort Worth</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Kaufman</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61</a:t>
                      </a:r>
                    </a:p>
                  </a:txBody>
                  <a:tcPr marL="9525" marR="9525" marT="9525"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600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Beaumont—Port Arthur</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Orange</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33734383"/>
                  </a:ext>
                </a:extLst>
              </a:tr>
              <a:tr h="160070">
                <a:tc>
                  <a:txBody>
                    <a:bodyPr/>
                    <a:lstStyle/>
                    <a:p>
                      <a:pPr algn="l" fontAlgn="b"/>
                      <a:r>
                        <a:rPr lang="en-US" sz="1000" b="0" i="0" u="none" strike="noStrike" dirty="0">
                          <a:solidFill>
                            <a:srgbClr val="000000"/>
                          </a:solidFill>
                          <a:effectLst/>
                          <a:latin typeface="+mn-lt"/>
                        </a:rPr>
                        <a:t>No CSA</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Polk</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31072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Brownsville-Harlingen-Raymondville</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Cameron</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57</a:t>
                      </a:r>
                    </a:p>
                  </a:txBody>
                  <a:tcPr marL="9525" marR="9525" marT="9525" marB="0" anchor="ct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64332">
                <a:tc>
                  <a:txBody>
                    <a:bodyPr/>
                    <a:lstStyle/>
                    <a:p>
                      <a:pPr algn="l" fontAlgn="b"/>
                      <a:r>
                        <a:rPr lang="en-US" sz="1000" b="0" i="0" u="none" strike="noStrike" dirty="0">
                          <a:solidFill>
                            <a:srgbClr val="000000"/>
                          </a:solidFill>
                          <a:effectLst/>
                          <a:latin typeface="+mn-lt"/>
                        </a:rPr>
                        <a:t>McAllen-Edinburg</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Hidalgo</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55</a:t>
                      </a:r>
                    </a:p>
                  </a:txBody>
                  <a:tcPr marL="9525" marR="9525" marT="9525" marB="0"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33"/>
                  </a:ext>
                </a:extLst>
              </a:tr>
              <a:tr h="164332">
                <a:tc>
                  <a:txBody>
                    <a:bodyPr/>
                    <a:lstStyle/>
                    <a:p>
                      <a:pPr algn="l" fontAlgn="b"/>
                      <a:r>
                        <a:rPr lang="en-US" sz="1000" b="0" i="0" u="none" strike="noStrike" dirty="0">
                          <a:solidFill>
                            <a:srgbClr val="000000"/>
                          </a:solidFill>
                          <a:effectLst/>
                          <a:latin typeface="+mn-lt"/>
                        </a:rPr>
                        <a:t>Laredo</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Webb</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53</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
                  </a:ext>
                </a:extLst>
              </a:tr>
            </a:tbl>
          </a:graphicData>
        </a:graphic>
      </p:graphicFrame>
      <p:sp>
        <p:nvSpPr>
          <p:cNvPr id="2" name="Title 1"/>
          <p:cNvSpPr>
            <a:spLocks noGrp="1"/>
          </p:cNvSpPr>
          <p:nvPr>
            <p:ph type="title"/>
          </p:nvPr>
        </p:nvSpPr>
        <p:spPr>
          <a:xfrm>
            <a:off x="3810000" y="38100"/>
            <a:ext cx="5029200" cy="838200"/>
          </a:xfrm>
        </p:spPr>
        <p:txBody>
          <a:bodyPr>
            <a:noAutofit/>
          </a:bodyPr>
          <a:lstStyle/>
          <a:p>
            <a:r>
              <a:rPr lang="en-US" sz="3200" dirty="0"/>
              <a:t>2017 Ozone Design Values by County</a:t>
            </a:r>
          </a:p>
        </p:txBody>
      </p:sp>
      <p:sp>
        <p:nvSpPr>
          <p:cNvPr id="3" name="Rectangle 2"/>
          <p:cNvSpPr/>
          <p:nvPr/>
        </p:nvSpPr>
        <p:spPr>
          <a:xfrm>
            <a:off x="3640073" y="6387428"/>
            <a:ext cx="5486400" cy="341632"/>
          </a:xfrm>
          <a:prstGeom prst="rect">
            <a:avLst/>
          </a:prstGeom>
          <a:solidFill>
            <a:schemeClr val="bg1"/>
          </a:solidFill>
        </p:spPr>
        <p:txBody>
          <a:bodyPr wrap="square">
            <a:spAutoFit/>
          </a:bodyPr>
          <a:lstStyle/>
          <a:p>
            <a:pPr lvl="0">
              <a:lnSpc>
                <a:spcPct val="90000"/>
              </a:lnSpc>
              <a:spcBef>
                <a:spcPct val="50000"/>
              </a:spcBef>
              <a:buClr>
                <a:srgbClr val="01654B"/>
              </a:buClr>
              <a:buSzPct val="100000"/>
            </a:pPr>
            <a:r>
              <a:rPr lang="en-US" sz="900" dirty="0">
                <a:solidFill>
                  <a:srgbClr val="000000"/>
                </a:solidFill>
                <a:latin typeface="Verdana"/>
              </a:rPr>
              <a:t>**The Brewster County, Randall County, and Polk County monitors are part of the Clean Air Status and Trends Network (CASTNET) of monitors and report data directly to the EPA.</a:t>
            </a:r>
          </a:p>
        </p:txBody>
      </p:sp>
      <p:sp>
        <p:nvSpPr>
          <p:cNvPr id="8" name="Text Box 4"/>
          <p:cNvSpPr txBox="1">
            <a:spLocks noChangeArrowheads="1"/>
          </p:cNvSpPr>
          <p:nvPr/>
        </p:nvSpPr>
        <p:spPr bwMode="auto">
          <a:xfrm>
            <a:off x="3660443" y="6021619"/>
            <a:ext cx="5497542" cy="342274"/>
          </a:xfrm>
          <a:prstGeom prst="rect">
            <a:avLst/>
          </a:prstGeom>
          <a:no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900" dirty="0">
                <a:latin typeface="Verdana" panose="020B0604030504040204" pitchFamily="34" charset="0"/>
                <a:ea typeface="Verdana" panose="020B0604030504040204" pitchFamily="34" charset="0"/>
                <a:cs typeface="Verdana" panose="020B0604030504040204" pitchFamily="34" charset="0"/>
              </a:rPr>
              <a:t>2017 design values are calculated as of 4/3/2018 and subject to change. The El Paso design value excludes one concurred exceptional event from August 21, 2015.</a:t>
            </a:r>
          </a:p>
        </p:txBody>
      </p:sp>
      <p:pic>
        <p:nvPicPr>
          <p:cNvPr id="7" name="Picture 6">
            <a:extLst>
              <a:ext uri="{FF2B5EF4-FFF2-40B4-BE49-F238E27FC236}">
                <a16:creationId xmlns:a16="http://schemas.microsoft.com/office/drawing/2014/main" id="{1D573660-72EC-4CF3-AD3D-99DE2E3850DC}"/>
              </a:ext>
            </a:extLst>
          </p:cNvPr>
          <p:cNvPicPr>
            <a:picLocks noChangeAspect="1"/>
          </p:cNvPicPr>
          <p:nvPr/>
        </p:nvPicPr>
        <p:blipFill rotWithShape="1">
          <a:blip r:embed="rId3">
            <a:extLst>
              <a:ext uri="{28A0092B-C50C-407E-A947-70E740481C1C}">
                <a14:useLocalDpi xmlns:a14="http://schemas.microsoft.com/office/drawing/2010/main" val="0"/>
              </a:ext>
            </a:extLst>
          </a:blip>
          <a:srcRect l="4495" t="4446" r="11364" b="3333"/>
          <a:stretch/>
        </p:blipFill>
        <p:spPr>
          <a:xfrm>
            <a:off x="3505200" y="1066800"/>
            <a:ext cx="5577840" cy="4724091"/>
          </a:xfrm>
          <a:prstGeom prst="rect">
            <a:avLst/>
          </a:prstGeom>
        </p:spPr>
      </p:pic>
    </p:spTree>
    <p:extLst>
      <p:ext uri="{BB962C8B-B14F-4D97-AF65-F5344CB8AC3E}">
        <p14:creationId xmlns:p14="http://schemas.microsoft.com/office/powerpoint/2010/main" val="26101831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838200" y="3657600"/>
            <a:ext cx="4495800" cy="2286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Status of Texas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Air Quality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Planning Efforts</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3" name="Picture 2" descr="Photograph of a field of bluebonnets with the Texas state flag in the background. Photo by Chris Anderson. Source: http://www.bluebonnettrail.org/gallery_current.html#prettyPhoto[gallery]/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219200"/>
            <a:ext cx="3276600" cy="32766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419600"/>
            <a:ext cx="4876800" cy="838200"/>
          </a:xfrm>
        </p:spPr>
        <p:txBody>
          <a:bodyPr/>
          <a:lstStyle/>
          <a:p>
            <a:r>
              <a:rPr lang="en-US" dirty="0"/>
              <a:t>National Ambient Air Quality Standards</a:t>
            </a:r>
          </a:p>
        </p:txBody>
      </p:sp>
      <p:pic>
        <p:nvPicPr>
          <p:cNvPr id="2" name="Picture 1" descr="Photograph of legislative books and weight scale. Source: HRB Human Resources Group.  http://hrgbc.com/wp-content/uploads/2014/03/Y-government-compliance-legislation-l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76400"/>
            <a:ext cx="3810000" cy="2537460"/>
          </a:xfrm>
          <a:prstGeom prst="rect">
            <a:avLst/>
          </a:prstGeom>
        </p:spPr>
      </p:pic>
    </p:spTree>
    <p:extLst>
      <p:ext uri="{BB962C8B-B14F-4D97-AF65-F5344CB8AC3E}">
        <p14:creationId xmlns:p14="http://schemas.microsoft.com/office/powerpoint/2010/main" val="246792202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086600" cy="838200"/>
          </a:xfrm>
        </p:spPr>
        <p:txBody>
          <a:bodyPr/>
          <a:lstStyle/>
          <a:p>
            <a:r>
              <a:rPr lang="en-US" sz="2400" dirty="0"/>
              <a:t>Status of Texas Air Quality</a:t>
            </a:r>
            <a:br>
              <a:rPr lang="en-US" sz="2400" dirty="0"/>
            </a:br>
            <a:r>
              <a:rPr lang="en-US" sz="2400" dirty="0"/>
              <a:t> Planning Efforts</a:t>
            </a:r>
          </a:p>
        </p:txBody>
      </p:sp>
      <p:sp>
        <p:nvSpPr>
          <p:cNvPr id="3" name="Content Placeholder 2"/>
          <p:cNvSpPr>
            <a:spLocks noGrp="1"/>
          </p:cNvSpPr>
          <p:nvPr>
            <p:ph idx="1"/>
          </p:nvPr>
        </p:nvSpPr>
        <p:spPr>
          <a:xfrm>
            <a:off x="1143000" y="1295400"/>
            <a:ext cx="7848600" cy="4343400"/>
          </a:xfrm>
        </p:spPr>
        <p:txBody>
          <a:bodyPr/>
          <a:lstStyle/>
          <a:p>
            <a:pPr>
              <a:spcBef>
                <a:spcPts val="1800"/>
              </a:spcBef>
              <a:spcAft>
                <a:spcPts val="0"/>
              </a:spcAft>
            </a:pPr>
            <a:r>
              <a:rPr lang="en-US" dirty="0"/>
              <a:t>Criteria Pollutants</a:t>
            </a:r>
          </a:p>
          <a:p>
            <a:pPr lvl="1">
              <a:spcBef>
                <a:spcPts val="600"/>
              </a:spcBef>
            </a:pPr>
            <a:r>
              <a:rPr lang="en-US" dirty="0"/>
              <a:t>O</a:t>
            </a:r>
            <a:r>
              <a:rPr lang="en-US" baseline="-25000" dirty="0"/>
              <a:t>3</a:t>
            </a:r>
          </a:p>
          <a:p>
            <a:pPr lvl="1">
              <a:spcBef>
                <a:spcPts val="600"/>
              </a:spcBef>
            </a:pPr>
            <a:r>
              <a:rPr lang="en-US" dirty="0"/>
              <a:t>SO</a:t>
            </a:r>
            <a:r>
              <a:rPr lang="en-US" baseline="-25000" dirty="0"/>
              <a:t>2</a:t>
            </a:r>
          </a:p>
          <a:p>
            <a:pPr lvl="1">
              <a:spcBef>
                <a:spcPts val="600"/>
              </a:spcBef>
            </a:pPr>
            <a:r>
              <a:rPr lang="en-US" dirty="0" err="1"/>
              <a:t>Pb</a:t>
            </a:r>
            <a:endParaRPr lang="en-US" dirty="0"/>
          </a:p>
          <a:p>
            <a:pPr lvl="1">
              <a:spcBef>
                <a:spcPts val="600"/>
              </a:spcBef>
            </a:pPr>
            <a:r>
              <a:rPr lang="en-US" dirty="0"/>
              <a:t>CO</a:t>
            </a:r>
            <a:endParaRPr lang="en-US" baseline="-25000" dirty="0"/>
          </a:p>
          <a:p>
            <a:pPr lvl="1">
              <a:spcBef>
                <a:spcPts val="600"/>
              </a:spcBef>
            </a:pPr>
            <a:r>
              <a:rPr lang="en-US" dirty="0"/>
              <a:t>NO</a:t>
            </a:r>
            <a:r>
              <a:rPr lang="en-US" baseline="-25000" dirty="0"/>
              <a:t>2</a:t>
            </a:r>
          </a:p>
          <a:p>
            <a:pPr lvl="1">
              <a:spcBef>
                <a:spcPts val="600"/>
              </a:spcBef>
            </a:pPr>
            <a:r>
              <a:rPr lang="en-US" dirty="0"/>
              <a:t>PM</a:t>
            </a:r>
          </a:p>
          <a:p>
            <a:pPr>
              <a:spcBef>
                <a:spcPts val="1800"/>
              </a:spcBef>
              <a:spcAft>
                <a:spcPts val="0"/>
              </a:spcAft>
            </a:pPr>
            <a:r>
              <a:rPr lang="en-US" dirty="0"/>
              <a:t>Other Statewide Air Issues</a:t>
            </a:r>
          </a:p>
          <a:p>
            <a:pPr lvl="1">
              <a:spcBef>
                <a:spcPts val="600"/>
              </a:spcBef>
            </a:pPr>
            <a:r>
              <a:rPr lang="en-US" dirty="0"/>
              <a:t>Interstate Transport Rule</a:t>
            </a:r>
          </a:p>
          <a:p>
            <a:pPr lvl="1">
              <a:spcBef>
                <a:spcPts val="600"/>
              </a:spcBef>
            </a:pPr>
            <a:r>
              <a:rPr lang="en-US" dirty="0"/>
              <a:t>Regional Haze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381000" y="2971800"/>
            <a:ext cx="4495800" cy="2286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Ozone</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65538" name="Picture 2" descr="A graphic with the text &quot;O3&quot; and &quot;Ozone&quot; with the symbol of a sun. Source: http://sparetheair.org/~/media/STA/Images/1/1_3ozone03.ashx"/>
          <p:cNvPicPr>
            <a:picLocks noChangeAspect="1" noChangeArrowheads="1"/>
          </p:cNvPicPr>
          <p:nvPr/>
        </p:nvPicPr>
        <p:blipFill>
          <a:blip r:embed="rId3" cstate="print"/>
          <a:srcRect/>
          <a:stretch>
            <a:fillRect/>
          </a:stretch>
        </p:blipFill>
        <p:spPr bwMode="auto">
          <a:xfrm>
            <a:off x="4572000" y="1600200"/>
            <a:ext cx="2895598" cy="2895600"/>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990600"/>
          </a:xfrm>
        </p:spPr>
        <p:txBody>
          <a:bodyPr/>
          <a:lstStyle/>
          <a:p>
            <a:r>
              <a:rPr lang="en-US" sz="2400" dirty="0"/>
              <a:t>Revoked One-Hour and 1997 Eight-Hour </a:t>
            </a:r>
            <a:br>
              <a:rPr lang="en-US" sz="2400" dirty="0"/>
            </a:br>
            <a:r>
              <a:rPr lang="en-US" sz="2400" dirty="0"/>
              <a:t>Ozone NAAQS</a:t>
            </a:r>
            <a:br>
              <a:rPr lang="en-US" dirty="0"/>
            </a:br>
            <a:r>
              <a:rPr lang="en-US" dirty="0"/>
              <a:t> </a:t>
            </a:r>
          </a:p>
        </p:txBody>
      </p:sp>
      <p:sp>
        <p:nvSpPr>
          <p:cNvPr id="3" name="Content Placeholder 2"/>
          <p:cNvSpPr>
            <a:spLocks noGrp="1"/>
          </p:cNvSpPr>
          <p:nvPr>
            <p:ph idx="1"/>
          </p:nvPr>
        </p:nvSpPr>
        <p:spPr>
          <a:xfrm>
            <a:off x="914400" y="1295400"/>
            <a:ext cx="7696200" cy="5334000"/>
          </a:xfrm>
        </p:spPr>
        <p:txBody>
          <a:bodyPr/>
          <a:lstStyle/>
          <a:p>
            <a:pPr>
              <a:spcBef>
                <a:spcPts val="1200"/>
              </a:spcBef>
              <a:spcAft>
                <a:spcPts val="0"/>
              </a:spcAft>
            </a:pPr>
            <a:r>
              <a:rPr lang="en-US" dirty="0"/>
              <a:t>Redesignation Substitutes for revoked standards</a:t>
            </a:r>
          </a:p>
          <a:p>
            <a:pPr>
              <a:spcBef>
                <a:spcPts val="1200"/>
              </a:spcBef>
              <a:spcAft>
                <a:spcPts val="0"/>
              </a:spcAft>
            </a:pPr>
            <a:r>
              <a:rPr lang="en-US" dirty="0"/>
              <a:t>HGB Severe Nonattainment Area</a:t>
            </a:r>
          </a:p>
          <a:p>
            <a:pPr lvl="1">
              <a:spcBef>
                <a:spcPts val="1200"/>
              </a:spcBef>
              <a:spcAft>
                <a:spcPts val="0"/>
              </a:spcAft>
            </a:pPr>
            <a:r>
              <a:rPr lang="en-US" dirty="0"/>
              <a:t> One-Hour Ozone Standard</a:t>
            </a:r>
          </a:p>
          <a:p>
            <a:pPr lvl="2">
              <a:spcBef>
                <a:spcPts val="1200"/>
              </a:spcBef>
              <a:spcAft>
                <a:spcPts val="0"/>
              </a:spcAft>
            </a:pPr>
            <a:r>
              <a:rPr lang="en-US" dirty="0"/>
              <a:t>Approved by EPA on October 20, 2015</a:t>
            </a:r>
          </a:p>
          <a:p>
            <a:pPr lvl="1">
              <a:spcBef>
                <a:spcPts val="1200"/>
              </a:spcBef>
              <a:spcAft>
                <a:spcPts val="0"/>
              </a:spcAft>
            </a:pPr>
            <a:r>
              <a:rPr lang="en-US" dirty="0"/>
              <a:t>1997 Eight-Hour Ozone Standard</a:t>
            </a:r>
          </a:p>
          <a:p>
            <a:pPr lvl="2">
              <a:spcBef>
                <a:spcPts val="1200"/>
              </a:spcBef>
              <a:spcAft>
                <a:spcPts val="0"/>
              </a:spcAft>
            </a:pPr>
            <a:r>
              <a:rPr lang="en-US" dirty="0"/>
              <a:t>Approved by EPA on November 8, 2016</a:t>
            </a:r>
          </a:p>
          <a:p>
            <a:pPr>
              <a:spcBef>
                <a:spcPts val="1200"/>
              </a:spcBef>
              <a:spcAft>
                <a:spcPts val="0"/>
              </a:spcAft>
            </a:pPr>
            <a:r>
              <a:rPr lang="en-US" dirty="0"/>
              <a:t>DFW Serious Nonattainment Area</a:t>
            </a:r>
          </a:p>
          <a:p>
            <a:pPr lvl="1">
              <a:spcBef>
                <a:spcPts val="1200"/>
              </a:spcBef>
              <a:spcAft>
                <a:spcPts val="0"/>
              </a:spcAft>
            </a:pPr>
            <a:r>
              <a:rPr lang="en-US" dirty="0"/>
              <a:t>One-Hour and 1997 Eight-Hour Ozone Standards</a:t>
            </a:r>
          </a:p>
          <a:p>
            <a:pPr lvl="2">
              <a:spcBef>
                <a:spcPts val="1200"/>
              </a:spcBef>
              <a:spcAft>
                <a:spcPts val="0"/>
              </a:spcAft>
            </a:pPr>
            <a:r>
              <a:rPr lang="en-US" dirty="0"/>
              <a:t>Approved by EPA on November 8, 2016</a:t>
            </a:r>
          </a:p>
          <a:p>
            <a:pPr lvl="2">
              <a:spcBef>
                <a:spcPts val="1200"/>
              </a:spcBef>
              <a:spcAft>
                <a:spcPts val="0"/>
              </a:spcAft>
            </a:pPr>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6117178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0313-44FD-4902-B24E-CC1195D644C3}"/>
              </a:ext>
            </a:extLst>
          </p:cNvPr>
          <p:cNvSpPr>
            <a:spLocks noGrp="1"/>
          </p:cNvSpPr>
          <p:nvPr>
            <p:ph type="title"/>
          </p:nvPr>
        </p:nvSpPr>
        <p:spPr>
          <a:xfrm>
            <a:off x="1447800" y="152400"/>
            <a:ext cx="7162800" cy="838200"/>
          </a:xfrm>
        </p:spPr>
        <p:txBody>
          <a:bodyPr/>
          <a:lstStyle/>
          <a:p>
            <a:r>
              <a:rPr lang="en-US" dirty="0"/>
              <a:t>2018 D.C. Circuit Court Ruling</a:t>
            </a:r>
          </a:p>
        </p:txBody>
      </p:sp>
      <p:sp>
        <p:nvSpPr>
          <p:cNvPr id="3" name="Content Placeholder 2">
            <a:extLst>
              <a:ext uri="{FF2B5EF4-FFF2-40B4-BE49-F238E27FC236}">
                <a16:creationId xmlns:a16="http://schemas.microsoft.com/office/drawing/2014/main" id="{1EB392F2-323D-4916-BFF1-5133428995AC}"/>
              </a:ext>
            </a:extLst>
          </p:cNvPr>
          <p:cNvSpPr>
            <a:spLocks noGrp="1"/>
          </p:cNvSpPr>
          <p:nvPr>
            <p:ph idx="1"/>
          </p:nvPr>
        </p:nvSpPr>
        <p:spPr>
          <a:xfrm>
            <a:off x="914400" y="1219200"/>
            <a:ext cx="7848600" cy="4267200"/>
          </a:xfrm>
        </p:spPr>
        <p:txBody>
          <a:bodyPr/>
          <a:lstStyle/>
          <a:p>
            <a:pPr>
              <a:spcAft>
                <a:spcPts val="1200"/>
              </a:spcAft>
            </a:pPr>
            <a:r>
              <a:rPr lang="en-US" dirty="0"/>
              <a:t>The EPA’s final 2008 ozone standard SIP requirements rule was challenged in </a:t>
            </a:r>
            <a:r>
              <a:rPr lang="en-US" i="1" dirty="0"/>
              <a:t>South Coast Air Quality Management District v. EPA</a:t>
            </a:r>
            <a:r>
              <a:rPr lang="en-US" dirty="0"/>
              <a:t>.</a:t>
            </a:r>
          </a:p>
          <a:p>
            <a:pPr>
              <a:spcAft>
                <a:spcPts val="1200"/>
              </a:spcAft>
            </a:pPr>
            <a:r>
              <a:rPr lang="en-US" dirty="0"/>
              <a:t>On February 16, 2018, the D.C. Circuit Court vacated portions of the final rule including the Redesignation Substitute, among other issues.</a:t>
            </a:r>
          </a:p>
          <a:p>
            <a:pPr>
              <a:spcAft>
                <a:spcPts val="1200"/>
              </a:spcAft>
            </a:pPr>
            <a:r>
              <a:rPr lang="en-US" dirty="0"/>
              <a:t>The EPA filed a petition for rehearing on April 23, 2018.</a:t>
            </a:r>
          </a:p>
        </p:txBody>
      </p:sp>
    </p:spTree>
    <p:extLst>
      <p:ext uri="{BB962C8B-B14F-4D97-AF65-F5344CB8AC3E}">
        <p14:creationId xmlns:p14="http://schemas.microsoft.com/office/powerpoint/2010/main" val="36034270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239000" cy="5029200"/>
          </a:xfrm>
        </p:spPr>
        <p:txBody>
          <a:bodyPr/>
          <a:lstStyle/>
          <a:p>
            <a:pPr>
              <a:spcBef>
                <a:spcPts val="1800"/>
              </a:spcBef>
              <a:spcAft>
                <a:spcPts val="0"/>
              </a:spcAft>
            </a:pPr>
            <a:r>
              <a:rPr lang="en-US" dirty="0"/>
              <a:t>Standard is 0.075 ppm</a:t>
            </a:r>
          </a:p>
          <a:p>
            <a:pPr lvl="1">
              <a:spcBef>
                <a:spcPts val="1200"/>
              </a:spcBef>
            </a:pPr>
            <a:r>
              <a:rPr lang="en-US" dirty="0"/>
              <a:t>Design values of 75 ppb or less are attainment.</a:t>
            </a:r>
            <a:endParaRPr lang="en-US" sz="1600" dirty="0"/>
          </a:p>
          <a:p>
            <a:pPr>
              <a:spcBef>
                <a:spcPts val="1800"/>
              </a:spcBef>
              <a:spcAft>
                <a:spcPts val="0"/>
              </a:spcAft>
            </a:pPr>
            <a:r>
              <a:rPr lang="en-US" dirty="0"/>
              <a:t>EPA finalized designations May 21, 2012.</a:t>
            </a:r>
          </a:p>
          <a:p>
            <a:pPr lvl="1">
              <a:spcBef>
                <a:spcPts val="1200"/>
              </a:spcBef>
            </a:pPr>
            <a:r>
              <a:rPr lang="en-US" dirty="0"/>
              <a:t>July 20* established as the attainment date of each relevant calendar year</a:t>
            </a:r>
          </a:p>
          <a:p>
            <a:pPr>
              <a:spcBef>
                <a:spcPts val="1800"/>
              </a:spcBef>
              <a:spcAft>
                <a:spcPts val="0"/>
              </a:spcAft>
            </a:pPr>
            <a:r>
              <a:rPr lang="en-US" dirty="0"/>
              <a:t>HGB Area</a:t>
            </a:r>
          </a:p>
          <a:p>
            <a:pPr lvl="1">
              <a:spcBef>
                <a:spcPts val="1200"/>
              </a:spcBef>
            </a:pPr>
            <a:r>
              <a:rPr lang="en-US" dirty="0"/>
              <a:t>Brazoria, Chambers, Fort Bend, Galveston, Harris, Liberty, Montgomery, and Waller Counties</a:t>
            </a:r>
            <a:endParaRPr lang="en-US" sz="1600" dirty="0"/>
          </a:p>
          <a:p>
            <a:pPr>
              <a:spcBef>
                <a:spcPts val="1800"/>
              </a:spcBef>
              <a:spcAft>
                <a:spcPts val="0"/>
              </a:spcAft>
            </a:pPr>
            <a:r>
              <a:rPr lang="en-US" dirty="0"/>
              <a:t>DFW Area</a:t>
            </a:r>
          </a:p>
          <a:p>
            <a:pPr lvl="1">
              <a:spcBef>
                <a:spcPts val="1200"/>
              </a:spcBef>
            </a:pPr>
            <a:r>
              <a:rPr lang="en-US" dirty="0"/>
              <a:t>Collin, Dallas, Denton, Ellis, Johnson, Kaufman, Parker, Rockwall, Tarrant, and Wise Counties</a:t>
            </a:r>
          </a:p>
          <a:p>
            <a:pPr lvl="1">
              <a:spcBef>
                <a:spcPts val="1200"/>
              </a:spcBef>
            </a:pPr>
            <a:endParaRPr lang="en-US" sz="1200" dirty="0"/>
          </a:p>
          <a:p>
            <a:pPr marL="0" indent="0">
              <a:spcBef>
                <a:spcPts val="1800"/>
              </a:spcBef>
              <a:spcAft>
                <a:spcPts val="0"/>
              </a:spcAft>
              <a:buNone/>
            </a:pPr>
            <a:endParaRPr lang="en-US" sz="1200" dirty="0"/>
          </a:p>
          <a:p>
            <a:pPr lvl="1"/>
            <a:endParaRPr lang="en-US" sz="1400" dirty="0"/>
          </a:p>
          <a:p>
            <a:endParaRPr lang="en-US" dirty="0"/>
          </a:p>
          <a:p>
            <a:endParaRPr lang="en-US" dirty="0"/>
          </a:p>
        </p:txBody>
      </p:sp>
      <p:sp>
        <p:nvSpPr>
          <p:cNvPr id="4" name="Title 1"/>
          <p:cNvSpPr>
            <a:spLocks noGrp="1"/>
          </p:cNvSpPr>
          <p:nvPr>
            <p:ph type="title"/>
          </p:nvPr>
        </p:nvSpPr>
        <p:spPr/>
        <p:txBody>
          <a:bodyPr/>
          <a:lstStyle/>
          <a:p>
            <a:r>
              <a:rPr lang="en-US" dirty="0"/>
              <a:t>2008 Eight-Hour Ozone Standard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67600" cy="838200"/>
          </a:xfrm>
        </p:spPr>
        <p:txBody>
          <a:bodyPr/>
          <a:lstStyle/>
          <a:p>
            <a:r>
              <a:rPr lang="en-US" dirty="0"/>
              <a:t>HGB Area</a:t>
            </a:r>
          </a:p>
        </p:txBody>
      </p:sp>
      <p:sp>
        <p:nvSpPr>
          <p:cNvPr id="3" name="Content Placeholder 2"/>
          <p:cNvSpPr>
            <a:spLocks noGrp="1"/>
          </p:cNvSpPr>
          <p:nvPr>
            <p:ph idx="1"/>
          </p:nvPr>
        </p:nvSpPr>
        <p:spPr>
          <a:xfrm>
            <a:off x="990600" y="1143000"/>
            <a:ext cx="7696200" cy="5410200"/>
          </a:xfrm>
        </p:spPr>
        <p:txBody>
          <a:bodyPr/>
          <a:lstStyle/>
          <a:p>
            <a:pPr>
              <a:spcBef>
                <a:spcPts val="600"/>
              </a:spcBef>
              <a:spcAft>
                <a:spcPts val="600"/>
              </a:spcAft>
            </a:pPr>
            <a:r>
              <a:rPr lang="en-US" dirty="0"/>
              <a:t>Classified as a marginal nonattainment area for the 2008 ozone standard</a:t>
            </a:r>
            <a:endParaRPr lang="en-US" sz="1400" dirty="0"/>
          </a:p>
          <a:p>
            <a:pPr lvl="1">
              <a:spcBef>
                <a:spcPts val="600"/>
              </a:spcBef>
              <a:spcAft>
                <a:spcPts val="600"/>
              </a:spcAft>
            </a:pPr>
            <a:r>
              <a:rPr lang="en-US" dirty="0"/>
              <a:t>Attainment deadline was July 20, 2015.</a:t>
            </a:r>
          </a:p>
          <a:p>
            <a:pPr lvl="1">
              <a:spcBef>
                <a:spcPts val="600"/>
              </a:spcBef>
              <a:spcAft>
                <a:spcPts val="600"/>
              </a:spcAft>
            </a:pPr>
            <a:r>
              <a:rPr lang="en-US" dirty="0"/>
              <a:t>EPA approved a one-year extension to July 20, 2016.</a:t>
            </a:r>
          </a:p>
          <a:p>
            <a:pPr>
              <a:spcBef>
                <a:spcPts val="600"/>
              </a:spcBef>
            </a:pPr>
            <a:r>
              <a:rPr lang="en-US" dirty="0"/>
              <a:t>The EPA reclassified the area to moderate on December 14, 2016.</a:t>
            </a:r>
          </a:p>
          <a:p>
            <a:pPr lvl="1">
              <a:spcBef>
                <a:spcPts val="600"/>
              </a:spcBef>
            </a:pPr>
            <a:r>
              <a:rPr lang="en-US" dirty="0"/>
              <a:t>Attainment deadline is July 20, 2018. </a:t>
            </a:r>
          </a:p>
          <a:p>
            <a:pPr lvl="1">
              <a:spcBef>
                <a:spcPts val="600"/>
              </a:spcBef>
            </a:pPr>
            <a:r>
              <a:rPr lang="en-US" dirty="0"/>
              <a:t>Area had to attain by end of 2017.</a:t>
            </a:r>
          </a:p>
          <a:p>
            <a:pPr>
              <a:spcBef>
                <a:spcPts val="600"/>
              </a:spcBef>
            </a:pPr>
            <a:r>
              <a:rPr lang="en-US" dirty="0"/>
              <a:t>Attainment Demonstration and Reasonable Further Progress (RFP) SIP revisions were adopted December 15, 2016 and due to EPA January 1, 2017.</a:t>
            </a:r>
          </a:p>
          <a:p>
            <a:pPr marL="457200" lvl="1" indent="0">
              <a:buNone/>
            </a:pPr>
            <a:endParaRPr lang="en-US" sz="1400" dirty="0"/>
          </a:p>
          <a:p>
            <a:endParaRPr lang="en-US" dirty="0"/>
          </a:p>
          <a:p>
            <a:pPr>
              <a:buNone/>
            </a:pP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858000" cy="838200"/>
          </a:xfrm>
        </p:spPr>
        <p:txBody>
          <a:bodyPr/>
          <a:lstStyle/>
          <a:p>
            <a:r>
              <a:rPr lang="en-US" dirty="0"/>
              <a:t>DFW Area</a:t>
            </a:r>
          </a:p>
        </p:txBody>
      </p:sp>
      <p:sp>
        <p:nvSpPr>
          <p:cNvPr id="3" name="Content Placeholder 2"/>
          <p:cNvSpPr>
            <a:spLocks noGrp="1"/>
          </p:cNvSpPr>
          <p:nvPr>
            <p:ph idx="1"/>
          </p:nvPr>
        </p:nvSpPr>
        <p:spPr>
          <a:xfrm>
            <a:off x="990600" y="1371600"/>
            <a:ext cx="7696200" cy="5105400"/>
          </a:xfrm>
        </p:spPr>
        <p:txBody>
          <a:bodyPr/>
          <a:lstStyle/>
          <a:p>
            <a:pPr lvl="0">
              <a:spcBef>
                <a:spcPts val="2400"/>
              </a:spcBef>
              <a:spcAft>
                <a:spcPts val="0"/>
              </a:spcAft>
            </a:pPr>
            <a:r>
              <a:rPr lang="en-US" dirty="0">
                <a:solidFill>
                  <a:srgbClr val="000000"/>
                </a:solidFill>
              </a:rPr>
              <a:t>Classified as a moderate nonattainment area for the 2008 standard</a:t>
            </a:r>
          </a:p>
          <a:p>
            <a:pPr lvl="1">
              <a:spcBef>
                <a:spcPts val="1200"/>
              </a:spcBef>
            </a:pPr>
            <a:r>
              <a:rPr lang="en-US" dirty="0">
                <a:solidFill>
                  <a:srgbClr val="000000"/>
                </a:solidFill>
              </a:rPr>
              <a:t>Wise </a:t>
            </a:r>
            <a:r>
              <a:rPr lang="en-US" dirty="0"/>
              <a:t>County added to nonattainment area</a:t>
            </a:r>
          </a:p>
          <a:p>
            <a:pPr lvl="1">
              <a:spcBef>
                <a:spcPts val="1200"/>
              </a:spcBef>
            </a:pPr>
            <a:r>
              <a:rPr lang="en-US" dirty="0"/>
              <a:t>Attainment deadline July 20, 2018</a:t>
            </a:r>
          </a:p>
          <a:p>
            <a:pPr>
              <a:spcBef>
                <a:spcPts val="1200"/>
              </a:spcBef>
            </a:pPr>
            <a:r>
              <a:rPr lang="en-US" dirty="0"/>
              <a:t>RFP SIP revision adopted on June 3, 2015</a:t>
            </a:r>
          </a:p>
          <a:p>
            <a:pPr>
              <a:spcBef>
                <a:spcPts val="1200"/>
              </a:spcBef>
            </a:pPr>
            <a:r>
              <a:rPr lang="en-US" dirty="0">
                <a:solidFill>
                  <a:srgbClr val="000000"/>
                </a:solidFill>
              </a:rPr>
              <a:t>Attainment Demonstration </a:t>
            </a:r>
            <a:r>
              <a:rPr lang="en-US" dirty="0"/>
              <a:t>adopted on July 6, 2016</a:t>
            </a:r>
          </a:p>
          <a:p>
            <a:pPr lvl="1">
              <a:spcBef>
                <a:spcPts val="1200"/>
              </a:spcBef>
            </a:pPr>
            <a:r>
              <a:rPr lang="en-US" dirty="0"/>
              <a:t>Due to court decision, the TCEQ developed this attainment demonstration SIP revision to reflect the 2017 attainment year.</a:t>
            </a:r>
          </a:p>
          <a:p>
            <a:pPr lvl="1">
              <a:spcBef>
                <a:spcPts val="1200"/>
              </a:spcBef>
            </a:pPr>
            <a:r>
              <a:rPr lang="en-US" dirty="0"/>
              <a:t>EPA proposed approval of the SIP revision on May 3, 2018</a:t>
            </a:r>
          </a:p>
          <a:p>
            <a:pPr>
              <a:lnSpc>
                <a:spcPct val="100000"/>
              </a:lnSpc>
            </a:pPr>
            <a:endParaRPr lang="en-US" dirty="0"/>
          </a:p>
          <a:p>
            <a:pPr>
              <a:buNone/>
            </a:pPr>
            <a:endParaRPr lang="en-US" dirty="0"/>
          </a:p>
        </p:txBody>
      </p:sp>
    </p:spTree>
    <p:extLst>
      <p:ext uri="{BB962C8B-B14F-4D97-AF65-F5344CB8AC3E}">
        <p14:creationId xmlns:p14="http://schemas.microsoft.com/office/powerpoint/2010/main" val="24314103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A982-0D62-4F68-9595-A084A63641A3}"/>
              </a:ext>
            </a:extLst>
          </p:cNvPr>
          <p:cNvSpPr>
            <a:spLocks noGrp="1"/>
          </p:cNvSpPr>
          <p:nvPr>
            <p:ph type="title"/>
          </p:nvPr>
        </p:nvSpPr>
        <p:spPr/>
        <p:txBody>
          <a:bodyPr/>
          <a:lstStyle/>
          <a:p>
            <a:r>
              <a:rPr lang="en-US" dirty="0"/>
              <a:t>DFW RACT Update SIP</a:t>
            </a:r>
          </a:p>
        </p:txBody>
      </p:sp>
      <p:sp>
        <p:nvSpPr>
          <p:cNvPr id="3" name="Content Placeholder 2">
            <a:extLst>
              <a:ext uri="{FF2B5EF4-FFF2-40B4-BE49-F238E27FC236}">
                <a16:creationId xmlns:a16="http://schemas.microsoft.com/office/drawing/2014/main" id="{106338CE-45E3-4807-89B9-76FDD6318EF1}"/>
              </a:ext>
            </a:extLst>
          </p:cNvPr>
          <p:cNvSpPr>
            <a:spLocks noGrp="1"/>
          </p:cNvSpPr>
          <p:nvPr>
            <p:ph idx="1"/>
          </p:nvPr>
        </p:nvSpPr>
        <p:spPr/>
        <p:txBody>
          <a:bodyPr/>
          <a:lstStyle/>
          <a:p>
            <a:r>
              <a:rPr lang="en-US" dirty="0"/>
              <a:t>The proposed DFW RACT Update SIP revision and voluntary Agreed Order between the TCEQ and TXI Operations, LP were approved by the commission on April 4, 2018.</a:t>
            </a:r>
          </a:p>
          <a:p>
            <a:pPr lvl="1"/>
            <a:r>
              <a:rPr lang="en-US" dirty="0"/>
              <a:t>The SIP revision would address the EPA’s final conditional approval of RACT.</a:t>
            </a:r>
          </a:p>
          <a:p>
            <a:pPr lvl="1"/>
            <a:r>
              <a:rPr lang="en-US" dirty="0"/>
              <a:t>The Agreed Order incorporates certain permit conditions as NO</a:t>
            </a:r>
            <a:r>
              <a:rPr lang="en-US" baseline="-25000" dirty="0"/>
              <a:t>X</a:t>
            </a:r>
            <a:r>
              <a:rPr lang="en-US" dirty="0"/>
              <a:t> RACT.</a:t>
            </a:r>
          </a:p>
          <a:p>
            <a:pPr lvl="1"/>
            <a:r>
              <a:rPr lang="en-US" dirty="0"/>
              <a:t>Adoption agenda is scheduled for September 26, 2018</a:t>
            </a:r>
          </a:p>
        </p:txBody>
      </p:sp>
    </p:spTree>
    <p:extLst>
      <p:ext uri="{BB962C8B-B14F-4D97-AF65-F5344CB8AC3E}">
        <p14:creationId xmlns:p14="http://schemas.microsoft.com/office/powerpoint/2010/main" val="162689161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Eight-Hour Ozone NAAQS</a:t>
            </a:r>
          </a:p>
        </p:txBody>
      </p:sp>
      <p:sp>
        <p:nvSpPr>
          <p:cNvPr id="3" name="Content Placeholder 2"/>
          <p:cNvSpPr>
            <a:spLocks noGrp="1"/>
          </p:cNvSpPr>
          <p:nvPr>
            <p:ph idx="1"/>
          </p:nvPr>
        </p:nvSpPr>
        <p:spPr>
          <a:xfrm>
            <a:off x="304800" y="1143000"/>
            <a:ext cx="8686800" cy="4756150"/>
          </a:xfrm>
        </p:spPr>
        <p:txBody>
          <a:bodyPr/>
          <a:lstStyle/>
          <a:p>
            <a:pPr>
              <a:spcAft>
                <a:spcPts val="1200"/>
              </a:spcAft>
            </a:pPr>
            <a:r>
              <a:rPr lang="en-US" sz="2200" dirty="0"/>
              <a:t>On October 1, 2015, the EPA lowered the NAAQS for ground-level ozone to 70 ppb.</a:t>
            </a:r>
          </a:p>
          <a:p>
            <a:pPr>
              <a:spcAft>
                <a:spcPts val="0"/>
              </a:spcAft>
            </a:pPr>
            <a:r>
              <a:rPr lang="en-US" sz="2200" dirty="0"/>
              <a:t>Original state designation recommendations </a:t>
            </a:r>
          </a:p>
          <a:p>
            <a:pPr lvl="1">
              <a:spcAft>
                <a:spcPts val="0"/>
              </a:spcAft>
            </a:pPr>
            <a:r>
              <a:rPr lang="en-US" sz="1900" dirty="0"/>
              <a:t>Based on 2015 design values </a:t>
            </a:r>
          </a:p>
          <a:p>
            <a:pPr lvl="1">
              <a:spcAft>
                <a:spcPts val="1200"/>
              </a:spcAft>
            </a:pPr>
            <a:r>
              <a:rPr lang="en-US" sz="1900" dirty="0"/>
              <a:t>Recommended nonattainment for the DFW and HGB areas as well as Hood, El Paso, and Bexar Counties.</a:t>
            </a:r>
          </a:p>
          <a:p>
            <a:pPr>
              <a:spcAft>
                <a:spcPts val="0"/>
              </a:spcAft>
            </a:pPr>
            <a:r>
              <a:rPr lang="en-US" sz="2200" dirty="0"/>
              <a:t>Revised Recommendations</a:t>
            </a:r>
          </a:p>
          <a:p>
            <a:pPr lvl="1">
              <a:spcAft>
                <a:spcPts val="0"/>
              </a:spcAft>
            </a:pPr>
            <a:r>
              <a:rPr lang="en-US" sz="1900" dirty="0"/>
              <a:t>August 23, 2017 updated recommendation from TCEQ</a:t>
            </a:r>
          </a:p>
          <a:p>
            <a:pPr lvl="2">
              <a:spcAft>
                <a:spcPts val="0"/>
              </a:spcAft>
            </a:pPr>
            <a:r>
              <a:rPr lang="en-US" sz="1900" dirty="0"/>
              <a:t>Based on final 2016 monitoring data and information from exceptional events </a:t>
            </a:r>
          </a:p>
          <a:p>
            <a:pPr lvl="2">
              <a:spcAft>
                <a:spcPts val="0"/>
              </a:spcAft>
            </a:pPr>
            <a:r>
              <a:rPr lang="en-US" sz="1900" dirty="0"/>
              <a:t>Updated the recommendations for Hood and El Paso Counties to attainment </a:t>
            </a:r>
          </a:p>
          <a:p>
            <a:pPr lvl="1">
              <a:spcAft>
                <a:spcPts val="0"/>
              </a:spcAft>
            </a:pPr>
            <a:r>
              <a:rPr lang="en-US" sz="1900" dirty="0"/>
              <a:t>September 27, 2017 letter from the governor </a:t>
            </a:r>
          </a:p>
          <a:p>
            <a:pPr lvl="2">
              <a:spcAft>
                <a:spcPts val="1200"/>
              </a:spcAft>
            </a:pPr>
            <a:r>
              <a:rPr lang="en-US" sz="1900" dirty="0"/>
              <a:t>No new areas in Texas should be designated nonattainment</a:t>
            </a:r>
          </a:p>
        </p:txBody>
      </p:sp>
    </p:spTree>
    <p:extLst>
      <p:ext uri="{BB962C8B-B14F-4D97-AF65-F5344CB8AC3E}">
        <p14:creationId xmlns:p14="http://schemas.microsoft.com/office/powerpoint/2010/main" val="1757312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C5F2-1778-4B1C-9263-0DA3C9F10664}"/>
              </a:ext>
            </a:extLst>
          </p:cNvPr>
          <p:cNvSpPr>
            <a:spLocks noGrp="1"/>
          </p:cNvSpPr>
          <p:nvPr>
            <p:ph type="title"/>
          </p:nvPr>
        </p:nvSpPr>
        <p:spPr/>
        <p:txBody>
          <a:bodyPr/>
          <a:lstStyle/>
          <a:p>
            <a:r>
              <a:rPr lang="en-US" dirty="0"/>
              <a:t>EPA Designations</a:t>
            </a:r>
          </a:p>
        </p:txBody>
      </p:sp>
      <p:sp>
        <p:nvSpPr>
          <p:cNvPr id="3" name="Content Placeholder 2">
            <a:extLst>
              <a:ext uri="{FF2B5EF4-FFF2-40B4-BE49-F238E27FC236}">
                <a16:creationId xmlns:a16="http://schemas.microsoft.com/office/drawing/2014/main" id="{348783B5-A9A6-4ACC-988F-222838DC384A}"/>
              </a:ext>
            </a:extLst>
          </p:cNvPr>
          <p:cNvSpPr>
            <a:spLocks noGrp="1"/>
          </p:cNvSpPr>
          <p:nvPr>
            <p:ph idx="1"/>
          </p:nvPr>
        </p:nvSpPr>
        <p:spPr>
          <a:xfrm>
            <a:off x="609600" y="1219200"/>
            <a:ext cx="8077200" cy="4267200"/>
          </a:xfrm>
        </p:spPr>
        <p:txBody>
          <a:bodyPr/>
          <a:lstStyle/>
          <a:p>
            <a:r>
              <a:rPr lang="en-US" b="1" dirty="0"/>
              <a:t>Round One: </a:t>
            </a:r>
            <a:r>
              <a:rPr lang="en-US" dirty="0"/>
              <a:t>Attainment/Unclassifiable designations made on November 16, 2017 for majority of Texas counties, effective January 16, 2018</a:t>
            </a:r>
          </a:p>
          <a:p>
            <a:r>
              <a:rPr lang="en-US" b="1" dirty="0"/>
              <a:t>Round Two: </a:t>
            </a:r>
            <a:r>
              <a:rPr lang="en-US" dirty="0"/>
              <a:t>Designations by April 30, 2018</a:t>
            </a:r>
          </a:p>
          <a:p>
            <a:pPr lvl="1"/>
            <a:r>
              <a:rPr lang="en-US" sz="2400" dirty="0"/>
              <a:t>EPA sent 120-day letters on December 22, 2017 for remaining area designations</a:t>
            </a:r>
          </a:p>
          <a:p>
            <a:pPr lvl="1"/>
            <a:r>
              <a:rPr lang="en-US" sz="2400" dirty="0"/>
              <a:t>EPA proposed nonattainment for eight-county HGB area and 10-county DFW area</a:t>
            </a:r>
          </a:p>
          <a:p>
            <a:pPr lvl="1"/>
            <a:r>
              <a:rPr lang="en-US" sz="2400" dirty="0"/>
              <a:t>EPA proposed attainment/unclassifiable for Hood and El Paso Counties</a:t>
            </a:r>
          </a:p>
        </p:txBody>
      </p:sp>
    </p:spTree>
    <p:extLst>
      <p:ext uri="{BB962C8B-B14F-4D97-AF65-F5344CB8AC3E}">
        <p14:creationId xmlns:p14="http://schemas.microsoft.com/office/powerpoint/2010/main" val="626009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858000" cy="838200"/>
          </a:xfrm>
        </p:spPr>
        <p:txBody>
          <a:bodyPr/>
          <a:lstStyle/>
          <a:p>
            <a:r>
              <a:rPr lang="en-US" dirty="0"/>
              <a:t>National Ambient Air Quality Standards</a:t>
            </a:r>
          </a:p>
        </p:txBody>
      </p:sp>
      <p:sp>
        <p:nvSpPr>
          <p:cNvPr id="3" name="Content Placeholder 2"/>
          <p:cNvSpPr>
            <a:spLocks noGrp="1"/>
          </p:cNvSpPr>
          <p:nvPr>
            <p:ph idx="1"/>
          </p:nvPr>
        </p:nvSpPr>
        <p:spPr>
          <a:xfrm>
            <a:off x="990600" y="1295400"/>
            <a:ext cx="7239000" cy="4267200"/>
          </a:xfrm>
        </p:spPr>
        <p:txBody>
          <a:bodyPr/>
          <a:lstStyle/>
          <a:p>
            <a:r>
              <a:rPr lang="en-US" dirty="0"/>
              <a:t>Required by the Federal Clean Air Act (FCAA)</a:t>
            </a:r>
          </a:p>
          <a:p>
            <a:r>
              <a:rPr lang="en-US" dirty="0"/>
              <a:t>The United States Environmental Protection Agency (EPA) sets these health-based standards for clean air, called National Ambient Air Quality Standards (NAAQS), for six criteria air pollutants:</a:t>
            </a:r>
          </a:p>
          <a:p>
            <a:pPr lvl="1"/>
            <a:r>
              <a:rPr lang="en-US" dirty="0"/>
              <a:t>Ground-Level Ozone (O</a:t>
            </a:r>
            <a:r>
              <a:rPr lang="en-US" baseline="-25000" dirty="0"/>
              <a:t>3</a:t>
            </a:r>
            <a:r>
              <a:rPr lang="en-US" dirty="0"/>
              <a:t>);</a:t>
            </a:r>
          </a:p>
          <a:p>
            <a:pPr lvl="1"/>
            <a:r>
              <a:rPr lang="en-US" dirty="0"/>
              <a:t>Particulate Matter (PM);</a:t>
            </a:r>
          </a:p>
          <a:p>
            <a:pPr lvl="1"/>
            <a:r>
              <a:rPr lang="en-US" dirty="0"/>
              <a:t>Nitrogen Dioxide (NO</a:t>
            </a:r>
            <a:r>
              <a:rPr lang="en-US" baseline="-25000" dirty="0"/>
              <a:t>2</a:t>
            </a:r>
            <a:r>
              <a:rPr lang="en-US" dirty="0"/>
              <a:t>);</a:t>
            </a:r>
          </a:p>
          <a:p>
            <a:pPr lvl="1"/>
            <a:r>
              <a:rPr lang="en-US" dirty="0"/>
              <a:t>Sulfur Dioxide (SO</a:t>
            </a:r>
            <a:r>
              <a:rPr lang="en-US" baseline="-25000" dirty="0"/>
              <a:t>2</a:t>
            </a:r>
            <a:r>
              <a:rPr lang="en-US" dirty="0"/>
              <a:t>);</a:t>
            </a:r>
          </a:p>
          <a:p>
            <a:pPr lvl="1"/>
            <a:r>
              <a:rPr lang="en-US" dirty="0"/>
              <a:t>Carbon Monoxide (CO); and</a:t>
            </a:r>
          </a:p>
          <a:p>
            <a:pPr lvl="1"/>
            <a:r>
              <a:rPr lang="en-US" dirty="0"/>
              <a:t>Lead (Pb).</a:t>
            </a:r>
          </a:p>
          <a:p>
            <a:pPr lvl="1">
              <a:buNone/>
            </a:pPr>
            <a:endParaRPr lang="en-US" dirty="0"/>
          </a:p>
        </p:txBody>
      </p:sp>
    </p:spTree>
    <p:extLst>
      <p:ext uri="{BB962C8B-B14F-4D97-AF65-F5344CB8AC3E}">
        <p14:creationId xmlns:p14="http://schemas.microsoft.com/office/powerpoint/2010/main" val="275243398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B5DE-6294-4F69-930C-A94BAF5F835A}"/>
              </a:ext>
            </a:extLst>
          </p:cNvPr>
          <p:cNvSpPr>
            <a:spLocks noGrp="1"/>
          </p:cNvSpPr>
          <p:nvPr>
            <p:ph type="title"/>
          </p:nvPr>
        </p:nvSpPr>
        <p:spPr/>
        <p:txBody>
          <a:bodyPr/>
          <a:lstStyle/>
          <a:p>
            <a:r>
              <a:rPr lang="en-US" dirty="0"/>
              <a:t>Round Two 120-Day Response</a:t>
            </a:r>
          </a:p>
        </p:txBody>
      </p:sp>
      <p:sp>
        <p:nvSpPr>
          <p:cNvPr id="3" name="Content Placeholder 2">
            <a:extLst>
              <a:ext uri="{FF2B5EF4-FFF2-40B4-BE49-F238E27FC236}">
                <a16:creationId xmlns:a16="http://schemas.microsoft.com/office/drawing/2014/main" id="{6121643D-B17B-4692-A6A2-3644756B13EE}"/>
              </a:ext>
            </a:extLst>
          </p:cNvPr>
          <p:cNvSpPr>
            <a:spLocks noGrp="1"/>
          </p:cNvSpPr>
          <p:nvPr>
            <p:ph idx="1"/>
          </p:nvPr>
        </p:nvSpPr>
        <p:spPr>
          <a:xfrm>
            <a:off x="609600" y="1295400"/>
            <a:ext cx="8077200" cy="4267200"/>
          </a:xfrm>
        </p:spPr>
        <p:txBody>
          <a:bodyPr/>
          <a:lstStyle/>
          <a:p>
            <a:pPr>
              <a:spcAft>
                <a:spcPts val="1200"/>
              </a:spcAft>
            </a:pPr>
            <a:r>
              <a:rPr lang="en-US" sz="2800" dirty="0"/>
              <a:t>Revised recommendation for HGB and DFW areas</a:t>
            </a:r>
          </a:p>
          <a:p>
            <a:pPr>
              <a:spcAft>
                <a:spcPts val="1200"/>
              </a:spcAft>
            </a:pPr>
            <a:r>
              <a:rPr lang="en-US" sz="2800" dirty="0"/>
              <a:t>Texas recommended attainment/unclassifiable designations for:</a:t>
            </a:r>
          </a:p>
          <a:p>
            <a:pPr lvl="1">
              <a:spcAft>
                <a:spcPts val="600"/>
              </a:spcAft>
            </a:pPr>
            <a:r>
              <a:rPr lang="en-US" sz="2400" dirty="0"/>
              <a:t>Rockwall County in the DFW area </a:t>
            </a:r>
          </a:p>
          <a:p>
            <a:pPr lvl="1">
              <a:spcAft>
                <a:spcPts val="1200"/>
              </a:spcAft>
            </a:pPr>
            <a:r>
              <a:rPr lang="en-US" sz="2400" dirty="0"/>
              <a:t>Liberty and Waller Counties in the HGB area</a:t>
            </a:r>
          </a:p>
          <a:p>
            <a:pPr marL="0" indent="0">
              <a:spcAft>
                <a:spcPts val="1200"/>
              </a:spcAft>
              <a:buNone/>
            </a:pPr>
            <a:endParaRPr lang="en-US" sz="2400" dirty="0"/>
          </a:p>
        </p:txBody>
      </p:sp>
    </p:spTree>
    <p:extLst>
      <p:ext uri="{BB962C8B-B14F-4D97-AF65-F5344CB8AC3E}">
        <p14:creationId xmlns:p14="http://schemas.microsoft.com/office/powerpoint/2010/main" val="22317312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5A3C-2645-44BC-91F6-C9DB215D7994}"/>
              </a:ext>
            </a:extLst>
          </p:cNvPr>
          <p:cNvSpPr>
            <a:spLocks noGrp="1"/>
          </p:cNvSpPr>
          <p:nvPr>
            <p:ph type="title"/>
          </p:nvPr>
        </p:nvSpPr>
        <p:spPr/>
        <p:txBody>
          <a:bodyPr/>
          <a:lstStyle/>
          <a:p>
            <a:r>
              <a:rPr lang="en-US" dirty="0"/>
              <a:t>Final Round Two Designations</a:t>
            </a:r>
          </a:p>
        </p:txBody>
      </p:sp>
      <p:sp>
        <p:nvSpPr>
          <p:cNvPr id="3" name="Content Placeholder 2">
            <a:extLst>
              <a:ext uri="{FF2B5EF4-FFF2-40B4-BE49-F238E27FC236}">
                <a16:creationId xmlns:a16="http://schemas.microsoft.com/office/drawing/2014/main" id="{5C46E3BA-0DA8-4720-8806-5DB68922239F}"/>
              </a:ext>
            </a:extLst>
          </p:cNvPr>
          <p:cNvSpPr>
            <a:spLocks noGrp="1"/>
          </p:cNvSpPr>
          <p:nvPr>
            <p:ph idx="1"/>
          </p:nvPr>
        </p:nvSpPr>
        <p:spPr>
          <a:xfrm>
            <a:off x="914400" y="1600200"/>
            <a:ext cx="7239000" cy="4267200"/>
          </a:xfrm>
        </p:spPr>
        <p:txBody>
          <a:bodyPr/>
          <a:lstStyle/>
          <a:p>
            <a:r>
              <a:rPr lang="en-US" dirty="0"/>
              <a:t>Designations signed on April 30, 2018</a:t>
            </a:r>
          </a:p>
          <a:p>
            <a:r>
              <a:rPr lang="en-US" dirty="0"/>
              <a:t>Nine-county DFW nonattainment area:</a:t>
            </a:r>
          </a:p>
          <a:p>
            <a:pPr lvl="1"/>
            <a:r>
              <a:rPr lang="en-US" dirty="0"/>
              <a:t>Collin, Dallas, Denton, Ellis, Johnson, Kaufman, Parker, Tarrant, and Wise Counties</a:t>
            </a:r>
          </a:p>
          <a:p>
            <a:r>
              <a:rPr lang="en-US" dirty="0"/>
              <a:t>Six-county HGB nonattainment area:</a:t>
            </a:r>
          </a:p>
          <a:p>
            <a:pPr lvl="1"/>
            <a:r>
              <a:rPr lang="en-US" dirty="0"/>
              <a:t>Brazoria, Chambers, Fort Bend, Galveston, Harris, and Montgomery Counties</a:t>
            </a:r>
          </a:p>
          <a:p>
            <a:r>
              <a:rPr lang="en-US" dirty="0"/>
              <a:t>All other counties designated attainment/unclassifiable</a:t>
            </a:r>
          </a:p>
          <a:p>
            <a:pPr lvl="1"/>
            <a:endParaRPr lang="en-US" dirty="0"/>
          </a:p>
        </p:txBody>
      </p:sp>
    </p:spTree>
    <p:extLst>
      <p:ext uri="{BB962C8B-B14F-4D97-AF65-F5344CB8AC3E}">
        <p14:creationId xmlns:p14="http://schemas.microsoft.com/office/powerpoint/2010/main" val="41325488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8294-5DC6-4BA4-B4D7-6D0FF76E43A1}"/>
              </a:ext>
            </a:extLst>
          </p:cNvPr>
          <p:cNvSpPr>
            <a:spLocks noGrp="1"/>
          </p:cNvSpPr>
          <p:nvPr>
            <p:ph type="title"/>
          </p:nvPr>
        </p:nvSpPr>
        <p:spPr/>
        <p:txBody>
          <a:bodyPr/>
          <a:lstStyle/>
          <a:p>
            <a:r>
              <a:rPr lang="en-US" dirty="0"/>
              <a:t>San Antonio Designations</a:t>
            </a:r>
          </a:p>
        </p:txBody>
      </p:sp>
      <p:sp>
        <p:nvSpPr>
          <p:cNvPr id="3" name="Content Placeholder 2">
            <a:extLst>
              <a:ext uri="{FF2B5EF4-FFF2-40B4-BE49-F238E27FC236}">
                <a16:creationId xmlns:a16="http://schemas.microsoft.com/office/drawing/2014/main" id="{A40DE7F8-9B23-4189-B70E-D48C723F4376}"/>
              </a:ext>
            </a:extLst>
          </p:cNvPr>
          <p:cNvSpPr>
            <a:spLocks noGrp="1"/>
          </p:cNvSpPr>
          <p:nvPr>
            <p:ph idx="1"/>
          </p:nvPr>
        </p:nvSpPr>
        <p:spPr>
          <a:xfrm>
            <a:off x="838200" y="1219200"/>
            <a:ext cx="7696200" cy="4648200"/>
          </a:xfrm>
        </p:spPr>
        <p:txBody>
          <a:bodyPr/>
          <a:lstStyle/>
          <a:p>
            <a:r>
              <a:rPr lang="en-US" sz="2500" dirty="0"/>
              <a:t>EPA requested additional information regarding designation recommendations for the San Antonio area on January 19, 2018.</a:t>
            </a:r>
          </a:p>
          <a:p>
            <a:r>
              <a:rPr lang="en-US" sz="2500" dirty="0"/>
              <a:t>March 19, 2018 120-day letter</a:t>
            </a:r>
          </a:p>
          <a:p>
            <a:pPr lvl="1"/>
            <a:r>
              <a:rPr lang="en-US" sz="2200" dirty="0"/>
              <a:t>EPA proposed attainment/unclassifiable designations for Atascosa, Bandera, Comal, Guadalupe, Kendall, Medina, and Wilson Counties.</a:t>
            </a:r>
          </a:p>
          <a:p>
            <a:pPr lvl="1">
              <a:spcAft>
                <a:spcPts val="600"/>
              </a:spcAft>
            </a:pPr>
            <a:r>
              <a:rPr lang="en-US" sz="2200" dirty="0"/>
              <a:t>EPA proposed to modify the governor’s recommendation for Bexar County.</a:t>
            </a:r>
          </a:p>
          <a:p>
            <a:pPr lvl="2">
              <a:spcAft>
                <a:spcPts val="600"/>
              </a:spcAft>
            </a:pPr>
            <a:r>
              <a:rPr lang="en-US" sz="2200" dirty="0"/>
              <a:t>At best, unclassifiable.</a:t>
            </a:r>
          </a:p>
          <a:p>
            <a:pPr lvl="1">
              <a:spcAft>
                <a:spcPts val="600"/>
              </a:spcAft>
            </a:pPr>
            <a:r>
              <a:rPr lang="en-US" sz="2200" dirty="0"/>
              <a:t>Texas’ response due May 11, 2018.</a:t>
            </a:r>
          </a:p>
          <a:p>
            <a:r>
              <a:rPr lang="en-US" sz="2500" dirty="0"/>
              <a:t>Final designations by July 17, 2018</a:t>
            </a:r>
          </a:p>
        </p:txBody>
      </p:sp>
    </p:spTree>
    <p:extLst>
      <p:ext uri="{BB962C8B-B14F-4D97-AF65-F5344CB8AC3E}">
        <p14:creationId xmlns:p14="http://schemas.microsoft.com/office/powerpoint/2010/main" val="20146672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41E34C5-ABFE-41AB-B32E-C1BFAAFFD6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585" t="5357" r="6167" b="7553"/>
          <a:stretch/>
        </p:blipFill>
        <p:spPr>
          <a:xfrm>
            <a:off x="1338743" y="1060343"/>
            <a:ext cx="6858000" cy="5543977"/>
          </a:xfrm>
        </p:spPr>
      </p:pic>
      <p:sp>
        <p:nvSpPr>
          <p:cNvPr id="4" name="Title 3">
            <a:extLst>
              <a:ext uri="{FF2B5EF4-FFF2-40B4-BE49-F238E27FC236}">
                <a16:creationId xmlns:a16="http://schemas.microsoft.com/office/drawing/2014/main" id="{4692395C-0458-4BBB-85DF-22D92B8C4B06}"/>
              </a:ext>
            </a:extLst>
          </p:cNvPr>
          <p:cNvSpPr>
            <a:spLocks noGrp="1"/>
          </p:cNvSpPr>
          <p:nvPr>
            <p:ph type="title"/>
          </p:nvPr>
        </p:nvSpPr>
        <p:spPr/>
        <p:txBody>
          <a:bodyPr/>
          <a:lstStyle/>
          <a:p>
            <a:r>
              <a:rPr lang="en-US" dirty="0"/>
              <a:t>County Designations for the 2015 Ozone NAAQS</a:t>
            </a:r>
          </a:p>
        </p:txBody>
      </p:sp>
      <p:sp>
        <p:nvSpPr>
          <p:cNvPr id="8" name="TextBox 7">
            <a:extLst>
              <a:ext uri="{FF2B5EF4-FFF2-40B4-BE49-F238E27FC236}">
                <a16:creationId xmlns:a16="http://schemas.microsoft.com/office/drawing/2014/main" id="{0ACF6168-6EB6-44E1-AE82-F3DF02E75CD9}"/>
              </a:ext>
            </a:extLst>
          </p:cNvPr>
          <p:cNvSpPr txBox="1"/>
          <p:nvPr/>
        </p:nvSpPr>
        <p:spPr>
          <a:xfrm>
            <a:off x="6781800" y="5791200"/>
            <a:ext cx="220980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*As of May 4, 2018. Designations are based off of 2016 eight-hour ozone design values.</a:t>
            </a:r>
          </a:p>
        </p:txBody>
      </p:sp>
    </p:spTree>
    <p:extLst>
      <p:ext uri="{BB962C8B-B14F-4D97-AF65-F5344CB8AC3E}">
        <p14:creationId xmlns:p14="http://schemas.microsoft.com/office/powerpoint/2010/main" val="42869425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Ozone NAAQS Proposed Implementation Rule</a:t>
            </a:r>
          </a:p>
        </p:txBody>
      </p:sp>
      <p:sp>
        <p:nvSpPr>
          <p:cNvPr id="3" name="Content Placeholder 2"/>
          <p:cNvSpPr>
            <a:spLocks noGrp="1"/>
          </p:cNvSpPr>
          <p:nvPr>
            <p:ph idx="1"/>
          </p:nvPr>
        </p:nvSpPr>
        <p:spPr>
          <a:xfrm>
            <a:off x="685800" y="990600"/>
            <a:ext cx="8153400" cy="4267200"/>
          </a:xfrm>
        </p:spPr>
        <p:txBody>
          <a:bodyPr/>
          <a:lstStyle/>
          <a:p>
            <a:r>
              <a:rPr lang="en-US" dirty="0"/>
              <a:t>Options for revoking the 2008 ozone NAAQS</a:t>
            </a:r>
          </a:p>
          <a:p>
            <a:pPr lvl="1">
              <a:spcBef>
                <a:spcPts val="0"/>
              </a:spcBef>
            </a:pPr>
            <a:r>
              <a:rPr lang="en-US" dirty="0"/>
              <a:t>1) One year from 2015 ozone NAAQS designations for the entire country</a:t>
            </a:r>
          </a:p>
          <a:p>
            <a:pPr lvl="1"/>
            <a:r>
              <a:rPr lang="en-US" dirty="0"/>
              <a:t>2) For areas designated nonattainment for the 2008 ozone NAAQS at the time of designations for the 2015 ozone NAAQS, only after approval of a maintenance plan for the 2008 NAAQS</a:t>
            </a:r>
            <a:endParaRPr lang="en-US" sz="2400" dirty="0"/>
          </a:p>
          <a:p>
            <a:pPr>
              <a:spcAft>
                <a:spcPts val="0"/>
              </a:spcAft>
            </a:pPr>
            <a:r>
              <a:rPr lang="en-US" dirty="0"/>
              <a:t>Reasonably available control measures (RACM) for sources outside the nonattainment area</a:t>
            </a:r>
          </a:p>
          <a:p>
            <a:pPr lvl="1">
              <a:spcBef>
                <a:spcPts val="0"/>
              </a:spcBef>
            </a:pPr>
            <a:r>
              <a:rPr lang="en-US" dirty="0"/>
              <a:t>evaluate and implement RACM for sources located outside the nonattainment area, but within the state, for nonattainment areas classified as moderate or above</a:t>
            </a:r>
          </a:p>
          <a:p>
            <a:r>
              <a:rPr lang="en-US" dirty="0"/>
              <a:t>Reasonably available control technology (RACT) and RACM for marginal areas with an FCAA, §179B demonstration</a:t>
            </a:r>
          </a:p>
        </p:txBody>
      </p:sp>
    </p:spTree>
    <p:extLst>
      <p:ext uri="{BB962C8B-B14F-4D97-AF65-F5344CB8AC3E}">
        <p14:creationId xmlns:p14="http://schemas.microsoft.com/office/powerpoint/2010/main" val="71019003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8600"/>
            <a:ext cx="7581900" cy="762000"/>
          </a:xfrm>
          <a:noFill/>
        </p:spPr>
        <p:txBody>
          <a:bodyPr/>
          <a:lstStyle/>
          <a:p>
            <a:r>
              <a:rPr lang="en-US" dirty="0"/>
              <a:t>Nonattainment Classification Ranges</a:t>
            </a:r>
          </a:p>
        </p:txBody>
      </p:sp>
      <p:graphicFrame>
        <p:nvGraphicFramePr>
          <p:cNvPr id="6" name="Table 5"/>
          <p:cNvGraphicFramePr>
            <a:graphicFrameLocks noGrp="1"/>
          </p:cNvGraphicFramePr>
          <p:nvPr>
            <p:extLst>
              <p:ext uri="{D42A27DB-BD31-4B8C-83A1-F6EECF244321}">
                <p14:modId xmlns:p14="http://schemas.microsoft.com/office/powerpoint/2010/main" val="1337014180"/>
              </p:ext>
            </p:extLst>
          </p:nvPr>
        </p:nvGraphicFramePr>
        <p:xfrm>
          <a:off x="838200" y="1371600"/>
          <a:ext cx="7772400" cy="4459590"/>
        </p:xfrm>
        <a:graphic>
          <a:graphicData uri="http://schemas.openxmlformats.org/drawingml/2006/table">
            <a:tbl>
              <a:tblPr firstRow="1" bandRow="1">
                <a:tableStyleId>{EB344D84-9AFB-497E-A393-DC336BA19D2E}</a:tableStyleId>
              </a:tblPr>
              <a:tblGrid>
                <a:gridCol w="2209800">
                  <a:extLst>
                    <a:ext uri="{9D8B030D-6E8A-4147-A177-3AD203B41FA5}">
                      <a16:colId xmlns:a16="http://schemas.microsoft.com/office/drawing/2014/main" val="20000"/>
                    </a:ext>
                  </a:extLst>
                </a:gridCol>
                <a:gridCol w="3563983">
                  <a:extLst>
                    <a:ext uri="{9D8B030D-6E8A-4147-A177-3AD203B41FA5}">
                      <a16:colId xmlns:a16="http://schemas.microsoft.com/office/drawing/2014/main" val="20001"/>
                    </a:ext>
                  </a:extLst>
                </a:gridCol>
                <a:gridCol w="1998617">
                  <a:extLst>
                    <a:ext uri="{9D8B030D-6E8A-4147-A177-3AD203B41FA5}">
                      <a16:colId xmlns:a16="http://schemas.microsoft.com/office/drawing/2014/main" val="20002"/>
                    </a:ext>
                  </a:extLst>
                </a:gridCol>
              </a:tblGrid>
              <a:tr h="1219200">
                <a:tc>
                  <a:txBody>
                    <a:bodyPr/>
                    <a:lstStyle/>
                    <a:p>
                      <a:r>
                        <a:rPr lang="en-US" sz="2000" dirty="0">
                          <a:solidFill>
                            <a:schemeClr val="tx1"/>
                          </a:solidFill>
                        </a:rPr>
                        <a:t>Classification</a:t>
                      </a:r>
                    </a:p>
                  </a:txBody>
                  <a:tcPr/>
                </a:tc>
                <a:tc>
                  <a:txBody>
                    <a:bodyPr/>
                    <a:lstStyle/>
                    <a:p>
                      <a:pPr algn="ctr">
                        <a:buNone/>
                      </a:pPr>
                      <a:r>
                        <a:rPr lang="en-US" sz="2000" dirty="0">
                          <a:solidFill>
                            <a:schemeClr val="tx1"/>
                          </a:solidFill>
                        </a:rPr>
                        <a:t>Range </a:t>
                      </a:r>
                      <a:br>
                        <a:rPr lang="en-US" sz="2000" dirty="0">
                          <a:solidFill>
                            <a:schemeClr val="tx1"/>
                          </a:solidFill>
                        </a:rPr>
                      </a:br>
                      <a:r>
                        <a:rPr lang="en-US" sz="1400" b="0" dirty="0">
                          <a:solidFill>
                            <a:schemeClr val="tx1"/>
                          </a:solidFill>
                        </a:rPr>
                        <a:t>Based on Percent-Above-Standard Approach</a:t>
                      </a:r>
                    </a:p>
                    <a:p>
                      <a:pPr algn="ctr">
                        <a:buNone/>
                      </a:pPr>
                      <a:r>
                        <a:rPr lang="en-US" sz="1400" b="0" dirty="0">
                          <a:solidFill>
                            <a:schemeClr val="tx1"/>
                          </a:solidFill>
                        </a:rPr>
                        <a:t>0.070 parts per million (ppm)</a:t>
                      </a:r>
                    </a:p>
                  </a:txBody>
                  <a:tcPr/>
                </a:tc>
                <a:tc>
                  <a:txBody>
                    <a:bodyPr/>
                    <a:lstStyle/>
                    <a:p>
                      <a:pPr algn="ctr"/>
                      <a:r>
                        <a:rPr lang="en-US" sz="2000" dirty="0">
                          <a:solidFill>
                            <a:schemeClr val="tx1"/>
                          </a:solidFill>
                        </a:rPr>
                        <a:t>Potential Attainment Date</a:t>
                      </a:r>
                    </a:p>
                  </a:txBody>
                  <a:tcPr/>
                </a:tc>
                <a:extLst>
                  <a:ext uri="{0D108BD9-81ED-4DB2-BD59-A6C34878D82A}">
                    <a16:rowId xmlns:a16="http://schemas.microsoft.com/office/drawing/2014/main" val="10000"/>
                  </a:ext>
                </a:extLst>
              </a:tr>
              <a:tr h="540065">
                <a:tc>
                  <a:txBody>
                    <a:bodyPr/>
                    <a:lstStyle/>
                    <a:p>
                      <a:pPr marL="0" marR="0">
                        <a:spcBef>
                          <a:spcPts val="0"/>
                        </a:spcBef>
                        <a:spcAft>
                          <a:spcPts val="600"/>
                        </a:spcAft>
                      </a:pPr>
                      <a:r>
                        <a:rPr lang="en-US" sz="2200" b="0" kern="1200" dirty="0">
                          <a:solidFill>
                            <a:schemeClr val="tx1"/>
                          </a:solidFill>
                          <a:effectLst/>
                        </a:rPr>
                        <a:t>Marginal</a:t>
                      </a:r>
                      <a:endParaRPr lang="en-US" sz="22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nchor="ctr"/>
                </a:tc>
                <a:tc>
                  <a:txBody>
                    <a:bodyPr/>
                    <a:lstStyle/>
                    <a:p>
                      <a:pPr marL="0" marR="0" algn="ctr">
                        <a:spcBef>
                          <a:spcPts val="0"/>
                        </a:spcBef>
                        <a:spcAft>
                          <a:spcPts val="600"/>
                        </a:spcAft>
                      </a:pPr>
                      <a:r>
                        <a:rPr lang="en-US" sz="2200" b="0" kern="1200" dirty="0">
                          <a:solidFill>
                            <a:schemeClr val="tx1"/>
                          </a:solidFill>
                          <a:effectLst/>
                        </a:rPr>
                        <a:t>0.071 up to 0.081 ppm</a:t>
                      </a:r>
                    </a:p>
                  </a:txBody>
                  <a:tcPr marL="45939" marR="45939" marT="0" marB="0" anchor="ctr"/>
                </a:tc>
                <a:tc>
                  <a:txBody>
                    <a:bodyPr/>
                    <a:lstStyle/>
                    <a:p>
                      <a:pPr algn="ctr"/>
                      <a:r>
                        <a:rPr lang="en-US" sz="2200" dirty="0">
                          <a:solidFill>
                            <a:schemeClr val="tx1"/>
                          </a:solidFill>
                        </a:rPr>
                        <a:t>2021</a:t>
                      </a:r>
                    </a:p>
                  </a:txBody>
                  <a:tcPr anchor="ctr"/>
                </a:tc>
                <a:extLst>
                  <a:ext uri="{0D108BD9-81ED-4DB2-BD59-A6C34878D82A}">
                    <a16:rowId xmlns:a16="http://schemas.microsoft.com/office/drawing/2014/main" val="10001"/>
                  </a:ext>
                </a:extLst>
              </a:tr>
              <a:tr h="540065">
                <a:tc>
                  <a:txBody>
                    <a:bodyPr/>
                    <a:lstStyle/>
                    <a:p>
                      <a:pPr marL="0" marR="0">
                        <a:spcBef>
                          <a:spcPts val="0"/>
                        </a:spcBef>
                        <a:spcAft>
                          <a:spcPts val="600"/>
                        </a:spcAft>
                      </a:pPr>
                      <a:r>
                        <a:rPr lang="en-US" sz="2200" b="0" kern="1200" dirty="0">
                          <a:solidFill>
                            <a:schemeClr val="tx1"/>
                          </a:solidFill>
                          <a:effectLst/>
                        </a:rPr>
                        <a:t>Moderate</a:t>
                      </a:r>
                      <a:endParaRPr lang="en-US" sz="22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nchor="ctr"/>
                </a:tc>
                <a:tc>
                  <a:txBody>
                    <a:bodyPr/>
                    <a:lstStyle/>
                    <a:p>
                      <a:pPr marL="0" marR="0" algn="ctr" eaLnBrk="0" fontAlgn="base" hangingPunct="0">
                        <a:spcBef>
                          <a:spcPts val="0"/>
                        </a:spcBef>
                        <a:spcAft>
                          <a:spcPts val="0"/>
                        </a:spcAft>
                        <a:tabLst>
                          <a:tab pos="457200" algn="l"/>
                          <a:tab pos="457200" algn="l"/>
                        </a:tabLst>
                      </a:pPr>
                      <a:r>
                        <a:rPr lang="en-US" sz="2200" b="0" kern="1200" dirty="0">
                          <a:solidFill>
                            <a:schemeClr val="tx1"/>
                          </a:solidFill>
                          <a:effectLst/>
                        </a:rPr>
                        <a:t>0.081 up to 0.093 ppm</a:t>
                      </a:r>
                    </a:p>
                  </a:txBody>
                  <a:tcPr marL="45939" marR="45939" marT="0" marB="0" anchor="ctr"/>
                </a:tc>
                <a:tc>
                  <a:txBody>
                    <a:bodyPr/>
                    <a:lstStyle/>
                    <a:p>
                      <a:pPr algn="ctr"/>
                      <a:r>
                        <a:rPr lang="en-US" sz="2200" dirty="0">
                          <a:solidFill>
                            <a:schemeClr val="tx1"/>
                          </a:solidFill>
                        </a:rPr>
                        <a:t>2024</a:t>
                      </a:r>
                    </a:p>
                  </a:txBody>
                  <a:tcPr anchor="ctr"/>
                </a:tc>
                <a:extLst>
                  <a:ext uri="{0D108BD9-81ED-4DB2-BD59-A6C34878D82A}">
                    <a16:rowId xmlns:a16="http://schemas.microsoft.com/office/drawing/2014/main" val="10002"/>
                  </a:ext>
                </a:extLst>
              </a:tr>
              <a:tr h="540065">
                <a:tc>
                  <a:txBody>
                    <a:bodyPr/>
                    <a:lstStyle/>
                    <a:p>
                      <a:pPr marL="0" marR="0">
                        <a:spcBef>
                          <a:spcPts val="0"/>
                        </a:spcBef>
                        <a:spcAft>
                          <a:spcPts val="600"/>
                        </a:spcAft>
                      </a:pPr>
                      <a:r>
                        <a:rPr lang="en-US" sz="2200" b="0" kern="1200" dirty="0">
                          <a:solidFill>
                            <a:schemeClr val="tx1"/>
                          </a:solidFill>
                          <a:effectLst/>
                        </a:rPr>
                        <a:t>Serious</a:t>
                      </a:r>
                      <a:endParaRPr lang="en-US" sz="22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nchor="ctr"/>
                </a:tc>
                <a:tc>
                  <a:txBody>
                    <a:bodyPr/>
                    <a:lstStyle/>
                    <a:p>
                      <a:pPr marL="0" marR="0" algn="ctr" eaLnBrk="0" fontAlgn="base" hangingPunct="0">
                        <a:spcBef>
                          <a:spcPts val="0"/>
                        </a:spcBef>
                        <a:spcAft>
                          <a:spcPts val="0"/>
                        </a:spcAft>
                        <a:tabLst>
                          <a:tab pos="457200" algn="l"/>
                          <a:tab pos="457200" algn="l"/>
                        </a:tabLst>
                      </a:pPr>
                      <a:r>
                        <a:rPr lang="en-US" sz="2200" b="0" kern="1200" dirty="0">
                          <a:solidFill>
                            <a:schemeClr val="tx1"/>
                          </a:solidFill>
                          <a:effectLst/>
                        </a:rPr>
                        <a:t>0.093 up to 0.105 ppm</a:t>
                      </a:r>
                    </a:p>
                  </a:txBody>
                  <a:tcPr marL="45939" marR="45939" marT="0" marB="0" anchor="ctr"/>
                </a:tc>
                <a:tc>
                  <a:txBody>
                    <a:bodyPr/>
                    <a:lstStyle/>
                    <a:p>
                      <a:pPr algn="ctr"/>
                      <a:r>
                        <a:rPr lang="en-US" sz="2200" dirty="0">
                          <a:solidFill>
                            <a:schemeClr val="tx1"/>
                          </a:solidFill>
                        </a:rPr>
                        <a:t>2027</a:t>
                      </a:r>
                    </a:p>
                  </a:txBody>
                  <a:tcPr anchor="ctr"/>
                </a:tc>
                <a:extLst>
                  <a:ext uri="{0D108BD9-81ED-4DB2-BD59-A6C34878D82A}">
                    <a16:rowId xmlns:a16="http://schemas.microsoft.com/office/drawing/2014/main" val="10003"/>
                  </a:ext>
                </a:extLst>
              </a:tr>
              <a:tr h="540065">
                <a:tc>
                  <a:txBody>
                    <a:bodyPr/>
                    <a:lstStyle/>
                    <a:p>
                      <a:pPr marL="0" marR="0">
                        <a:spcBef>
                          <a:spcPts val="0"/>
                        </a:spcBef>
                        <a:spcAft>
                          <a:spcPts val="600"/>
                        </a:spcAft>
                      </a:pPr>
                      <a:r>
                        <a:rPr lang="en-US" sz="2200" b="0" kern="1200" dirty="0">
                          <a:solidFill>
                            <a:schemeClr val="tx1"/>
                          </a:solidFill>
                          <a:effectLst/>
                        </a:rPr>
                        <a:t>Severe – 15	</a:t>
                      </a:r>
                      <a:endParaRPr lang="en-US" sz="22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nchor="ctr"/>
                </a:tc>
                <a:tc>
                  <a:txBody>
                    <a:bodyPr/>
                    <a:lstStyle/>
                    <a:p>
                      <a:pPr marL="0" marR="0" algn="ctr" eaLnBrk="0" fontAlgn="base" hangingPunct="0">
                        <a:spcBef>
                          <a:spcPts val="0"/>
                        </a:spcBef>
                        <a:spcAft>
                          <a:spcPts val="0"/>
                        </a:spcAft>
                        <a:tabLst>
                          <a:tab pos="457200" algn="l"/>
                          <a:tab pos="457200" algn="l"/>
                        </a:tabLst>
                      </a:pPr>
                      <a:r>
                        <a:rPr lang="en-US" sz="2200" b="0" kern="1200" dirty="0">
                          <a:solidFill>
                            <a:schemeClr val="tx1"/>
                          </a:solidFill>
                          <a:effectLst/>
                        </a:rPr>
                        <a:t>0.105 up to 0.111 ppm</a:t>
                      </a:r>
                    </a:p>
                  </a:txBody>
                  <a:tcPr marL="45939" marR="45939" marT="0" marB="0" anchor="ctr"/>
                </a:tc>
                <a:tc>
                  <a:txBody>
                    <a:bodyPr/>
                    <a:lstStyle/>
                    <a:p>
                      <a:pPr algn="ctr"/>
                      <a:r>
                        <a:rPr lang="en-US" sz="2200" dirty="0">
                          <a:solidFill>
                            <a:schemeClr val="tx1"/>
                          </a:solidFill>
                        </a:rPr>
                        <a:t>2033</a:t>
                      </a:r>
                    </a:p>
                  </a:txBody>
                  <a:tcPr anchor="ctr"/>
                </a:tc>
                <a:extLst>
                  <a:ext uri="{0D108BD9-81ED-4DB2-BD59-A6C34878D82A}">
                    <a16:rowId xmlns:a16="http://schemas.microsoft.com/office/drawing/2014/main" val="10004"/>
                  </a:ext>
                </a:extLst>
              </a:tr>
              <a:tr h="540065">
                <a:tc>
                  <a:txBody>
                    <a:bodyPr/>
                    <a:lstStyle/>
                    <a:p>
                      <a:pPr marL="0" marR="0">
                        <a:spcBef>
                          <a:spcPts val="0"/>
                        </a:spcBef>
                        <a:spcAft>
                          <a:spcPts val="600"/>
                        </a:spcAft>
                      </a:pPr>
                      <a:r>
                        <a:rPr lang="en-US" sz="2200" b="0" kern="1200" dirty="0">
                          <a:solidFill>
                            <a:schemeClr val="tx1"/>
                          </a:solidFill>
                          <a:effectLst/>
                        </a:rPr>
                        <a:t>Severe – 17</a:t>
                      </a:r>
                      <a:endParaRPr lang="en-US" sz="22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nchor="ctr"/>
                </a:tc>
                <a:tc>
                  <a:txBody>
                    <a:bodyPr/>
                    <a:lstStyle/>
                    <a:p>
                      <a:pPr marL="0" marR="0" algn="ctr" eaLnBrk="0" fontAlgn="base" hangingPunct="0">
                        <a:spcBef>
                          <a:spcPts val="0"/>
                        </a:spcBef>
                        <a:spcAft>
                          <a:spcPts val="0"/>
                        </a:spcAft>
                        <a:tabLst>
                          <a:tab pos="457200" algn="l"/>
                          <a:tab pos="457200" algn="l"/>
                        </a:tabLst>
                      </a:pPr>
                      <a:r>
                        <a:rPr lang="en-US" sz="2200" b="0" kern="1200" dirty="0">
                          <a:solidFill>
                            <a:schemeClr val="tx1"/>
                          </a:solidFill>
                          <a:effectLst/>
                        </a:rPr>
                        <a:t>0.111 up to 0.163 ppm</a:t>
                      </a:r>
                    </a:p>
                  </a:txBody>
                  <a:tcPr marL="45939" marR="45939" marT="0" marB="0" anchor="ctr"/>
                </a:tc>
                <a:tc>
                  <a:txBody>
                    <a:bodyPr/>
                    <a:lstStyle/>
                    <a:p>
                      <a:pPr algn="ctr"/>
                      <a:r>
                        <a:rPr lang="en-US" sz="2200" dirty="0">
                          <a:solidFill>
                            <a:schemeClr val="tx1"/>
                          </a:solidFill>
                        </a:rPr>
                        <a:t>2035</a:t>
                      </a:r>
                    </a:p>
                  </a:txBody>
                  <a:tcPr anchor="ctr"/>
                </a:tc>
                <a:extLst>
                  <a:ext uri="{0D108BD9-81ED-4DB2-BD59-A6C34878D82A}">
                    <a16:rowId xmlns:a16="http://schemas.microsoft.com/office/drawing/2014/main" val="10005"/>
                  </a:ext>
                </a:extLst>
              </a:tr>
              <a:tr h="540065">
                <a:tc>
                  <a:txBody>
                    <a:bodyPr/>
                    <a:lstStyle/>
                    <a:p>
                      <a:pPr marL="0" marR="0">
                        <a:spcBef>
                          <a:spcPts val="0"/>
                        </a:spcBef>
                        <a:spcAft>
                          <a:spcPts val="600"/>
                        </a:spcAft>
                      </a:pPr>
                      <a:r>
                        <a:rPr lang="en-US" sz="2200" b="0" kern="1200" dirty="0">
                          <a:solidFill>
                            <a:schemeClr val="tx1"/>
                          </a:solidFill>
                          <a:effectLst/>
                        </a:rPr>
                        <a:t>Extreme	</a:t>
                      </a:r>
                      <a:endParaRPr lang="en-US" sz="22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nchor="ctr"/>
                </a:tc>
                <a:tc>
                  <a:txBody>
                    <a:bodyPr/>
                    <a:lstStyle/>
                    <a:p>
                      <a:pPr marL="0" marR="0" algn="ctr">
                        <a:spcBef>
                          <a:spcPts val="0"/>
                        </a:spcBef>
                        <a:spcAft>
                          <a:spcPts val="600"/>
                        </a:spcAft>
                      </a:pPr>
                      <a:r>
                        <a:rPr lang="en-US" sz="2200" b="0" kern="1200" dirty="0">
                          <a:solidFill>
                            <a:schemeClr val="tx1"/>
                          </a:solidFill>
                          <a:effectLst/>
                        </a:rPr>
                        <a:t>0.163 ppm or more</a:t>
                      </a:r>
                    </a:p>
                  </a:txBody>
                  <a:tcPr marL="45939" marR="45939" marT="0" marB="0" anchor="ctr"/>
                </a:tc>
                <a:tc>
                  <a:txBody>
                    <a:bodyPr/>
                    <a:lstStyle/>
                    <a:p>
                      <a:pPr algn="ctr"/>
                      <a:r>
                        <a:rPr lang="en-US" sz="2200" dirty="0">
                          <a:solidFill>
                            <a:schemeClr val="tx1"/>
                          </a:solidFill>
                        </a:rPr>
                        <a:t>2038</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4938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1">
            <a:extLst>
              <a:ext uri="{FF2B5EF4-FFF2-40B4-BE49-F238E27FC236}">
                <a16:creationId xmlns:a16="http://schemas.microsoft.com/office/drawing/2014/main" id="{69DE91F0-7961-48DF-8E67-EC9045BCC900}"/>
              </a:ext>
            </a:extLst>
          </p:cNvPr>
          <p:cNvGraphicFramePr>
            <a:graphicFrameLocks/>
          </p:cNvGraphicFramePr>
          <p:nvPr>
            <p:extLst>
              <p:ext uri="{D42A27DB-BD31-4B8C-83A1-F6EECF244321}">
                <p14:modId xmlns:p14="http://schemas.microsoft.com/office/powerpoint/2010/main" val="2102983981"/>
              </p:ext>
            </p:extLst>
          </p:nvPr>
        </p:nvGraphicFramePr>
        <p:xfrm>
          <a:off x="76200" y="152400"/>
          <a:ext cx="3657600" cy="6581902"/>
        </p:xfrm>
        <a:graphic>
          <a:graphicData uri="http://schemas.openxmlformats.org/drawingml/2006/table">
            <a:tbl>
              <a:tblPr firstRow="1" bandRow="1">
                <a:tableStyleId>{9D7B26C5-4107-4FEC-AEDC-1716B250A1EF}</a:tableStyleId>
              </a:tblPr>
              <a:tblGrid>
                <a:gridCol w="1905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581944">
                <a:tc>
                  <a:txBody>
                    <a:bodyPr/>
                    <a:lstStyle/>
                    <a:p>
                      <a:pPr algn="l" fontAlgn="b"/>
                      <a:r>
                        <a:rPr lang="en-US" sz="1200" b="1" i="0" u="none" strike="noStrike" dirty="0">
                          <a:solidFill>
                            <a:srgbClr val="000000"/>
                          </a:solidFill>
                          <a:effectLst/>
                          <a:latin typeface="+mj-lt"/>
                        </a:rPr>
                        <a:t>CSA/CBSA</a:t>
                      </a:r>
                    </a:p>
                  </a:txBody>
                  <a:tcPr marL="9525" marR="9525" marT="9525" marB="0" anchor="ctr">
                    <a:solidFill>
                      <a:schemeClr val="bg1"/>
                    </a:solidFill>
                  </a:tcPr>
                </a:tc>
                <a:tc>
                  <a:txBody>
                    <a:bodyPr/>
                    <a:lstStyle/>
                    <a:p>
                      <a:pPr algn="ctr" fontAlgn="b"/>
                      <a:r>
                        <a:rPr lang="en-US" sz="1200" b="1" i="0" u="none" strike="noStrike" dirty="0">
                          <a:solidFill>
                            <a:srgbClr val="000000"/>
                          </a:solidFill>
                          <a:effectLst/>
                          <a:latin typeface="+mj-lt"/>
                        </a:rPr>
                        <a:t>County</a:t>
                      </a:r>
                    </a:p>
                  </a:txBody>
                  <a:tcPr marL="9525" marR="9525" marT="9525" marB="0" anchor="ctr">
                    <a:solidFill>
                      <a:schemeClr val="bg1"/>
                    </a:solidFill>
                  </a:tcPr>
                </a:tc>
                <a:tc>
                  <a:txBody>
                    <a:bodyPr/>
                    <a:lstStyle/>
                    <a:p>
                      <a:pPr algn="ctr" fontAlgn="b"/>
                      <a:r>
                        <a:rPr lang="pl-PL" sz="1200" b="1" i="0" u="none" strike="noStrike" dirty="0">
                          <a:solidFill>
                            <a:srgbClr val="000000"/>
                          </a:solidFill>
                          <a:effectLst/>
                          <a:latin typeface="+mj-lt"/>
                        </a:rPr>
                        <a:t>201</a:t>
                      </a:r>
                      <a:r>
                        <a:rPr lang="en-US" sz="1200" b="1" i="0" u="none" strike="noStrike" dirty="0">
                          <a:solidFill>
                            <a:srgbClr val="000000"/>
                          </a:solidFill>
                          <a:effectLst/>
                          <a:latin typeface="+mj-lt"/>
                        </a:rPr>
                        <a:t>6</a:t>
                      </a:r>
                      <a:r>
                        <a:rPr lang="pl-PL" sz="1200" b="1" i="0" u="none" strike="noStrike" dirty="0">
                          <a:solidFill>
                            <a:srgbClr val="000000"/>
                          </a:solidFill>
                          <a:effectLst/>
                          <a:latin typeface="+mj-lt"/>
                        </a:rPr>
                        <a:t> 8Hr Ozone DV (ppb)</a:t>
                      </a:r>
                    </a:p>
                  </a:txBody>
                  <a:tcPr marL="9525" marR="9525" marT="9525" marB="0" anchor="ctr">
                    <a:solidFill>
                      <a:schemeClr val="bg1"/>
                    </a:solidFill>
                  </a:tcPr>
                </a:tc>
                <a:extLst>
                  <a:ext uri="{0D108BD9-81ED-4DB2-BD59-A6C34878D82A}">
                    <a16:rowId xmlns:a16="http://schemas.microsoft.com/office/drawing/2014/main" val="10000"/>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Denton</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80</a:t>
                      </a:r>
                    </a:p>
                  </a:txBody>
                  <a:tcPr marL="9525" marR="9525" marT="9525" marB="0" anchor="ctr">
                    <a:solidFill>
                      <a:schemeClr val="bg1"/>
                    </a:solidFill>
                  </a:tcPr>
                </a:tc>
                <a:extLst>
                  <a:ext uri="{0D108BD9-81ED-4DB2-BD59-A6C34878D82A}">
                    <a16:rowId xmlns:a16="http://schemas.microsoft.com/office/drawing/2014/main" val="10001"/>
                  </a:ext>
                </a:extLst>
              </a:tr>
              <a:tr h="168823">
                <a:tc>
                  <a:txBody>
                    <a:bodyPr/>
                    <a:lstStyle/>
                    <a:p>
                      <a:pPr algn="l" fontAlgn="b"/>
                      <a:r>
                        <a:rPr lang="en-US" sz="1000" b="0" i="0" u="none" strike="noStrike" dirty="0">
                          <a:solidFill>
                            <a:srgbClr val="000000"/>
                          </a:solidFill>
                          <a:effectLst/>
                          <a:latin typeface="+mn-lt"/>
                        </a:rPr>
                        <a:t>Houston—The Woodlands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Harris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79</a:t>
                      </a:r>
                    </a:p>
                  </a:txBody>
                  <a:tcPr marL="9525" marR="9525" marT="9525" marB="0" anchor="ctr">
                    <a:solidFill>
                      <a:schemeClr val="bg1"/>
                    </a:solidFill>
                  </a:tcPr>
                </a:tc>
                <a:extLst>
                  <a:ext uri="{0D108BD9-81ED-4DB2-BD59-A6C34878D82A}">
                    <a16:rowId xmlns:a16="http://schemas.microsoft.com/office/drawing/2014/main" val="10002"/>
                  </a:ext>
                </a:extLst>
              </a:tr>
              <a:tr h="168823">
                <a:tc>
                  <a:txBody>
                    <a:bodyPr/>
                    <a:lstStyle/>
                    <a:p>
                      <a:pPr algn="l" fontAlgn="b"/>
                      <a:r>
                        <a:rPr lang="en-US" sz="1000" b="0" i="0" u="none" strike="noStrike" dirty="0">
                          <a:solidFill>
                            <a:srgbClr val="000000"/>
                          </a:solidFill>
                          <a:effectLst/>
                          <a:latin typeface="+mn-lt"/>
                        </a:rPr>
                        <a:t>Houston—The Woodlands</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Galveston</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76</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07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Houston—The Woodlands</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Brazoria</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75</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4"/>
                  </a:ext>
                </a:extLst>
              </a:tr>
              <a:tr h="121247">
                <a:tc>
                  <a:txBody>
                    <a:bodyPr/>
                    <a:lstStyle/>
                    <a:p>
                      <a:pPr algn="l" fontAlgn="b"/>
                      <a:r>
                        <a:rPr lang="en-US" sz="1000" b="0" i="0" u="none" strike="noStrike" dirty="0">
                          <a:solidFill>
                            <a:srgbClr val="000000"/>
                          </a:solidFill>
                          <a:effectLst/>
                          <a:latin typeface="+mn-lt"/>
                        </a:rPr>
                        <a:t>Dallas—Fort Worth</a:t>
                      </a:r>
                    </a:p>
                  </a:txBody>
                  <a:tcPr marL="9525" marR="9525" marT="9525" marB="0" anchor="ctr">
                    <a:lnB>
                      <a:noFill/>
                    </a:lnB>
                    <a:solidFill>
                      <a:schemeClr val="bg1"/>
                    </a:solidFill>
                  </a:tcPr>
                </a:tc>
                <a:tc>
                  <a:txBody>
                    <a:bodyPr/>
                    <a:lstStyle/>
                    <a:p>
                      <a:pPr algn="ctr" fontAlgn="b"/>
                      <a:r>
                        <a:rPr lang="en-US" sz="1000" b="0" i="0" u="none" strike="noStrike" dirty="0">
                          <a:solidFill>
                            <a:srgbClr val="000000"/>
                          </a:solidFill>
                          <a:effectLst/>
                          <a:latin typeface="+mn-lt"/>
                        </a:rPr>
                        <a:t>Tarrant</a:t>
                      </a:r>
                    </a:p>
                  </a:txBody>
                  <a:tcPr marL="9525" marR="9525" marT="9525" marB="0" anchor="ctr">
                    <a:lnB>
                      <a:noFill/>
                    </a:lnB>
                    <a:solidFill>
                      <a:schemeClr val="bg1"/>
                    </a:solidFill>
                  </a:tcPr>
                </a:tc>
                <a:tc>
                  <a:txBody>
                    <a:bodyPr/>
                    <a:lstStyle/>
                    <a:p>
                      <a:pPr algn="ctr" fontAlgn="b"/>
                      <a:r>
                        <a:rPr lang="en-US" sz="1000" b="0" i="0" u="none" strike="noStrike" dirty="0">
                          <a:solidFill>
                            <a:srgbClr val="000000"/>
                          </a:solidFill>
                          <a:effectLst/>
                          <a:latin typeface="+mn-lt"/>
                        </a:rPr>
                        <a:t>75</a:t>
                      </a:r>
                    </a:p>
                  </a:txBody>
                  <a:tcPr marL="9525" marR="9525" marT="9525" marB="0" anchor="ctr">
                    <a:lnB>
                      <a:noFill/>
                    </a:lnB>
                    <a:solidFill>
                      <a:schemeClr val="bg1"/>
                    </a:solidFill>
                  </a:tcPr>
                </a:tc>
                <a:extLst>
                  <a:ext uri="{0D108BD9-81ED-4DB2-BD59-A6C34878D82A}">
                    <a16:rowId xmlns:a16="http://schemas.microsoft.com/office/drawing/2014/main" val="10005"/>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Collin</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74</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68823">
                <a:tc>
                  <a:txBody>
                    <a:bodyPr/>
                    <a:lstStyle/>
                    <a:p>
                      <a:pPr algn="l" fontAlgn="b"/>
                      <a:r>
                        <a:rPr lang="en-US" sz="1000" b="0" i="0" u="none" strike="noStrike" dirty="0">
                          <a:solidFill>
                            <a:srgbClr val="000000"/>
                          </a:solidFill>
                          <a:effectLst/>
                          <a:latin typeface="+mn-lt"/>
                        </a:rPr>
                        <a:t>San Antonio—New</a:t>
                      </a:r>
                      <a:r>
                        <a:rPr lang="en-US" sz="1000" b="0" i="0" u="none" strike="noStrike" baseline="0" dirty="0">
                          <a:solidFill>
                            <a:srgbClr val="000000"/>
                          </a:solidFill>
                          <a:effectLst/>
                          <a:latin typeface="+mn-lt"/>
                        </a:rPr>
                        <a:t> Braunfels</a:t>
                      </a:r>
                      <a:endParaRPr lang="en-US" sz="1000" b="0" i="0" u="none" strike="noStrike" dirty="0">
                        <a:solidFill>
                          <a:srgbClr val="000000"/>
                        </a:solidFill>
                        <a:effectLst/>
                        <a:latin typeface="+mn-lt"/>
                      </a:endParaRP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Bexar</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73</a:t>
                      </a:r>
                    </a:p>
                  </a:txBody>
                  <a:tcPr marL="9525" marR="9525" marT="9525" marB="0"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Parker</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73</a:t>
                      </a:r>
                    </a:p>
                  </a:txBody>
                  <a:tcPr marL="9525" marR="9525" marT="9525" marB="0" anchor="ctr">
                    <a:solidFill>
                      <a:schemeClr val="bg1"/>
                    </a:solidFill>
                  </a:tcPr>
                </a:tc>
                <a:extLst>
                  <a:ext uri="{0D108BD9-81ED-4DB2-BD59-A6C34878D82A}">
                    <a16:rowId xmlns:a16="http://schemas.microsoft.com/office/drawing/2014/main" val="10008"/>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Dallas</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72</a:t>
                      </a:r>
                    </a:p>
                  </a:txBody>
                  <a:tcPr marL="9525" marR="9525" marT="9525"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Johnson</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72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68823">
                <a:tc>
                  <a:txBody>
                    <a:bodyPr/>
                    <a:lstStyle/>
                    <a:p>
                      <a:pPr algn="l" fontAlgn="b"/>
                      <a:r>
                        <a:rPr lang="en-US" sz="1000" b="0" i="0" u="none" strike="noStrike" dirty="0">
                          <a:solidFill>
                            <a:srgbClr val="000000"/>
                          </a:solidFill>
                          <a:effectLst/>
                          <a:latin typeface="+mn-lt"/>
                        </a:rPr>
                        <a:t>Houston—The Woodlands</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Montgomery</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72</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68823">
                <a:tc>
                  <a:txBody>
                    <a:bodyPr/>
                    <a:lstStyle/>
                    <a:p>
                      <a:pPr algn="l" fontAlgn="b"/>
                      <a:r>
                        <a:rPr lang="en-US" sz="1000" b="0" i="0" u="none" strike="noStrike" dirty="0">
                          <a:solidFill>
                            <a:srgbClr val="000000"/>
                          </a:solidFill>
                          <a:effectLst/>
                          <a:latin typeface="+mn-lt"/>
                        </a:rPr>
                        <a:t>El Paso—Las Cruces</a:t>
                      </a: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El Paso</a:t>
                      </a: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Hood</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69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68823">
                <a:tc>
                  <a:txBody>
                    <a:bodyPr/>
                    <a:lstStyle/>
                    <a:p>
                      <a:pPr algn="l" fontAlgn="b"/>
                      <a:r>
                        <a:rPr lang="en-US" sz="1000" b="0" i="0" u="none" strike="noStrike" dirty="0">
                          <a:solidFill>
                            <a:srgbClr val="000000"/>
                          </a:solidFill>
                          <a:effectLst/>
                          <a:latin typeface="+mn-lt"/>
                        </a:rPr>
                        <a:t>Beaumont—Port Arthur</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Jefferson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68</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68823">
                <a:tc>
                  <a:txBody>
                    <a:bodyPr/>
                    <a:lstStyle/>
                    <a:p>
                      <a:pPr algn="l" fontAlgn="b"/>
                      <a:r>
                        <a:rPr lang="en-US" sz="1000" b="0" i="0" u="none" strike="noStrike">
                          <a:solidFill>
                            <a:srgbClr val="000000"/>
                          </a:solidFill>
                          <a:effectLst/>
                          <a:latin typeface="+mn-lt"/>
                        </a:rPr>
                        <a:t>Killeen-Temple</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Bell</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67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68823">
                <a:tc>
                  <a:txBody>
                    <a:bodyPr/>
                    <a:lstStyle/>
                    <a:p>
                      <a:pPr algn="l" fontAlgn="b"/>
                      <a:r>
                        <a:rPr lang="en-US" sz="1000" b="0" i="0" u="none" strike="noStrike" dirty="0">
                          <a:solidFill>
                            <a:srgbClr val="000000"/>
                          </a:solidFill>
                          <a:effectLst/>
                          <a:latin typeface="+mn-lt"/>
                        </a:rPr>
                        <a:t>Longview-Marshall</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Gregg</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66</a:t>
                      </a:r>
                    </a:p>
                  </a:txBody>
                  <a:tcPr marL="9525" marR="9525" marT="9525" marB="0"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16"/>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Rockwall</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66</a:t>
                      </a:r>
                    </a:p>
                  </a:txBody>
                  <a:tcPr marL="9525" marR="9525" marT="9525" marB="0" anchor="ctr">
                    <a:solidFill>
                      <a:schemeClr val="bg1"/>
                    </a:solidFill>
                  </a:tcPr>
                </a:tc>
                <a:extLst>
                  <a:ext uri="{0D108BD9-81ED-4DB2-BD59-A6C34878D82A}">
                    <a16:rowId xmlns:a16="http://schemas.microsoft.com/office/drawing/2014/main" val="10017"/>
                  </a:ext>
                </a:extLst>
              </a:tr>
              <a:tr h="168823">
                <a:tc>
                  <a:txBody>
                    <a:bodyPr/>
                    <a:lstStyle/>
                    <a:p>
                      <a:pPr algn="l" fontAlgn="b"/>
                      <a:r>
                        <a:rPr lang="en-US" sz="1000" b="0" i="0" u="none" strike="noStrike" dirty="0">
                          <a:solidFill>
                            <a:srgbClr val="000000"/>
                          </a:solidFill>
                          <a:effectLst/>
                          <a:latin typeface="+mn-lt"/>
                        </a:rPr>
                        <a:t>Austin—Round Rock</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Travis</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66</a:t>
                      </a:r>
                    </a:p>
                  </a:txBody>
                  <a:tcPr marL="9525" marR="9525" marT="9525"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68823">
                <a:tc>
                  <a:txBody>
                    <a:bodyPr/>
                    <a:lstStyle/>
                    <a:p>
                      <a:pPr algn="l" fontAlgn="b"/>
                      <a:r>
                        <a:rPr lang="en-US" sz="1000" b="0" i="0" u="none" strike="noStrike" dirty="0">
                          <a:solidFill>
                            <a:srgbClr val="000000"/>
                          </a:solidFill>
                          <a:effectLst/>
                          <a:latin typeface="+mn-lt"/>
                        </a:rPr>
                        <a:t>Tyler-Jacksonville</a:t>
                      </a:r>
                    </a:p>
                  </a:txBody>
                  <a:tcPr marL="9525" marR="9525" marT="9525" marB="0" anchor="ctr">
                    <a:lnT>
                      <a:noFill/>
                    </a:lnT>
                    <a:solidFill>
                      <a:schemeClr val="bg1"/>
                    </a:solidFill>
                  </a:tcPr>
                </a:tc>
                <a:tc>
                  <a:txBody>
                    <a:bodyPr/>
                    <a:lstStyle/>
                    <a:p>
                      <a:pPr algn="ctr" fontAlgn="b"/>
                      <a:r>
                        <a:rPr lang="en-US" sz="1000" b="0" i="0" u="none" strike="noStrike" dirty="0">
                          <a:solidFill>
                            <a:srgbClr val="000000"/>
                          </a:solidFill>
                          <a:effectLst/>
                          <a:latin typeface="+mn-lt"/>
                        </a:rPr>
                        <a:t>Smith</a:t>
                      </a:r>
                    </a:p>
                  </a:txBody>
                  <a:tcPr marL="9525" marR="9525" marT="9525" marB="0" anchor="ctr">
                    <a:lnT>
                      <a:noFill/>
                    </a:lnT>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lnT>
                      <a:noFill/>
                    </a:lnT>
                    <a:solidFill>
                      <a:schemeClr val="bg1"/>
                    </a:solidFill>
                  </a:tcPr>
                </a:tc>
                <a:extLst>
                  <a:ext uri="{0D108BD9-81ED-4DB2-BD59-A6C34878D82A}">
                    <a16:rowId xmlns:a16="http://schemas.microsoft.com/office/drawing/2014/main" val="10019"/>
                  </a:ext>
                </a:extLst>
              </a:tr>
              <a:tr h="168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Victoria—Port Lavaca</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Victoria</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65</a:t>
                      </a:r>
                    </a:p>
                  </a:txBody>
                  <a:tcPr marL="9525" marR="9525" marT="9525" marB="0" anchor="ctr">
                    <a:solidFill>
                      <a:schemeClr val="bg1"/>
                    </a:solidFill>
                  </a:tcPr>
                </a:tc>
                <a:extLst>
                  <a:ext uri="{0D108BD9-81ED-4DB2-BD59-A6C34878D82A}">
                    <a16:rowId xmlns:a16="http://schemas.microsoft.com/office/drawing/2014/main" val="10020"/>
                  </a:ext>
                </a:extLst>
              </a:tr>
              <a:tr h="168823">
                <a:tc>
                  <a:txBody>
                    <a:bodyPr/>
                    <a:lstStyle/>
                    <a:p>
                      <a:pPr algn="l" fontAlgn="b"/>
                      <a:r>
                        <a:rPr lang="en-US" sz="1000" b="0" i="0" u="none" strike="noStrike" dirty="0">
                          <a:solidFill>
                            <a:srgbClr val="000000"/>
                          </a:solidFill>
                          <a:effectLst/>
                          <a:latin typeface="+mn-lt"/>
                        </a:rPr>
                        <a:t>Amarillo-Borger</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Randall</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64</a:t>
                      </a:r>
                    </a:p>
                  </a:txBody>
                  <a:tcPr marL="9525" marR="9525" marT="9525" marB="0" anchor="ctr">
                    <a:solidFill>
                      <a:schemeClr val="bg1"/>
                    </a:solidFill>
                  </a:tcPr>
                </a:tc>
                <a:extLst>
                  <a:ext uri="{0D108BD9-81ED-4DB2-BD59-A6C34878D82A}">
                    <a16:rowId xmlns:a16="http://schemas.microsoft.com/office/drawing/2014/main" val="10021"/>
                  </a:ext>
                </a:extLst>
              </a:tr>
              <a:tr h="168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Corpus Christi—Kingsville—Alice</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Nueces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64</a:t>
                      </a:r>
                    </a:p>
                  </a:txBody>
                  <a:tcPr marL="9525" marR="9525" marT="9525" marB="0" anchor="ctr">
                    <a:solidFill>
                      <a:schemeClr val="bg1"/>
                    </a:solidFill>
                  </a:tcPr>
                </a:tc>
                <a:extLst>
                  <a:ext uri="{0D108BD9-81ED-4DB2-BD59-A6C34878D82A}">
                    <a16:rowId xmlns:a16="http://schemas.microsoft.com/office/drawing/2014/main" val="10022"/>
                  </a:ext>
                </a:extLst>
              </a:tr>
              <a:tr h="168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Beaumont—Port Arthur</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Orange</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64</a:t>
                      </a:r>
                    </a:p>
                  </a:txBody>
                  <a:tcPr marL="9525" marR="9525" marT="9525" marB="0" anchor="ctr">
                    <a:solidFill>
                      <a:schemeClr val="bg1"/>
                    </a:solidFill>
                  </a:tcPr>
                </a:tc>
                <a:extLst>
                  <a:ext uri="{0D108BD9-81ED-4DB2-BD59-A6C34878D82A}">
                    <a16:rowId xmlns:a16="http://schemas.microsoft.com/office/drawing/2014/main" val="10023"/>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Ellis</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63</a:t>
                      </a:r>
                    </a:p>
                  </a:txBody>
                  <a:tcPr marL="9525" marR="9525" marT="9525" marB="0" anchor="ctr">
                    <a:solidFill>
                      <a:schemeClr val="bg1"/>
                    </a:solidFill>
                  </a:tcPr>
                </a:tc>
                <a:extLst>
                  <a:ext uri="{0D108BD9-81ED-4DB2-BD59-A6C34878D82A}">
                    <a16:rowId xmlns:a16="http://schemas.microsoft.com/office/drawing/2014/main" val="10024"/>
                  </a:ext>
                </a:extLst>
              </a:tr>
              <a:tr h="168823">
                <a:tc>
                  <a:txBody>
                    <a:bodyPr/>
                    <a:lstStyle/>
                    <a:p>
                      <a:pPr algn="l" fontAlgn="b"/>
                      <a:r>
                        <a:rPr lang="en-US" sz="1000" b="0" i="0" u="none" strike="noStrike" dirty="0">
                          <a:solidFill>
                            <a:srgbClr val="000000"/>
                          </a:solidFill>
                          <a:effectLst/>
                          <a:latin typeface="+mn-lt"/>
                        </a:rPr>
                        <a:t>Waco</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McLennan</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63</a:t>
                      </a:r>
                    </a:p>
                  </a:txBody>
                  <a:tcPr marL="9525" marR="9525" marT="9525" marB="0" anchor="ctr">
                    <a:solidFill>
                      <a:schemeClr val="bg1"/>
                    </a:solidFill>
                  </a:tcPr>
                </a:tc>
                <a:extLst>
                  <a:ext uri="{0D108BD9-81ED-4DB2-BD59-A6C34878D82A}">
                    <a16:rowId xmlns:a16="http://schemas.microsoft.com/office/drawing/2014/main" val="10025"/>
                  </a:ext>
                </a:extLst>
              </a:tr>
              <a:tr h="168823">
                <a:tc>
                  <a:txBody>
                    <a:bodyPr/>
                    <a:lstStyle/>
                    <a:p>
                      <a:pPr algn="l" fontAlgn="b"/>
                      <a:r>
                        <a:rPr lang="en-US" sz="1000" b="0" i="0" u="none" strike="noStrike" dirty="0">
                          <a:solidFill>
                            <a:srgbClr val="000000"/>
                          </a:solidFill>
                          <a:effectLst/>
                          <a:latin typeface="+mn-lt"/>
                        </a:rPr>
                        <a:t>No CSA</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Brewster</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62</a:t>
                      </a:r>
                    </a:p>
                  </a:txBody>
                  <a:tcPr marL="9525" marR="9525" marT="9525" marB="0" anchor="ctr">
                    <a:solidFill>
                      <a:schemeClr val="bg1"/>
                    </a:solidFill>
                  </a:tcPr>
                </a:tc>
                <a:extLst>
                  <a:ext uri="{0D108BD9-81ED-4DB2-BD59-A6C34878D82A}">
                    <a16:rowId xmlns:a16="http://schemas.microsoft.com/office/drawing/2014/main" val="10026"/>
                  </a:ext>
                </a:extLst>
              </a:tr>
              <a:tr h="168823">
                <a:tc>
                  <a:txBody>
                    <a:bodyPr/>
                    <a:lstStyle/>
                    <a:p>
                      <a:pPr algn="l" fontAlgn="b"/>
                      <a:r>
                        <a:rPr lang="en-US" sz="1000" b="0" i="0" u="none" strike="noStrike" dirty="0">
                          <a:solidFill>
                            <a:srgbClr val="000000"/>
                          </a:solidFill>
                          <a:effectLst/>
                          <a:latin typeface="+mn-lt"/>
                        </a:rPr>
                        <a:t>Longview-Marshall</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Harrison</a:t>
                      </a:r>
                    </a:p>
                  </a:txBody>
                  <a:tcPr marL="9525" marR="9525" marT="9525" marB="0" anchor="ctr">
                    <a:solidFill>
                      <a:schemeClr val="bg1"/>
                    </a:solidFill>
                  </a:tcPr>
                </a:tc>
                <a:tc>
                  <a:txBody>
                    <a:bodyPr/>
                    <a:lstStyle/>
                    <a:p>
                      <a:pPr algn="ctr" fontAlgn="b"/>
                      <a:r>
                        <a:rPr lang="en-US" sz="1000" b="0" i="0" u="none" strike="noStrike" dirty="0">
                          <a:solidFill>
                            <a:srgbClr val="000000"/>
                          </a:solidFill>
                          <a:effectLst/>
                          <a:latin typeface="+mn-lt"/>
                        </a:rPr>
                        <a:t>62</a:t>
                      </a:r>
                    </a:p>
                  </a:txBody>
                  <a:tcPr marL="9525" marR="9525" marT="9525" marB="0" anchor="ctr">
                    <a:solidFill>
                      <a:schemeClr val="bg1"/>
                    </a:solidFill>
                  </a:tcPr>
                </a:tc>
                <a:extLst>
                  <a:ext uri="{0D108BD9-81ED-4DB2-BD59-A6C34878D82A}">
                    <a16:rowId xmlns:a16="http://schemas.microsoft.com/office/drawing/2014/main" val="10027"/>
                  </a:ext>
                </a:extLst>
              </a:tr>
              <a:tr h="147839">
                <a:tc>
                  <a:txBody>
                    <a:bodyPr/>
                    <a:lstStyle/>
                    <a:p>
                      <a:pPr algn="l" fontAlgn="b"/>
                      <a:r>
                        <a:rPr lang="en-US" sz="1000" b="0" i="0" u="none" strike="noStrike" dirty="0">
                          <a:solidFill>
                            <a:srgbClr val="000000"/>
                          </a:solidFill>
                          <a:effectLst/>
                          <a:latin typeface="+mn-lt"/>
                        </a:rPr>
                        <a:t>Dallas—Fort Worth</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Kaufman</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61</a:t>
                      </a:r>
                    </a:p>
                  </a:txBody>
                  <a:tcPr marL="9525" marR="9525" marT="9525"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68823">
                <a:tc>
                  <a:txBody>
                    <a:bodyPr/>
                    <a:lstStyle/>
                    <a:p>
                      <a:pPr algn="l" fontAlgn="b"/>
                      <a:r>
                        <a:rPr lang="en-US" sz="1000" b="0" i="0" u="none" strike="noStrike" dirty="0">
                          <a:solidFill>
                            <a:srgbClr val="000000"/>
                          </a:solidFill>
                          <a:effectLst/>
                          <a:latin typeface="+mn-lt"/>
                        </a:rPr>
                        <a:t>Dallas—Fort Worth</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Navarro</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n-lt"/>
                        </a:rPr>
                        <a:t>61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63656">
                <a:tc>
                  <a:txBody>
                    <a:bodyPr/>
                    <a:lstStyle/>
                    <a:p>
                      <a:pPr algn="l" fontAlgn="b"/>
                      <a:r>
                        <a:rPr lang="en-US" sz="1000" b="0" i="0" u="none" strike="noStrike" dirty="0">
                          <a:solidFill>
                            <a:srgbClr val="000000"/>
                          </a:solidFill>
                          <a:effectLst/>
                          <a:latin typeface="+mn-lt"/>
                        </a:rPr>
                        <a:t>No CSA</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Polk</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63656">
                <a:tc>
                  <a:txBody>
                    <a:bodyPr/>
                    <a:lstStyle/>
                    <a:p>
                      <a:pPr algn="l" fontAlgn="b"/>
                      <a:r>
                        <a:rPr lang="en-US" sz="1000" b="0" i="0" u="none" strike="noStrike" dirty="0">
                          <a:solidFill>
                            <a:srgbClr val="000000"/>
                          </a:solidFill>
                          <a:effectLst/>
                          <a:latin typeface="+mn-lt"/>
                        </a:rPr>
                        <a:t>Dallas—Fort Worth</a:t>
                      </a:r>
                    </a:p>
                  </a:txBody>
                  <a:tcPr marL="9525" marR="9525" marT="9525" marB="0" anchor="ctr">
                    <a:lnT w="12700" cap="flat" cmpd="sng" algn="ctr">
                      <a:no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Hunt</a:t>
                      </a:r>
                    </a:p>
                  </a:txBody>
                  <a:tcPr marL="9525" marR="9525" marT="9525" marB="0" anchor="ctr">
                    <a:lnT w="12700" cap="flat" cmpd="sng" algn="ctr">
                      <a:noFill/>
                      <a:prstDash val="solid"/>
                      <a:round/>
                      <a:headEnd type="none" w="med" len="med"/>
                      <a:tailEnd type="none" w="med" len="med"/>
                    </a:lnT>
                    <a:lnB>
                      <a:noFill/>
                    </a:lnB>
                    <a:solidFill>
                      <a:schemeClr val="bg1"/>
                    </a:solidFill>
                  </a:tcPr>
                </a:tc>
                <a:tc>
                  <a:txBody>
                    <a:bodyPr/>
                    <a:lstStyle/>
                    <a:p>
                      <a:pPr algn="ctr" fontAlgn="b"/>
                      <a:r>
                        <a:rPr lang="en-US" sz="1000" b="0" i="0" u="none" strike="noStrike" dirty="0">
                          <a:solidFill>
                            <a:srgbClr val="000000"/>
                          </a:solidFill>
                          <a:effectLst/>
                          <a:latin typeface="+mn-lt"/>
                        </a:rPr>
                        <a:t>60</a:t>
                      </a:r>
                    </a:p>
                  </a:txBody>
                  <a:tcPr marL="9525" marR="9525" marT="9525" marB="0" anchor="ct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31"/>
                  </a:ext>
                </a:extLst>
              </a:tr>
              <a:tr h="168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Brownsville-Harlingen-Raymondville</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Cameron</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57</a:t>
                      </a:r>
                    </a:p>
                  </a:txBody>
                  <a:tcPr marL="9525" marR="9525" marT="9525" marB="0" anchor="ct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68823">
                <a:tc>
                  <a:txBody>
                    <a:bodyPr/>
                    <a:lstStyle/>
                    <a:p>
                      <a:pPr algn="l" fontAlgn="b"/>
                      <a:r>
                        <a:rPr lang="en-US" sz="1000" b="0" i="0" u="none" strike="noStrike" dirty="0">
                          <a:solidFill>
                            <a:srgbClr val="000000"/>
                          </a:solidFill>
                          <a:effectLst/>
                          <a:latin typeface="+mn-lt"/>
                        </a:rPr>
                        <a:t>McAllen-Edinburg</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Hidalgo</a:t>
                      </a:r>
                    </a:p>
                  </a:txBody>
                  <a:tcPr marL="9525" marR="9525" marT="9525" marB="0" anchor="ctr">
                    <a:lnT w="12700" cap="flat" cmpd="sng" algn="ctr">
                      <a:noFill/>
                      <a:prstDash val="solid"/>
                      <a:round/>
                      <a:headEnd type="none" w="med" len="med"/>
                      <a:tailEnd type="none" w="med" len="med"/>
                    </a:lnT>
                    <a:solidFill>
                      <a:schemeClr val="bg1"/>
                    </a:solidFill>
                  </a:tcPr>
                </a:tc>
                <a:tc>
                  <a:txBody>
                    <a:bodyPr/>
                    <a:lstStyle/>
                    <a:p>
                      <a:pPr algn="ctr" fontAlgn="b"/>
                      <a:r>
                        <a:rPr lang="en-US" sz="1000" b="0" i="0" u="none" strike="noStrike" dirty="0">
                          <a:solidFill>
                            <a:srgbClr val="000000"/>
                          </a:solidFill>
                          <a:effectLst/>
                          <a:latin typeface="+mn-lt"/>
                        </a:rPr>
                        <a:t>55</a:t>
                      </a:r>
                    </a:p>
                  </a:txBody>
                  <a:tcPr marL="9525" marR="9525" marT="9525" marB="0"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33"/>
                  </a:ext>
                </a:extLst>
              </a:tr>
              <a:tr h="168823">
                <a:tc>
                  <a:txBody>
                    <a:bodyPr/>
                    <a:lstStyle/>
                    <a:p>
                      <a:pPr algn="l" fontAlgn="b"/>
                      <a:r>
                        <a:rPr lang="en-US" sz="1000" b="0" i="0" u="none" strike="noStrike" dirty="0">
                          <a:solidFill>
                            <a:srgbClr val="000000"/>
                          </a:solidFill>
                          <a:effectLst/>
                          <a:latin typeface="+mn-lt"/>
                        </a:rPr>
                        <a:t>Laredo</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Webb</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54</a:t>
                      </a: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
                  </a:ext>
                </a:extLst>
              </a:tr>
            </a:tbl>
          </a:graphicData>
        </a:graphic>
      </p:graphicFrame>
      <p:sp>
        <p:nvSpPr>
          <p:cNvPr id="2" name="Title 1"/>
          <p:cNvSpPr>
            <a:spLocks noGrp="1"/>
          </p:cNvSpPr>
          <p:nvPr>
            <p:ph type="title"/>
          </p:nvPr>
        </p:nvSpPr>
        <p:spPr>
          <a:xfrm>
            <a:off x="3810000" y="38100"/>
            <a:ext cx="5029200" cy="838200"/>
          </a:xfrm>
        </p:spPr>
        <p:txBody>
          <a:bodyPr>
            <a:noAutofit/>
          </a:bodyPr>
          <a:lstStyle/>
          <a:p>
            <a:r>
              <a:rPr lang="en-US" sz="3200" dirty="0"/>
              <a:t>2016 Ozone Design Values by County</a:t>
            </a:r>
          </a:p>
        </p:txBody>
      </p:sp>
      <p:sp>
        <p:nvSpPr>
          <p:cNvPr id="9" name="Rectangle 8">
            <a:extLst>
              <a:ext uri="{FF2B5EF4-FFF2-40B4-BE49-F238E27FC236}">
                <a16:creationId xmlns:a16="http://schemas.microsoft.com/office/drawing/2014/main" id="{1CF2CCB2-AEC5-4523-930C-BC59E91295F2}"/>
              </a:ext>
            </a:extLst>
          </p:cNvPr>
          <p:cNvSpPr/>
          <p:nvPr/>
        </p:nvSpPr>
        <p:spPr>
          <a:xfrm>
            <a:off x="3559082" y="6177518"/>
            <a:ext cx="5486400" cy="341632"/>
          </a:xfrm>
          <a:prstGeom prst="rect">
            <a:avLst/>
          </a:prstGeom>
          <a:solidFill>
            <a:schemeClr val="bg1"/>
          </a:solidFill>
        </p:spPr>
        <p:txBody>
          <a:bodyPr wrap="square">
            <a:spAutoFit/>
          </a:bodyPr>
          <a:lstStyle/>
          <a:p>
            <a:pPr lvl="0">
              <a:lnSpc>
                <a:spcPct val="90000"/>
              </a:lnSpc>
              <a:spcBef>
                <a:spcPct val="50000"/>
              </a:spcBef>
              <a:buClr>
                <a:srgbClr val="01654B"/>
              </a:buClr>
              <a:buSzPct val="100000"/>
            </a:pPr>
            <a:r>
              <a:rPr lang="en-US" sz="900" dirty="0">
                <a:solidFill>
                  <a:srgbClr val="000000"/>
                </a:solidFill>
                <a:latin typeface="Verdana"/>
              </a:rPr>
              <a:t>**The Brewster County, Randall County, and Polk County monitors are part of the Clean Air Status and Trends Network (CASTNET) of monitors and report data directly to the EPA.</a:t>
            </a:r>
          </a:p>
        </p:txBody>
      </p:sp>
      <p:sp>
        <p:nvSpPr>
          <p:cNvPr id="10" name="Text Box 4">
            <a:extLst>
              <a:ext uri="{FF2B5EF4-FFF2-40B4-BE49-F238E27FC236}">
                <a16:creationId xmlns:a16="http://schemas.microsoft.com/office/drawing/2014/main" id="{667AC3B4-3DD4-4C17-9E07-055F3FA29ACC}"/>
              </a:ext>
            </a:extLst>
          </p:cNvPr>
          <p:cNvSpPr txBox="1">
            <a:spLocks noChangeArrowheads="1"/>
          </p:cNvSpPr>
          <p:nvPr/>
        </p:nvSpPr>
        <p:spPr bwMode="auto">
          <a:xfrm>
            <a:off x="3553511" y="5866970"/>
            <a:ext cx="5497542" cy="342274"/>
          </a:xfrm>
          <a:prstGeom prst="rect">
            <a:avLst/>
          </a:prstGeom>
          <a:noFill/>
          <a:ln w="9525" algn="ctr">
            <a:noFill/>
            <a:miter lim="800000"/>
            <a:headEnd/>
            <a:tailEnd/>
          </a:ln>
          <a:effectLst/>
        </p:spPr>
        <p:txBody>
          <a:bodyPr wrap="square" lIns="92075" tIns="46038" rIns="92075" bIns="46038">
            <a:spAutoFit/>
          </a:bodyPr>
          <a:lstStyle/>
          <a:p>
            <a:pPr>
              <a:lnSpc>
                <a:spcPct val="90000"/>
              </a:lnSpc>
              <a:spcBef>
                <a:spcPct val="50000"/>
              </a:spcBef>
              <a:buClr>
                <a:srgbClr val="01654B"/>
              </a:buClr>
              <a:buSzPct val="100000"/>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900" dirty="0">
                <a:latin typeface="Verdana" panose="020B0604030504040204" pitchFamily="34" charset="0"/>
                <a:ea typeface="Verdana" panose="020B0604030504040204" pitchFamily="34" charset="0"/>
                <a:cs typeface="Verdana" panose="020B0604030504040204" pitchFamily="34" charset="0"/>
              </a:rPr>
              <a:t>2016 design values are calculated as 1/18/2018. The El Paso design value excludes one concurred exceptional event from August 21, 2015.</a:t>
            </a:r>
          </a:p>
        </p:txBody>
      </p:sp>
      <p:pic>
        <p:nvPicPr>
          <p:cNvPr id="12" name="Picture 11">
            <a:extLst>
              <a:ext uri="{FF2B5EF4-FFF2-40B4-BE49-F238E27FC236}">
                <a16:creationId xmlns:a16="http://schemas.microsoft.com/office/drawing/2014/main" id="{F2B53A2D-50EF-4F12-A64D-F5BCBDE0A629}"/>
              </a:ext>
            </a:extLst>
          </p:cNvPr>
          <p:cNvPicPr>
            <a:picLocks noChangeAspect="1"/>
          </p:cNvPicPr>
          <p:nvPr/>
        </p:nvPicPr>
        <p:blipFill rotWithShape="1">
          <a:blip r:embed="rId3">
            <a:extLst>
              <a:ext uri="{28A0092B-C50C-407E-A947-70E740481C1C}">
                <a14:useLocalDpi xmlns:a14="http://schemas.microsoft.com/office/drawing/2010/main" val="0"/>
              </a:ext>
            </a:extLst>
          </a:blip>
          <a:srcRect l="4093" t="3670" r="10741" b="3364"/>
          <a:stretch/>
        </p:blipFill>
        <p:spPr>
          <a:xfrm>
            <a:off x="3581400" y="1037207"/>
            <a:ext cx="5486400" cy="4627821"/>
          </a:xfrm>
          <a:prstGeom prst="rect">
            <a:avLst/>
          </a:prstGeom>
        </p:spPr>
      </p:pic>
    </p:spTree>
    <p:extLst>
      <p:ext uri="{BB962C8B-B14F-4D97-AF65-F5344CB8AC3E}">
        <p14:creationId xmlns:p14="http://schemas.microsoft.com/office/powerpoint/2010/main" val="31162633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066800" y="76200"/>
            <a:ext cx="7315200" cy="762000"/>
          </a:xfrm>
        </p:spPr>
        <p:txBody>
          <a:bodyPr/>
          <a:lstStyle/>
          <a:p>
            <a:pPr eaLnBrk="1" hangingPunct="1"/>
            <a:r>
              <a:rPr lang="en-US" dirty="0"/>
              <a:t> </a:t>
            </a:r>
            <a:r>
              <a:rPr lang="en-US" dirty="0">
                <a:latin typeface="Verdana" pitchFamily="34" charset="0"/>
              </a:rPr>
              <a:t>Timeline</a:t>
            </a:r>
          </a:p>
        </p:txBody>
      </p:sp>
      <p:sp>
        <p:nvSpPr>
          <p:cNvPr id="6147" name="Text Box 5"/>
          <p:cNvSpPr txBox="1">
            <a:spLocks noChangeArrowheads="1"/>
          </p:cNvSpPr>
          <p:nvPr/>
        </p:nvSpPr>
        <p:spPr bwMode="auto">
          <a:xfrm>
            <a:off x="212725" y="5980113"/>
            <a:ext cx="184150" cy="366712"/>
          </a:xfrm>
          <a:prstGeom prst="rect">
            <a:avLst/>
          </a:prstGeom>
          <a:noFill/>
          <a:ln w="9525">
            <a:noFill/>
            <a:miter lim="800000"/>
            <a:headEnd/>
            <a:tailEnd/>
          </a:ln>
        </p:spPr>
        <p:txBody>
          <a:bodyPr wrap="none">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6676743"/>
              </p:ext>
            </p:extLst>
          </p:nvPr>
        </p:nvGraphicFramePr>
        <p:xfrm>
          <a:off x="396875" y="1069483"/>
          <a:ext cx="8442325" cy="5355387"/>
        </p:xfrm>
        <a:graphic>
          <a:graphicData uri="http://schemas.openxmlformats.org/drawingml/2006/table">
            <a:tbl>
              <a:tblPr firstRow="1" firstCol="1" bandRow="1">
                <a:tableStyleId>{F5AB1C69-6EDB-4FF4-983F-18BD219EF322}</a:tableStyleId>
              </a:tblPr>
              <a:tblGrid>
                <a:gridCol w="2803525">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759317">
                <a:tc>
                  <a:txBody>
                    <a:bodyPr/>
                    <a:lstStyle/>
                    <a:p>
                      <a:pPr marL="0" marR="0">
                        <a:spcBef>
                          <a:spcPts val="0"/>
                        </a:spcBef>
                        <a:spcAft>
                          <a:spcPts val="600"/>
                        </a:spcAft>
                      </a:pPr>
                      <a:r>
                        <a:rPr lang="en-US" sz="2100" b="0" kern="1200" dirty="0">
                          <a:solidFill>
                            <a:schemeClr val="tx1"/>
                          </a:solidFill>
                          <a:effectLst/>
                          <a:latin typeface="+mn-lt"/>
                        </a:rPr>
                        <a:t>November 2017</a:t>
                      </a:r>
                      <a:endParaRPr lang="en-US" sz="21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marL="0" marR="0">
                        <a:spcBef>
                          <a:spcPts val="0"/>
                        </a:spcBef>
                        <a:spcAft>
                          <a:spcPts val="600"/>
                        </a:spcAft>
                      </a:pPr>
                      <a:r>
                        <a:rPr lang="en-US" sz="2100" b="0" kern="1200" dirty="0">
                          <a:solidFill>
                            <a:schemeClr val="tx1"/>
                          </a:solidFill>
                          <a:effectLst/>
                          <a:latin typeface="+mn-lt"/>
                        </a:rPr>
                        <a:t>EPA Round One Attainment/ Unclassifiable Designations</a:t>
                      </a:r>
                      <a:endParaRPr lang="en-US" sz="21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extLst>
                  <a:ext uri="{0D108BD9-81ED-4DB2-BD59-A6C34878D82A}">
                    <a16:rowId xmlns:a16="http://schemas.microsoft.com/office/drawing/2014/main" val="10000"/>
                  </a:ext>
                </a:extLst>
              </a:tr>
              <a:tr h="762000">
                <a:tc>
                  <a:txBody>
                    <a:bodyPr/>
                    <a:lstStyle/>
                    <a:p>
                      <a:pPr marL="0" marR="0">
                        <a:spcBef>
                          <a:spcPts val="0"/>
                        </a:spcBef>
                        <a:spcAft>
                          <a:spcPts val="600"/>
                        </a:spcAft>
                      </a:pPr>
                      <a:r>
                        <a:rPr lang="en-US" sz="2100" b="0" dirty="0">
                          <a:solidFill>
                            <a:schemeClr val="tx1"/>
                          </a:solidFill>
                          <a:effectLst/>
                          <a:latin typeface="+mn-lt"/>
                          <a:ea typeface="Calibri" panose="020F0502020204030204" pitchFamily="34" charset="0"/>
                          <a:cs typeface="Times New Roman" panose="02020603050405020304" pitchFamily="18" charset="0"/>
                        </a:rPr>
                        <a:t>March 2018</a:t>
                      </a:r>
                    </a:p>
                  </a:txBody>
                  <a:tcPr marL="45939" marR="45939" marT="0" marB="0"/>
                </a:tc>
                <a:tc>
                  <a:txBody>
                    <a:bodyPr/>
                    <a:lstStyle/>
                    <a:p>
                      <a:pPr marL="0" marR="0" eaLnBrk="0" fontAlgn="base" hangingPunct="0">
                        <a:spcBef>
                          <a:spcPts val="0"/>
                        </a:spcBef>
                        <a:spcAft>
                          <a:spcPts val="0"/>
                        </a:spcAft>
                        <a:tabLst>
                          <a:tab pos="457200" algn="l"/>
                          <a:tab pos="457200" algn="l"/>
                        </a:tabLst>
                      </a:pPr>
                      <a:r>
                        <a:rPr lang="en-US" sz="2100" b="0" kern="1200" dirty="0">
                          <a:solidFill>
                            <a:schemeClr val="tx1"/>
                          </a:solidFill>
                          <a:effectLst/>
                          <a:latin typeface="+mn-lt"/>
                        </a:rPr>
                        <a:t>EPA finalizes Classifications Rule</a:t>
                      </a:r>
                      <a:endParaRPr lang="en-US" sz="2100" b="0" kern="1200" dirty="0">
                        <a:solidFill>
                          <a:schemeClr val="tx1"/>
                        </a:solidFill>
                        <a:effectLst/>
                        <a:highlight>
                          <a:srgbClr val="FFFF00"/>
                        </a:highlight>
                        <a:latin typeface="+mn-lt"/>
                      </a:endParaRPr>
                    </a:p>
                  </a:txBody>
                  <a:tcPr marL="45939" marR="45939" marT="0" marB="0"/>
                </a:tc>
                <a:extLst>
                  <a:ext uri="{0D108BD9-81ED-4DB2-BD59-A6C34878D82A}">
                    <a16:rowId xmlns:a16="http://schemas.microsoft.com/office/drawing/2014/main" val="10001"/>
                  </a:ext>
                </a:extLst>
              </a:tr>
              <a:tr h="838200">
                <a:tc>
                  <a:txBody>
                    <a:bodyPr/>
                    <a:lstStyle/>
                    <a:p>
                      <a:pPr marL="0" marR="0">
                        <a:spcBef>
                          <a:spcPts val="0"/>
                        </a:spcBef>
                        <a:spcAft>
                          <a:spcPts val="600"/>
                        </a:spcAft>
                      </a:pPr>
                      <a:r>
                        <a:rPr lang="en-US" sz="2100" b="0" kern="1200" dirty="0">
                          <a:solidFill>
                            <a:schemeClr val="tx1"/>
                          </a:solidFill>
                          <a:effectLst/>
                        </a:rPr>
                        <a:t>April 2018</a:t>
                      </a:r>
                      <a:endParaRPr lang="en-US" sz="21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tc>
                <a:tc>
                  <a:txBody>
                    <a:bodyPr/>
                    <a:lstStyle/>
                    <a:p>
                      <a:pPr marL="0" marR="0" eaLnBrk="0" fontAlgn="base" hangingPunct="0">
                        <a:spcBef>
                          <a:spcPts val="0"/>
                        </a:spcBef>
                        <a:spcAft>
                          <a:spcPts val="0"/>
                        </a:spcAft>
                        <a:tabLst>
                          <a:tab pos="457200" algn="l"/>
                          <a:tab pos="457200" algn="l"/>
                        </a:tabLst>
                      </a:pPr>
                      <a:r>
                        <a:rPr lang="en-US" sz="2100" b="0" kern="1200" dirty="0">
                          <a:solidFill>
                            <a:schemeClr val="tx1"/>
                          </a:solidFill>
                          <a:effectLst/>
                        </a:rPr>
                        <a:t>EPA signs (finalizes) Round Two designations and classifications</a:t>
                      </a:r>
                      <a:endParaRPr lang="en-US" sz="2100" b="0" dirty="0">
                        <a:solidFill>
                          <a:schemeClr val="tx1"/>
                        </a:solidFill>
                        <a:effectLst/>
                      </a:endParaRPr>
                    </a:p>
                  </a:txBody>
                  <a:tcPr marL="45939" marR="45939" marT="0" marB="0"/>
                </a:tc>
                <a:extLst>
                  <a:ext uri="{0D108BD9-81ED-4DB2-BD59-A6C34878D82A}">
                    <a16:rowId xmlns:a16="http://schemas.microsoft.com/office/drawing/2014/main" val="10002"/>
                  </a:ext>
                </a:extLst>
              </a:tr>
              <a:tr h="762000">
                <a:tc>
                  <a:txBody>
                    <a:bodyPr/>
                    <a:lstStyle/>
                    <a:p>
                      <a:pPr marL="0" marR="0">
                        <a:spcBef>
                          <a:spcPts val="0"/>
                        </a:spcBef>
                        <a:spcAft>
                          <a:spcPts val="600"/>
                        </a:spcAft>
                      </a:pPr>
                      <a:r>
                        <a:rPr lang="en-US" sz="2100" b="0" kern="1200" dirty="0">
                          <a:solidFill>
                            <a:schemeClr val="tx1"/>
                          </a:solidFill>
                          <a:effectLst/>
                        </a:rPr>
                        <a:t>July 2018	</a:t>
                      </a:r>
                      <a:endParaRPr lang="en-US" sz="21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tc>
                <a:tc>
                  <a:txBody>
                    <a:bodyPr/>
                    <a:lstStyle/>
                    <a:p>
                      <a:pPr marL="0" marR="0" eaLnBrk="0" fontAlgn="base" hangingPunct="0">
                        <a:spcBef>
                          <a:spcPts val="0"/>
                        </a:spcBef>
                        <a:spcAft>
                          <a:spcPts val="0"/>
                        </a:spcAft>
                        <a:tabLst>
                          <a:tab pos="457200" algn="l"/>
                          <a:tab pos="457200" algn="l"/>
                        </a:tabLst>
                      </a:pPr>
                      <a:r>
                        <a:rPr lang="en-US" sz="2100" b="0" kern="1200" dirty="0">
                          <a:solidFill>
                            <a:schemeClr val="tx1"/>
                          </a:solidFill>
                          <a:effectLst/>
                        </a:rPr>
                        <a:t>EPA signs (finalizes) designations for San Antonio area</a:t>
                      </a:r>
                      <a:endParaRPr lang="en-US" sz="2100" b="0" dirty="0">
                        <a:solidFill>
                          <a:schemeClr val="tx1"/>
                        </a:solidFill>
                        <a:effectLst/>
                      </a:endParaRPr>
                    </a:p>
                  </a:txBody>
                  <a:tcPr marL="45939" marR="45939" marT="0" marB="0"/>
                </a:tc>
                <a:extLst>
                  <a:ext uri="{0D108BD9-81ED-4DB2-BD59-A6C34878D82A}">
                    <a16:rowId xmlns:a16="http://schemas.microsoft.com/office/drawing/2014/main" val="10003"/>
                  </a:ext>
                </a:extLst>
              </a:tr>
              <a:tr h="720090">
                <a:tc>
                  <a:txBody>
                    <a:bodyPr/>
                    <a:lstStyle/>
                    <a:p>
                      <a:pPr marL="0" marR="0">
                        <a:spcBef>
                          <a:spcPts val="0"/>
                        </a:spcBef>
                        <a:spcAft>
                          <a:spcPts val="600"/>
                        </a:spcAft>
                      </a:pPr>
                      <a:r>
                        <a:rPr lang="en-US" sz="2100" b="0" kern="1200" dirty="0">
                          <a:solidFill>
                            <a:schemeClr val="tx1"/>
                          </a:solidFill>
                          <a:effectLst/>
                        </a:rPr>
                        <a:t>June/Sep 2018</a:t>
                      </a:r>
                      <a:endParaRPr lang="en-US" sz="21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tc>
                <a:tc>
                  <a:txBody>
                    <a:bodyPr/>
                    <a:lstStyle/>
                    <a:p>
                      <a:pPr marL="0" marR="0" eaLnBrk="0" fontAlgn="base" hangingPunct="0">
                        <a:spcBef>
                          <a:spcPts val="0"/>
                        </a:spcBef>
                        <a:spcAft>
                          <a:spcPts val="0"/>
                        </a:spcAft>
                        <a:tabLst>
                          <a:tab pos="457200" algn="l"/>
                          <a:tab pos="457200" algn="l"/>
                        </a:tabLst>
                      </a:pPr>
                      <a:r>
                        <a:rPr lang="en-US" sz="2100" b="0" kern="1200" dirty="0">
                          <a:solidFill>
                            <a:schemeClr val="tx1"/>
                          </a:solidFill>
                          <a:effectLst/>
                        </a:rPr>
                        <a:t>Expected effective date of nonattainment designations</a:t>
                      </a:r>
                      <a:endParaRPr lang="en-US" sz="2100" b="0" dirty="0">
                        <a:solidFill>
                          <a:schemeClr val="tx1"/>
                        </a:solidFill>
                        <a:effectLst/>
                      </a:endParaRPr>
                    </a:p>
                  </a:txBody>
                  <a:tcPr marL="45939" marR="45939" marT="0" marB="0"/>
                </a:tc>
                <a:extLst>
                  <a:ext uri="{0D108BD9-81ED-4DB2-BD59-A6C34878D82A}">
                    <a16:rowId xmlns:a16="http://schemas.microsoft.com/office/drawing/2014/main" val="1835607958"/>
                  </a:ext>
                </a:extLst>
              </a:tr>
              <a:tr h="754380">
                <a:tc>
                  <a:txBody>
                    <a:bodyPr/>
                    <a:lstStyle/>
                    <a:p>
                      <a:pPr marL="0" marR="0">
                        <a:spcBef>
                          <a:spcPts val="0"/>
                        </a:spcBef>
                        <a:spcAft>
                          <a:spcPts val="600"/>
                        </a:spcAft>
                      </a:pPr>
                      <a:r>
                        <a:rPr lang="en-US" sz="2100" b="0" kern="1200" dirty="0">
                          <a:solidFill>
                            <a:schemeClr val="tx1"/>
                          </a:solidFill>
                          <a:effectLst/>
                        </a:rPr>
                        <a:t>June/Sep 2020</a:t>
                      </a:r>
                      <a:endParaRPr lang="en-US" sz="21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tc>
                <a:tc>
                  <a:txBody>
                    <a:bodyPr/>
                    <a:lstStyle/>
                    <a:p>
                      <a:pPr marL="0" marR="0" eaLnBrk="0" fontAlgn="base" hangingPunct="0">
                        <a:spcBef>
                          <a:spcPts val="0"/>
                        </a:spcBef>
                        <a:spcAft>
                          <a:spcPts val="0"/>
                        </a:spcAft>
                        <a:tabLst>
                          <a:tab pos="457200" algn="l"/>
                          <a:tab pos="457200" algn="l"/>
                        </a:tabLst>
                      </a:pPr>
                      <a:r>
                        <a:rPr lang="en-US" sz="2100" b="0" kern="1200" dirty="0">
                          <a:solidFill>
                            <a:schemeClr val="tx1"/>
                          </a:solidFill>
                          <a:effectLst/>
                        </a:rPr>
                        <a:t>Emissions Inventory SIP revisions due for all nonattainment areas</a:t>
                      </a:r>
                      <a:endParaRPr lang="en-US" sz="2100" b="0" dirty="0">
                        <a:solidFill>
                          <a:schemeClr val="tx1"/>
                        </a:solidFill>
                        <a:effectLst/>
                      </a:endParaRPr>
                    </a:p>
                  </a:txBody>
                  <a:tcPr marL="45939" marR="45939" marT="0" marB="0"/>
                </a:tc>
                <a:extLst>
                  <a:ext uri="{0D108BD9-81ED-4DB2-BD59-A6C34878D82A}">
                    <a16:rowId xmlns:a16="http://schemas.microsoft.com/office/drawing/2014/main" val="10004"/>
                  </a:ext>
                </a:extLst>
              </a:tr>
              <a:tr h="759400">
                <a:tc>
                  <a:txBody>
                    <a:bodyPr/>
                    <a:lstStyle/>
                    <a:p>
                      <a:pPr marL="0" marR="0">
                        <a:spcBef>
                          <a:spcPts val="0"/>
                        </a:spcBef>
                        <a:spcAft>
                          <a:spcPts val="600"/>
                        </a:spcAft>
                      </a:pPr>
                      <a:r>
                        <a:rPr lang="en-US" sz="2100" b="0" kern="1200" dirty="0">
                          <a:solidFill>
                            <a:schemeClr val="tx1"/>
                          </a:solidFill>
                          <a:effectLst/>
                        </a:rPr>
                        <a:t>June/Sep 2021	</a:t>
                      </a:r>
                      <a:endParaRPr lang="en-US" sz="21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tc>
                <a:tc>
                  <a:txBody>
                    <a:bodyPr/>
                    <a:lstStyle/>
                    <a:p>
                      <a:pPr marL="0" marR="0">
                        <a:spcBef>
                          <a:spcPts val="0"/>
                        </a:spcBef>
                        <a:spcAft>
                          <a:spcPts val="600"/>
                        </a:spcAft>
                      </a:pPr>
                      <a:r>
                        <a:rPr lang="en-US" sz="2100" b="0" kern="1200" dirty="0">
                          <a:solidFill>
                            <a:schemeClr val="tx1"/>
                          </a:solidFill>
                          <a:effectLst/>
                        </a:rPr>
                        <a:t>Attainment deadline for marginal nonattainment areas</a:t>
                      </a:r>
                      <a:endParaRPr lang="en-US" sz="21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45939" marR="45939"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83040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152400" y="3124200"/>
            <a:ext cx="4495800" cy="2286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Sulfur</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Dioxide</a:t>
            </a:r>
            <a:endParaRPr kumimoji="0" lang="en-US" sz="2800" b="1" i="0" u="none" strike="noStrike" kern="0" cap="none" spc="0" normalizeH="0" baseline="-25000" noProof="0" dirty="0">
              <a:ln>
                <a:noFill/>
              </a:ln>
              <a:solidFill>
                <a:schemeClr val="tx1"/>
              </a:solidFill>
              <a:effectLst/>
              <a:uLnTx/>
              <a:uFillTx/>
              <a:latin typeface="+mj-lt"/>
              <a:ea typeface="+mj-ea"/>
              <a:cs typeface="+mj-cs"/>
            </a:endParaRPr>
          </a:p>
        </p:txBody>
      </p:sp>
      <p:pic>
        <p:nvPicPr>
          <p:cNvPr id="8" name="Picture 7" descr="A graphic of the molecular structure of Sulfur Dioxide (SO2). Source: http://www.windows2universe.org/physical_science/chemistry/so2_molecule_sm.gif"/>
          <p:cNvPicPr>
            <a:picLocks noChangeAspect="1"/>
          </p:cNvPicPr>
          <p:nvPr/>
        </p:nvPicPr>
        <p:blipFill>
          <a:blip r:embed="rId3" cstate="print"/>
          <a:stretch>
            <a:fillRect/>
          </a:stretch>
        </p:blipFill>
        <p:spPr>
          <a:xfrm>
            <a:off x="4343400" y="1676400"/>
            <a:ext cx="3962400" cy="2971800"/>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r>
              <a:rPr lang="en-US" baseline="-25000" dirty="0"/>
              <a:t>2</a:t>
            </a:r>
            <a:r>
              <a:rPr lang="en-US" dirty="0"/>
              <a:t> NAAQS Revision</a:t>
            </a:r>
          </a:p>
        </p:txBody>
      </p:sp>
      <p:sp>
        <p:nvSpPr>
          <p:cNvPr id="3" name="Content Placeholder 2"/>
          <p:cNvSpPr>
            <a:spLocks noGrp="1"/>
          </p:cNvSpPr>
          <p:nvPr>
            <p:ph idx="1"/>
          </p:nvPr>
        </p:nvSpPr>
        <p:spPr>
          <a:xfrm>
            <a:off x="990600" y="1371600"/>
            <a:ext cx="7239000" cy="4495800"/>
          </a:xfrm>
        </p:spPr>
        <p:txBody>
          <a:bodyPr>
            <a:normAutofit/>
          </a:bodyPr>
          <a:lstStyle/>
          <a:p>
            <a:pPr>
              <a:spcAft>
                <a:spcPts val="450"/>
              </a:spcAft>
            </a:pPr>
            <a:r>
              <a:rPr lang="en-US" dirty="0"/>
              <a:t>Revised June 2010</a:t>
            </a:r>
          </a:p>
          <a:p>
            <a:pPr>
              <a:spcAft>
                <a:spcPts val="450"/>
              </a:spcAft>
            </a:pPr>
            <a:r>
              <a:rPr lang="en-US" dirty="0"/>
              <a:t>One-hour primary standard of 75 ppb</a:t>
            </a:r>
          </a:p>
          <a:p>
            <a:pPr lvl="1">
              <a:spcAft>
                <a:spcPts val="450"/>
              </a:spcAft>
            </a:pPr>
            <a:r>
              <a:rPr lang="en-US" dirty="0"/>
              <a:t>99</a:t>
            </a:r>
            <a:r>
              <a:rPr lang="en-US" baseline="30000" dirty="0"/>
              <a:t>th</a:t>
            </a:r>
            <a:r>
              <a:rPr lang="en-US" dirty="0"/>
              <a:t> percentile over three years</a:t>
            </a:r>
          </a:p>
          <a:p>
            <a:pPr>
              <a:spcAft>
                <a:spcPts val="450"/>
              </a:spcAft>
            </a:pPr>
            <a:r>
              <a:rPr lang="en-US" dirty="0"/>
              <a:t>Three-hour secondary standard of 500 ppb</a:t>
            </a:r>
          </a:p>
          <a:p>
            <a:pPr lvl="1">
              <a:spcAft>
                <a:spcPts val="450"/>
              </a:spcAft>
            </a:pPr>
            <a:r>
              <a:rPr lang="en-US" dirty="0"/>
              <a:t>Not to be exceeded more than once/year</a:t>
            </a:r>
          </a:p>
          <a:p>
            <a:pPr>
              <a:spcAft>
                <a:spcPts val="450"/>
              </a:spcAft>
            </a:pPr>
            <a:r>
              <a:rPr lang="en-US" dirty="0"/>
              <a:t>Round 1 nonattainment designations in 2013</a:t>
            </a:r>
          </a:p>
          <a:p>
            <a:pPr lvl="1">
              <a:spcAft>
                <a:spcPts val="450"/>
              </a:spcAft>
            </a:pPr>
            <a:r>
              <a:rPr lang="en-US" dirty="0"/>
              <a:t>Only for areas that had monitored values over the standard</a:t>
            </a:r>
          </a:p>
          <a:p>
            <a:pPr lvl="1">
              <a:spcAft>
                <a:spcPts val="450"/>
              </a:spcAft>
            </a:pPr>
            <a:r>
              <a:rPr lang="en-US" dirty="0"/>
              <a:t>No areas in Texas designated as nonattainment</a:t>
            </a:r>
          </a:p>
        </p:txBody>
      </p:sp>
    </p:spTree>
    <p:extLst>
      <p:ext uri="{BB962C8B-B14F-4D97-AF65-F5344CB8AC3E}">
        <p14:creationId xmlns:p14="http://schemas.microsoft.com/office/powerpoint/2010/main" val="19137572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Ambient Air Quality Standards</a:t>
            </a:r>
          </a:p>
        </p:txBody>
      </p:sp>
      <p:sp>
        <p:nvSpPr>
          <p:cNvPr id="3" name="Content Placeholder 2"/>
          <p:cNvSpPr>
            <a:spLocks noGrp="1"/>
          </p:cNvSpPr>
          <p:nvPr>
            <p:ph idx="1"/>
          </p:nvPr>
        </p:nvSpPr>
        <p:spPr/>
        <p:txBody>
          <a:bodyPr/>
          <a:lstStyle/>
          <a:p>
            <a:pPr>
              <a:spcAft>
                <a:spcPts val="1200"/>
              </a:spcAft>
            </a:pPr>
            <a:r>
              <a:rPr lang="en-US" dirty="0"/>
              <a:t>The EPA is required to review the NAAQS every five years. For more information on the review process, go to the </a:t>
            </a:r>
            <a:r>
              <a:rPr lang="en-US" dirty="0">
                <a:hlinkClick r:id="rId3"/>
              </a:rPr>
              <a:t>EPA’s NAAQS review</a:t>
            </a:r>
            <a:r>
              <a:rPr lang="en-US" dirty="0"/>
              <a:t> Web page. </a:t>
            </a:r>
            <a:r>
              <a:rPr lang="en-US" i="1" dirty="0"/>
              <a:t>(https://www.epa.gov/criteria-air-pollutants/process-reviewing-national-ambient-air-quality-standards)</a:t>
            </a:r>
          </a:p>
          <a:p>
            <a:r>
              <a:rPr lang="en-US" dirty="0"/>
              <a:t>States with areas failing to meet the NAAQS (nonattainment) are required to develop and submit to the EPA state implementation plan (SIP) revisions.</a:t>
            </a:r>
          </a:p>
          <a:p>
            <a:endParaRPr lang="en-US" dirty="0"/>
          </a:p>
        </p:txBody>
      </p:sp>
    </p:spTree>
    <p:extLst>
      <p:ext uri="{BB962C8B-B14F-4D97-AF65-F5344CB8AC3E}">
        <p14:creationId xmlns:p14="http://schemas.microsoft.com/office/powerpoint/2010/main" val="34485262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 Designations</a:t>
            </a:r>
          </a:p>
        </p:txBody>
      </p:sp>
      <p:sp>
        <p:nvSpPr>
          <p:cNvPr id="4" name="Content Placeholder 2"/>
          <p:cNvSpPr txBox="1">
            <a:spLocks/>
          </p:cNvSpPr>
          <p:nvPr/>
        </p:nvSpPr>
        <p:spPr bwMode="auto">
          <a:xfrm>
            <a:off x="909828" y="1219200"/>
            <a:ext cx="7933944" cy="298704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ts val="300"/>
              </a:spcAft>
              <a:buClr>
                <a:srgbClr val="01654B"/>
              </a:buClr>
              <a:buSzPct val="95000"/>
              <a:buChar char="•"/>
              <a:defRPr sz="2400" baseline="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01654B"/>
              </a:buClr>
              <a:buSzPct val="100000"/>
              <a:buChar char="–"/>
              <a:defRPr sz="2000" baseline="0">
                <a:solidFill>
                  <a:schemeClr val="tx1"/>
                </a:solidFill>
                <a:latin typeface="Verdana" pitchFamily="34" charset="0"/>
              </a:defRPr>
            </a:lvl2pPr>
            <a:lvl3pPr marL="1143000" indent="-228600" algn="l" rtl="0" eaLnBrk="0" fontAlgn="base" hangingPunct="0">
              <a:spcBef>
                <a:spcPct val="20000"/>
              </a:spcBef>
              <a:spcAft>
                <a:spcPct val="0"/>
              </a:spcAft>
              <a:buClr>
                <a:srgbClr val="01654B"/>
              </a:buClr>
              <a:buSzPct val="55000"/>
              <a:buFont typeface="Wingdings" pitchFamily="2" charset="2"/>
              <a:buChar char="§"/>
              <a:defRPr sz="2000" baseline="0">
                <a:solidFill>
                  <a:schemeClr val="tx1"/>
                </a:solidFill>
                <a:latin typeface="Verdana" pitchFamily="34" charset="0"/>
              </a:defRPr>
            </a:lvl3pPr>
            <a:lvl4pPr marL="1600200" indent="-228600" algn="l" rtl="0" eaLnBrk="0" fontAlgn="base" hangingPunct="0">
              <a:spcBef>
                <a:spcPct val="20000"/>
              </a:spcBef>
              <a:spcAft>
                <a:spcPct val="0"/>
              </a:spcAft>
              <a:buClr>
                <a:srgbClr val="01654B"/>
              </a:buClr>
              <a:buSzPct val="65000"/>
              <a:buChar char="•"/>
              <a:defRPr sz="2000" baseline="0">
                <a:solidFill>
                  <a:schemeClr val="tx1"/>
                </a:solidFill>
                <a:latin typeface="Georgia" pitchFamily="18" charset="0"/>
              </a:defRPr>
            </a:lvl4pPr>
            <a:lvl5pPr marL="2057400" indent="-228600" algn="l" rtl="0" eaLnBrk="0" fontAlgn="base" hangingPunct="0">
              <a:spcBef>
                <a:spcPct val="20000"/>
              </a:spcBef>
              <a:spcAft>
                <a:spcPct val="0"/>
              </a:spcAft>
              <a:buClr>
                <a:srgbClr val="01654B"/>
              </a:buClr>
              <a:buSzPct val="100000"/>
              <a:buChar char="•"/>
              <a:defRPr sz="2000" baseline="0">
                <a:solidFill>
                  <a:schemeClr val="tx1"/>
                </a:solidFill>
                <a:latin typeface="Georgia" pitchFamily="18" charset="0"/>
              </a:defRPr>
            </a:lvl5pPr>
            <a:lvl6pPr marL="25146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9pPr>
          </a:lstStyle>
          <a:p>
            <a:pPr>
              <a:spcAft>
                <a:spcPts val="1200"/>
              </a:spcAft>
            </a:pPr>
            <a:r>
              <a:rPr lang="en-US" sz="2600" dirty="0"/>
              <a:t>Designations Effective September 12, 2016:</a:t>
            </a:r>
          </a:p>
          <a:p>
            <a:pPr lvl="1">
              <a:spcAft>
                <a:spcPts val="1200"/>
              </a:spcAft>
            </a:pPr>
            <a:r>
              <a:rPr lang="en-US" sz="2300" dirty="0"/>
              <a:t>Unclassifiable/attainment designations for Atascosa, Fort Bend, Goliad, Lamb, Limestone, McLennan, and Robertson Counties </a:t>
            </a:r>
          </a:p>
          <a:p>
            <a:pPr lvl="1">
              <a:spcAft>
                <a:spcPts val="1200"/>
              </a:spcAft>
            </a:pPr>
            <a:r>
              <a:rPr lang="en-US" sz="2300" dirty="0"/>
              <a:t>Unclassifiable for designation for Potter County</a:t>
            </a:r>
          </a:p>
          <a:p>
            <a:pPr>
              <a:spcAft>
                <a:spcPts val="1200"/>
              </a:spcAft>
            </a:pPr>
            <a:r>
              <a:rPr lang="en-US" sz="2600" dirty="0"/>
              <a:t>Designations Effective January 12, 2017:</a:t>
            </a:r>
          </a:p>
          <a:p>
            <a:pPr lvl="1">
              <a:spcAft>
                <a:spcPts val="1200"/>
              </a:spcAft>
            </a:pPr>
            <a:r>
              <a:rPr lang="en-US" sz="2300" dirty="0"/>
              <a:t>Nonattainment designations for three areas: (1) portions of Freestone and Anderson Counties; (2) portions of Rusk and Panola Counties; and (3) a portion of Titus County </a:t>
            </a:r>
          </a:p>
          <a:p>
            <a:pPr lvl="1">
              <a:spcAft>
                <a:spcPts val="1200"/>
              </a:spcAft>
            </a:pPr>
            <a:r>
              <a:rPr lang="en-US" sz="2300" dirty="0"/>
              <a:t>Unclassifiable designation for Milam County</a:t>
            </a:r>
          </a:p>
        </p:txBody>
      </p:sp>
    </p:spTree>
    <p:extLst>
      <p:ext uri="{BB962C8B-B14F-4D97-AF65-F5344CB8AC3E}">
        <p14:creationId xmlns:p14="http://schemas.microsoft.com/office/powerpoint/2010/main" val="330070237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Texas SO</a:t>
            </a:r>
            <a:r>
              <a:rPr lang="en-US" baseline="-25000" dirty="0">
                <a:solidFill>
                  <a:schemeClr val="accent1"/>
                </a:solidFill>
              </a:rPr>
              <a:t>2</a:t>
            </a:r>
            <a:r>
              <a:rPr lang="en-US" dirty="0">
                <a:solidFill>
                  <a:schemeClr val="accent1"/>
                </a:solidFill>
              </a:rPr>
              <a:t> Nonattainment Areas</a:t>
            </a:r>
          </a:p>
        </p:txBody>
      </p:sp>
      <p:pic>
        <p:nvPicPr>
          <p:cNvPr id="5" name="Picture 4" descr="Map showing the locations of the 3 SO2 nonattainment areas in the State of Tex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210899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Attainment Demonstration SIP Revision Schedule</a:t>
            </a:r>
          </a:p>
        </p:txBody>
      </p:sp>
      <p:sp>
        <p:nvSpPr>
          <p:cNvPr id="3" name="Content Placeholder 2"/>
          <p:cNvSpPr>
            <a:spLocks noGrp="1"/>
          </p:cNvSpPr>
          <p:nvPr>
            <p:ph idx="1"/>
          </p:nvPr>
        </p:nvSpPr>
        <p:spPr>
          <a:xfrm>
            <a:off x="914400" y="1600200"/>
            <a:ext cx="7391400" cy="4267200"/>
          </a:xfrm>
        </p:spPr>
        <p:txBody>
          <a:bodyPr/>
          <a:lstStyle/>
          <a:p>
            <a:pPr>
              <a:spcAft>
                <a:spcPts val="1200"/>
              </a:spcAft>
            </a:pPr>
            <a:r>
              <a:rPr lang="en-US" sz="2800" dirty="0"/>
              <a:t>SIP revision due to the EPA: July 12, 2018</a:t>
            </a:r>
          </a:p>
          <a:p>
            <a:pPr>
              <a:spcAft>
                <a:spcPts val="1200"/>
              </a:spcAft>
            </a:pPr>
            <a:r>
              <a:rPr lang="en-US" sz="2800" dirty="0"/>
              <a:t>Controls must be in place: No later than January 12, 2021</a:t>
            </a:r>
          </a:p>
          <a:p>
            <a:pPr>
              <a:spcAft>
                <a:spcPts val="1200"/>
              </a:spcAft>
            </a:pPr>
            <a:r>
              <a:rPr lang="en-US" sz="2800" dirty="0"/>
              <a:t>Attainment deadline: No later than January 12, 2022</a:t>
            </a:r>
          </a:p>
          <a:p>
            <a:pPr>
              <a:spcAft>
                <a:spcPts val="1200"/>
              </a:spcAft>
            </a:pPr>
            <a:r>
              <a:rPr lang="en-US" sz="2800" dirty="0"/>
              <a:t>EPA reconsidering designations</a:t>
            </a:r>
          </a:p>
        </p:txBody>
      </p:sp>
    </p:spTree>
    <p:extLst>
      <p:ext uri="{BB962C8B-B14F-4D97-AF65-F5344CB8AC3E}">
        <p14:creationId xmlns:p14="http://schemas.microsoft.com/office/powerpoint/2010/main" val="145213520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Requirements Rule</a:t>
            </a:r>
          </a:p>
        </p:txBody>
      </p:sp>
      <p:sp>
        <p:nvSpPr>
          <p:cNvPr id="3" name="Content Placeholder 2"/>
          <p:cNvSpPr>
            <a:spLocks noGrp="1"/>
          </p:cNvSpPr>
          <p:nvPr>
            <p:ph idx="1"/>
          </p:nvPr>
        </p:nvSpPr>
        <p:spPr>
          <a:xfrm>
            <a:off x="914400" y="1219200"/>
            <a:ext cx="7239000" cy="5105400"/>
          </a:xfrm>
        </p:spPr>
        <p:txBody>
          <a:bodyPr>
            <a:noAutofit/>
          </a:bodyPr>
          <a:lstStyle/>
          <a:p>
            <a:r>
              <a:rPr lang="en-US" dirty="0"/>
              <a:t>Signed August 10, 2015</a:t>
            </a:r>
          </a:p>
          <a:p>
            <a:r>
              <a:rPr lang="en-US" dirty="0"/>
              <a:t>Requires states to characterize air quality for SO</a:t>
            </a:r>
            <a:r>
              <a:rPr lang="en-US" baseline="-25000" dirty="0"/>
              <a:t>2</a:t>
            </a:r>
            <a:r>
              <a:rPr lang="en-US" dirty="0"/>
              <a:t> sources emitting 2,000 tons or more per year</a:t>
            </a:r>
          </a:p>
          <a:p>
            <a:pPr lvl="1"/>
            <a:r>
              <a:rPr lang="en-US" sz="2100" dirty="0"/>
              <a:t>Model</a:t>
            </a:r>
          </a:p>
          <a:p>
            <a:pPr lvl="1"/>
            <a:r>
              <a:rPr lang="en-US" sz="2100" dirty="0"/>
              <a:t>Monitor</a:t>
            </a:r>
          </a:p>
          <a:p>
            <a:pPr lvl="1"/>
            <a:r>
              <a:rPr lang="en-US" sz="2100" dirty="0"/>
              <a:t>Establish enforceable limits &lt; 2,000 tons/yr.</a:t>
            </a:r>
          </a:p>
          <a:p>
            <a:r>
              <a:rPr lang="en-US" dirty="0"/>
              <a:t>Texas identified 24 facilities </a:t>
            </a:r>
          </a:p>
          <a:p>
            <a:pPr lvl="1"/>
            <a:r>
              <a:rPr lang="en-US" sz="2100" dirty="0"/>
              <a:t>Modeling for </a:t>
            </a:r>
            <a:r>
              <a:rPr lang="en-US" sz="2100" dirty="0" err="1"/>
              <a:t>Oklaunion</a:t>
            </a:r>
            <a:r>
              <a:rPr lang="en-US" sz="2100" dirty="0"/>
              <a:t> Power Station (Wilbarger County) submitted to EPA on January 12, 2017, demonstrating attainment</a:t>
            </a:r>
          </a:p>
          <a:p>
            <a:pPr lvl="1"/>
            <a:r>
              <a:rPr lang="en-US" sz="2100" dirty="0"/>
              <a:t>Monitoring for remaining facilities not already addressed under consent decree</a:t>
            </a:r>
          </a:p>
        </p:txBody>
      </p:sp>
    </p:spTree>
    <p:extLst>
      <p:ext uri="{BB962C8B-B14F-4D97-AF65-F5344CB8AC3E}">
        <p14:creationId xmlns:p14="http://schemas.microsoft.com/office/powerpoint/2010/main" val="248732147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3694-4553-4036-AB69-B19CDBA20EC4}"/>
              </a:ext>
            </a:extLst>
          </p:cNvPr>
          <p:cNvSpPr>
            <a:spLocks noGrp="1"/>
          </p:cNvSpPr>
          <p:nvPr>
            <p:ph type="title"/>
          </p:nvPr>
        </p:nvSpPr>
        <p:spPr/>
        <p:txBody>
          <a:bodyPr/>
          <a:lstStyle/>
          <a:p>
            <a:r>
              <a:rPr lang="en-US" dirty="0"/>
              <a:t>Round 3 Designations</a:t>
            </a:r>
          </a:p>
        </p:txBody>
      </p:sp>
      <p:sp>
        <p:nvSpPr>
          <p:cNvPr id="3" name="Content Placeholder 2">
            <a:extLst>
              <a:ext uri="{FF2B5EF4-FFF2-40B4-BE49-F238E27FC236}">
                <a16:creationId xmlns:a16="http://schemas.microsoft.com/office/drawing/2014/main" id="{D536E607-CA1C-47F5-912F-68D2967CD8A5}"/>
              </a:ext>
            </a:extLst>
          </p:cNvPr>
          <p:cNvSpPr>
            <a:spLocks noGrp="1"/>
          </p:cNvSpPr>
          <p:nvPr>
            <p:ph idx="1"/>
          </p:nvPr>
        </p:nvSpPr>
        <p:spPr>
          <a:xfrm>
            <a:off x="1039906" y="1219200"/>
            <a:ext cx="7494494" cy="4267200"/>
          </a:xfrm>
        </p:spPr>
        <p:txBody>
          <a:bodyPr/>
          <a:lstStyle/>
          <a:p>
            <a:r>
              <a:rPr lang="en-US" sz="2800" dirty="0"/>
              <a:t>Final designations were made on January 9, 2018 with an effective date of April 9, 2018.</a:t>
            </a:r>
          </a:p>
          <a:p>
            <a:r>
              <a:rPr lang="en-US" sz="2800" dirty="0"/>
              <a:t>EPA designated 238 counties or portions of counties as separate unclassifiable/attainment areas.</a:t>
            </a:r>
          </a:p>
          <a:p>
            <a:pPr lvl="1"/>
            <a:r>
              <a:rPr lang="en-US" sz="2400" dirty="0"/>
              <a:t>Includes Wilbarger County for which modeling was submitted</a:t>
            </a:r>
          </a:p>
          <a:p>
            <a:pPr lvl="1"/>
            <a:r>
              <a:rPr lang="en-US" sz="2400" dirty="0"/>
              <a:t>Includes the portions of Anderson, Panola, Rusk, and Freestone Counties not previously designated nonattainment in Round 2</a:t>
            </a:r>
          </a:p>
        </p:txBody>
      </p:sp>
    </p:spTree>
    <p:extLst>
      <p:ext uri="{BB962C8B-B14F-4D97-AF65-F5344CB8AC3E}">
        <p14:creationId xmlns:p14="http://schemas.microsoft.com/office/powerpoint/2010/main" val="126211485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showing the locations of eleven SO2 source monitors in Texas as of Januart 20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8839200" cy="6858000"/>
          </a:xfrm>
          <a:prstGeom prst="rect">
            <a:avLst/>
          </a:prstGeom>
        </p:spPr>
      </p:pic>
    </p:spTree>
    <p:extLst>
      <p:ext uri="{BB962C8B-B14F-4D97-AF65-F5344CB8AC3E}">
        <p14:creationId xmlns:p14="http://schemas.microsoft.com/office/powerpoint/2010/main" val="364166726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rgbClr val="000000"/>
                </a:solidFill>
              </a:rPr>
              <a:t>Timeline </a:t>
            </a:r>
            <a:r>
              <a:rPr lang="en-US" sz="2500" dirty="0"/>
              <a:t>for Rounds 3 and 4 Designations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69157595"/>
              </p:ext>
            </p:extLst>
          </p:nvPr>
        </p:nvGraphicFramePr>
        <p:xfrm>
          <a:off x="762000" y="1295400"/>
          <a:ext cx="8001000" cy="4989649"/>
        </p:xfrm>
        <a:graphic>
          <a:graphicData uri="http://schemas.openxmlformats.org/drawingml/2006/table">
            <a:tbl>
              <a:tblPr firstRow="1" firstCol="1" bandRow="1">
                <a:tableStyleId>{F5AB1C69-6EDB-4FF4-983F-18BD219EF322}</a:tableStyleId>
              </a:tblPr>
              <a:tblGrid>
                <a:gridCol w="2019671">
                  <a:extLst>
                    <a:ext uri="{9D8B030D-6E8A-4147-A177-3AD203B41FA5}">
                      <a16:colId xmlns:a16="http://schemas.microsoft.com/office/drawing/2014/main" val="20000"/>
                    </a:ext>
                  </a:extLst>
                </a:gridCol>
                <a:gridCol w="5981329">
                  <a:extLst>
                    <a:ext uri="{9D8B030D-6E8A-4147-A177-3AD203B41FA5}">
                      <a16:colId xmlns:a16="http://schemas.microsoft.com/office/drawing/2014/main" val="20001"/>
                    </a:ext>
                  </a:extLst>
                </a:gridCol>
              </a:tblGrid>
              <a:tr h="594382">
                <a:tc>
                  <a:txBody>
                    <a:bodyPr/>
                    <a:lstStyle/>
                    <a:p>
                      <a:pPr marL="0" marR="0">
                        <a:spcBef>
                          <a:spcPts val="0"/>
                        </a:spcBef>
                        <a:spcAft>
                          <a:spcPts val="600"/>
                        </a:spcAft>
                      </a:pPr>
                      <a:r>
                        <a:rPr lang="en-US" sz="2000" b="0" kern="1200" dirty="0">
                          <a:solidFill>
                            <a:schemeClr val="tx1"/>
                          </a:solidFill>
                          <a:effectLst/>
                          <a:latin typeface="+mn-lt"/>
                        </a:rPr>
                        <a:t>Jan 15, 2016</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marL="0" marR="0" lvl="0" indent="0" algn="l" defTabSz="914400" rtl="0" eaLnBrk="0" fontAlgn="base" latinLnBrk="0" hangingPunct="0">
                        <a:lnSpc>
                          <a:spcPct val="100000"/>
                        </a:lnSpc>
                        <a:spcBef>
                          <a:spcPct val="20000"/>
                        </a:spcBef>
                        <a:spcAft>
                          <a:spcPts val="450"/>
                        </a:spcAft>
                        <a:buClr>
                          <a:srgbClr val="01654B"/>
                        </a:buClr>
                        <a:buSzPct val="95000"/>
                        <a:buFontTx/>
                        <a:buNone/>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List of applicable sources (24 sites)</a:t>
                      </a:r>
                    </a:p>
                  </a:txBody>
                  <a:tcPr marL="45939" marR="45939" marT="0" marB="0"/>
                </a:tc>
                <a:extLst>
                  <a:ext uri="{0D108BD9-81ED-4DB2-BD59-A6C34878D82A}">
                    <a16:rowId xmlns:a16="http://schemas.microsoft.com/office/drawing/2014/main" val="10000"/>
                  </a:ext>
                </a:extLst>
              </a:tr>
              <a:tr h="1158218">
                <a:tc>
                  <a:txBody>
                    <a:bodyPr/>
                    <a:lstStyle/>
                    <a:p>
                      <a:pPr marL="0" marR="0">
                        <a:spcBef>
                          <a:spcPts val="0"/>
                        </a:spcBef>
                        <a:spcAft>
                          <a:spcPts val="600"/>
                        </a:spcAft>
                      </a:pPr>
                      <a:r>
                        <a:rPr lang="en-US" sz="2000" b="0" kern="1200" dirty="0">
                          <a:solidFill>
                            <a:schemeClr val="tx1"/>
                          </a:solidFill>
                          <a:effectLst/>
                          <a:latin typeface="+mn-lt"/>
                        </a:rPr>
                        <a:t>July 1, 2016</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marL="0" marR="0" lvl="0" indent="0" algn="l" defTabSz="914400" rtl="0" eaLnBrk="0" fontAlgn="base" latinLnBrk="0" hangingPunct="0">
                        <a:lnSpc>
                          <a:spcPct val="100000"/>
                        </a:lnSpc>
                        <a:spcBef>
                          <a:spcPct val="20000"/>
                        </a:spcBef>
                        <a:spcAft>
                          <a:spcPts val="450"/>
                        </a:spcAft>
                        <a:buClr>
                          <a:srgbClr val="01654B"/>
                        </a:buClr>
                        <a:buSzPct val="95000"/>
                        <a:buFontTx/>
                        <a:buNone/>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Approach for each site was due to EPA (</a:t>
                      </a:r>
                      <a:r>
                        <a:rPr kumimoji="0" lang="en-US" sz="2000" b="0" i="0" u="none" strike="noStrike" kern="0" cap="none" spc="0" normalizeH="0" baseline="0" noProof="0" dirty="0">
                          <a:ln>
                            <a:noFill/>
                          </a:ln>
                          <a:solidFill>
                            <a:schemeClr val="tx1"/>
                          </a:solidFill>
                          <a:effectLst/>
                          <a:uLnTx/>
                          <a:uFillTx/>
                          <a:latin typeface="+mn-lt"/>
                        </a:rPr>
                        <a:t>Modeling protocol, Monitoring plan, Lower emission limits)</a:t>
                      </a:r>
                    </a:p>
                  </a:txBody>
                  <a:tcPr marL="45939" marR="45939" marT="0" marB="0"/>
                </a:tc>
                <a:extLst>
                  <a:ext uri="{0D108BD9-81ED-4DB2-BD59-A6C34878D82A}">
                    <a16:rowId xmlns:a16="http://schemas.microsoft.com/office/drawing/2014/main" val="10001"/>
                  </a:ext>
                </a:extLst>
              </a:tr>
              <a:tr h="533400">
                <a:tc>
                  <a:txBody>
                    <a:bodyPr/>
                    <a:lstStyle/>
                    <a:p>
                      <a:pPr marL="0" marR="0">
                        <a:spcBef>
                          <a:spcPts val="0"/>
                        </a:spcBef>
                        <a:spcAft>
                          <a:spcPts val="600"/>
                        </a:spcAft>
                      </a:pPr>
                      <a:r>
                        <a:rPr lang="en-US" sz="2000" b="0" kern="1200" dirty="0">
                          <a:solidFill>
                            <a:schemeClr val="tx1"/>
                          </a:solidFill>
                          <a:effectLst/>
                          <a:latin typeface="+mn-lt"/>
                        </a:rPr>
                        <a:t>Jan 1, 2017</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marL="0" marR="0" eaLnBrk="0" fontAlgn="base" hangingPunct="0">
                        <a:spcBef>
                          <a:spcPts val="0"/>
                        </a:spcBef>
                        <a:spcAft>
                          <a:spcPts val="0"/>
                        </a:spcAft>
                        <a:tabLst>
                          <a:tab pos="457200" algn="l"/>
                          <a:tab pos="457200" algn="l"/>
                        </a:tabLst>
                      </a:pPr>
                      <a:r>
                        <a:rPr lang="en-US" sz="2000" b="0" kern="1200" dirty="0">
                          <a:solidFill>
                            <a:schemeClr val="tx1"/>
                          </a:solidFill>
                          <a:effectLst/>
                          <a:latin typeface="+mn-lt"/>
                        </a:rPr>
                        <a:t>Monitoring sites operational</a:t>
                      </a:r>
                      <a:endParaRPr lang="en-US" sz="2000" b="0" dirty="0">
                        <a:solidFill>
                          <a:schemeClr val="tx1"/>
                        </a:solidFill>
                        <a:effectLst/>
                        <a:latin typeface="+mn-lt"/>
                      </a:endParaRPr>
                    </a:p>
                  </a:txBody>
                  <a:tcPr marL="45939" marR="45939" marT="0" marB="0"/>
                </a:tc>
                <a:extLst>
                  <a:ext uri="{0D108BD9-81ED-4DB2-BD59-A6C34878D82A}">
                    <a16:rowId xmlns:a16="http://schemas.microsoft.com/office/drawing/2014/main" val="10002"/>
                  </a:ext>
                </a:extLst>
              </a:tr>
              <a:tr h="914400">
                <a:tc>
                  <a:txBody>
                    <a:bodyPr/>
                    <a:lstStyle/>
                    <a:p>
                      <a:pPr marL="0" marR="0">
                        <a:spcBef>
                          <a:spcPts val="0"/>
                        </a:spcBef>
                        <a:spcAft>
                          <a:spcPts val="600"/>
                        </a:spcAft>
                      </a:pPr>
                      <a:r>
                        <a:rPr lang="en-US" sz="2000" b="0" kern="1200" dirty="0">
                          <a:solidFill>
                            <a:schemeClr val="tx1"/>
                          </a:solidFill>
                          <a:effectLst/>
                          <a:latin typeface="+mn-lt"/>
                        </a:rPr>
                        <a:t>Jan 13, 2017	</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marL="0" marR="0" lvl="0" indent="0" algn="l" defTabSz="914400" rtl="0" eaLnBrk="0" fontAlgn="base" latinLnBrk="0" hangingPunct="0">
                        <a:lnSpc>
                          <a:spcPct val="100000"/>
                        </a:lnSpc>
                        <a:spcBef>
                          <a:spcPct val="20000"/>
                        </a:spcBef>
                        <a:spcAft>
                          <a:spcPts val="450"/>
                        </a:spcAft>
                        <a:buClr>
                          <a:srgbClr val="01654B"/>
                        </a:buClr>
                        <a:buSzPct val="95000"/>
                        <a:buFontTx/>
                        <a:buNone/>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Deadline for modeling results and/or enforceable emission limits</a:t>
                      </a:r>
                    </a:p>
                  </a:txBody>
                  <a:tcPr marL="45939" marR="45939" marT="0" marB="0"/>
                </a:tc>
                <a:extLst>
                  <a:ext uri="{0D108BD9-81ED-4DB2-BD59-A6C34878D82A}">
                    <a16:rowId xmlns:a16="http://schemas.microsoft.com/office/drawing/2014/main" val="10003"/>
                  </a:ext>
                </a:extLst>
              </a:tr>
              <a:tr h="938751">
                <a:tc>
                  <a:txBody>
                    <a:bodyPr/>
                    <a:lstStyle/>
                    <a:p>
                      <a:pPr marL="0" marR="0">
                        <a:spcBef>
                          <a:spcPts val="0"/>
                        </a:spcBef>
                        <a:spcAft>
                          <a:spcPts val="600"/>
                        </a:spcAft>
                      </a:pPr>
                      <a:r>
                        <a:rPr lang="en-US" sz="2000" b="0" kern="1200" dirty="0">
                          <a:solidFill>
                            <a:schemeClr val="tx1"/>
                          </a:solidFill>
                          <a:effectLst/>
                          <a:latin typeface="+mn-lt"/>
                        </a:rPr>
                        <a:t>Dec 31, 2017</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a:spcAft>
                          <a:spcPts val="450"/>
                        </a:spcAft>
                      </a:pPr>
                      <a:r>
                        <a:rPr lang="en-US" sz="2000" dirty="0">
                          <a:solidFill>
                            <a:schemeClr val="tx1"/>
                          </a:solidFill>
                          <a:latin typeface="+mn-lt"/>
                        </a:rPr>
                        <a:t>EPA designations for areas where states are not monitoring (Round 3)</a:t>
                      </a:r>
                    </a:p>
                  </a:txBody>
                  <a:tcPr marL="45939" marR="45939" marT="0" marB="0"/>
                </a:tc>
                <a:extLst>
                  <a:ext uri="{0D108BD9-81ED-4DB2-BD59-A6C34878D82A}">
                    <a16:rowId xmlns:a16="http://schemas.microsoft.com/office/drawing/2014/main" val="10004"/>
                  </a:ext>
                </a:extLst>
              </a:tr>
              <a:tr h="850498">
                <a:tc>
                  <a:txBody>
                    <a:bodyPr/>
                    <a:lstStyle/>
                    <a:p>
                      <a:pPr marL="0" marR="0">
                        <a:spcBef>
                          <a:spcPts val="0"/>
                        </a:spcBef>
                        <a:spcAft>
                          <a:spcPts val="600"/>
                        </a:spcAft>
                      </a:pPr>
                      <a:r>
                        <a:rPr lang="en-US" sz="2000" b="0" kern="1200" dirty="0">
                          <a:solidFill>
                            <a:schemeClr val="tx1"/>
                          </a:solidFill>
                          <a:effectLst/>
                          <a:latin typeface="+mn-lt"/>
                        </a:rPr>
                        <a:t>Dec 31, 2020	</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45939" marR="45939" marT="0" marB="0"/>
                </a:tc>
                <a:tc>
                  <a:txBody>
                    <a:bodyPr/>
                    <a:lstStyle/>
                    <a:p>
                      <a:pPr marL="0" marR="0" lvl="0" indent="0" algn="l" defTabSz="914400" rtl="0" eaLnBrk="0" fontAlgn="base" latinLnBrk="0" hangingPunct="0">
                        <a:lnSpc>
                          <a:spcPct val="100000"/>
                        </a:lnSpc>
                        <a:spcBef>
                          <a:spcPct val="20000"/>
                        </a:spcBef>
                        <a:spcAft>
                          <a:spcPts val="450"/>
                        </a:spcAft>
                        <a:buClr>
                          <a:srgbClr val="01654B"/>
                        </a:buClr>
                        <a:buSzPct val="95000"/>
                        <a:buFontTx/>
                        <a:buNone/>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EPA designations for any/all remaining undesignated areas (Round 4)</a:t>
                      </a:r>
                    </a:p>
                  </a:txBody>
                  <a:tcPr marL="45939" marR="45939"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86509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685800" y="2743200"/>
            <a:ext cx="3124200" cy="1524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Lead</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8" name="Picture 7" descr="Graphic showing the chemical nomenclature for lead &quot;Pb.&quot;&#10;Source: https://fasab.files.wordpress.com/2013/07/lead_pb_periodic_table_169.jpg"/>
          <p:cNvPicPr>
            <a:picLocks noChangeAspect="1"/>
          </p:cNvPicPr>
          <p:nvPr/>
        </p:nvPicPr>
        <p:blipFill>
          <a:blip r:embed="rId3" cstate="print"/>
          <a:stretch>
            <a:fillRect/>
          </a:stretch>
        </p:blipFill>
        <p:spPr>
          <a:xfrm>
            <a:off x="3962400" y="1143000"/>
            <a:ext cx="4485045" cy="3733800"/>
          </a:xfrm>
          <a:prstGeom prst="rect">
            <a:avLst/>
          </a:prstGeom>
        </p:spPr>
      </p:pic>
    </p:spTree>
    <p:extLst>
      <p:ext uri="{BB962C8B-B14F-4D97-AF65-F5344CB8AC3E}">
        <p14:creationId xmlns:p14="http://schemas.microsoft.com/office/powerpoint/2010/main" val="34029328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48600" cy="838200"/>
          </a:xfrm>
        </p:spPr>
        <p:txBody>
          <a:bodyPr/>
          <a:lstStyle/>
          <a:p>
            <a:r>
              <a:rPr lang="en-US" dirty="0"/>
              <a:t>Lead </a:t>
            </a:r>
          </a:p>
        </p:txBody>
      </p:sp>
      <p:sp>
        <p:nvSpPr>
          <p:cNvPr id="3" name="Content Placeholder 2"/>
          <p:cNvSpPr>
            <a:spLocks noGrp="1"/>
          </p:cNvSpPr>
          <p:nvPr>
            <p:ph idx="1"/>
          </p:nvPr>
        </p:nvSpPr>
        <p:spPr>
          <a:xfrm>
            <a:off x="533400" y="1143000"/>
            <a:ext cx="8458200" cy="5181600"/>
          </a:xfrm>
        </p:spPr>
        <p:txBody>
          <a:bodyPr/>
          <a:lstStyle/>
          <a:p>
            <a:pPr>
              <a:spcBef>
                <a:spcPts val="1200"/>
              </a:spcBef>
            </a:pPr>
            <a:r>
              <a:rPr lang="en-US" dirty="0"/>
              <a:t>Portion of Collin County nonattainment for the 2008 lead NAAQS</a:t>
            </a:r>
            <a:endParaRPr lang="en-US" sz="800" dirty="0"/>
          </a:p>
          <a:p>
            <a:pPr>
              <a:spcBef>
                <a:spcPts val="1200"/>
              </a:spcBef>
            </a:pPr>
            <a:r>
              <a:rPr lang="en-US" dirty="0"/>
              <a:t>Area now has three years of monitoring data below the standard</a:t>
            </a:r>
          </a:p>
          <a:p>
            <a:pPr>
              <a:spcBef>
                <a:spcPts val="1200"/>
              </a:spcBef>
            </a:pPr>
            <a:r>
              <a:rPr lang="en-US" dirty="0"/>
              <a:t>Lead Redesignation Request and Maintenance Plan SIP revision adopted by the commission on October 19, 2016</a:t>
            </a:r>
          </a:p>
          <a:p>
            <a:pPr>
              <a:spcBef>
                <a:spcPts val="1200"/>
              </a:spcBef>
            </a:pPr>
            <a:r>
              <a:rPr lang="en-US" dirty="0">
                <a:latin typeface="+mj-lt"/>
                <a:ea typeface="MS Mincho" panose="02020609040205080304" pitchFamily="49" charset="-128"/>
                <a:cs typeface="Times New Roman" panose="02020603050405020304" pitchFamily="18" charset="0"/>
              </a:rPr>
              <a:t>June 29, 2017 EPA direct final approval; Effective</a:t>
            </a:r>
            <a:r>
              <a:rPr lang="en-US" dirty="0">
                <a:solidFill>
                  <a:srgbClr val="000000"/>
                </a:solidFill>
                <a:latin typeface="Verdana"/>
                <a:ea typeface="MS Mincho" panose="02020609040205080304" pitchFamily="49" charset="-128"/>
                <a:cs typeface="Times New Roman" panose="02020603050405020304" pitchFamily="18" charset="0"/>
              </a:rPr>
              <a:t> September 27, 2017</a:t>
            </a:r>
            <a:r>
              <a:rPr lang="en-US" dirty="0">
                <a:latin typeface="+mj-lt"/>
                <a:ea typeface="MS Mincho" panose="02020609040205080304" pitchFamily="49" charset="-128"/>
                <a:cs typeface="Times New Roman" panose="02020603050405020304" pitchFamily="18" charset="0"/>
              </a:rPr>
              <a:t>   </a:t>
            </a:r>
          </a:p>
          <a:p>
            <a:pPr lvl="1">
              <a:spcBef>
                <a:spcPts val="1200"/>
              </a:spcBef>
            </a:pPr>
            <a:r>
              <a:rPr lang="en-US" dirty="0">
                <a:latin typeface="+mj-lt"/>
                <a:ea typeface="MS Mincho" panose="02020609040205080304" pitchFamily="49" charset="-128"/>
                <a:cs typeface="Times New Roman" panose="02020603050405020304" pitchFamily="18" charset="0"/>
              </a:rPr>
              <a:t>Approved Redesignation Request and Maintenance Plan</a:t>
            </a:r>
          </a:p>
          <a:p>
            <a:pPr lvl="1">
              <a:spcBef>
                <a:spcPts val="1200"/>
              </a:spcBef>
            </a:pPr>
            <a:r>
              <a:rPr lang="en-US" dirty="0">
                <a:latin typeface="+mj-lt"/>
                <a:ea typeface="MS Mincho" panose="02020609040205080304" pitchFamily="49" charset="-128"/>
                <a:cs typeface="Times New Roman" panose="02020603050405020304" pitchFamily="18" charset="0"/>
              </a:rPr>
              <a:t>Approved 2012 Attainment Demonstration for the 2008 Lead NAAQS and 2009 Second 10-year Maintenance Plan for the 1978 Lead NAAQS</a:t>
            </a:r>
            <a:endParaRPr lang="en-US" dirty="0">
              <a:solidFill>
                <a:srgbClr val="FF0000"/>
              </a:solidFill>
              <a:latin typeface="+mj-lt"/>
            </a:endParaRPr>
          </a:p>
        </p:txBody>
      </p:sp>
    </p:spTree>
    <p:extLst>
      <p:ext uri="{BB962C8B-B14F-4D97-AF65-F5344CB8AC3E}">
        <p14:creationId xmlns:p14="http://schemas.microsoft.com/office/powerpoint/2010/main" val="49940553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838200" y="3581400"/>
            <a:ext cx="3124200" cy="1828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Carbon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mj-lt"/>
                <a:ea typeface="+mj-ea"/>
                <a:cs typeface="+mj-cs"/>
              </a:rPr>
              <a:t>Monoxide</a:t>
            </a:r>
          </a:p>
        </p:txBody>
      </p:sp>
      <p:pic>
        <p:nvPicPr>
          <p:cNvPr id="8" name="Picture 7" descr="Graphic of a carbon monoxide molecule. Source: http://eo.ucar.edu/staff/rrussell/atmosphere/atmospheric_chemistry/images/co_molecule_sm.gif"/>
          <p:cNvPicPr>
            <a:picLocks noChangeAspect="1"/>
          </p:cNvPicPr>
          <p:nvPr/>
        </p:nvPicPr>
        <p:blipFill>
          <a:blip r:embed="rId3" cstate="print"/>
          <a:stretch>
            <a:fillRect/>
          </a:stretch>
        </p:blipFill>
        <p:spPr>
          <a:xfrm>
            <a:off x="4800600" y="1752600"/>
            <a:ext cx="3556000" cy="2667000"/>
          </a:xfrm>
          <a:prstGeom prst="rect">
            <a:avLst/>
          </a:prstGeom>
        </p:spPr>
      </p:pic>
    </p:spTree>
    <p:extLst>
      <p:ext uri="{BB962C8B-B14F-4D97-AF65-F5344CB8AC3E}">
        <p14:creationId xmlns:p14="http://schemas.microsoft.com/office/powerpoint/2010/main" val="2816902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descr="8-Hour Carbon Monoxide (CO) NAAQS is 9 ppm&#10;1-Hour Carbon Monoxide (CO) NAAQS is 35 ppm&#10;Rolling 3 Month Average Lead (Pb) NAAQS is 0.15 µg/m³&#10;Annual Nitrogen Dioxide (NO2) NAAQS is 0.053 ppm&#10;1-Hour Nitrogen Dioxide (NO2) NAAQS is 0.100 ppm&#10;24-Hour Particulate Matter (PM10) NAAQS is 150 µg/m³&#10;Annual Particulate Matter (PM2.5) NAAQS is 15 µg/m³&#10;24 Hour Particulate Matter (PM2.5) NAAQS is 35 µg/m³&#10;2008 8-Hour Ozone (O3) NAAQS is 0.075 ppm&#10;1-Hour Sulfur Dioxide (SO2) NAAQS is 75 ppb&#10;"/>
          <p:cNvGraphicFramePr>
            <a:graphicFrameLocks/>
          </p:cNvGraphicFramePr>
          <p:nvPr>
            <p:extLst/>
          </p:nvPr>
        </p:nvGraphicFramePr>
        <p:xfrm>
          <a:off x="704600" y="1143000"/>
          <a:ext cx="8229601" cy="3656741"/>
        </p:xfrm>
        <a:graphic>
          <a:graphicData uri="http://schemas.openxmlformats.org/drawingml/2006/table">
            <a:tbl>
              <a:tblPr firstRow="1">
                <a:tableStyleId>{D7AC3CCA-C797-4891-BE02-D94E43425B78}</a:tableStyleId>
              </a:tblPr>
              <a:tblGrid>
                <a:gridCol w="2927838">
                  <a:extLst>
                    <a:ext uri="{9D8B030D-6E8A-4147-A177-3AD203B41FA5}">
                      <a16:colId xmlns:a16="http://schemas.microsoft.com/office/drawing/2014/main" val="20000"/>
                    </a:ext>
                  </a:extLst>
                </a:gridCol>
                <a:gridCol w="2294793">
                  <a:extLst>
                    <a:ext uri="{9D8B030D-6E8A-4147-A177-3AD203B41FA5}">
                      <a16:colId xmlns:a16="http://schemas.microsoft.com/office/drawing/2014/main" val="20001"/>
                    </a:ext>
                  </a:extLst>
                </a:gridCol>
                <a:gridCol w="3006970">
                  <a:extLst>
                    <a:ext uri="{9D8B030D-6E8A-4147-A177-3AD203B41FA5}">
                      <a16:colId xmlns:a16="http://schemas.microsoft.com/office/drawing/2014/main" val="20002"/>
                    </a:ext>
                  </a:extLst>
                </a:gridCol>
              </a:tblGrid>
              <a:tr h="332431">
                <a:tc>
                  <a:txBody>
                    <a:bodyPr/>
                    <a:lstStyle/>
                    <a:p>
                      <a:pPr algn="ctr"/>
                      <a:r>
                        <a:rPr lang="en-US" sz="1500" dirty="0"/>
                        <a:t>Pollutant</a:t>
                      </a:r>
                      <a:endParaRPr lang="en-US" sz="1500" dirty="0">
                        <a:latin typeface="+mn-lt"/>
                      </a:endParaRPr>
                    </a:p>
                  </a:txBody>
                  <a:tcPr anchor="ctr">
                    <a:solidFill>
                      <a:schemeClr val="bg2">
                        <a:lumMod val="40000"/>
                        <a:lumOff val="60000"/>
                      </a:schemeClr>
                    </a:solidFill>
                  </a:tcPr>
                </a:tc>
                <a:tc>
                  <a:txBody>
                    <a:bodyPr/>
                    <a:lstStyle/>
                    <a:p>
                      <a:pPr algn="ctr"/>
                      <a:r>
                        <a:rPr lang="en-US" sz="1500" dirty="0"/>
                        <a:t>Level</a:t>
                      </a:r>
                      <a:endParaRPr lang="en-US" sz="1500" dirty="0">
                        <a:latin typeface="+mn-lt"/>
                      </a:endParaRPr>
                    </a:p>
                  </a:txBody>
                  <a:tcPr anchor="ctr">
                    <a:solidFill>
                      <a:schemeClr val="bg2">
                        <a:lumMod val="40000"/>
                        <a:lumOff val="60000"/>
                      </a:schemeClr>
                    </a:solidFill>
                  </a:tcPr>
                </a:tc>
                <a:tc>
                  <a:txBody>
                    <a:bodyPr/>
                    <a:lstStyle/>
                    <a:p>
                      <a:pPr algn="ctr"/>
                      <a:r>
                        <a:rPr lang="en-US" sz="1500" dirty="0"/>
                        <a:t>Averaging Time</a:t>
                      </a:r>
                      <a:endParaRPr lang="en-US" sz="1500" dirty="0">
                        <a:latin typeface="+mn-lt"/>
                      </a:endParaRPr>
                    </a:p>
                  </a:txBody>
                  <a:tcPr anchor="ctr">
                    <a:solidFill>
                      <a:schemeClr val="bg2">
                        <a:lumMod val="40000"/>
                        <a:lumOff val="60000"/>
                      </a:schemeClr>
                    </a:solidFill>
                  </a:tcPr>
                </a:tc>
                <a:extLst>
                  <a:ext uri="{0D108BD9-81ED-4DB2-BD59-A6C34878D82A}">
                    <a16:rowId xmlns:a16="http://schemas.microsoft.com/office/drawing/2014/main" val="10000"/>
                  </a:ext>
                </a:extLst>
              </a:tr>
              <a:tr h="33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Ozone (O</a:t>
                      </a:r>
                      <a:r>
                        <a:rPr lang="en-US" sz="1500" baseline="-25000" dirty="0"/>
                        <a:t>3</a:t>
                      </a:r>
                      <a:r>
                        <a:rPr lang="en-US" sz="1500" dirty="0"/>
                        <a:t>)</a:t>
                      </a:r>
                      <a:endParaRPr lang="en-US" sz="1500" dirty="0">
                        <a:latin typeface="+mn-lt"/>
                      </a:endParaRPr>
                    </a:p>
                  </a:txBody>
                  <a:tcPr anchor="ctr">
                    <a:solidFill>
                      <a:schemeClr val="bg2">
                        <a:lumMod val="20000"/>
                        <a:lumOff val="80000"/>
                      </a:schemeClr>
                    </a:solidFill>
                  </a:tcPr>
                </a:tc>
                <a:tc>
                  <a:txBody>
                    <a:bodyPr/>
                    <a:lstStyle/>
                    <a:p>
                      <a:r>
                        <a:rPr lang="en-US" sz="1500" dirty="0">
                          <a:latin typeface="+mn-lt"/>
                        </a:rPr>
                        <a:t>0.070 ppm*</a:t>
                      </a:r>
                    </a:p>
                  </a:txBody>
                  <a:tcPr anchor="ctr">
                    <a:solidFill>
                      <a:schemeClr val="bg2">
                        <a:lumMod val="20000"/>
                        <a:lumOff val="80000"/>
                      </a:schemeClr>
                    </a:solidFill>
                  </a:tcPr>
                </a:tc>
                <a:tc>
                  <a:txBody>
                    <a:bodyPr/>
                    <a:lstStyle/>
                    <a:p>
                      <a:r>
                        <a:rPr lang="en-US" sz="1500" dirty="0">
                          <a:latin typeface="+mn-lt"/>
                        </a:rPr>
                        <a:t>Eight-Hour</a:t>
                      </a:r>
                    </a:p>
                  </a:txBody>
                  <a:tcPr anchor="ctr">
                    <a:solidFill>
                      <a:schemeClr val="bg2">
                        <a:lumMod val="20000"/>
                        <a:lumOff val="80000"/>
                      </a:schemeClr>
                    </a:solidFill>
                  </a:tcPr>
                </a:tc>
                <a:extLst>
                  <a:ext uri="{0D108BD9-81ED-4DB2-BD59-A6C34878D82A}">
                    <a16:rowId xmlns:a16="http://schemas.microsoft.com/office/drawing/2014/main" val="10001"/>
                  </a:ext>
                </a:extLst>
              </a:tr>
              <a:tr h="332431">
                <a:tc rowSpan="2">
                  <a:txBody>
                    <a:bodyPr/>
                    <a:lstStyle/>
                    <a:p>
                      <a:r>
                        <a:rPr lang="en-US" sz="1500" dirty="0"/>
                        <a:t>Particulate Matter (PM</a:t>
                      </a:r>
                      <a:r>
                        <a:rPr lang="en-US" sz="1500" baseline="-25000" dirty="0"/>
                        <a:t>2.5</a:t>
                      </a:r>
                      <a:r>
                        <a:rPr lang="en-US" sz="1500" dirty="0"/>
                        <a:t>)</a:t>
                      </a:r>
                      <a:endParaRPr lang="en-US" sz="1500" dirty="0">
                        <a:latin typeface="+mn-lt"/>
                      </a:endParaRPr>
                    </a:p>
                  </a:txBody>
                  <a:tcPr anchor="ctr">
                    <a:solidFill>
                      <a:schemeClr val="bg2">
                        <a:lumMod val="20000"/>
                        <a:lumOff val="80000"/>
                      </a:schemeClr>
                    </a:solidFill>
                  </a:tcPr>
                </a:tc>
                <a:tc>
                  <a:txBody>
                    <a:bodyPr/>
                    <a:lstStyle/>
                    <a:p>
                      <a:r>
                        <a:rPr lang="en-US" sz="1500" dirty="0"/>
                        <a:t>12.0 </a:t>
                      </a:r>
                      <a:r>
                        <a:rPr kumimoji="0" lang="en-US" sz="1500" u="none" strike="noStrike" cap="none" normalizeH="0" baseline="0" dirty="0">
                          <a:ln>
                            <a:noFill/>
                          </a:ln>
                          <a:effectLst/>
                        </a:rPr>
                        <a:t>µg/m</a:t>
                      </a:r>
                      <a:r>
                        <a:rPr kumimoji="0" lang="en-US" sz="1500" u="none" strike="noStrike" cap="none" normalizeH="0" baseline="30000" dirty="0">
                          <a:ln>
                            <a:noFill/>
                          </a:ln>
                          <a:effectLst/>
                        </a:rPr>
                        <a:t>3</a:t>
                      </a:r>
                      <a:endParaRPr lang="en-US" sz="1500" baseline="30000" dirty="0">
                        <a:latin typeface="+mn-lt"/>
                      </a:endParaRPr>
                    </a:p>
                  </a:txBody>
                  <a:tcPr anchor="ctr">
                    <a:solidFill>
                      <a:schemeClr val="bg2">
                        <a:lumMod val="20000"/>
                        <a:lumOff val="80000"/>
                      </a:schemeClr>
                    </a:solidFill>
                  </a:tcPr>
                </a:tc>
                <a:tc>
                  <a:txBody>
                    <a:bodyPr/>
                    <a:lstStyle/>
                    <a:p>
                      <a:r>
                        <a:rPr lang="en-US" sz="1500" dirty="0"/>
                        <a:t>Annual (Arithmetic Mean)</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2"/>
                  </a:ext>
                </a:extLst>
              </a:tr>
              <a:tr h="33243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mn-lt"/>
                      </a:endParaRPr>
                    </a:p>
                  </a:txBody>
                  <a:tcPr anchor="ctr"/>
                </a:tc>
                <a:tc>
                  <a:txBody>
                    <a:bodyPr/>
                    <a:lstStyle/>
                    <a:p>
                      <a:r>
                        <a:rPr lang="en-US" sz="1500" dirty="0"/>
                        <a:t>35 </a:t>
                      </a:r>
                      <a:r>
                        <a:rPr kumimoji="0" lang="en-US" sz="1500" u="none" strike="noStrike" cap="none" normalizeH="0" baseline="0" dirty="0">
                          <a:ln>
                            <a:noFill/>
                          </a:ln>
                          <a:effectLst/>
                        </a:rPr>
                        <a:t>µg/m</a:t>
                      </a:r>
                      <a:r>
                        <a:rPr kumimoji="0" lang="en-US" sz="1500" u="none" strike="noStrike" cap="none" normalizeH="0" baseline="30000" dirty="0">
                          <a:ln>
                            <a:noFill/>
                          </a:ln>
                          <a:effectLst/>
                        </a:rPr>
                        <a:t>3</a:t>
                      </a:r>
                      <a:endParaRPr lang="en-US" sz="1500" baseline="30000" dirty="0">
                        <a:latin typeface="+mn-lt"/>
                      </a:endParaRPr>
                    </a:p>
                  </a:txBody>
                  <a:tcPr anchor="ctr">
                    <a:solidFill>
                      <a:schemeClr val="bg2">
                        <a:lumMod val="20000"/>
                        <a:lumOff val="80000"/>
                      </a:schemeClr>
                    </a:solidFill>
                  </a:tcPr>
                </a:tc>
                <a:tc>
                  <a:txBody>
                    <a:bodyPr/>
                    <a:lstStyle/>
                    <a:p>
                      <a:r>
                        <a:rPr lang="en-US" sz="1500" dirty="0"/>
                        <a:t>Twenty-Four-Hour</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3"/>
                  </a:ext>
                </a:extLst>
              </a:tr>
              <a:tr h="332431">
                <a:tc>
                  <a:txBody>
                    <a:bodyPr/>
                    <a:lstStyle/>
                    <a:p>
                      <a:r>
                        <a:rPr lang="en-US" sz="1500" dirty="0"/>
                        <a:t>Particulate</a:t>
                      </a:r>
                      <a:r>
                        <a:rPr lang="en-US" sz="1500" baseline="0" dirty="0"/>
                        <a:t> Matter (PM</a:t>
                      </a:r>
                      <a:r>
                        <a:rPr lang="en-US" sz="1500" baseline="-25000" dirty="0"/>
                        <a:t>10</a:t>
                      </a:r>
                      <a:r>
                        <a:rPr lang="en-US" sz="1500" baseline="0" dirty="0"/>
                        <a:t>)</a:t>
                      </a:r>
                      <a:endParaRPr lang="en-US" sz="1500" dirty="0">
                        <a:latin typeface="+mn-lt"/>
                      </a:endParaRPr>
                    </a:p>
                  </a:txBody>
                  <a:tcPr anchor="ctr">
                    <a:solidFill>
                      <a:schemeClr val="bg2">
                        <a:lumMod val="20000"/>
                        <a:lumOff val="80000"/>
                      </a:schemeClr>
                    </a:solidFill>
                  </a:tcPr>
                </a:tc>
                <a:tc>
                  <a:txBody>
                    <a:bodyPr/>
                    <a:lstStyle/>
                    <a:p>
                      <a:r>
                        <a:rPr lang="en-US" sz="1500" dirty="0"/>
                        <a:t>150</a:t>
                      </a:r>
                      <a:r>
                        <a:rPr kumimoji="0" lang="en-US" sz="1500" u="none" strike="noStrike" cap="none" normalizeH="0" baseline="0" dirty="0">
                          <a:ln>
                            <a:noFill/>
                          </a:ln>
                          <a:effectLst/>
                        </a:rPr>
                        <a:t> µg/m</a:t>
                      </a:r>
                      <a:r>
                        <a:rPr kumimoji="0" lang="en-US" sz="1500" u="none" strike="noStrike" cap="none" normalizeH="0" baseline="30000" dirty="0">
                          <a:ln>
                            <a:noFill/>
                          </a:ln>
                          <a:effectLst/>
                        </a:rPr>
                        <a:t>3</a:t>
                      </a:r>
                      <a:endParaRPr lang="en-US" sz="1500" baseline="30000" dirty="0">
                        <a:latin typeface="+mn-lt"/>
                      </a:endParaRPr>
                    </a:p>
                  </a:txBody>
                  <a:tcPr anchor="ctr">
                    <a:solidFill>
                      <a:schemeClr val="bg2">
                        <a:lumMod val="20000"/>
                        <a:lumOff val="80000"/>
                      </a:schemeClr>
                    </a:solidFill>
                  </a:tcPr>
                </a:tc>
                <a:tc>
                  <a:txBody>
                    <a:bodyPr/>
                    <a:lstStyle/>
                    <a:p>
                      <a:r>
                        <a:rPr lang="en-US" sz="1500" dirty="0"/>
                        <a:t>Twenty-Four-Hour</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4"/>
                  </a:ext>
                </a:extLst>
              </a:tr>
              <a:tr h="332431">
                <a:tc rowSpan="2">
                  <a:txBody>
                    <a:bodyPr/>
                    <a:lstStyle/>
                    <a:p>
                      <a:r>
                        <a:rPr lang="en-US" sz="1500" dirty="0"/>
                        <a:t>Nitrogen Dioxide (NO</a:t>
                      </a:r>
                      <a:r>
                        <a:rPr lang="en-US" sz="1500" baseline="-25000" dirty="0"/>
                        <a:t>2</a:t>
                      </a:r>
                      <a:r>
                        <a:rPr lang="en-US" sz="1500" dirty="0"/>
                        <a:t>)</a:t>
                      </a:r>
                      <a:endParaRPr lang="en-US" sz="1500" dirty="0">
                        <a:latin typeface="+mn-lt"/>
                      </a:endParaRPr>
                    </a:p>
                  </a:txBody>
                  <a:tcPr anchor="ctr">
                    <a:solidFill>
                      <a:schemeClr val="bg2">
                        <a:lumMod val="20000"/>
                        <a:lumOff val="80000"/>
                      </a:schemeClr>
                    </a:solidFill>
                  </a:tcPr>
                </a:tc>
                <a:tc>
                  <a:txBody>
                    <a:bodyPr/>
                    <a:lstStyle/>
                    <a:p>
                      <a:r>
                        <a:rPr lang="en-US" sz="1500" dirty="0"/>
                        <a:t>53 ppb</a:t>
                      </a:r>
                      <a:endParaRPr lang="en-US" sz="1500" dirty="0">
                        <a:latin typeface="+mn-lt"/>
                      </a:endParaRPr>
                    </a:p>
                  </a:txBody>
                  <a:tcPr anchor="ctr">
                    <a:solidFill>
                      <a:schemeClr val="bg2">
                        <a:lumMod val="20000"/>
                        <a:lumOff val="80000"/>
                      </a:schemeClr>
                    </a:solidFill>
                  </a:tcPr>
                </a:tc>
                <a:tc>
                  <a:txBody>
                    <a:bodyPr/>
                    <a:lstStyle/>
                    <a:p>
                      <a:r>
                        <a:rPr lang="en-US" sz="1500" dirty="0"/>
                        <a:t>Annual (Arithmetic</a:t>
                      </a:r>
                      <a:r>
                        <a:rPr lang="en-US" sz="1500" baseline="0" dirty="0"/>
                        <a:t> Mean)</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5"/>
                  </a:ext>
                </a:extLst>
              </a:tr>
              <a:tr h="33243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mn-lt"/>
                      </a:endParaRPr>
                    </a:p>
                  </a:txBody>
                  <a:tcPr anchor="ctr"/>
                </a:tc>
                <a:tc>
                  <a:txBody>
                    <a:bodyPr/>
                    <a:lstStyle/>
                    <a:p>
                      <a:r>
                        <a:rPr lang="en-US" sz="1500" dirty="0"/>
                        <a:t>100 ppb</a:t>
                      </a:r>
                      <a:endParaRPr lang="en-US" sz="1500" dirty="0">
                        <a:latin typeface="+mn-lt"/>
                      </a:endParaRPr>
                    </a:p>
                  </a:txBody>
                  <a:tcPr anchor="ctr">
                    <a:solidFill>
                      <a:schemeClr val="bg2">
                        <a:lumMod val="20000"/>
                        <a:lumOff val="80000"/>
                      </a:schemeClr>
                    </a:solidFill>
                  </a:tcPr>
                </a:tc>
                <a:tc>
                  <a:txBody>
                    <a:bodyPr/>
                    <a:lstStyle/>
                    <a:p>
                      <a:r>
                        <a:rPr lang="en-US" sz="1500" dirty="0"/>
                        <a:t>One-Hour</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6"/>
                  </a:ext>
                </a:extLst>
              </a:tr>
              <a:tr h="33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mn-lt"/>
                        </a:rPr>
                        <a:t>Sulfur Dioxide (SO</a:t>
                      </a:r>
                      <a:r>
                        <a:rPr lang="en-US" sz="1500" baseline="-25000" dirty="0">
                          <a:latin typeface="+mn-lt"/>
                        </a:rPr>
                        <a:t>2</a:t>
                      </a:r>
                      <a:r>
                        <a:rPr lang="en-US" sz="1500" dirty="0">
                          <a:latin typeface="+mn-lt"/>
                        </a:rPr>
                        <a:t>)</a:t>
                      </a:r>
                    </a:p>
                  </a:txBody>
                  <a:tcPr anchor="ctr">
                    <a:solidFill>
                      <a:schemeClr val="bg2">
                        <a:lumMod val="20000"/>
                        <a:lumOff val="80000"/>
                      </a:schemeClr>
                    </a:solidFill>
                  </a:tcPr>
                </a:tc>
                <a:tc>
                  <a:txBody>
                    <a:bodyPr/>
                    <a:lstStyle/>
                    <a:p>
                      <a:r>
                        <a:rPr lang="en-US" sz="1500" dirty="0">
                          <a:latin typeface="+mn-lt"/>
                        </a:rPr>
                        <a:t>75 ppb</a:t>
                      </a:r>
                    </a:p>
                  </a:txBody>
                  <a:tcPr anchor="ctr">
                    <a:solidFill>
                      <a:schemeClr val="bg2">
                        <a:lumMod val="20000"/>
                        <a:lumOff val="80000"/>
                      </a:schemeClr>
                    </a:solidFill>
                  </a:tcPr>
                </a:tc>
                <a:tc>
                  <a:txBody>
                    <a:bodyPr/>
                    <a:lstStyle/>
                    <a:p>
                      <a:r>
                        <a:rPr lang="en-US" sz="1500" dirty="0">
                          <a:latin typeface="+mn-lt"/>
                        </a:rPr>
                        <a:t>One-Hour</a:t>
                      </a:r>
                    </a:p>
                  </a:txBody>
                  <a:tcPr anchor="ctr">
                    <a:solidFill>
                      <a:schemeClr val="bg2">
                        <a:lumMod val="20000"/>
                        <a:lumOff val="80000"/>
                      </a:schemeClr>
                    </a:solidFill>
                  </a:tcPr>
                </a:tc>
                <a:extLst>
                  <a:ext uri="{0D108BD9-81ED-4DB2-BD59-A6C34878D82A}">
                    <a16:rowId xmlns:a16="http://schemas.microsoft.com/office/drawing/2014/main" val="10007"/>
                  </a:ext>
                </a:extLst>
              </a:tr>
              <a:tr h="332431">
                <a:tc rowSpan="2">
                  <a:txBody>
                    <a:bodyPr/>
                    <a:lstStyle/>
                    <a:p>
                      <a:r>
                        <a:rPr lang="en-US" sz="1500" dirty="0"/>
                        <a:t>Carbon Monoxide (CO)</a:t>
                      </a:r>
                      <a:endParaRPr lang="en-US" sz="1500" dirty="0">
                        <a:latin typeface="+mn-lt"/>
                      </a:endParaRPr>
                    </a:p>
                  </a:txBody>
                  <a:tcPr anchor="ctr">
                    <a:solidFill>
                      <a:schemeClr val="bg2">
                        <a:lumMod val="20000"/>
                        <a:lumOff val="80000"/>
                      </a:schemeClr>
                    </a:solidFill>
                  </a:tcPr>
                </a:tc>
                <a:tc>
                  <a:txBody>
                    <a:bodyPr/>
                    <a:lstStyle/>
                    <a:p>
                      <a:r>
                        <a:rPr lang="en-US" sz="1500" dirty="0"/>
                        <a:t>9 ppm</a:t>
                      </a:r>
                      <a:endParaRPr lang="en-US" sz="1500" dirty="0">
                        <a:latin typeface="+mn-lt"/>
                      </a:endParaRPr>
                    </a:p>
                  </a:txBody>
                  <a:tcPr anchor="ctr">
                    <a:solidFill>
                      <a:schemeClr val="bg2">
                        <a:lumMod val="20000"/>
                        <a:lumOff val="80000"/>
                      </a:schemeClr>
                    </a:solidFill>
                  </a:tcPr>
                </a:tc>
                <a:tc>
                  <a:txBody>
                    <a:bodyPr/>
                    <a:lstStyle/>
                    <a:p>
                      <a:r>
                        <a:rPr lang="en-US" sz="1500" dirty="0"/>
                        <a:t>Eight-Hour </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8"/>
                  </a:ext>
                </a:extLst>
              </a:tr>
              <a:tr h="33243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mn-lt"/>
                      </a:endParaRPr>
                    </a:p>
                  </a:txBody>
                  <a:tcPr anchor="ctr"/>
                </a:tc>
                <a:tc>
                  <a:txBody>
                    <a:bodyPr/>
                    <a:lstStyle/>
                    <a:p>
                      <a:r>
                        <a:rPr lang="en-US" sz="1500" dirty="0"/>
                        <a:t>35 ppm</a:t>
                      </a:r>
                      <a:endParaRPr lang="en-US" sz="1500" dirty="0">
                        <a:latin typeface="+mn-lt"/>
                      </a:endParaRPr>
                    </a:p>
                  </a:txBody>
                  <a:tcPr anchor="ctr">
                    <a:solidFill>
                      <a:schemeClr val="bg2">
                        <a:lumMod val="20000"/>
                        <a:lumOff val="80000"/>
                      </a:schemeClr>
                    </a:solidFill>
                  </a:tcPr>
                </a:tc>
                <a:tc>
                  <a:txBody>
                    <a:bodyPr/>
                    <a:lstStyle/>
                    <a:p>
                      <a:r>
                        <a:rPr lang="en-US" sz="1500" dirty="0"/>
                        <a:t>One-Hour</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09"/>
                  </a:ext>
                </a:extLst>
              </a:tr>
              <a:tr h="332431">
                <a:tc>
                  <a:txBody>
                    <a:bodyPr/>
                    <a:lstStyle/>
                    <a:p>
                      <a:r>
                        <a:rPr lang="en-US" sz="1500" dirty="0"/>
                        <a:t>Lead (Pb)</a:t>
                      </a:r>
                      <a:endParaRPr lang="en-US" sz="1500" dirty="0">
                        <a:latin typeface="+mn-lt"/>
                      </a:endParaRPr>
                    </a:p>
                  </a:txBody>
                  <a:tcPr anchor="ctr">
                    <a:solidFill>
                      <a:schemeClr val="bg2">
                        <a:lumMod val="20000"/>
                        <a:lumOff val="80000"/>
                      </a:schemeClr>
                    </a:solidFill>
                  </a:tcPr>
                </a:tc>
                <a:tc>
                  <a:txBody>
                    <a:bodyPr/>
                    <a:lstStyle/>
                    <a:p>
                      <a:r>
                        <a:rPr lang="en-US" sz="1500" dirty="0"/>
                        <a:t>0.15 </a:t>
                      </a:r>
                      <a:r>
                        <a:rPr kumimoji="0" lang="en-US" sz="1500" u="none" strike="noStrike" cap="none" normalizeH="0" baseline="0" dirty="0">
                          <a:ln>
                            <a:noFill/>
                          </a:ln>
                          <a:effectLst/>
                        </a:rPr>
                        <a:t>µ</a:t>
                      </a:r>
                      <a:r>
                        <a:rPr lang="en-US" sz="1500" dirty="0"/>
                        <a:t>g/m</a:t>
                      </a:r>
                      <a:r>
                        <a:rPr lang="en-US" sz="1500" baseline="30000" dirty="0"/>
                        <a:t>3</a:t>
                      </a:r>
                      <a:endParaRPr lang="en-US" sz="1500" i="0" baseline="30000" dirty="0">
                        <a:latin typeface="+mn-lt"/>
                      </a:endParaRPr>
                    </a:p>
                  </a:txBody>
                  <a:tcPr anchor="ctr">
                    <a:solidFill>
                      <a:schemeClr val="bg2">
                        <a:lumMod val="20000"/>
                        <a:lumOff val="80000"/>
                      </a:schemeClr>
                    </a:solidFill>
                  </a:tcPr>
                </a:tc>
                <a:tc>
                  <a:txBody>
                    <a:bodyPr/>
                    <a:lstStyle/>
                    <a:p>
                      <a:r>
                        <a:rPr lang="en-US" sz="1500" dirty="0"/>
                        <a:t>Rolling Three-Month Average</a:t>
                      </a:r>
                      <a:endParaRPr lang="en-US" sz="1500" dirty="0">
                        <a:latin typeface="+mn-lt"/>
                      </a:endParaRPr>
                    </a:p>
                  </a:txBody>
                  <a:tcPr anchor="ctr">
                    <a:solidFill>
                      <a:schemeClr val="bg2">
                        <a:lumMod val="20000"/>
                        <a:lumOff val="80000"/>
                      </a:schemeClr>
                    </a:solidFill>
                  </a:tcPr>
                </a:tc>
                <a:extLst>
                  <a:ext uri="{0D108BD9-81ED-4DB2-BD59-A6C34878D82A}">
                    <a16:rowId xmlns:a16="http://schemas.microsoft.com/office/drawing/2014/main" val="10010"/>
                  </a:ext>
                </a:extLst>
              </a:tr>
            </a:tbl>
          </a:graphicData>
        </a:graphic>
      </p:graphicFrame>
      <p:sp>
        <p:nvSpPr>
          <p:cNvPr id="2" name="Title 1"/>
          <p:cNvSpPr>
            <a:spLocks noGrp="1"/>
          </p:cNvSpPr>
          <p:nvPr>
            <p:ph type="title"/>
          </p:nvPr>
        </p:nvSpPr>
        <p:spPr>
          <a:xfrm>
            <a:off x="1447800" y="0"/>
            <a:ext cx="6858000" cy="838200"/>
          </a:xfrm>
        </p:spPr>
        <p:txBody>
          <a:bodyPr/>
          <a:lstStyle/>
          <a:p>
            <a:r>
              <a:rPr lang="en-US" dirty="0"/>
              <a:t>Current NAAQS</a:t>
            </a:r>
          </a:p>
        </p:txBody>
      </p:sp>
      <p:sp>
        <p:nvSpPr>
          <p:cNvPr id="9" name="TextBox 8"/>
          <p:cNvSpPr txBox="1"/>
          <p:nvPr/>
        </p:nvSpPr>
        <p:spPr>
          <a:xfrm>
            <a:off x="704600" y="4953000"/>
            <a:ext cx="8248401" cy="1480405"/>
          </a:xfrm>
          <a:prstGeom prst="rect">
            <a:avLst/>
          </a:prstGeom>
          <a:solidFill>
            <a:schemeClr val="bg1"/>
          </a:solidFill>
          <a:ln>
            <a:noFill/>
          </a:ln>
        </p:spPr>
        <p:txBody>
          <a:bodyPr wrap="square" rtlCol="0">
            <a:spAutoFit/>
          </a:bodyPr>
          <a:lstStyle/>
          <a:p>
            <a:pPr>
              <a:lnSpc>
                <a:spcPct val="110000"/>
              </a:lnSpc>
              <a:spcBef>
                <a:spcPct val="50000"/>
              </a:spcBef>
              <a:buClr>
                <a:srgbClr val="01654B"/>
              </a:buClr>
              <a:buSzPct val="100000"/>
            </a:pPr>
            <a:r>
              <a:rPr lang="en-US" sz="1100" dirty="0">
                <a:solidFill>
                  <a:srgbClr val="000000"/>
                </a:solidFill>
                <a:latin typeface="Verdana"/>
              </a:rPr>
              <a:t>Note: Secondary NAAQS are the same as the primary NAAQS for all pollutants except SO</a:t>
            </a:r>
            <a:r>
              <a:rPr lang="en-US" sz="1100" baseline="-25000" dirty="0">
                <a:solidFill>
                  <a:srgbClr val="000000"/>
                </a:solidFill>
                <a:latin typeface="Verdana"/>
              </a:rPr>
              <a:t>2</a:t>
            </a:r>
            <a:r>
              <a:rPr lang="en-US" sz="1100" dirty="0">
                <a:solidFill>
                  <a:srgbClr val="000000"/>
                </a:solidFill>
                <a:latin typeface="Verdana"/>
              </a:rPr>
              <a:t>, which has a secondary NAAQS of 0.5 ppm over three hours, and </a:t>
            </a:r>
            <a:r>
              <a:rPr lang="en-US" sz="1100" dirty="0">
                <a:solidFill>
                  <a:srgbClr val="000000"/>
                </a:solidFill>
              </a:rPr>
              <a:t>PM</a:t>
            </a:r>
            <a:r>
              <a:rPr lang="en-US" sz="1100" baseline="-25000" dirty="0">
                <a:solidFill>
                  <a:srgbClr val="000000"/>
                </a:solidFill>
              </a:rPr>
              <a:t>2.5</a:t>
            </a:r>
            <a:r>
              <a:rPr lang="en-US" sz="1100" dirty="0">
                <a:solidFill>
                  <a:srgbClr val="000000"/>
                </a:solidFill>
                <a:latin typeface="Verdana"/>
              </a:rPr>
              <a:t>, which has a secondary NAAQS of 15.0</a:t>
            </a:r>
            <a:r>
              <a:rPr lang="en-US" sz="1100" dirty="0">
                <a:solidFill>
                  <a:srgbClr val="000000"/>
                </a:solidFill>
              </a:rPr>
              <a:t> µg/m</a:t>
            </a:r>
            <a:r>
              <a:rPr lang="en-US" sz="1100" baseline="30000" dirty="0">
                <a:solidFill>
                  <a:srgbClr val="000000"/>
                </a:solidFill>
              </a:rPr>
              <a:t>3 </a:t>
            </a:r>
            <a:r>
              <a:rPr lang="en-US" sz="1100" dirty="0">
                <a:solidFill>
                  <a:srgbClr val="000000"/>
                </a:solidFill>
                <a:latin typeface="Verdana"/>
              </a:rPr>
              <a:t>annually. More information can be found at </a:t>
            </a:r>
            <a:r>
              <a:rPr lang="en-US" sz="1100" dirty="0">
                <a:solidFill>
                  <a:srgbClr val="FF0000"/>
                </a:solidFill>
                <a:latin typeface="Verdana"/>
                <a:hlinkClick r:id="rId3"/>
              </a:rPr>
              <a:t>EPA’s NAAQS</a:t>
            </a:r>
            <a:r>
              <a:rPr lang="en-US" sz="1100" dirty="0">
                <a:solidFill>
                  <a:srgbClr val="FF0000"/>
                </a:solidFill>
                <a:latin typeface="Verdana"/>
              </a:rPr>
              <a:t> </a:t>
            </a:r>
            <a:r>
              <a:rPr lang="en-US" sz="1100" dirty="0">
                <a:latin typeface="Verdana"/>
              </a:rPr>
              <a:t>Web page (</a:t>
            </a:r>
            <a:r>
              <a:rPr lang="en-US" sz="1100" i="1" dirty="0">
                <a:latin typeface="Verdana"/>
              </a:rPr>
              <a:t>https://www.epa.gov/criteria-air-pollutants/naaqs-table).</a:t>
            </a:r>
          </a:p>
          <a:p>
            <a:pPr>
              <a:lnSpc>
                <a:spcPct val="110000"/>
              </a:lnSpc>
              <a:spcBef>
                <a:spcPct val="50000"/>
              </a:spcBef>
              <a:buClr>
                <a:srgbClr val="01654B"/>
              </a:buClr>
              <a:buSzPct val="100000"/>
            </a:pPr>
            <a:r>
              <a:rPr lang="en-US" sz="1100" dirty="0">
                <a:solidFill>
                  <a:srgbClr val="000000"/>
                </a:solidFill>
                <a:latin typeface="+mn-lt"/>
              </a:rPr>
              <a:t>* In 1997, EPA revoked the one-hour ozone standard (0.12 ppm, not to be exceeded more than once per year) and in 2015 the EPA revoked the 1997 eight-hour ozone NAAQS (0.08 ppm); however, some areas have continued obligations under those standards (“anti-backsliding”). The 2008 eight-hour ozone NAAQS of 0.075 ppm also remain in effect for some areas.</a:t>
            </a:r>
          </a:p>
        </p:txBody>
      </p:sp>
    </p:spTree>
    <p:extLst>
      <p:ext uri="{BB962C8B-B14F-4D97-AF65-F5344CB8AC3E}">
        <p14:creationId xmlns:p14="http://schemas.microsoft.com/office/powerpoint/2010/main" val="118276177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886450" cy="628650"/>
          </a:xfrm>
        </p:spPr>
        <p:txBody>
          <a:bodyPr/>
          <a:lstStyle/>
          <a:p>
            <a:r>
              <a:rPr lang="en-US" dirty="0"/>
              <a:t>CO NAAQS</a:t>
            </a:r>
          </a:p>
        </p:txBody>
      </p:sp>
      <p:sp>
        <p:nvSpPr>
          <p:cNvPr id="3" name="Content Placeholder 2"/>
          <p:cNvSpPr>
            <a:spLocks noGrp="1"/>
          </p:cNvSpPr>
          <p:nvPr>
            <p:ph idx="1"/>
          </p:nvPr>
        </p:nvSpPr>
        <p:spPr>
          <a:xfrm>
            <a:off x="685800" y="1066800"/>
            <a:ext cx="8229600" cy="5562600"/>
          </a:xfrm>
        </p:spPr>
        <p:txBody>
          <a:bodyPr>
            <a:noAutofit/>
          </a:bodyPr>
          <a:lstStyle/>
          <a:p>
            <a:pPr>
              <a:spcBef>
                <a:spcPts val="900"/>
              </a:spcBef>
            </a:pPr>
            <a:r>
              <a:rPr lang="en-US" dirty="0"/>
              <a:t>2011 NAAQS requires one CO monitor to be collocated with one required near-road NO</a:t>
            </a:r>
            <a:r>
              <a:rPr lang="en-US" baseline="-25000" dirty="0"/>
              <a:t>2</a:t>
            </a:r>
            <a:r>
              <a:rPr lang="en-US" dirty="0"/>
              <a:t> monitor in Core-Based Statistical Areas (CBSA) with populations of 1 million or more.</a:t>
            </a:r>
          </a:p>
          <a:p>
            <a:pPr>
              <a:spcBef>
                <a:spcPts val="900"/>
              </a:spcBef>
            </a:pPr>
            <a:r>
              <a:rPr lang="en-US" dirty="0"/>
              <a:t>Monitors installed in Houston and Fort Worth in 2015</a:t>
            </a:r>
          </a:p>
          <a:p>
            <a:pPr lvl="1">
              <a:spcBef>
                <a:spcPts val="900"/>
              </a:spcBef>
            </a:pPr>
            <a:r>
              <a:rPr lang="en-US" dirty="0"/>
              <a:t>Fort Worth California Parkway North</a:t>
            </a:r>
          </a:p>
          <a:p>
            <a:pPr lvl="1">
              <a:spcBef>
                <a:spcPts val="900"/>
              </a:spcBef>
            </a:pPr>
            <a:r>
              <a:rPr lang="en-US" dirty="0"/>
              <a:t>Houston North Loop</a:t>
            </a:r>
          </a:p>
          <a:p>
            <a:pPr>
              <a:spcBef>
                <a:spcPts val="900"/>
              </a:spcBef>
            </a:pPr>
            <a:r>
              <a:rPr lang="en-US" dirty="0"/>
              <a:t>Monitors installed in Austin and San Antonio in December 2016</a:t>
            </a:r>
          </a:p>
          <a:p>
            <a:pPr lvl="1"/>
            <a:r>
              <a:rPr lang="en-US" dirty="0"/>
              <a:t>Austin North Interstate 35</a:t>
            </a:r>
          </a:p>
          <a:p>
            <a:pPr lvl="1"/>
            <a:r>
              <a:rPr lang="en-US" dirty="0"/>
              <a:t>San Antonio Interstate 35</a:t>
            </a:r>
          </a:p>
          <a:p>
            <a:pPr>
              <a:spcBef>
                <a:spcPts val="1350"/>
              </a:spcBef>
            </a:pPr>
            <a:r>
              <a:rPr lang="en-US" dirty="0"/>
              <a:t>All areas in Texas attainment</a:t>
            </a:r>
          </a:p>
          <a:p>
            <a:pPr>
              <a:spcBef>
                <a:spcPts val="1350"/>
              </a:spcBef>
            </a:pPr>
            <a:endParaRPr lang="en-US" sz="2000" dirty="0"/>
          </a:p>
        </p:txBody>
      </p:sp>
    </p:spTree>
    <p:extLst>
      <p:ext uri="{BB962C8B-B14F-4D97-AF65-F5344CB8AC3E}">
        <p14:creationId xmlns:p14="http://schemas.microsoft.com/office/powerpoint/2010/main" val="2891643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838200"/>
          </a:xfrm>
        </p:spPr>
        <p:txBody>
          <a:bodyPr/>
          <a:lstStyle/>
          <a:p>
            <a:r>
              <a:rPr lang="en-US" dirty="0"/>
              <a:t>CO NAAQS</a:t>
            </a:r>
          </a:p>
        </p:txBody>
      </p:sp>
      <p:sp>
        <p:nvSpPr>
          <p:cNvPr id="3" name="Content Placeholder 2"/>
          <p:cNvSpPr>
            <a:spLocks noGrp="1"/>
          </p:cNvSpPr>
          <p:nvPr>
            <p:ph idx="1"/>
          </p:nvPr>
        </p:nvSpPr>
        <p:spPr>
          <a:xfrm>
            <a:off x="990600" y="1219200"/>
            <a:ext cx="7239000" cy="4572000"/>
          </a:xfrm>
        </p:spPr>
        <p:txBody>
          <a:bodyPr/>
          <a:lstStyle/>
          <a:p>
            <a:pPr lvl="0">
              <a:spcBef>
                <a:spcPts val="2400"/>
              </a:spcBef>
              <a:spcAft>
                <a:spcPts val="0"/>
              </a:spcAft>
            </a:pPr>
            <a:r>
              <a:rPr lang="en-US" dirty="0"/>
              <a:t>In 1990, El Paso was designated as a moderate nonattainment area for CO.</a:t>
            </a:r>
          </a:p>
          <a:p>
            <a:pPr lvl="0">
              <a:spcBef>
                <a:spcPts val="2400"/>
              </a:spcBef>
              <a:spcAft>
                <a:spcPts val="0"/>
              </a:spcAft>
            </a:pPr>
            <a:r>
              <a:rPr lang="en-US" dirty="0"/>
              <a:t>EPA approved a redesignation request and maintenance plan SIP revision, effective October 3, 2008.</a:t>
            </a:r>
          </a:p>
          <a:p>
            <a:pPr>
              <a:spcBef>
                <a:spcPts val="2400"/>
              </a:spcBef>
              <a:spcAft>
                <a:spcPts val="0"/>
              </a:spcAft>
            </a:pPr>
            <a:r>
              <a:rPr lang="en-US" dirty="0"/>
              <a:t>A second 10-year limited maintenance plan was adopted by the commission on September 7, 2016 and EPA approval was published on March 21, 2017.</a:t>
            </a:r>
          </a:p>
        </p:txBody>
      </p:sp>
    </p:spTree>
    <p:extLst>
      <p:ext uri="{BB962C8B-B14F-4D97-AF65-F5344CB8AC3E}">
        <p14:creationId xmlns:p14="http://schemas.microsoft.com/office/powerpoint/2010/main" val="10161005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609600" y="3505200"/>
            <a:ext cx="2971800" cy="2057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noProof="0" dirty="0">
                <a:latin typeface="+mj-lt"/>
                <a:ea typeface="+mj-ea"/>
                <a:cs typeface="+mj-cs"/>
              </a:rPr>
              <a:t>Nitrogen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noProof="0" dirty="0">
                <a:latin typeface="+mj-lt"/>
                <a:ea typeface="+mj-ea"/>
                <a:cs typeface="+mj-cs"/>
              </a:rPr>
              <a:t>Dioxide</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27650" name="Picture 2" descr="Graphic of a NO2 molecule. Source: http://www.windows2universe.org/physical_science/chemistry/no2_molecule_big.gif"/>
          <p:cNvPicPr>
            <a:picLocks noChangeAspect="1" noChangeArrowheads="1"/>
          </p:cNvPicPr>
          <p:nvPr/>
        </p:nvPicPr>
        <p:blipFill>
          <a:blip r:embed="rId3" cstate="print"/>
          <a:srcRect/>
          <a:stretch>
            <a:fillRect/>
          </a:stretch>
        </p:blipFill>
        <p:spPr bwMode="auto">
          <a:xfrm>
            <a:off x="3962400" y="1752600"/>
            <a:ext cx="4526280" cy="2514600"/>
          </a:xfrm>
          <a:prstGeom prst="rect">
            <a:avLst/>
          </a:prstGeom>
          <a:noFill/>
        </p:spPr>
      </p:pic>
    </p:spTree>
    <p:extLst>
      <p:ext uri="{BB962C8B-B14F-4D97-AF65-F5344CB8AC3E}">
        <p14:creationId xmlns:p14="http://schemas.microsoft.com/office/powerpoint/2010/main" val="47932067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2010 NO</a:t>
            </a:r>
            <a:r>
              <a:rPr lang="en-US" baseline="-25000" dirty="0"/>
              <a:t>2</a:t>
            </a:r>
            <a:r>
              <a:rPr lang="en-US" dirty="0"/>
              <a:t> NAAQS</a:t>
            </a:r>
          </a:p>
        </p:txBody>
      </p:sp>
      <p:sp>
        <p:nvSpPr>
          <p:cNvPr id="3" name="Content Placeholder 2"/>
          <p:cNvSpPr>
            <a:spLocks noGrp="1"/>
          </p:cNvSpPr>
          <p:nvPr>
            <p:ph idx="1"/>
          </p:nvPr>
        </p:nvSpPr>
        <p:spPr>
          <a:xfrm>
            <a:off x="762000" y="1295400"/>
            <a:ext cx="7848600" cy="5181600"/>
          </a:xfrm>
        </p:spPr>
        <p:txBody>
          <a:bodyPr>
            <a:normAutofit fontScale="55000" lnSpcReduction="20000"/>
          </a:bodyPr>
          <a:lstStyle/>
          <a:p>
            <a:pPr>
              <a:spcBef>
                <a:spcPts val="1350"/>
              </a:spcBef>
            </a:pPr>
            <a:r>
              <a:rPr lang="en-US" sz="3400" dirty="0"/>
              <a:t>Final rule published February 2010</a:t>
            </a:r>
          </a:p>
          <a:p>
            <a:pPr>
              <a:spcBef>
                <a:spcPts val="1350"/>
              </a:spcBef>
            </a:pPr>
            <a:r>
              <a:rPr lang="en-US" sz="3400" dirty="0"/>
              <a:t>No Texas nonattainment areas</a:t>
            </a:r>
          </a:p>
          <a:p>
            <a:pPr>
              <a:spcBef>
                <a:spcPts val="1350"/>
              </a:spcBef>
            </a:pPr>
            <a:r>
              <a:rPr lang="en-US" sz="3400" dirty="0"/>
              <a:t>Near-road monitoring network requirements</a:t>
            </a:r>
          </a:p>
          <a:p>
            <a:pPr lvl="1">
              <a:spcBef>
                <a:spcPts val="1350"/>
              </a:spcBef>
            </a:pPr>
            <a:r>
              <a:rPr lang="en-US" sz="2900" dirty="0"/>
              <a:t>Requires one NO</a:t>
            </a:r>
            <a:r>
              <a:rPr lang="en-US" sz="2900" baseline="-25000" dirty="0"/>
              <a:t>2</a:t>
            </a:r>
            <a:r>
              <a:rPr lang="en-US" sz="2900" dirty="0"/>
              <a:t> monitor to be located in CBSAs with populations of 1 million or more</a:t>
            </a:r>
          </a:p>
          <a:p>
            <a:pPr>
              <a:spcBef>
                <a:spcPts val="1200"/>
              </a:spcBef>
              <a:spcAft>
                <a:spcPts val="1200"/>
              </a:spcAft>
            </a:pPr>
            <a:r>
              <a:rPr lang="en-US" sz="3400" dirty="0"/>
              <a:t>Monitors installed in Houston, Dallas, San Antonio, and Austin in 2014</a:t>
            </a:r>
          </a:p>
          <a:p>
            <a:pPr>
              <a:spcBef>
                <a:spcPts val="900"/>
              </a:spcBef>
            </a:pPr>
            <a:r>
              <a:rPr lang="en-US" sz="3400" dirty="0"/>
              <a:t>Additional monitors installed in Dallas and Houston in 2015</a:t>
            </a:r>
          </a:p>
          <a:p>
            <a:pPr lvl="1">
              <a:spcBef>
                <a:spcPts val="900"/>
              </a:spcBef>
            </a:pPr>
            <a:r>
              <a:rPr lang="en-US" sz="2900" dirty="0"/>
              <a:t>Fort Worth California Parkway North</a:t>
            </a:r>
          </a:p>
          <a:p>
            <a:pPr lvl="1">
              <a:spcBef>
                <a:spcPts val="900"/>
              </a:spcBef>
            </a:pPr>
            <a:r>
              <a:rPr lang="en-US" sz="2900" dirty="0"/>
              <a:t>Houston North Loop</a:t>
            </a:r>
          </a:p>
          <a:p>
            <a:pPr marL="342900" lvl="1" indent="-342900">
              <a:spcBef>
                <a:spcPts val="900"/>
              </a:spcBef>
              <a:spcAft>
                <a:spcPts val="300"/>
              </a:spcAft>
              <a:buSzPct val="95000"/>
              <a:buFontTx/>
              <a:buChar char="•"/>
            </a:pPr>
            <a:r>
              <a:rPr lang="en-US" sz="3400" dirty="0"/>
              <a:t>Near-road data to date shows compliance with the 2010 standard, highest 98</a:t>
            </a:r>
            <a:r>
              <a:rPr lang="en-US" sz="3400" baseline="30000" dirty="0"/>
              <a:t>th</a:t>
            </a:r>
            <a:r>
              <a:rPr lang="en-US" sz="3400" dirty="0"/>
              <a:t> percentile one-hour measurements for Texas showing approximately less than half of NAAQS (or approximately less than 50 ppb)</a:t>
            </a:r>
          </a:p>
          <a:p>
            <a:endParaRPr lang="en-US" dirty="0"/>
          </a:p>
          <a:p>
            <a:endParaRPr lang="en-US" dirty="0"/>
          </a:p>
        </p:txBody>
      </p:sp>
    </p:spTree>
    <p:extLst>
      <p:ext uri="{BB962C8B-B14F-4D97-AF65-F5344CB8AC3E}">
        <p14:creationId xmlns:p14="http://schemas.microsoft.com/office/powerpoint/2010/main" val="3219660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609600" y="3200400"/>
            <a:ext cx="4495800" cy="2286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Particulate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Matter</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33794" name="Picture 2" descr="A graphic with text that reads &quot;PM&quot; and &quot;Particulate Matter&quot; Source: http://sparetheair.org/~/media/STA/Images/1/1_4bookmarkpmlogo.ashx"/>
          <p:cNvPicPr>
            <a:picLocks noChangeAspect="1" noChangeArrowheads="1"/>
          </p:cNvPicPr>
          <p:nvPr/>
        </p:nvPicPr>
        <p:blipFill>
          <a:blip r:embed="rId3" cstate="print"/>
          <a:srcRect/>
          <a:stretch>
            <a:fillRect/>
          </a:stretch>
        </p:blipFill>
        <p:spPr bwMode="auto">
          <a:xfrm>
            <a:off x="5105400" y="1524000"/>
            <a:ext cx="2895600" cy="2895602"/>
          </a:xfrm>
          <a:prstGeom prst="rect">
            <a:avLst/>
          </a:prstGeom>
          <a:noFill/>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838200"/>
          </a:xfrm>
        </p:spPr>
        <p:txBody>
          <a:bodyPr/>
          <a:lstStyle/>
          <a:p>
            <a:r>
              <a:rPr lang="en-US" dirty="0"/>
              <a:t>PM</a:t>
            </a:r>
            <a:r>
              <a:rPr lang="en-US" baseline="-25000" dirty="0"/>
              <a:t>10 </a:t>
            </a:r>
          </a:p>
        </p:txBody>
      </p:sp>
      <p:sp>
        <p:nvSpPr>
          <p:cNvPr id="3" name="Content Placeholder 2"/>
          <p:cNvSpPr>
            <a:spLocks noGrp="1"/>
          </p:cNvSpPr>
          <p:nvPr>
            <p:ph idx="1"/>
          </p:nvPr>
        </p:nvSpPr>
        <p:spPr>
          <a:xfrm>
            <a:off x="914400" y="1524000"/>
            <a:ext cx="7543800" cy="4800600"/>
          </a:xfrm>
        </p:spPr>
        <p:txBody>
          <a:bodyPr/>
          <a:lstStyle/>
          <a:p>
            <a:pPr>
              <a:spcBef>
                <a:spcPts val="1800"/>
              </a:spcBef>
            </a:pPr>
            <a:r>
              <a:rPr lang="en-US" sz="2800" dirty="0"/>
              <a:t>El Paso was designated as a moderate nonattainment area for PM</a:t>
            </a:r>
            <a:r>
              <a:rPr lang="en-US" sz="2800" baseline="-25000" dirty="0"/>
              <a:t>10</a:t>
            </a:r>
            <a:r>
              <a:rPr lang="en-US" sz="2800" dirty="0"/>
              <a:t> in 1990.</a:t>
            </a:r>
            <a:endParaRPr lang="en-US" sz="1400" dirty="0"/>
          </a:p>
          <a:p>
            <a:pPr>
              <a:spcBef>
                <a:spcPts val="1200"/>
              </a:spcBef>
            </a:pPr>
            <a:r>
              <a:rPr lang="en-US" sz="2800" dirty="0"/>
              <a:t>EPA approved the El Paso SIP revision for PM</a:t>
            </a:r>
            <a:r>
              <a:rPr lang="en-US" sz="2800" baseline="-25000" dirty="0"/>
              <a:t>10</a:t>
            </a:r>
            <a:r>
              <a:rPr lang="en-US" sz="2800" dirty="0"/>
              <a:t> on December 14, 2015.</a:t>
            </a:r>
          </a:p>
          <a:p>
            <a:pPr lvl="1">
              <a:spcBef>
                <a:spcPts val="1200"/>
              </a:spcBef>
            </a:pPr>
            <a:r>
              <a:rPr lang="en-US" sz="2400" dirty="0"/>
              <a:t>The SIP incorporates a revised Memorandum of Agreement and a Chapter 111 rule change for PM</a:t>
            </a:r>
            <a:r>
              <a:rPr lang="en-US" sz="2400" baseline="-25000" dirty="0"/>
              <a:t>10.</a:t>
            </a:r>
            <a:endParaRPr lang="en-US" sz="1400" dirty="0"/>
          </a:p>
          <a:p>
            <a:pPr>
              <a:spcBef>
                <a:spcPts val="1800"/>
              </a:spcBef>
            </a:pPr>
            <a:r>
              <a:rPr lang="en-US" sz="2800" dirty="0"/>
              <a:t>All other areas in Texas are classified as attainment/unclassifiable for PM</a:t>
            </a:r>
            <a:r>
              <a:rPr lang="en-US" sz="2800" baseline="-25000" dirty="0"/>
              <a:t>10.</a:t>
            </a:r>
          </a:p>
          <a:p>
            <a:pPr>
              <a:spcBef>
                <a:spcPts val="1800"/>
              </a:spcBef>
            </a:pPr>
            <a:endParaRPr lang="en-US" baseline="-25000"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838200"/>
          </a:xfrm>
        </p:spPr>
        <p:txBody>
          <a:bodyPr/>
          <a:lstStyle/>
          <a:p>
            <a:r>
              <a:rPr lang="en-US" dirty="0"/>
              <a:t>PM</a:t>
            </a:r>
            <a:r>
              <a:rPr lang="en-US" baseline="-25000" dirty="0"/>
              <a:t>2.5 </a:t>
            </a:r>
            <a:endParaRPr lang="en-US" dirty="0"/>
          </a:p>
        </p:txBody>
      </p:sp>
      <p:sp>
        <p:nvSpPr>
          <p:cNvPr id="3" name="Content Placeholder 2"/>
          <p:cNvSpPr>
            <a:spLocks noGrp="1"/>
          </p:cNvSpPr>
          <p:nvPr>
            <p:ph idx="1"/>
          </p:nvPr>
        </p:nvSpPr>
        <p:spPr>
          <a:xfrm>
            <a:off x="762000" y="1600200"/>
            <a:ext cx="7543800" cy="4267200"/>
          </a:xfrm>
        </p:spPr>
        <p:txBody>
          <a:bodyPr/>
          <a:lstStyle/>
          <a:p>
            <a:pPr>
              <a:spcBef>
                <a:spcPts val="1800"/>
              </a:spcBef>
            </a:pPr>
            <a:r>
              <a:rPr lang="en-US" sz="2800" dirty="0"/>
              <a:t>EPA revised the PM</a:t>
            </a:r>
            <a:r>
              <a:rPr lang="en-US" sz="2800" baseline="-25000" dirty="0"/>
              <a:t>2.5</a:t>
            </a:r>
            <a:r>
              <a:rPr lang="en-US" sz="2800" dirty="0"/>
              <a:t> standard in December 2012</a:t>
            </a:r>
          </a:p>
          <a:p>
            <a:pPr>
              <a:spcBef>
                <a:spcPts val="1800"/>
              </a:spcBef>
            </a:pPr>
            <a:r>
              <a:rPr lang="en-US" sz="2800" dirty="0"/>
              <a:t>Annual PM</a:t>
            </a:r>
            <a:r>
              <a:rPr lang="en-US" sz="2800" baseline="-25000" dirty="0"/>
              <a:t>2.5</a:t>
            </a:r>
            <a:r>
              <a:rPr lang="en-US" sz="2800" dirty="0"/>
              <a:t> standard lowered from 15 to 12 µg/m</a:t>
            </a:r>
            <a:r>
              <a:rPr lang="en-US" sz="2800" baseline="30000" dirty="0"/>
              <a:t>3 </a:t>
            </a:r>
          </a:p>
          <a:p>
            <a:pPr>
              <a:spcBef>
                <a:spcPts val="1800"/>
              </a:spcBef>
            </a:pPr>
            <a:r>
              <a:rPr lang="en-US" sz="2800" dirty="0"/>
              <a:t>Designations finalized in December 2014</a:t>
            </a:r>
          </a:p>
          <a:p>
            <a:pPr>
              <a:spcBef>
                <a:spcPts val="1200"/>
              </a:spcBef>
            </a:pPr>
            <a:r>
              <a:rPr lang="en-US" sz="2800" dirty="0"/>
              <a:t>All areas of Texas designated unclassifiable/attainment</a:t>
            </a:r>
          </a:p>
        </p:txBody>
      </p:sp>
    </p:spTree>
    <p:extLst>
      <p:ext uri="{BB962C8B-B14F-4D97-AF65-F5344CB8AC3E}">
        <p14:creationId xmlns:p14="http://schemas.microsoft.com/office/powerpoint/2010/main" val="355890218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886450" cy="628650"/>
          </a:xfrm>
        </p:spPr>
        <p:txBody>
          <a:bodyPr/>
          <a:lstStyle/>
          <a:p>
            <a:r>
              <a:rPr lang="en-US" dirty="0"/>
              <a:t>2012 PM</a:t>
            </a:r>
            <a:r>
              <a:rPr lang="en-US" baseline="-25000" dirty="0"/>
              <a:t>2.5 </a:t>
            </a:r>
            <a:r>
              <a:rPr lang="en-US" dirty="0"/>
              <a:t>Standard</a:t>
            </a:r>
          </a:p>
        </p:txBody>
      </p:sp>
      <p:sp>
        <p:nvSpPr>
          <p:cNvPr id="3" name="Content Placeholder 2"/>
          <p:cNvSpPr>
            <a:spLocks noGrp="1"/>
          </p:cNvSpPr>
          <p:nvPr>
            <p:ph idx="1"/>
          </p:nvPr>
        </p:nvSpPr>
        <p:spPr>
          <a:xfrm>
            <a:off x="1066800" y="1371600"/>
            <a:ext cx="7467600" cy="4876800"/>
          </a:xfrm>
        </p:spPr>
        <p:txBody>
          <a:bodyPr>
            <a:normAutofit fontScale="55000" lnSpcReduction="20000"/>
          </a:bodyPr>
          <a:lstStyle/>
          <a:p>
            <a:pPr>
              <a:spcBef>
                <a:spcPts val="600"/>
              </a:spcBef>
            </a:pPr>
            <a:r>
              <a:rPr lang="en-US" sz="5100" dirty="0"/>
              <a:t>Near-road monitoring network requirements</a:t>
            </a:r>
          </a:p>
          <a:p>
            <a:pPr lvl="1">
              <a:spcBef>
                <a:spcPts val="600"/>
              </a:spcBef>
            </a:pPr>
            <a:r>
              <a:rPr lang="en-US" sz="3600" dirty="0"/>
              <a:t>Requires one PM</a:t>
            </a:r>
            <a:r>
              <a:rPr lang="en-US" sz="3600" baseline="-25000" dirty="0"/>
              <a:t>2.5 </a:t>
            </a:r>
            <a:r>
              <a:rPr lang="en-US" sz="3600" dirty="0"/>
              <a:t>monitor to be collocated with the required near-road NO</a:t>
            </a:r>
            <a:r>
              <a:rPr lang="en-US" sz="3600" baseline="-25000" dirty="0"/>
              <a:t>2</a:t>
            </a:r>
            <a:r>
              <a:rPr lang="en-US" sz="3600" dirty="0"/>
              <a:t> monitor in CBSAs with populations of 1 million or more</a:t>
            </a:r>
            <a:endParaRPr lang="en-US" sz="3600" baseline="-25000" dirty="0"/>
          </a:p>
          <a:p>
            <a:pPr>
              <a:spcBef>
                <a:spcPts val="1200"/>
              </a:spcBef>
            </a:pPr>
            <a:r>
              <a:rPr lang="en-US" sz="5100" dirty="0"/>
              <a:t>Monitors installed in Houston and Fort Worth in 2015</a:t>
            </a:r>
          </a:p>
          <a:p>
            <a:pPr lvl="1">
              <a:spcBef>
                <a:spcPts val="600"/>
              </a:spcBef>
            </a:pPr>
            <a:r>
              <a:rPr lang="en-US" sz="3600" dirty="0"/>
              <a:t>Fort Worth California Parkway North</a:t>
            </a:r>
          </a:p>
          <a:p>
            <a:pPr lvl="1">
              <a:spcBef>
                <a:spcPts val="600"/>
              </a:spcBef>
            </a:pPr>
            <a:r>
              <a:rPr lang="en-US" sz="3600" dirty="0"/>
              <a:t>Houston North Loop</a:t>
            </a:r>
          </a:p>
          <a:p>
            <a:pPr>
              <a:spcBef>
                <a:spcPts val="1200"/>
              </a:spcBef>
            </a:pPr>
            <a:r>
              <a:rPr lang="en-US" sz="5100" dirty="0"/>
              <a:t>Monitors installed in Austin and San Antonio in January 2017</a:t>
            </a:r>
          </a:p>
          <a:p>
            <a:pPr lvl="1">
              <a:spcBef>
                <a:spcPts val="600"/>
              </a:spcBef>
            </a:pPr>
            <a:r>
              <a:rPr lang="en-US" sz="3600" dirty="0"/>
              <a:t>Austin North Interstate 35</a:t>
            </a:r>
          </a:p>
          <a:p>
            <a:pPr lvl="1">
              <a:spcBef>
                <a:spcPts val="600"/>
              </a:spcBef>
            </a:pPr>
            <a:r>
              <a:rPr lang="en-US" sz="3600" dirty="0"/>
              <a:t>San Antonio Interstate 35</a:t>
            </a:r>
            <a:endParaRPr lang="en-US" sz="3600" strike="sngStrike" dirty="0"/>
          </a:p>
          <a:p>
            <a:pPr>
              <a:spcBef>
                <a:spcPts val="1350"/>
              </a:spcBef>
            </a:pPr>
            <a:endParaRPr lang="en-US" dirty="0"/>
          </a:p>
          <a:p>
            <a:pPr>
              <a:spcBef>
                <a:spcPts val="1350"/>
              </a:spcBef>
            </a:pPr>
            <a:endParaRPr lang="en-US" dirty="0"/>
          </a:p>
        </p:txBody>
      </p:sp>
    </p:spTree>
    <p:extLst>
      <p:ext uri="{BB962C8B-B14F-4D97-AF65-F5344CB8AC3E}">
        <p14:creationId xmlns:p14="http://schemas.microsoft.com/office/powerpoint/2010/main" val="2506590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B5A5-EF80-4241-8CE4-35395FE1B306}"/>
              </a:ext>
            </a:extLst>
          </p:cNvPr>
          <p:cNvSpPr>
            <a:spLocks noGrp="1"/>
          </p:cNvSpPr>
          <p:nvPr>
            <p:ph type="ctrTitle"/>
          </p:nvPr>
        </p:nvSpPr>
        <p:spPr/>
        <p:txBody>
          <a:bodyPr/>
          <a:lstStyle/>
          <a:p>
            <a:r>
              <a:rPr lang="en-US" dirty="0"/>
              <a:t>Additional SIP Updates</a:t>
            </a:r>
          </a:p>
        </p:txBody>
      </p:sp>
      <p:sp>
        <p:nvSpPr>
          <p:cNvPr id="3" name="Subtitle 2">
            <a:extLst>
              <a:ext uri="{FF2B5EF4-FFF2-40B4-BE49-F238E27FC236}">
                <a16:creationId xmlns:a16="http://schemas.microsoft.com/office/drawing/2014/main" id="{6F471DD1-837E-4F23-8DBB-96B50258170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176901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CBC9-8CC9-49AF-B3F8-BCBB6EF434CD}"/>
              </a:ext>
            </a:extLst>
          </p:cNvPr>
          <p:cNvSpPr>
            <a:spLocks noGrp="1"/>
          </p:cNvSpPr>
          <p:nvPr>
            <p:ph type="title"/>
          </p:nvPr>
        </p:nvSpPr>
        <p:spPr/>
        <p:txBody>
          <a:bodyPr/>
          <a:lstStyle/>
          <a:p>
            <a:r>
              <a:rPr lang="en-US" dirty="0"/>
              <a:t>Anti-Tampering and EAC LIRAP Removal SIP</a:t>
            </a:r>
          </a:p>
        </p:txBody>
      </p:sp>
      <p:sp>
        <p:nvSpPr>
          <p:cNvPr id="3" name="Content Placeholder 2">
            <a:extLst>
              <a:ext uri="{FF2B5EF4-FFF2-40B4-BE49-F238E27FC236}">
                <a16:creationId xmlns:a16="http://schemas.microsoft.com/office/drawing/2014/main" id="{6E23B0E4-1A30-4490-9F67-2D7689995BC4}"/>
              </a:ext>
            </a:extLst>
          </p:cNvPr>
          <p:cNvSpPr>
            <a:spLocks noGrp="1"/>
          </p:cNvSpPr>
          <p:nvPr>
            <p:ph idx="1"/>
          </p:nvPr>
        </p:nvSpPr>
        <p:spPr>
          <a:xfrm>
            <a:off x="914400" y="1600200"/>
            <a:ext cx="7620000" cy="4953000"/>
          </a:xfrm>
        </p:spPr>
        <p:txBody>
          <a:bodyPr/>
          <a:lstStyle/>
          <a:p>
            <a:r>
              <a:rPr lang="en-US" dirty="0"/>
              <a:t>SIP revision would remove:</a:t>
            </a:r>
          </a:p>
          <a:p>
            <a:pPr lvl="1"/>
            <a:r>
              <a:rPr lang="en-US" dirty="0"/>
              <a:t>30 TAC Chapter 114, Subchapter B, Motor Vehicle Anti-tampering Requirements; and</a:t>
            </a:r>
          </a:p>
          <a:p>
            <a:pPr lvl="1"/>
            <a:r>
              <a:rPr lang="en-US" dirty="0"/>
              <a:t>Section 114.86, Low Income Repair Assistance Program (LIRAP) for Participating Early Action Compact Counties</a:t>
            </a:r>
          </a:p>
          <a:p>
            <a:r>
              <a:rPr lang="en-US" dirty="0"/>
              <a:t>The requested action would withdraw four amendments to anti-tampering rules still pending action by EPA.</a:t>
            </a:r>
          </a:p>
          <a:p>
            <a:r>
              <a:rPr lang="en-US" dirty="0"/>
              <a:t>The proposed revision was approved by the commission on April 27, 2018 and a public hearing is scheduled in Austin on May 31, 2018 at 2:00 p.m. in Building E, Room 201S.</a:t>
            </a:r>
          </a:p>
        </p:txBody>
      </p:sp>
    </p:spTree>
    <p:extLst>
      <p:ext uri="{BB962C8B-B14F-4D97-AF65-F5344CB8AC3E}">
        <p14:creationId xmlns:p14="http://schemas.microsoft.com/office/powerpoint/2010/main" val="15869122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858000" cy="838200"/>
          </a:xfrm>
        </p:spPr>
        <p:txBody>
          <a:bodyPr/>
          <a:lstStyle/>
          <a:p>
            <a:r>
              <a:rPr lang="en-US" dirty="0"/>
              <a:t>NAAQS Review Schedule</a:t>
            </a:r>
          </a:p>
        </p:txBody>
      </p:sp>
      <p:graphicFrame>
        <p:nvGraphicFramePr>
          <p:cNvPr id="4" name="Content Placeholder 3" descr="The criteria pollutant ozone proposed rule is to be released October 2013 and the final rule is to be released July 2014.&#10;The criteria pollutant sulfur dioxide proposed rule is to be released February 2016 and final rule is to be released November 2016.&#10;The criteria pollutant particulate matter proposed rule was released June 2012 and final rule was released December 2012.&#10;The criteria pollutant nitrogen dioxide proposed rule is to be released August 2015 and final rule is to be released May 2016.&#10;The criteria pollutant carbon monoxide proposed rule is to be released July 2016 and final rule is to be released April 2017.&#10;The criteria pollutant nitrogen oxides and sulfur oxides secondary standard proposed rule was released July 2011 and final rule was released March 2012.&#10;">
            <a:extLst>
              <a:ext uri="{FF2B5EF4-FFF2-40B4-BE49-F238E27FC236}">
                <a16:creationId xmlns:a16="http://schemas.microsoft.com/office/drawing/2014/main" id="{5EBC7FEE-E2F5-4AD5-B263-2E410F56E679}"/>
              </a:ext>
            </a:extLst>
          </p:cNvPr>
          <p:cNvGraphicFramePr>
            <a:graphicFrameLocks/>
          </p:cNvGraphicFramePr>
          <p:nvPr>
            <p:extLst>
              <p:ext uri="{D42A27DB-BD31-4B8C-83A1-F6EECF244321}">
                <p14:modId xmlns:p14="http://schemas.microsoft.com/office/powerpoint/2010/main" val="4168176450"/>
              </p:ext>
            </p:extLst>
          </p:nvPr>
        </p:nvGraphicFramePr>
        <p:xfrm>
          <a:off x="914400" y="1524000"/>
          <a:ext cx="7391400" cy="4199024"/>
        </p:xfrm>
        <a:graphic>
          <a:graphicData uri="http://schemas.openxmlformats.org/drawingml/2006/table">
            <a:tbl>
              <a:tblPr firstRow="1">
                <a:tableStyleId>{D7AC3CCA-C797-4891-BE02-D94E43425B78}</a:tableStyleId>
              </a:tblPr>
              <a:tblGrid>
                <a:gridCol w="2971800">
                  <a:extLst>
                    <a:ext uri="{9D8B030D-6E8A-4147-A177-3AD203B41FA5}">
                      <a16:colId xmlns:a16="http://schemas.microsoft.com/office/drawing/2014/main" val="20000"/>
                    </a:ext>
                  </a:extLst>
                </a:gridCol>
                <a:gridCol w="2158753">
                  <a:extLst>
                    <a:ext uri="{9D8B030D-6E8A-4147-A177-3AD203B41FA5}">
                      <a16:colId xmlns:a16="http://schemas.microsoft.com/office/drawing/2014/main" val="20001"/>
                    </a:ext>
                  </a:extLst>
                </a:gridCol>
                <a:gridCol w="2260847">
                  <a:extLst>
                    <a:ext uri="{9D8B030D-6E8A-4147-A177-3AD203B41FA5}">
                      <a16:colId xmlns:a16="http://schemas.microsoft.com/office/drawing/2014/main" val="20002"/>
                    </a:ext>
                  </a:extLst>
                </a:gridCol>
              </a:tblGrid>
              <a:tr h="469232">
                <a:tc>
                  <a:txBody>
                    <a:bodyPr/>
                    <a:lstStyle/>
                    <a:p>
                      <a:pPr algn="ctr"/>
                      <a:r>
                        <a:rPr lang="en-US" sz="1800" dirty="0">
                          <a:solidFill>
                            <a:schemeClr val="tx1"/>
                          </a:solidFill>
                        </a:rPr>
                        <a:t>Criteria Pollutant</a:t>
                      </a:r>
                    </a:p>
                  </a:txBody>
                  <a:tcPr marL="81951" marR="81951"/>
                </a:tc>
                <a:tc>
                  <a:txBody>
                    <a:bodyPr/>
                    <a:lstStyle/>
                    <a:p>
                      <a:pPr algn="ctr"/>
                      <a:r>
                        <a:rPr lang="en-US" sz="1800" dirty="0">
                          <a:solidFill>
                            <a:schemeClr val="tx1"/>
                          </a:solidFill>
                        </a:rPr>
                        <a:t>Proposed Rule</a:t>
                      </a:r>
                    </a:p>
                  </a:txBody>
                  <a:tcPr marL="81951" marR="81951"/>
                </a:tc>
                <a:tc>
                  <a:txBody>
                    <a:bodyPr/>
                    <a:lstStyle/>
                    <a:p>
                      <a:pPr algn="ctr"/>
                      <a:r>
                        <a:rPr lang="en-US" sz="1800" dirty="0">
                          <a:solidFill>
                            <a:schemeClr val="tx1"/>
                          </a:solidFill>
                        </a:rPr>
                        <a:t>Final Rule</a:t>
                      </a:r>
                    </a:p>
                  </a:txBody>
                  <a:tcPr marL="81951" marR="81951"/>
                </a:tc>
                <a:extLst>
                  <a:ext uri="{0D108BD9-81ED-4DB2-BD59-A6C34878D82A}">
                    <a16:rowId xmlns:a16="http://schemas.microsoft.com/office/drawing/2014/main" val="10000"/>
                  </a:ext>
                </a:extLst>
              </a:tr>
              <a:tr h="469232">
                <a:tc>
                  <a:txBody>
                    <a:bodyPr/>
                    <a:lstStyle/>
                    <a:p>
                      <a:r>
                        <a:rPr lang="en-US" sz="1800" dirty="0">
                          <a:solidFill>
                            <a:schemeClr val="tx1"/>
                          </a:solidFill>
                        </a:rPr>
                        <a:t>Nitrogen Dioxide (NO</a:t>
                      </a:r>
                      <a:r>
                        <a:rPr lang="en-US" sz="1800" baseline="-25000" dirty="0">
                          <a:solidFill>
                            <a:schemeClr val="tx1"/>
                          </a:solidFill>
                        </a:rPr>
                        <a:t>2</a:t>
                      </a:r>
                      <a:r>
                        <a:rPr lang="en-US" sz="1800" dirty="0">
                          <a:solidFill>
                            <a:schemeClr val="tx1"/>
                          </a:solidFill>
                        </a:rPr>
                        <a:t>)</a:t>
                      </a:r>
                    </a:p>
                  </a:txBody>
                  <a:tcPr marL="81951" marR="81951">
                    <a:noFill/>
                  </a:tcPr>
                </a:tc>
                <a:tc>
                  <a:txBody>
                    <a:bodyPr/>
                    <a:lstStyle/>
                    <a:p>
                      <a:r>
                        <a:rPr lang="en-US" sz="1800" dirty="0">
                          <a:solidFill>
                            <a:schemeClr val="tx1"/>
                          </a:solidFill>
                        </a:rPr>
                        <a:t>July 14 2017</a:t>
                      </a:r>
                    </a:p>
                  </a:txBody>
                  <a:tcPr marL="81951" marR="81951">
                    <a:noFill/>
                  </a:tcPr>
                </a:tc>
                <a:tc>
                  <a:txBody>
                    <a:bodyPr/>
                    <a:lstStyle/>
                    <a:p>
                      <a:r>
                        <a:rPr lang="en-US" sz="1800" dirty="0">
                          <a:solidFill>
                            <a:schemeClr val="tx1"/>
                          </a:solidFill>
                        </a:rPr>
                        <a:t>April 6, 2018</a:t>
                      </a:r>
                    </a:p>
                  </a:txBody>
                  <a:tcPr marL="81951" marR="81951">
                    <a:noFill/>
                  </a:tcPr>
                </a:tc>
                <a:extLst>
                  <a:ext uri="{0D108BD9-81ED-4DB2-BD59-A6C34878D82A}">
                    <a16:rowId xmlns:a16="http://schemas.microsoft.com/office/drawing/2014/main" val="4097380872"/>
                  </a:ext>
                </a:extLst>
              </a:tr>
              <a:tr h="469232">
                <a:tc>
                  <a:txBody>
                    <a:bodyPr/>
                    <a:lstStyle/>
                    <a:p>
                      <a:r>
                        <a:rPr lang="en-US" sz="1800" dirty="0">
                          <a:solidFill>
                            <a:schemeClr val="tx1"/>
                          </a:solidFill>
                        </a:rPr>
                        <a:t>Sulfur Dioxide (SO</a:t>
                      </a:r>
                      <a:r>
                        <a:rPr lang="en-US" sz="1800" baseline="-25000" dirty="0">
                          <a:solidFill>
                            <a:schemeClr val="tx1"/>
                          </a:solidFill>
                        </a:rPr>
                        <a:t>2</a:t>
                      </a:r>
                      <a:r>
                        <a:rPr lang="en-US" sz="1800" dirty="0">
                          <a:solidFill>
                            <a:schemeClr val="tx1"/>
                          </a:solidFill>
                        </a:rPr>
                        <a:t>)</a:t>
                      </a:r>
                    </a:p>
                  </a:txBody>
                  <a:tcPr marL="81951" marR="81951">
                    <a:noFill/>
                  </a:tcPr>
                </a:tc>
                <a:tc>
                  <a:txBody>
                    <a:bodyPr/>
                    <a:lstStyle/>
                    <a:p>
                      <a:r>
                        <a:rPr lang="en-US" sz="1800" baseline="0" dirty="0">
                          <a:solidFill>
                            <a:schemeClr val="tx1"/>
                          </a:solidFill>
                        </a:rPr>
                        <a:t>May 25, 2018</a:t>
                      </a:r>
                      <a:endParaRPr lang="en-US" sz="1800" dirty="0">
                        <a:solidFill>
                          <a:schemeClr val="tx1"/>
                        </a:solidFill>
                      </a:endParaRPr>
                    </a:p>
                  </a:txBody>
                  <a:tcPr marL="81951" marR="81951">
                    <a:noFill/>
                  </a:tcPr>
                </a:tc>
                <a:tc>
                  <a:txBody>
                    <a:bodyPr/>
                    <a:lstStyle/>
                    <a:p>
                      <a:r>
                        <a:rPr lang="en-US" sz="1800" dirty="0">
                          <a:solidFill>
                            <a:schemeClr val="tx1"/>
                          </a:solidFill>
                        </a:rPr>
                        <a:t>January 28, 2019</a:t>
                      </a:r>
                    </a:p>
                  </a:txBody>
                  <a:tcPr marL="81951" marR="81951">
                    <a:noFill/>
                  </a:tcPr>
                </a:tc>
                <a:extLst>
                  <a:ext uri="{0D108BD9-81ED-4DB2-BD59-A6C34878D82A}">
                    <a16:rowId xmlns:a16="http://schemas.microsoft.com/office/drawing/2014/main" val="4021291080"/>
                  </a:ext>
                </a:extLst>
              </a:tr>
              <a:tr h="469232">
                <a:tc>
                  <a:txBody>
                    <a:bodyPr/>
                    <a:lstStyle/>
                    <a:p>
                      <a:r>
                        <a:rPr lang="en-US" sz="1800" dirty="0">
                          <a:solidFill>
                            <a:schemeClr val="tx1"/>
                          </a:solidFill>
                        </a:rPr>
                        <a:t>Nitrogen Oxides (NO</a:t>
                      </a:r>
                      <a:r>
                        <a:rPr lang="en-US" sz="1800" baseline="-25000" dirty="0">
                          <a:solidFill>
                            <a:schemeClr val="tx1"/>
                          </a:solidFill>
                        </a:rPr>
                        <a:t>X</a:t>
                      </a:r>
                      <a:r>
                        <a:rPr lang="en-US" sz="1800" dirty="0">
                          <a:solidFill>
                            <a:schemeClr val="tx1"/>
                          </a:solidFill>
                        </a:rPr>
                        <a:t>)</a:t>
                      </a:r>
                      <a:r>
                        <a:rPr lang="en-US" sz="1800" baseline="0" dirty="0">
                          <a:solidFill>
                            <a:schemeClr val="tx1"/>
                          </a:solidFill>
                        </a:rPr>
                        <a:t> and Sulfur Oxides (SO</a:t>
                      </a:r>
                      <a:r>
                        <a:rPr lang="en-US" sz="1800" baseline="-25000" dirty="0">
                          <a:solidFill>
                            <a:schemeClr val="tx1"/>
                          </a:solidFill>
                        </a:rPr>
                        <a:t>X</a:t>
                      </a:r>
                      <a:r>
                        <a:rPr lang="en-US" sz="1800" baseline="0" dirty="0">
                          <a:solidFill>
                            <a:schemeClr val="tx1"/>
                          </a:solidFill>
                        </a:rPr>
                        <a:t>) Secondary Standard</a:t>
                      </a:r>
                      <a:endParaRPr lang="en-US" sz="1800" dirty="0">
                        <a:solidFill>
                          <a:schemeClr val="tx1"/>
                        </a:solidFill>
                      </a:endParaRPr>
                    </a:p>
                  </a:txBody>
                  <a:tcPr marL="81951" marR="81951">
                    <a:noFill/>
                  </a:tcPr>
                </a:tc>
                <a:tc>
                  <a:txBody>
                    <a:bodyPr/>
                    <a:lstStyle/>
                    <a:p>
                      <a:r>
                        <a:rPr lang="en-US" sz="1800" dirty="0">
                          <a:solidFill>
                            <a:schemeClr val="tx1"/>
                          </a:solidFill>
                        </a:rPr>
                        <a:t>2021</a:t>
                      </a:r>
                    </a:p>
                  </a:txBody>
                  <a:tcPr marL="81951" marR="81951">
                    <a:noFill/>
                  </a:tcPr>
                </a:tc>
                <a:tc>
                  <a:txBody>
                    <a:bodyPr/>
                    <a:lstStyle/>
                    <a:p>
                      <a:r>
                        <a:rPr lang="en-US" sz="1800" dirty="0">
                          <a:solidFill>
                            <a:schemeClr val="tx1"/>
                          </a:solidFill>
                        </a:rPr>
                        <a:t>2022</a:t>
                      </a:r>
                    </a:p>
                  </a:txBody>
                  <a:tcPr marL="81951" marR="81951">
                    <a:noFill/>
                  </a:tcPr>
                </a:tc>
                <a:extLst>
                  <a:ext uri="{0D108BD9-81ED-4DB2-BD59-A6C34878D82A}">
                    <a16:rowId xmlns:a16="http://schemas.microsoft.com/office/drawing/2014/main" val="107876609"/>
                  </a:ext>
                </a:extLst>
              </a:tr>
              <a:tr h="469232">
                <a:tc>
                  <a:txBody>
                    <a:bodyPr/>
                    <a:lstStyle/>
                    <a:p>
                      <a:r>
                        <a:rPr lang="en-US" sz="1800" dirty="0">
                          <a:solidFill>
                            <a:schemeClr val="tx1"/>
                          </a:solidFill>
                        </a:rPr>
                        <a:t>Particulate Matter (PM)</a:t>
                      </a:r>
                    </a:p>
                  </a:txBody>
                  <a:tcPr marL="81951" marR="81951">
                    <a:noFill/>
                  </a:tcPr>
                </a:tc>
                <a:tc>
                  <a:txBody>
                    <a:bodyPr/>
                    <a:lstStyle/>
                    <a:p>
                      <a:r>
                        <a:rPr lang="en-US" sz="1800" dirty="0">
                          <a:solidFill>
                            <a:schemeClr val="tx1"/>
                          </a:solidFill>
                        </a:rPr>
                        <a:t>2021</a:t>
                      </a:r>
                    </a:p>
                  </a:txBody>
                  <a:tcPr marL="81951" marR="81951">
                    <a:noFill/>
                  </a:tcPr>
                </a:tc>
                <a:tc>
                  <a:txBody>
                    <a:bodyPr/>
                    <a:lstStyle/>
                    <a:p>
                      <a:r>
                        <a:rPr lang="en-US" sz="1800" dirty="0">
                          <a:solidFill>
                            <a:schemeClr val="tx1"/>
                          </a:solidFill>
                        </a:rPr>
                        <a:t>2022</a:t>
                      </a:r>
                    </a:p>
                  </a:txBody>
                  <a:tcPr marL="81951" marR="81951">
                    <a:noFill/>
                  </a:tcPr>
                </a:tc>
                <a:extLst>
                  <a:ext uri="{0D108BD9-81ED-4DB2-BD59-A6C34878D82A}">
                    <a16:rowId xmlns:a16="http://schemas.microsoft.com/office/drawing/2014/main" val="2479308190"/>
                  </a:ext>
                </a:extLst>
              </a:tr>
              <a:tr h="469232">
                <a:tc>
                  <a:txBody>
                    <a:bodyPr/>
                    <a:lstStyle/>
                    <a:p>
                      <a:r>
                        <a:rPr lang="en-US" sz="1800" dirty="0">
                          <a:solidFill>
                            <a:schemeClr val="tx1"/>
                          </a:solidFill>
                        </a:rPr>
                        <a:t>Lead (Pb)</a:t>
                      </a:r>
                    </a:p>
                  </a:txBody>
                  <a:tcPr marL="81951" marR="81951">
                    <a:noFill/>
                  </a:tcPr>
                </a:tc>
                <a:tc>
                  <a:txBody>
                    <a:bodyPr/>
                    <a:lstStyle/>
                    <a:p>
                      <a:r>
                        <a:rPr lang="en-US" sz="1800" dirty="0">
                          <a:solidFill>
                            <a:schemeClr val="tx1"/>
                          </a:solidFill>
                        </a:rPr>
                        <a:t>TBD</a:t>
                      </a:r>
                    </a:p>
                  </a:txBody>
                  <a:tcPr marL="81951" marR="81951">
                    <a:noFill/>
                  </a:tcPr>
                </a:tc>
                <a:tc>
                  <a:txBody>
                    <a:bodyPr/>
                    <a:lstStyle/>
                    <a:p>
                      <a:r>
                        <a:rPr lang="en-US" sz="1800" dirty="0">
                          <a:solidFill>
                            <a:schemeClr val="tx1"/>
                          </a:solidFill>
                        </a:rPr>
                        <a:t>TBD</a:t>
                      </a:r>
                    </a:p>
                  </a:txBody>
                  <a:tcPr marL="81951" marR="81951">
                    <a:noFill/>
                  </a:tcPr>
                </a:tc>
                <a:extLst>
                  <a:ext uri="{0D108BD9-81ED-4DB2-BD59-A6C34878D82A}">
                    <a16:rowId xmlns:a16="http://schemas.microsoft.com/office/drawing/2014/main" val="10001"/>
                  </a:ext>
                </a:extLst>
              </a:tr>
              <a:tr h="469232">
                <a:tc>
                  <a:txBody>
                    <a:bodyPr/>
                    <a:lstStyle/>
                    <a:p>
                      <a:r>
                        <a:rPr lang="en-US" sz="1800" dirty="0">
                          <a:solidFill>
                            <a:schemeClr val="tx1"/>
                          </a:solidFill>
                        </a:rPr>
                        <a:t>Ozone (O</a:t>
                      </a:r>
                      <a:r>
                        <a:rPr lang="en-US" sz="1800" baseline="-25000" dirty="0">
                          <a:solidFill>
                            <a:schemeClr val="tx1"/>
                          </a:solidFill>
                        </a:rPr>
                        <a:t>3</a:t>
                      </a:r>
                      <a:r>
                        <a:rPr lang="en-US" sz="1800" dirty="0">
                          <a:solidFill>
                            <a:schemeClr val="tx1"/>
                          </a:solidFill>
                        </a:rPr>
                        <a:t>)</a:t>
                      </a:r>
                    </a:p>
                  </a:txBody>
                  <a:tcPr marL="81951" marR="81951">
                    <a:noFill/>
                  </a:tcPr>
                </a:tc>
                <a:tc>
                  <a:txBody>
                    <a:bodyPr/>
                    <a:lstStyle/>
                    <a:p>
                      <a:r>
                        <a:rPr lang="en-US" sz="1800" dirty="0">
                          <a:solidFill>
                            <a:schemeClr val="tx1"/>
                          </a:solidFill>
                        </a:rPr>
                        <a:t>TBD</a:t>
                      </a:r>
                    </a:p>
                  </a:txBody>
                  <a:tcPr marL="81951" marR="81951">
                    <a:noFill/>
                  </a:tcPr>
                </a:tc>
                <a:tc>
                  <a:txBody>
                    <a:bodyPr/>
                    <a:lstStyle/>
                    <a:p>
                      <a:r>
                        <a:rPr lang="en-US" sz="1800" dirty="0">
                          <a:solidFill>
                            <a:schemeClr val="tx1"/>
                          </a:solidFill>
                        </a:rPr>
                        <a:t>TBD</a:t>
                      </a:r>
                    </a:p>
                  </a:txBody>
                  <a:tcPr marL="81951" marR="81951">
                    <a:noFill/>
                  </a:tcPr>
                </a:tc>
                <a:extLst>
                  <a:ext uri="{0D108BD9-81ED-4DB2-BD59-A6C34878D82A}">
                    <a16:rowId xmlns:a16="http://schemas.microsoft.com/office/drawing/2014/main" val="10002"/>
                  </a:ext>
                </a:extLst>
              </a:tr>
              <a:tr h="469232">
                <a:tc>
                  <a:txBody>
                    <a:bodyPr/>
                    <a:lstStyle/>
                    <a:p>
                      <a:r>
                        <a:rPr lang="en-US" sz="1800" dirty="0">
                          <a:solidFill>
                            <a:schemeClr val="tx1"/>
                          </a:solidFill>
                        </a:rPr>
                        <a:t>Carbon Monoxide (CO)</a:t>
                      </a:r>
                    </a:p>
                  </a:txBody>
                  <a:tcPr marL="81951" marR="81951">
                    <a:noFill/>
                  </a:tcPr>
                </a:tc>
                <a:tc>
                  <a:txBody>
                    <a:bodyPr/>
                    <a:lstStyle/>
                    <a:p>
                      <a:r>
                        <a:rPr lang="en-US" sz="1800" dirty="0">
                          <a:solidFill>
                            <a:schemeClr val="tx1"/>
                          </a:solidFill>
                        </a:rPr>
                        <a:t>TBD</a:t>
                      </a:r>
                    </a:p>
                  </a:txBody>
                  <a:tcPr marL="81951" marR="81951">
                    <a:noFill/>
                  </a:tcPr>
                </a:tc>
                <a:tc>
                  <a:txBody>
                    <a:bodyPr/>
                    <a:lstStyle/>
                    <a:p>
                      <a:r>
                        <a:rPr lang="en-US" sz="1800" dirty="0">
                          <a:solidFill>
                            <a:schemeClr val="tx1"/>
                          </a:solidFill>
                        </a:rPr>
                        <a:t>TBD</a:t>
                      </a:r>
                    </a:p>
                  </a:txBody>
                  <a:tcPr marL="81951" marR="81951">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214435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838200" y="3657600"/>
            <a:ext cx="4495800" cy="2286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Interstate Transport</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2" name="Picture 1" descr="A photograph of a highway sign that reads &quot;TEXAS STATE LINE&quot;. Source: https://www.gasfoodnolodging.com/wp/wp-content/uploads/2015/05/texas-state-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81200"/>
            <a:ext cx="3447738" cy="2286000"/>
          </a:xfrm>
          <a:prstGeom prst="rect">
            <a:avLst/>
          </a:prstGeo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838200"/>
          </a:xfrm>
        </p:spPr>
        <p:txBody>
          <a:bodyPr/>
          <a:lstStyle/>
          <a:p>
            <a:r>
              <a:rPr lang="en-US" sz="2400" dirty="0"/>
              <a:t>Cross State Air Pollution Rule (CSAPR)</a:t>
            </a:r>
          </a:p>
        </p:txBody>
      </p:sp>
      <p:sp>
        <p:nvSpPr>
          <p:cNvPr id="4" name="Content Placeholder 3"/>
          <p:cNvSpPr>
            <a:spLocks noGrp="1"/>
          </p:cNvSpPr>
          <p:nvPr>
            <p:ph idx="1"/>
          </p:nvPr>
        </p:nvSpPr>
        <p:spPr>
          <a:xfrm>
            <a:off x="609600" y="1219200"/>
            <a:ext cx="8229600" cy="5181600"/>
          </a:xfrm>
        </p:spPr>
        <p:txBody>
          <a:bodyPr>
            <a:normAutofit fontScale="92500" lnSpcReduction="20000"/>
          </a:bodyPr>
          <a:lstStyle/>
          <a:p>
            <a:pPr>
              <a:spcBef>
                <a:spcPts val="2400"/>
              </a:spcBef>
              <a:spcAft>
                <a:spcPts val="0"/>
              </a:spcAft>
            </a:pPr>
            <a:r>
              <a:rPr lang="en-US" sz="2200" dirty="0"/>
              <a:t>Final rule published August 2011</a:t>
            </a:r>
          </a:p>
          <a:p>
            <a:pPr>
              <a:spcBef>
                <a:spcPts val="2400"/>
              </a:spcBef>
              <a:spcAft>
                <a:spcPts val="0"/>
              </a:spcAft>
            </a:pPr>
            <a:r>
              <a:rPr lang="en-US" sz="2200" dirty="0"/>
              <a:t>Intended to replace the Clean Air Interstate Rule (CAIR) </a:t>
            </a:r>
          </a:p>
          <a:p>
            <a:pPr lvl="0">
              <a:spcBef>
                <a:spcPts val="2400"/>
              </a:spcBef>
              <a:spcAft>
                <a:spcPts val="0"/>
              </a:spcAft>
            </a:pPr>
            <a:r>
              <a:rPr lang="en-US" sz="2200" dirty="0"/>
              <a:t>Requires 28 states to reduce power plant emissions that cross state lines</a:t>
            </a:r>
          </a:p>
          <a:p>
            <a:pPr>
              <a:spcBef>
                <a:spcPts val="2400"/>
              </a:spcBef>
              <a:spcAft>
                <a:spcPts val="0"/>
              </a:spcAft>
            </a:pPr>
            <a:r>
              <a:rPr lang="en-US" sz="2200" dirty="0"/>
              <a:t>Texas included for 1997 ozone and 1997 PM</a:t>
            </a:r>
            <a:r>
              <a:rPr lang="en-US" sz="2200" baseline="-25000" dirty="0"/>
              <a:t>2.5</a:t>
            </a:r>
            <a:r>
              <a:rPr lang="en-US" sz="2200" dirty="0"/>
              <a:t> NAAQS</a:t>
            </a:r>
          </a:p>
          <a:p>
            <a:pPr>
              <a:spcBef>
                <a:spcPts val="2400"/>
              </a:spcBef>
              <a:spcAft>
                <a:spcPts val="0"/>
              </a:spcAft>
            </a:pPr>
            <a:r>
              <a:rPr lang="en-US" sz="2200" dirty="0"/>
              <a:t>Numerous lawsuits filed by states, industry, other entities </a:t>
            </a:r>
          </a:p>
          <a:p>
            <a:pPr>
              <a:spcBef>
                <a:spcPts val="2400"/>
              </a:spcBef>
              <a:spcAft>
                <a:spcPts val="0"/>
              </a:spcAft>
            </a:pPr>
            <a:r>
              <a:rPr lang="en-US" sz="2200" dirty="0"/>
              <a:t>D.C. Circuit remanded CSAPR 2014 SO</a:t>
            </a:r>
            <a:r>
              <a:rPr lang="en-US" sz="2200" baseline="-25000" dirty="0"/>
              <a:t>2</a:t>
            </a:r>
            <a:r>
              <a:rPr lang="en-US" sz="2200" dirty="0"/>
              <a:t> and ozone season NO</a:t>
            </a:r>
            <a:r>
              <a:rPr lang="en-US" sz="2200" baseline="-25000" dirty="0"/>
              <a:t>x</a:t>
            </a:r>
            <a:r>
              <a:rPr lang="en-US" sz="2200" dirty="0"/>
              <a:t> budgets for Texas due to over-control</a:t>
            </a:r>
          </a:p>
          <a:p>
            <a:pPr lvl="1">
              <a:spcBef>
                <a:spcPts val="1200"/>
              </a:spcBef>
              <a:spcAft>
                <a:spcPts val="0"/>
              </a:spcAft>
            </a:pPr>
            <a:r>
              <a:rPr lang="en-US" sz="1800" dirty="0"/>
              <a:t>To address remanded SO</a:t>
            </a:r>
            <a:r>
              <a:rPr lang="en-US" sz="1800" baseline="-25000" dirty="0"/>
              <a:t>2</a:t>
            </a:r>
            <a:r>
              <a:rPr lang="en-US" sz="1800" dirty="0"/>
              <a:t> budgets, EPA removed Texas from CSAPR PM</a:t>
            </a:r>
            <a:r>
              <a:rPr lang="en-US" sz="1800" baseline="-25000" dirty="0"/>
              <a:t>2.5</a:t>
            </a:r>
            <a:r>
              <a:rPr lang="en-US" sz="1800" dirty="0"/>
              <a:t> program and determined that no new Federal Implementation Plan (FIP) requirements for Texas sources are needed for PM</a:t>
            </a:r>
            <a:r>
              <a:rPr lang="en-US" sz="1800" baseline="-25000" dirty="0"/>
              <a:t>2.5</a:t>
            </a:r>
            <a:endParaRPr lang="en-US" sz="1800" dirty="0"/>
          </a:p>
          <a:p>
            <a:pPr lvl="1">
              <a:spcBef>
                <a:spcPts val="1200"/>
              </a:spcBef>
              <a:spcAft>
                <a:spcPts val="0"/>
              </a:spcAft>
            </a:pPr>
            <a:r>
              <a:rPr lang="en-US" sz="1800" dirty="0"/>
              <a:t>Remanded ozone season NO</a:t>
            </a:r>
            <a:r>
              <a:rPr lang="en-US" sz="1800" baseline="-25000" dirty="0"/>
              <a:t>X</a:t>
            </a:r>
            <a:r>
              <a:rPr lang="en-US" sz="1800" dirty="0"/>
              <a:t> budgets replaced by CSAPR Update rule budgets beginning January 1, 2017</a:t>
            </a:r>
          </a:p>
        </p:txBody>
      </p:sp>
    </p:spTree>
    <p:extLst>
      <p:ext uri="{BB962C8B-B14F-4D97-AF65-F5344CB8AC3E}">
        <p14:creationId xmlns:p14="http://schemas.microsoft.com/office/powerpoint/2010/main" val="1916613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838200"/>
          </a:xfrm>
        </p:spPr>
        <p:txBody>
          <a:bodyPr/>
          <a:lstStyle/>
          <a:p>
            <a:r>
              <a:rPr lang="en-US" sz="2400" dirty="0"/>
              <a:t>Interstate Transport for 2008 </a:t>
            </a:r>
            <a:br>
              <a:rPr lang="en-US" sz="2400" dirty="0"/>
            </a:br>
            <a:r>
              <a:rPr lang="en-US" sz="2400" dirty="0"/>
              <a:t>Ozone Standard</a:t>
            </a:r>
          </a:p>
        </p:txBody>
      </p:sp>
      <p:sp>
        <p:nvSpPr>
          <p:cNvPr id="4" name="Content Placeholder 3"/>
          <p:cNvSpPr>
            <a:spLocks noGrp="1"/>
          </p:cNvSpPr>
          <p:nvPr>
            <p:ph idx="1"/>
          </p:nvPr>
        </p:nvSpPr>
        <p:spPr>
          <a:xfrm>
            <a:off x="914400" y="1371600"/>
            <a:ext cx="7543800" cy="4876800"/>
          </a:xfrm>
        </p:spPr>
        <p:txBody>
          <a:bodyPr>
            <a:normAutofit/>
          </a:bodyPr>
          <a:lstStyle/>
          <a:p>
            <a:pPr>
              <a:spcBef>
                <a:spcPts val="1800"/>
              </a:spcBef>
              <a:spcAft>
                <a:spcPts val="0"/>
              </a:spcAft>
            </a:pPr>
            <a:r>
              <a:rPr lang="en-US" dirty="0"/>
              <a:t>Texas submitted a SIP revision addressing transport obligations for the 2008 ozone NAAQS in December 2012.</a:t>
            </a:r>
          </a:p>
          <a:p>
            <a:pPr>
              <a:spcBef>
                <a:spcPts val="1800"/>
              </a:spcBef>
              <a:spcAft>
                <a:spcPts val="0"/>
              </a:spcAft>
            </a:pPr>
            <a:r>
              <a:rPr lang="en-US" dirty="0"/>
              <a:t>EPA finalized disapproval on Texas’ 2008 ozone transport SIP on August 12, 2016.</a:t>
            </a:r>
          </a:p>
          <a:p>
            <a:pPr>
              <a:spcBef>
                <a:spcPts val="1800"/>
              </a:spcBef>
              <a:spcAft>
                <a:spcPts val="0"/>
              </a:spcAft>
            </a:pPr>
            <a:r>
              <a:rPr lang="en-US" dirty="0"/>
              <a:t>EPA finalized the CSAPR Update Rule on October 26, 2016 to address interstate transport for 2008 ozone NAAQS and included Texas.</a:t>
            </a:r>
          </a:p>
        </p:txBody>
      </p:sp>
    </p:spTree>
    <p:extLst>
      <p:ext uri="{BB962C8B-B14F-4D97-AF65-F5344CB8AC3E}">
        <p14:creationId xmlns:p14="http://schemas.microsoft.com/office/powerpoint/2010/main" val="3296525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B992-CC16-44A3-AFDB-F492B628FAF7}"/>
              </a:ext>
            </a:extLst>
          </p:cNvPr>
          <p:cNvSpPr>
            <a:spLocks noGrp="1"/>
          </p:cNvSpPr>
          <p:nvPr>
            <p:ph type="title"/>
          </p:nvPr>
        </p:nvSpPr>
        <p:spPr/>
        <p:txBody>
          <a:bodyPr/>
          <a:lstStyle/>
          <a:p>
            <a:r>
              <a:rPr lang="en-US" sz="2500" dirty="0"/>
              <a:t>Infrastructure and Transport SIP Revisions for the 2015 Ozone NAAQS</a:t>
            </a:r>
          </a:p>
        </p:txBody>
      </p:sp>
      <p:sp>
        <p:nvSpPr>
          <p:cNvPr id="3" name="Content Placeholder 2">
            <a:extLst>
              <a:ext uri="{FF2B5EF4-FFF2-40B4-BE49-F238E27FC236}">
                <a16:creationId xmlns:a16="http://schemas.microsoft.com/office/drawing/2014/main" id="{C0DE35C2-BB0D-42B4-ACF4-8F34CC88F914}"/>
              </a:ext>
            </a:extLst>
          </p:cNvPr>
          <p:cNvSpPr>
            <a:spLocks noGrp="1"/>
          </p:cNvSpPr>
          <p:nvPr>
            <p:ph idx="1"/>
          </p:nvPr>
        </p:nvSpPr>
        <p:spPr>
          <a:xfrm>
            <a:off x="762000" y="1295400"/>
            <a:ext cx="7848600" cy="4267200"/>
          </a:xfrm>
        </p:spPr>
        <p:txBody>
          <a:bodyPr/>
          <a:lstStyle/>
          <a:p>
            <a:r>
              <a:rPr lang="en-US" sz="2600" dirty="0"/>
              <a:t>Developed as separate SIP revisions</a:t>
            </a:r>
          </a:p>
          <a:p>
            <a:r>
              <a:rPr lang="en-US" sz="2600" dirty="0"/>
              <a:t>Transport SIP revision includes modeling analysis demonstrating that Texas does not significantly contribute to nonattainment or interfere with maintenance of the NAAQS in any other state</a:t>
            </a:r>
          </a:p>
          <a:p>
            <a:r>
              <a:rPr lang="en-US" sz="2600" dirty="0"/>
              <a:t>Approved for proposal on March 7, 2018</a:t>
            </a:r>
          </a:p>
          <a:p>
            <a:r>
              <a:rPr lang="en-US" sz="2600" dirty="0"/>
              <a:t>Public comment period ended April 10, 2018</a:t>
            </a:r>
          </a:p>
          <a:p>
            <a:r>
              <a:rPr lang="en-US" sz="2600" dirty="0"/>
              <a:t>Adoption scheduled for September 2018</a:t>
            </a:r>
          </a:p>
          <a:p>
            <a:r>
              <a:rPr lang="en-US" sz="2600" dirty="0"/>
              <a:t>Due to EPA by October 1, 2018</a:t>
            </a:r>
          </a:p>
          <a:p>
            <a:endParaRPr lang="en-US" sz="2600" dirty="0"/>
          </a:p>
        </p:txBody>
      </p:sp>
    </p:spTree>
    <p:extLst>
      <p:ext uri="{BB962C8B-B14F-4D97-AF65-F5344CB8AC3E}">
        <p14:creationId xmlns:p14="http://schemas.microsoft.com/office/powerpoint/2010/main" val="200093004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he criteria pollutant ozone proposed rule is to be released October 2013 and the final rule is to be released July 2014.&#10;The criteria pollutant sulfur dioxide proposed rule is to be released February 2016 and final rule is to be released November 2016.&#10;The criteria pollutant particulate matter proposed rule was released June 2012 and final rule was released December 2012.&#10;The criteria pollutant nitrogen dioxide proposed rule is to be released August 2015 and final rule is to be released May 2016.&#10;The criteria pollutant carbon monoxide proposed rule is to be released July 2016 and final rule is to be released April 2017.&#10;The criteria pollutant nitrogen oxides and sulfur oxides secondary standard proposed rule was released July 2011 and final rule was released March 2012.&#10;" title="NAAQS Review Schedule"/>
          <p:cNvGraphicFramePr>
            <a:graphicFrameLocks/>
          </p:cNvGraphicFramePr>
          <p:nvPr>
            <p:extLst/>
          </p:nvPr>
        </p:nvGraphicFramePr>
        <p:xfrm>
          <a:off x="304800" y="1173480"/>
          <a:ext cx="8610601" cy="5326233"/>
        </p:xfrm>
        <a:graphic>
          <a:graphicData uri="http://schemas.openxmlformats.org/drawingml/2006/table">
            <a:tbl>
              <a:tblPr firstRow="1">
                <a:tableStyleId>{D7AC3CCA-C797-4891-BE02-D94E43425B78}</a:tableStyleId>
              </a:tblPr>
              <a:tblGrid>
                <a:gridCol w="1219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2286001">
                  <a:extLst>
                    <a:ext uri="{9D8B030D-6E8A-4147-A177-3AD203B41FA5}">
                      <a16:colId xmlns:a16="http://schemas.microsoft.com/office/drawing/2014/main" val="20004"/>
                    </a:ext>
                  </a:extLst>
                </a:gridCol>
              </a:tblGrid>
              <a:tr h="388473">
                <a:tc>
                  <a:txBody>
                    <a:bodyPr/>
                    <a:lstStyle/>
                    <a:p>
                      <a:pPr algn="ctr"/>
                      <a:r>
                        <a:rPr lang="en-US" sz="1600" dirty="0">
                          <a:solidFill>
                            <a:schemeClr val="tx1"/>
                          </a:solidFill>
                        </a:rPr>
                        <a:t>NAAQS</a:t>
                      </a:r>
                    </a:p>
                  </a:txBody>
                  <a:tcPr marL="81951" marR="81951" anchor="ctr"/>
                </a:tc>
                <a:tc>
                  <a:txBody>
                    <a:bodyPr/>
                    <a:lstStyle/>
                    <a:p>
                      <a:pPr algn="ctr"/>
                      <a:r>
                        <a:rPr lang="en-US" sz="1600" dirty="0">
                          <a:solidFill>
                            <a:schemeClr val="tx1"/>
                          </a:solidFill>
                        </a:rPr>
                        <a:t>SIP Adopted</a:t>
                      </a:r>
                    </a:p>
                  </a:txBody>
                  <a:tcPr marL="81951" marR="81951" anchor="ctr"/>
                </a:tc>
                <a:tc>
                  <a:txBody>
                    <a:bodyPr/>
                    <a:lstStyle/>
                    <a:p>
                      <a:pPr algn="ctr"/>
                      <a:r>
                        <a:rPr lang="en-US" sz="1600" dirty="0">
                          <a:solidFill>
                            <a:schemeClr val="tx1"/>
                          </a:solidFill>
                        </a:rPr>
                        <a:t>EPA Action: Infrastructure</a:t>
                      </a:r>
                    </a:p>
                  </a:txBody>
                  <a:tcPr marL="81951" marR="81951" anchor="ctr"/>
                </a:tc>
                <a:tc>
                  <a:txBody>
                    <a:bodyPr/>
                    <a:lstStyle/>
                    <a:p>
                      <a:pPr algn="ctr"/>
                      <a:r>
                        <a:rPr lang="en-US" sz="1600" dirty="0">
                          <a:solidFill>
                            <a:schemeClr val="tx1"/>
                          </a:solidFill>
                        </a:rPr>
                        <a:t>EPA Action: Transport</a:t>
                      </a:r>
                    </a:p>
                  </a:txBody>
                  <a:tcPr marL="81951" marR="81951" anchor="ctr"/>
                </a:tc>
                <a:tc>
                  <a:txBody>
                    <a:bodyPr/>
                    <a:lstStyle/>
                    <a:p>
                      <a:pPr algn="ctr"/>
                      <a:r>
                        <a:rPr lang="en-US" sz="1600" dirty="0">
                          <a:solidFill>
                            <a:schemeClr val="tx1"/>
                          </a:solidFill>
                        </a:rPr>
                        <a:t>EPA Action: Visibility Transport</a:t>
                      </a:r>
                    </a:p>
                  </a:txBody>
                  <a:tcPr marL="81951" marR="81951" anchor="ctr"/>
                </a:tc>
                <a:extLst>
                  <a:ext uri="{0D108BD9-81ED-4DB2-BD59-A6C34878D82A}">
                    <a16:rowId xmlns:a16="http://schemas.microsoft.com/office/drawing/2014/main" val="10000"/>
                  </a:ext>
                </a:extLst>
              </a:tr>
              <a:tr h="388473">
                <a:tc>
                  <a:txBody>
                    <a:bodyPr/>
                    <a:lstStyle/>
                    <a:p>
                      <a:r>
                        <a:rPr lang="en-US" sz="1300" dirty="0">
                          <a:solidFill>
                            <a:schemeClr val="tx1"/>
                          </a:solidFill>
                          <a:latin typeface="+mj-lt"/>
                        </a:rPr>
                        <a:t>2008 Lead</a:t>
                      </a:r>
                    </a:p>
                  </a:txBody>
                  <a:tcPr marL="81951" marR="81951" anchor="ctr">
                    <a:noFill/>
                  </a:tcPr>
                </a:tc>
                <a:tc>
                  <a:txBody>
                    <a:bodyPr/>
                    <a:lstStyle/>
                    <a:p>
                      <a:pPr algn="ctr"/>
                      <a:r>
                        <a:rPr lang="en-US" sz="1300" dirty="0">
                          <a:solidFill>
                            <a:schemeClr val="tx1"/>
                          </a:solidFill>
                          <a:latin typeface="+mj-lt"/>
                        </a:rPr>
                        <a:t>2011</a:t>
                      </a:r>
                    </a:p>
                  </a:txBody>
                  <a:tcPr marL="81951" marR="81951" anchor="ctr">
                    <a:noFill/>
                  </a:tcPr>
                </a:tc>
                <a:tc>
                  <a:txBody>
                    <a:bodyPr/>
                    <a:lstStyle/>
                    <a:p>
                      <a:r>
                        <a:rPr lang="en-US" sz="1300" dirty="0">
                          <a:solidFill>
                            <a:schemeClr val="tx1"/>
                          </a:solidFill>
                          <a:latin typeface="+mj-lt"/>
                        </a:rPr>
                        <a:t>Approved 1/2016</a:t>
                      </a:r>
                    </a:p>
                  </a:txBody>
                  <a:tcPr marL="81951" marR="81951"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Approved 1/2016</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Approved 1/2016</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1"/>
                  </a:ext>
                </a:extLst>
              </a:tr>
              <a:tr h="388473">
                <a:tc>
                  <a:txBody>
                    <a:bodyPr/>
                    <a:lstStyle/>
                    <a:p>
                      <a:r>
                        <a:rPr lang="en-US" sz="1300" dirty="0">
                          <a:solidFill>
                            <a:schemeClr val="tx1"/>
                          </a:solidFill>
                          <a:latin typeface="+mj-lt"/>
                        </a:rPr>
                        <a:t>2008 Ozone</a:t>
                      </a:r>
                    </a:p>
                  </a:txBody>
                  <a:tcPr marL="81951" marR="81951" anchor="ctr">
                    <a:noFill/>
                  </a:tcPr>
                </a:tc>
                <a:tc>
                  <a:txBody>
                    <a:bodyPr/>
                    <a:lstStyle/>
                    <a:p>
                      <a:pPr algn="ctr"/>
                      <a:r>
                        <a:rPr lang="en-US" sz="1300" baseline="0" dirty="0">
                          <a:solidFill>
                            <a:schemeClr val="tx1"/>
                          </a:solidFill>
                          <a:latin typeface="+mj-lt"/>
                        </a:rPr>
                        <a:t>2012</a:t>
                      </a:r>
                      <a:endParaRPr lang="en-US" sz="1300" dirty="0">
                        <a:solidFill>
                          <a:schemeClr val="tx1"/>
                        </a:solidFill>
                        <a:latin typeface="+mj-lt"/>
                      </a:endParaRPr>
                    </a:p>
                  </a:txBody>
                  <a:tcPr marL="81951" marR="8195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a:solidFill>
                            <a:schemeClr val="tx1"/>
                          </a:solidFill>
                          <a:latin typeface="+mj-lt"/>
                        </a:rPr>
                        <a:t>Approved 9/2016 and 10/2016</a:t>
                      </a:r>
                    </a:p>
                  </a:txBody>
                  <a:tcPr marL="81951" marR="81951" anchor="ctr">
                    <a:noFill/>
                  </a:tcPr>
                </a:tc>
                <a:tc>
                  <a:txBody>
                    <a:bodyPr/>
                    <a:lstStyle/>
                    <a:p>
                      <a:pPr marL="0" marR="0">
                        <a:spcBef>
                          <a:spcPts val="0"/>
                        </a:spcBef>
                        <a:spcAft>
                          <a:spcPts val="0"/>
                        </a:spcAft>
                        <a:tabLst>
                          <a:tab pos="457200" algn="l"/>
                          <a:tab pos="457200" algn="l"/>
                        </a:tabLst>
                      </a:pPr>
                      <a:r>
                        <a:rPr lang="en-US" sz="1300" kern="1200" dirty="0">
                          <a:solidFill>
                            <a:srgbClr val="000000"/>
                          </a:solidFill>
                          <a:effectLst/>
                          <a:latin typeface="+mj-lt"/>
                          <a:ea typeface="Times New Roman" panose="02020603050405020304" pitchFamily="18" charset="0"/>
                          <a:cs typeface="Arial" panose="020B0604020202020204" pitchFamily="34" charset="0"/>
                        </a:rPr>
                        <a:t>Disapproved 8/2016</a:t>
                      </a:r>
                      <a:endParaRPr lang="en-US" sz="1300"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tabLst>
                          <a:tab pos="457200" algn="l"/>
                          <a:tab pos="457200" algn="l"/>
                        </a:tabLst>
                      </a:pPr>
                      <a:r>
                        <a:rPr lang="en-US" sz="1300" kern="1200" dirty="0">
                          <a:solidFill>
                            <a:srgbClr val="000000"/>
                          </a:solidFill>
                          <a:effectLst/>
                          <a:latin typeface="+mj-lt"/>
                          <a:ea typeface="Times New Roman" panose="02020603050405020304" pitchFamily="18" charset="0"/>
                          <a:cs typeface="Arial" panose="020B0604020202020204" pitchFamily="34" charset="0"/>
                        </a:rPr>
                        <a:t>CSAPR Update FIP 10/26/16 (Effective 12/26/16)</a:t>
                      </a:r>
                      <a:endParaRPr lang="en-US" sz="1300" dirty="0">
                        <a:effectLst/>
                        <a:latin typeface="+mj-lt"/>
                        <a:ea typeface="Calibri" panose="020F0502020204030204" pitchFamily="34" charset="0"/>
                        <a:cs typeface="Times New Roman" panose="02020603050405020304" pitchFamily="18" charset="0"/>
                      </a:endParaRPr>
                    </a:p>
                  </a:txBody>
                  <a:tcPr marL="81915" marR="81915"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Proposed Disapproval 12/2016; 10/17/2017 BART FIP (Effective November 16, 2017)</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2"/>
                  </a:ext>
                </a:extLst>
              </a:tr>
              <a:tr h="388473">
                <a:tc>
                  <a:txBody>
                    <a:bodyPr/>
                    <a:lstStyle/>
                    <a:p>
                      <a:r>
                        <a:rPr lang="en-US" sz="1300" dirty="0">
                          <a:solidFill>
                            <a:schemeClr val="tx1"/>
                          </a:solidFill>
                          <a:latin typeface="+mj-lt"/>
                        </a:rPr>
                        <a:t>2010 NO</a:t>
                      </a:r>
                      <a:r>
                        <a:rPr lang="en-US" sz="1300" baseline="-25000" dirty="0">
                          <a:solidFill>
                            <a:schemeClr val="tx1"/>
                          </a:solidFill>
                          <a:latin typeface="+mj-lt"/>
                        </a:rPr>
                        <a:t>2</a:t>
                      </a:r>
                      <a:endParaRPr lang="en-US" sz="1300" dirty="0">
                        <a:solidFill>
                          <a:schemeClr val="tx1"/>
                        </a:solidFill>
                        <a:latin typeface="+mj-lt"/>
                      </a:endParaRPr>
                    </a:p>
                  </a:txBody>
                  <a:tcPr marL="81951" marR="81951" anchor="ctr">
                    <a:noFill/>
                  </a:tcPr>
                </a:tc>
                <a:tc>
                  <a:txBody>
                    <a:bodyPr/>
                    <a:lstStyle/>
                    <a:p>
                      <a:pPr algn="ctr"/>
                      <a:r>
                        <a:rPr lang="en-US" sz="1300" dirty="0">
                          <a:solidFill>
                            <a:schemeClr val="tx1"/>
                          </a:solidFill>
                          <a:latin typeface="+mj-lt"/>
                        </a:rPr>
                        <a:t>2012</a:t>
                      </a:r>
                    </a:p>
                  </a:txBody>
                  <a:tcPr marL="81951" marR="81951" anchor="ctr">
                    <a:noFill/>
                  </a:tcPr>
                </a:tc>
                <a:tc>
                  <a:txBody>
                    <a:bodyPr/>
                    <a:lstStyle/>
                    <a:p>
                      <a:r>
                        <a:rPr lang="en-US" sz="1300" dirty="0">
                          <a:solidFill>
                            <a:schemeClr val="tx1"/>
                          </a:solidFill>
                          <a:latin typeface="+mj-lt"/>
                        </a:rPr>
                        <a:t>Approved 9</a:t>
                      </a:r>
                      <a:r>
                        <a:rPr lang="en-US" sz="1300" baseline="0" dirty="0">
                          <a:solidFill>
                            <a:schemeClr val="tx1"/>
                          </a:solidFill>
                          <a:latin typeface="+mj-lt"/>
                        </a:rPr>
                        <a:t>/2016 and 10/2016</a:t>
                      </a:r>
                      <a:endParaRPr lang="en-US" sz="1300" dirty="0">
                        <a:solidFill>
                          <a:schemeClr val="tx1"/>
                        </a:solidFill>
                        <a:latin typeface="+mj-lt"/>
                      </a:endParaRPr>
                    </a:p>
                  </a:txBody>
                  <a:tcPr marL="81951" marR="81951"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Approved 9/2016</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Proposed Disapproval 12/2016;</a:t>
                      </a:r>
                      <a:r>
                        <a:rPr lang="en-US" sz="1300" kern="1200" baseline="30000">
                          <a:solidFill>
                            <a:srgbClr val="000000"/>
                          </a:solidFill>
                          <a:effectLst/>
                          <a:latin typeface="+mj-lt"/>
                          <a:ea typeface="Times New Roman" panose="02020603050405020304" pitchFamily="18" charset="0"/>
                          <a:cs typeface="Arial" panose="020B0604020202020204" pitchFamily="34" charset="0"/>
                        </a:rPr>
                        <a:t> </a:t>
                      </a:r>
                      <a:r>
                        <a:rPr lang="en-US" sz="1300" kern="1200">
                          <a:solidFill>
                            <a:srgbClr val="000000"/>
                          </a:solidFill>
                          <a:effectLst/>
                          <a:latin typeface="+mj-lt"/>
                          <a:ea typeface="Times New Roman" panose="02020603050405020304" pitchFamily="18" charset="0"/>
                          <a:cs typeface="Arial" panose="020B0604020202020204" pitchFamily="34" charset="0"/>
                        </a:rPr>
                        <a:t>10/17/2017 BART FIP</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3"/>
                  </a:ext>
                </a:extLst>
              </a:tr>
              <a:tr h="388473">
                <a:tc>
                  <a:txBody>
                    <a:bodyPr/>
                    <a:lstStyle/>
                    <a:p>
                      <a:r>
                        <a:rPr lang="en-US" sz="1300" dirty="0">
                          <a:solidFill>
                            <a:schemeClr val="tx1"/>
                          </a:solidFill>
                          <a:latin typeface="+mj-lt"/>
                        </a:rPr>
                        <a:t>2010 SO</a:t>
                      </a:r>
                      <a:r>
                        <a:rPr lang="en-US" sz="1300" baseline="-25000" dirty="0">
                          <a:solidFill>
                            <a:schemeClr val="tx1"/>
                          </a:solidFill>
                          <a:latin typeface="+mj-lt"/>
                        </a:rPr>
                        <a:t>2</a:t>
                      </a:r>
                      <a:endParaRPr lang="en-US" sz="1300" dirty="0">
                        <a:solidFill>
                          <a:schemeClr val="tx1"/>
                        </a:solidFill>
                        <a:latin typeface="+mj-lt"/>
                      </a:endParaRPr>
                    </a:p>
                  </a:txBody>
                  <a:tcPr marL="81951" marR="81951" anchor="ctr">
                    <a:noFill/>
                  </a:tcPr>
                </a:tc>
                <a:tc>
                  <a:txBody>
                    <a:bodyPr/>
                    <a:lstStyle/>
                    <a:p>
                      <a:pPr algn="ctr"/>
                      <a:r>
                        <a:rPr lang="en-US" sz="1300" baseline="0" dirty="0">
                          <a:solidFill>
                            <a:schemeClr val="tx1"/>
                          </a:solidFill>
                          <a:latin typeface="+mj-lt"/>
                        </a:rPr>
                        <a:t>2013</a:t>
                      </a:r>
                      <a:endParaRPr lang="en-US" sz="1300" dirty="0">
                        <a:solidFill>
                          <a:schemeClr val="tx1"/>
                        </a:solidFill>
                        <a:latin typeface="+mj-lt"/>
                      </a:endParaRPr>
                    </a:p>
                  </a:txBody>
                  <a:tcPr marL="81951" marR="81951" anchor="ctr">
                    <a:noFill/>
                  </a:tcPr>
                </a:tc>
                <a:tc>
                  <a:txBody>
                    <a:bodyPr/>
                    <a:lstStyle/>
                    <a:p>
                      <a:r>
                        <a:rPr lang="en-US" sz="1300" dirty="0">
                          <a:solidFill>
                            <a:schemeClr val="tx1"/>
                          </a:solidFill>
                          <a:latin typeface="+mj-lt"/>
                        </a:rPr>
                        <a:t>Approved 1/2016</a:t>
                      </a:r>
                    </a:p>
                  </a:txBody>
                  <a:tcPr marL="81951" marR="81951"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TBD</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Proposed Disapproval 12/2016;</a:t>
                      </a:r>
                      <a:r>
                        <a:rPr lang="en-US" sz="1300" kern="1200" baseline="30000">
                          <a:solidFill>
                            <a:srgbClr val="000000"/>
                          </a:solidFill>
                          <a:effectLst/>
                          <a:latin typeface="+mj-lt"/>
                          <a:ea typeface="Times New Roman" panose="02020603050405020304" pitchFamily="18" charset="0"/>
                          <a:cs typeface="Arial" panose="020B0604020202020204" pitchFamily="34" charset="0"/>
                        </a:rPr>
                        <a:t> </a:t>
                      </a:r>
                      <a:r>
                        <a:rPr lang="en-US" sz="1300" kern="1200">
                          <a:solidFill>
                            <a:srgbClr val="000000"/>
                          </a:solidFill>
                          <a:effectLst/>
                          <a:latin typeface="+mj-lt"/>
                          <a:ea typeface="Times New Roman" panose="02020603050405020304" pitchFamily="18" charset="0"/>
                          <a:cs typeface="Arial" panose="020B0604020202020204" pitchFamily="34" charset="0"/>
                        </a:rPr>
                        <a:t>10/17/2017 BART FIP</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4"/>
                  </a:ext>
                </a:extLst>
              </a:tr>
              <a:tr h="144780">
                <a:tc>
                  <a:txBody>
                    <a:bodyPr/>
                    <a:lstStyle/>
                    <a:p>
                      <a:r>
                        <a:rPr lang="en-US" sz="1300" dirty="0">
                          <a:solidFill>
                            <a:schemeClr val="tx1"/>
                          </a:solidFill>
                          <a:latin typeface="+mj-lt"/>
                        </a:rPr>
                        <a:t>2012 PM</a:t>
                      </a:r>
                      <a:r>
                        <a:rPr lang="en-US" sz="1300" baseline="-25000" dirty="0">
                          <a:solidFill>
                            <a:schemeClr val="tx1"/>
                          </a:solidFill>
                          <a:latin typeface="+mj-lt"/>
                        </a:rPr>
                        <a:t>2.5</a:t>
                      </a:r>
                    </a:p>
                  </a:txBody>
                  <a:tcPr marL="81951" marR="81951" anchor="ctr">
                    <a:noFill/>
                  </a:tcPr>
                </a:tc>
                <a:tc>
                  <a:txBody>
                    <a:bodyPr/>
                    <a:lstStyle/>
                    <a:p>
                      <a:pPr algn="ctr"/>
                      <a:r>
                        <a:rPr lang="en-US" sz="1300" dirty="0">
                          <a:solidFill>
                            <a:schemeClr val="tx1"/>
                          </a:solidFill>
                          <a:latin typeface="+mj-lt"/>
                        </a:rPr>
                        <a:t>2015</a:t>
                      </a:r>
                    </a:p>
                  </a:txBody>
                  <a:tcPr marL="81951" marR="81951" anchor="ctr">
                    <a:noFill/>
                  </a:tcPr>
                </a:tc>
                <a:tc>
                  <a:txBody>
                    <a:bodyPr/>
                    <a:lstStyle/>
                    <a:p>
                      <a:r>
                        <a:rPr lang="en-US" sz="1300" dirty="0">
                          <a:solidFill>
                            <a:schemeClr val="tx1"/>
                          </a:solidFill>
                          <a:latin typeface="+mj-lt"/>
                        </a:rPr>
                        <a:t>Proposed Approval 3/22/2018</a:t>
                      </a:r>
                    </a:p>
                  </a:txBody>
                  <a:tcPr marL="81951" marR="81951" anchor="ctr">
                    <a:noFill/>
                  </a:tcPr>
                </a:tc>
                <a:tc>
                  <a:txBody>
                    <a:bodyPr/>
                    <a:lstStyle/>
                    <a:p>
                      <a:pPr marL="0" marR="0">
                        <a:spcBef>
                          <a:spcPts val="0"/>
                        </a:spcBef>
                        <a:spcAft>
                          <a:spcPts val="0"/>
                        </a:spcAft>
                        <a:tabLst>
                          <a:tab pos="457200" algn="l"/>
                          <a:tab pos="457200" algn="l"/>
                        </a:tabLst>
                      </a:pPr>
                      <a:r>
                        <a:rPr lang="en-US" sz="1300" kern="1200" dirty="0">
                          <a:solidFill>
                            <a:srgbClr val="000000"/>
                          </a:solidFill>
                          <a:effectLst/>
                          <a:latin typeface="+mj-lt"/>
                          <a:ea typeface="Times New Roman" panose="02020603050405020304" pitchFamily="18" charset="0"/>
                          <a:cs typeface="Arial" panose="020B0604020202020204" pitchFamily="34" charset="0"/>
                        </a:rPr>
                        <a:t>Proposed </a:t>
                      </a:r>
                      <a:r>
                        <a:rPr lang="en-US" sz="1300" kern="1200">
                          <a:solidFill>
                            <a:srgbClr val="000000"/>
                          </a:solidFill>
                          <a:effectLst/>
                          <a:latin typeface="+mj-lt"/>
                          <a:ea typeface="Times New Roman" panose="02020603050405020304" pitchFamily="18" charset="0"/>
                          <a:cs typeface="Arial" panose="020B0604020202020204" pitchFamily="34" charset="0"/>
                        </a:rPr>
                        <a:t>Approval 3/22/2018</a:t>
                      </a:r>
                      <a:endParaRPr lang="en-US" sz="1300" dirty="0">
                        <a:effectLst/>
                        <a:latin typeface="+mj-lt"/>
                        <a:ea typeface="Calibri" panose="020F0502020204030204" pitchFamily="34" charset="0"/>
                        <a:cs typeface="Times New Roman" panose="02020603050405020304" pitchFamily="18" charset="0"/>
                      </a:endParaRPr>
                    </a:p>
                  </a:txBody>
                  <a:tcPr marL="81915" marR="81915" anchor="ctr">
                    <a:noFill/>
                  </a:tcPr>
                </a:tc>
                <a:tc>
                  <a:txBody>
                    <a:bodyPr/>
                    <a:lstStyle/>
                    <a:p>
                      <a:pPr marL="0" marR="0">
                        <a:spcBef>
                          <a:spcPts val="0"/>
                        </a:spcBef>
                        <a:spcAft>
                          <a:spcPts val="0"/>
                        </a:spcAft>
                        <a:tabLst>
                          <a:tab pos="457200" algn="l"/>
                          <a:tab pos="457200" algn="l"/>
                        </a:tabLst>
                      </a:pPr>
                      <a:r>
                        <a:rPr lang="en-US" sz="1300" kern="1200" dirty="0">
                          <a:solidFill>
                            <a:srgbClr val="000000"/>
                          </a:solidFill>
                          <a:effectLst/>
                          <a:latin typeface="+mj-lt"/>
                          <a:ea typeface="Calibri" panose="020F0502020204030204" pitchFamily="34" charset="0"/>
                          <a:cs typeface="Arial" panose="020B0604020202020204" pitchFamily="34" charset="0"/>
                        </a:rPr>
                        <a:t>TBD</a:t>
                      </a:r>
                      <a:endParaRPr lang="en-US" sz="1300" dirty="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5"/>
                  </a:ext>
                </a:extLst>
              </a:tr>
              <a:tr h="373527">
                <a:tc>
                  <a:txBody>
                    <a:bodyPr/>
                    <a:lstStyle/>
                    <a:p>
                      <a:r>
                        <a:rPr lang="en-US" sz="1300" dirty="0">
                          <a:solidFill>
                            <a:schemeClr val="tx1"/>
                          </a:solidFill>
                          <a:latin typeface="+mj-lt"/>
                        </a:rPr>
                        <a:t>2006</a:t>
                      </a:r>
                      <a:r>
                        <a:rPr lang="en-US" sz="1300" baseline="0" dirty="0">
                          <a:solidFill>
                            <a:schemeClr val="tx1"/>
                          </a:solidFill>
                          <a:latin typeface="+mj-lt"/>
                        </a:rPr>
                        <a:t> PM</a:t>
                      </a:r>
                      <a:r>
                        <a:rPr lang="en-US" sz="1300" baseline="-25000" dirty="0">
                          <a:solidFill>
                            <a:schemeClr val="tx1"/>
                          </a:solidFill>
                          <a:latin typeface="+mj-lt"/>
                        </a:rPr>
                        <a:t>2.5</a:t>
                      </a:r>
                    </a:p>
                  </a:txBody>
                  <a:tcPr marL="81951" marR="81951" anchor="ctr">
                    <a:noFill/>
                  </a:tcPr>
                </a:tc>
                <a:tc>
                  <a:txBody>
                    <a:bodyPr/>
                    <a:lstStyle/>
                    <a:p>
                      <a:pPr algn="ctr"/>
                      <a:r>
                        <a:rPr lang="en-US" sz="1300" dirty="0">
                          <a:solidFill>
                            <a:schemeClr val="tx1"/>
                          </a:solidFill>
                          <a:latin typeface="+mj-lt"/>
                        </a:rPr>
                        <a:t>2009</a:t>
                      </a:r>
                    </a:p>
                  </a:txBody>
                  <a:tcPr marL="81951" marR="8195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j-lt"/>
                        </a:rPr>
                        <a:t>Approved 1/2012</a:t>
                      </a:r>
                      <a:endParaRPr lang="en-US" sz="1300" baseline="30000" dirty="0">
                        <a:solidFill>
                          <a:schemeClr val="tx1"/>
                        </a:solidFill>
                        <a:latin typeface="+mj-lt"/>
                      </a:endParaRPr>
                    </a:p>
                  </a:txBody>
                  <a:tcPr marL="81951" marR="81951"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Proposed Approval 02/14/2018</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Proposed Disapproval 12/2016;</a:t>
                      </a:r>
                      <a:r>
                        <a:rPr lang="en-US" sz="1300" kern="1200" baseline="30000">
                          <a:solidFill>
                            <a:srgbClr val="000000"/>
                          </a:solidFill>
                          <a:effectLst/>
                          <a:latin typeface="+mj-lt"/>
                          <a:ea typeface="Times New Roman" panose="02020603050405020304" pitchFamily="18" charset="0"/>
                          <a:cs typeface="Arial" panose="020B0604020202020204" pitchFamily="34" charset="0"/>
                        </a:rPr>
                        <a:t> </a:t>
                      </a:r>
                      <a:r>
                        <a:rPr lang="en-US" sz="1300" kern="1200">
                          <a:solidFill>
                            <a:srgbClr val="000000"/>
                          </a:solidFill>
                          <a:effectLst/>
                          <a:latin typeface="+mj-lt"/>
                          <a:ea typeface="Times New Roman" panose="02020603050405020304" pitchFamily="18" charset="0"/>
                          <a:cs typeface="Arial" panose="020B0604020202020204" pitchFamily="34" charset="0"/>
                        </a:rPr>
                        <a:t>10/17/2017 BART FIP</a:t>
                      </a:r>
                      <a:endParaRPr lang="en-US" sz="130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6"/>
                  </a:ext>
                </a:extLst>
              </a:tr>
              <a:tr h="289560">
                <a:tc>
                  <a:txBody>
                    <a:bodyPr/>
                    <a:lstStyle/>
                    <a:p>
                      <a:r>
                        <a:rPr lang="en-US" sz="1300" dirty="0">
                          <a:solidFill>
                            <a:schemeClr val="tx1"/>
                          </a:solidFill>
                          <a:latin typeface="+mj-lt"/>
                        </a:rPr>
                        <a:t>1997 PM</a:t>
                      </a:r>
                      <a:r>
                        <a:rPr lang="en-US" sz="1300" baseline="-25000" dirty="0">
                          <a:solidFill>
                            <a:schemeClr val="tx1"/>
                          </a:solidFill>
                          <a:latin typeface="+mj-lt"/>
                        </a:rPr>
                        <a:t>2.5</a:t>
                      </a:r>
                    </a:p>
                  </a:txBody>
                  <a:tcPr marL="81951" marR="81951" anchor="ctr">
                    <a:noFill/>
                  </a:tcPr>
                </a:tc>
                <a:tc>
                  <a:txBody>
                    <a:bodyPr/>
                    <a:lstStyle/>
                    <a:p>
                      <a:pPr algn="ctr"/>
                      <a:r>
                        <a:rPr lang="en-US" sz="1300" dirty="0">
                          <a:solidFill>
                            <a:schemeClr val="tx1"/>
                          </a:solidFill>
                          <a:latin typeface="+mj-lt"/>
                        </a:rPr>
                        <a:t>2008</a:t>
                      </a:r>
                    </a:p>
                  </a:txBody>
                  <a:tcPr marL="81951" marR="81951" anchor="ctr">
                    <a:noFill/>
                  </a:tcPr>
                </a:tc>
                <a:tc>
                  <a:txBody>
                    <a:bodyPr/>
                    <a:lstStyle/>
                    <a:p>
                      <a:r>
                        <a:rPr lang="en-US" sz="1300" dirty="0">
                          <a:solidFill>
                            <a:schemeClr val="tx1"/>
                          </a:solidFill>
                          <a:latin typeface="+mj-lt"/>
                        </a:rPr>
                        <a:t>Approved 1/2012</a:t>
                      </a:r>
                    </a:p>
                  </a:txBody>
                  <a:tcPr marL="81951" marR="81951" anchor="ctr">
                    <a:noFill/>
                  </a:tcPr>
                </a:tc>
                <a:tc>
                  <a:txBody>
                    <a:bodyPr/>
                    <a:lstStyle/>
                    <a:p>
                      <a:pPr marL="0" marR="0">
                        <a:spcBef>
                          <a:spcPts val="0"/>
                        </a:spcBef>
                        <a:spcAft>
                          <a:spcPts val="0"/>
                        </a:spcAft>
                        <a:tabLst>
                          <a:tab pos="457200" algn="l"/>
                          <a:tab pos="457200" algn="l"/>
                        </a:tabLst>
                      </a:pPr>
                      <a:r>
                        <a:rPr lang="en-US" sz="1300" kern="1200">
                          <a:solidFill>
                            <a:srgbClr val="000000"/>
                          </a:solidFill>
                          <a:effectLst/>
                          <a:latin typeface="+mj-lt"/>
                          <a:ea typeface="Times New Roman" panose="02020603050405020304" pitchFamily="18" charset="0"/>
                          <a:cs typeface="Arial" panose="020B0604020202020204" pitchFamily="34" charset="0"/>
                        </a:rPr>
                        <a:t>Proposed Approval </a:t>
                      </a:r>
                      <a:r>
                        <a:rPr lang="en-US" sz="1300">
                          <a:effectLst/>
                          <a:latin typeface="+mj-lt"/>
                          <a:ea typeface="Calibri" panose="020F0502020204030204" pitchFamily="34" charset="0"/>
                          <a:cs typeface="Times New Roman" panose="02020603050405020304" pitchFamily="18" charset="0"/>
                        </a:rPr>
                        <a:t>02/14/2018</a:t>
                      </a:r>
                    </a:p>
                  </a:txBody>
                  <a:tcPr marL="81915" marR="81915" anchor="ctr">
                    <a:noFill/>
                  </a:tcPr>
                </a:tc>
                <a:tc>
                  <a:txBody>
                    <a:bodyPr/>
                    <a:lstStyle/>
                    <a:p>
                      <a:pPr marL="0" marR="0">
                        <a:spcBef>
                          <a:spcPts val="0"/>
                        </a:spcBef>
                        <a:spcAft>
                          <a:spcPts val="0"/>
                        </a:spcAft>
                        <a:tabLst>
                          <a:tab pos="457200" algn="l"/>
                          <a:tab pos="457200" algn="l"/>
                        </a:tabLst>
                      </a:pPr>
                      <a:r>
                        <a:rPr lang="en-US" sz="1300" kern="1200" dirty="0">
                          <a:solidFill>
                            <a:srgbClr val="000000"/>
                          </a:solidFill>
                          <a:effectLst/>
                          <a:latin typeface="+mj-lt"/>
                          <a:ea typeface="Times New Roman" panose="02020603050405020304" pitchFamily="18" charset="0"/>
                          <a:cs typeface="Arial" panose="020B0604020202020204" pitchFamily="34" charset="0"/>
                        </a:rPr>
                        <a:t>Proposed Disapproval 12/2016;</a:t>
                      </a:r>
                      <a:r>
                        <a:rPr lang="en-US" sz="1300" kern="1200" baseline="30000" dirty="0">
                          <a:solidFill>
                            <a:srgbClr val="000000"/>
                          </a:solidFill>
                          <a:effectLst/>
                          <a:latin typeface="+mj-lt"/>
                          <a:ea typeface="Times New Roman" panose="02020603050405020304" pitchFamily="18" charset="0"/>
                          <a:cs typeface="Arial" panose="020B0604020202020204" pitchFamily="34" charset="0"/>
                        </a:rPr>
                        <a:t> </a:t>
                      </a:r>
                      <a:r>
                        <a:rPr lang="en-US" sz="1300" kern="1200" dirty="0">
                          <a:solidFill>
                            <a:srgbClr val="000000"/>
                          </a:solidFill>
                          <a:effectLst/>
                          <a:latin typeface="+mj-lt"/>
                          <a:ea typeface="Times New Roman" panose="02020603050405020304" pitchFamily="18" charset="0"/>
                          <a:cs typeface="Arial" panose="020B0604020202020204" pitchFamily="34" charset="0"/>
                        </a:rPr>
                        <a:t>10/17/2017 BART FIP</a:t>
                      </a:r>
                      <a:endParaRPr lang="en-US" sz="1300" dirty="0">
                        <a:effectLst/>
                        <a:latin typeface="+mj-lt"/>
                        <a:ea typeface="Calibri" panose="020F0502020204030204" pitchFamily="34" charset="0"/>
                        <a:cs typeface="Times New Roman" panose="02020603050405020304" pitchFamily="18" charset="0"/>
                      </a:endParaRPr>
                    </a:p>
                  </a:txBody>
                  <a:tcPr marL="81915" marR="81915" anchor="ctr">
                    <a:no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1447800" y="76200"/>
            <a:ext cx="6858000" cy="838200"/>
          </a:xfrm>
        </p:spPr>
        <p:txBody>
          <a:bodyPr/>
          <a:lstStyle/>
          <a:p>
            <a:r>
              <a:rPr lang="en-US" dirty="0"/>
              <a:t>Infrastructure and Interstate Transport SIP Updates</a:t>
            </a:r>
          </a:p>
        </p:txBody>
      </p:sp>
    </p:spTree>
    <p:extLst>
      <p:ext uri="{BB962C8B-B14F-4D97-AF65-F5344CB8AC3E}">
        <p14:creationId xmlns:p14="http://schemas.microsoft.com/office/powerpoint/2010/main" val="288709574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Slide Title:&#10;&#10;Status of Texas Air Quality Planning Efforts&#10;"/>
          <p:cNvSpPr txBox="1">
            <a:spLocks/>
          </p:cNvSpPr>
          <p:nvPr/>
        </p:nvSpPr>
        <p:spPr bwMode="auto">
          <a:xfrm>
            <a:off x="9355" y="3505200"/>
            <a:ext cx="3015114" cy="1828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kern="0" dirty="0">
                <a:latin typeface="+mj-lt"/>
                <a:ea typeface="+mj-ea"/>
                <a:cs typeface="+mj-cs"/>
              </a:rPr>
              <a:t>Regional Haze</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bwMode="auto">
          <a:xfrm>
            <a:off x="990600" y="579854"/>
            <a:ext cx="3773672" cy="457200"/>
          </a:xfrm>
          <a:prstGeom prst="rect">
            <a:avLst/>
          </a:prstGeom>
          <a:solidFill>
            <a:srgbClr val="FFFFFF"/>
          </a:solidFill>
          <a:ln w="12700"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75000"/>
                    <a:lumOff val="25000"/>
                  </a:schemeClr>
                </a:solidFill>
                <a:effectLst/>
                <a:latin typeface="Arial" charset="0"/>
              </a:rPr>
              <a:t>Big Bend National Park</a:t>
            </a:r>
          </a:p>
        </p:txBody>
      </p:sp>
      <p:sp>
        <p:nvSpPr>
          <p:cNvPr id="3" name="Rectangle 2"/>
          <p:cNvSpPr/>
          <p:nvPr/>
        </p:nvSpPr>
        <p:spPr>
          <a:xfrm>
            <a:off x="2957549" y="6015335"/>
            <a:ext cx="5707913" cy="461665"/>
          </a:xfrm>
          <a:prstGeom prst="rect">
            <a:avLst/>
          </a:prstGeom>
        </p:spPr>
        <p:txBody>
          <a:bodyPr wrap="square">
            <a:spAutoFit/>
          </a:bodyPr>
          <a:lstStyle/>
          <a:p>
            <a:pPr algn="r"/>
            <a:r>
              <a:rPr lang="en-US" dirty="0">
                <a:solidFill>
                  <a:schemeClr val="tx2">
                    <a:lumMod val="75000"/>
                    <a:lumOff val="25000"/>
                  </a:schemeClr>
                </a:solidFill>
              </a:rPr>
              <a:t>Guadalupe Mountains National Park </a:t>
            </a:r>
          </a:p>
        </p:txBody>
      </p:sp>
      <p:sp>
        <p:nvSpPr>
          <p:cNvPr id="4" name="Rectangle 3"/>
          <p:cNvSpPr/>
          <p:nvPr/>
        </p:nvSpPr>
        <p:spPr>
          <a:xfrm>
            <a:off x="7696200" y="1825623"/>
            <a:ext cx="1373088" cy="276999"/>
          </a:xfrm>
          <a:prstGeom prst="rect">
            <a:avLst/>
          </a:prstGeom>
        </p:spPr>
        <p:txBody>
          <a:bodyPr wrap="square">
            <a:spAutoFit/>
          </a:bodyPr>
          <a:lstStyle/>
          <a:p>
            <a:r>
              <a:rPr lang="en-US" sz="1200" dirty="0">
                <a:solidFill>
                  <a:schemeClr val="tx2">
                    <a:lumMod val="75000"/>
                    <a:lumOff val="25000"/>
                  </a:schemeClr>
                </a:solidFill>
              </a:rPr>
              <a:t>NPS Photos</a:t>
            </a:r>
          </a:p>
        </p:txBody>
      </p:sp>
      <p:pic>
        <p:nvPicPr>
          <p:cNvPr id="5" name="Picture 4" descr="Photograph of Guadalupe Mountains National Park in Texas showing a view of El Capitan. Source: https://www.nps.gov/common/uploads/photogallery/imr/park/gumo/FE361567-155D-451F-6711F72837371B64/FE361567-155D-451F-6711F72837371B64-large.jpg"/>
          <p:cNvPicPr>
            <a:picLocks noChangeAspect="1"/>
          </p:cNvPicPr>
          <p:nvPr/>
        </p:nvPicPr>
        <p:blipFill rotWithShape="1">
          <a:blip r:embed="rId3">
            <a:extLst>
              <a:ext uri="{28A0092B-C50C-407E-A947-70E740481C1C}">
                <a14:useLocalDpi xmlns:a14="http://schemas.microsoft.com/office/drawing/2010/main" val="0"/>
              </a:ext>
            </a:extLst>
          </a:blip>
          <a:srcRect t="4666" b="38000"/>
          <a:stretch/>
        </p:blipFill>
        <p:spPr>
          <a:xfrm>
            <a:off x="3024468" y="3594173"/>
            <a:ext cx="5640993" cy="2425627"/>
          </a:xfrm>
          <a:prstGeom prst="rect">
            <a:avLst/>
          </a:prstGeom>
        </p:spPr>
      </p:pic>
      <p:pic>
        <p:nvPicPr>
          <p:cNvPr id="7" name="Picture 6" descr="A photograph of Sierra del Madre at Big Bend National Park in Texas. Source: https://www.nps.gov/common/uploads/photogallery/imr/park/bibe/1EF269A3-155D-451F-673302C4594A1B98/1EF269A3-155D-451F-673302C4594A1B98-large.jpg"/>
          <p:cNvPicPr>
            <a:picLocks noChangeAspect="1"/>
          </p:cNvPicPr>
          <p:nvPr/>
        </p:nvPicPr>
        <p:blipFill rotWithShape="1">
          <a:blip r:embed="rId4">
            <a:extLst>
              <a:ext uri="{28A0092B-C50C-407E-A947-70E740481C1C}">
                <a14:useLocalDpi xmlns:a14="http://schemas.microsoft.com/office/drawing/2010/main" val="0"/>
              </a:ext>
            </a:extLst>
          </a:blip>
          <a:srcRect t="20528" b="26871"/>
          <a:stretch/>
        </p:blipFill>
        <p:spPr>
          <a:xfrm>
            <a:off x="990600" y="1131559"/>
            <a:ext cx="6268941" cy="2184631"/>
          </a:xfrm>
          <a:prstGeom prst="rect">
            <a:avLst/>
          </a:prstGeom>
        </p:spPr>
      </p:pic>
    </p:spTree>
    <p:extLst>
      <p:ext uri="{BB962C8B-B14F-4D97-AF65-F5344CB8AC3E}">
        <p14:creationId xmlns:p14="http://schemas.microsoft.com/office/powerpoint/2010/main" val="308307192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858000" cy="838200"/>
          </a:xfrm>
        </p:spPr>
        <p:txBody>
          <a:bodyPr/>
          <a:lstStyle/>
          <a:p>
            <a:r>
              <a:rPr lang="en-US" dirty="0"/>
              <a:t>Regional Haze</a:t>
            </a:r>
          </a:p>
        </p:txBody>
      </p:sp>
      <p:sp>
        <p:nvSpPr>
          <p:cNvPr id="3" name="Content Placeholder 2"/>
          <p:cNvSpPr>
            <a:spLocks noGrp="1"/>
          </p:cNvSpPr>
          <p:nvPr>
            <p:ph idx="1"/>
          </p:nvPr>
        </p:nvSpPr>
        <p:spPr>
          <a:xfrm>
            <a:off x="152400" y="1143000"/>
            <a:ext cx="8839200" cy="5562600"/>
          </a:xfrm>
        </p:spPr>
        <p:txBody>
          <a:bodyPr/>
          <a:lstStyle/>
          <a:p>
            <a:pPr>
              <a:lnSpc>
                <a:spcPct val="100000"/>
              </a:lnSpc>
              <a:spcBef>
                <a:spcPts val="1800"/>
              </a:spcBef>
              <a:spcAft>
                <a:spcPts val="0"/>
              </a:spcAft>
            </a:pPr>
            <a:r>
              <a:rPr lang="en-US" dirty="0"/>
              <a:t>Rule requires states to restore visibility to natural conditions in 156 national parks and wilderness areas. </a:t>
            </a:r>
          </a:p>
          <a:p>
            <a:pPr>
              <a:lnSpc>
                <a:spcPct val="100000"/>
              </a:lnSpc>
              <a:spcBef>
                <a:spcPts val="1800"/>
              </a:spcBef>
              <a:spcAft>
                <a:spcPts val="0"/>
              </a:spcAft>
            </a:pPr>
            <a:r>
              <a:rPr lang="en-US" dirty="0"/>
              <a:t>Regional Haze SIP revision was submitted to EPA in March 2009. Five-year Regional Haze Progress Report was submitted to EPA on March 20, 2014.</a:t>
            </a:r>
          </a:p>
          <a:p>
            <a:pPr>
              <a:lnSpc>
                <a:spcPct val="100000"/>
              </a:lnSpc>
              <a:spcBef>
                <a:spcPts val="1800"/>
              </a:spcBef>
              <a:spcAft>
                <a:spcPts val="0"/>
              </a:spcAft>
            </a:pPr>
            <a:r>
              <a:rPr lang="en-US" dirty="0"/>
              <a:t>In 2017, EPA determined that Texas impacts 14 nearby Class I areas:</a:t>
            </a:r>
          </a:p>
          <a:p>
            <a:pPr lvl="1">
              <a:spcBef>
                <a:spcPts val="600"/>
              </a:spcBef>
            </a:pPr>
            <a:r>
              <a:rPr lang="en-US" dirty="0"/>
              <a:t>Texas: Big Bend and Guadalupe Mountains National Parks </a:t>
            </a:r>
          </a:p>
          <a:p>
            <a:pPr lvl="1">
              <a:spcBef>
                <a:spcPts val="600"/>
              </a:spcBef>
            </a:pPr>
            <a:r>
              <a:rPr lang="en-US" dirty="0"/>
              <a:t>Oklahoma: Wichita Mountains Wilderness</a:t>
            </a:r>
          </a:p>
          <a:p>
            <a:pPr lvl="1">
              <a:spcBef>
                <a:spcPts val="600"/>
              </a:spcBef>
            </a:pPr>
            <a:r>
              <a:rPr lang="en-US" dirty="0"/>
              <a:t>Arkansas: Caney Creek and Upper Buffalo Wilderness Areas</a:t>
            </a:r>
          </a:p>
          <a:p>
            <a:pPr lvl="1">
              <a:spcBef>
                <a:spcPts val="600"/>
              </a:spcBef>
            </a:pPr>
            <a:r>
              <a:rPr lang="en-US" dirty="0"/>
              <a:t>New Mexico (5), Missouri (2), Arkansas (2), and Colorado (2)</a:t>
            </a:r>
          </a:p>
          <a:p>
            <a:pPr lvl="1"/>
            <a:endParaRPr lang="en-US" dirty="0"/>
          </a:p>
          <a:p>
            <a:endParaRPr lang="en-US" sz="1200" dirty="0"/>
          </a:p>
          <a:p>
            <a:endParaRPr lang="en-US" dirty="0"/>
          </a:p>
          <a:p>
            <a:pPr>
              <a:buNone/>
            </a:pPr>
            <a:endParaRPr lang="en-US" dirty="0"/>
          </a:p>
          <a:p>
            <a:endParaRPr lang="en-US" dirty="0"/>
          </a:p>
        </p:txBody>
      </p:sp>
    </p:spTree>
    <p:extLst>
      <p:ext uri="{BB962C8B-B14F-4D97-AF65-F5344CB8AC3E}">
        <p14:creationId xmlns:p14="http://schemas.microsoft.com/office/powerpoint/2010/main" val="300616388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838200"/>
          </a:xfrm>
        </p:spPr>
        <p:txBody>
          <a:bodyPr/>
          <a:lstStyle/>
          <a:p>
            <a:r>
              <a:rPr lang="en-US" dirty="0"/>
              <a:t>Regional Haze</a:t>
            </a:r>
          </a:p>
        </p:txBody>
      </p:sp>
      <p:sp>
        <p:nvSpPr>
          <p:cNvPr id="3" name="Content Placeholder 2"/>
          <p:cNvSpPr>
            <a:spLocks noGrp="1"/>
          </p:cNvSpPr>
          <p:nvPr>
            <p:ph idx="1"/>
          </p:nvPr>
        </p:nvSpPr>
        <p:spPr>
          <a:xfrm>
            <a:off x="304800" y="1143000"/>
            <a:ext cx="8534400" cy="5410200"/>
          </a:xfrm>
        </p:spPr>
        <p:txBody>
          <a:bodyPr/>
          <a:lstStyle/>
          <a:p>
            <a:pPr marL="342900" lvl="1" indent="-342900">
              <a:spcBef>
                <a:spcPts val="600"/>
              </a:spcBef>
              <a:spcAft>
                <a:spcPts val="600"/>
              </a:spcAft>
              <a:buSzPct val="95000"/>
              <a:buFontTx/>
              <a:buChar char="•"/>
            </a:pPr>
            <a:r>
              <a:rPr lang="en-US" sz="2400" dirty="0"/>
              <a:t>EPA finalized the reasonable progress FIP on January 5, 2016 requiring power plants to reduce emissions on seven coal-fired power plants to reduce SO</a:t>
            </a:r>
            <a:r>
              <a:rPr lang="en-US" sz="2400" baseline="-25000" dirty="0"/>
              <a:t>2</a:t>
            </a:r>
            <a:r>
              <a:rPr lang="en-US" sz="2400" dirty="0"/>
              <a:t>. However, the U.S. Court of Appeals for the Fifth Circuit stayed this FIP.</a:t>
            </a:r>
          </a:p>
          <a:p>
            <a:pPr marL="342900" lvl="1" indent="-342900">
              <a:spcBef>
                <a:spcPts val="600"/>
              </a:spcBef>
              <a:spcAft>
                <a:spcPts val="600"/>
              </a:spcAft>
              <a:buSzPct val="95000"/>
              <a:buFontTx/>
              <a:buChar char="•"/>
            </a:pPr>
            <a:r>
              <a:rPr lang="en-US" sz="2400" dirty="0"/>
              <a:t>EPA’s Best Available Retrofit Technology (BART) FIP was final on October 17, 2017. EPA will administer it as a trading program including only specific EGUs in Texas and no out-of-state trading.</a:t>
            </a:r>
          </a:p>
          <a:p>
            <a:pPr marL="342900" lvl="1" indent="-342900">
              <a:spcBef>
                <a:spcPts val="600"/>
              </a:spcBef>
              <a:spcAft>
                <a:spcPts val="600"/>
              </a:spcAft>
              <a:buSzPct val="95000"/>
              <a:buFontTx/>
              <a:buChar char="•"/>
            </a:pPr>
            <a:r>
              <a:rPr lang="en-US" sz="2400" dirty="0"/>
              <a:t>The EPA reconsidered that the final BART FIP satisfied interstate visibility transport for six NAAQS.</a:t>
            </a:r>
          </a:p>
        </p:txBody>
      </p:sp>
    </p:spTree>
    <p:extLst>
      <p:ext uri="{BB962C8B-B14F-4D97-AF65-F5344CB8AC3E}">
        <p14:creationId xmlns:p14="http://schemas.microsoft.com/office/powerpoint/2010/main" val="271633313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543800" cy="838200"/>
          </a:xfrm>
        </p:spPr>
        <p:txBody>
          <a:bodyPr/>
          <a:lstStyle/>
          <a:p>
            <a:r>
              <a:rPr lang="en-US" dirty="0"/>
              <a:t>Amendments to Regional Haze Rule</a:t>
            </a:r>
          </a:p>
        </p:txBody>
      </p:sp>
      <p:sp>
        <p:nvSpPr>
          <p:cNvPr id="3" name="Content Placeholder 2"/>
          <p:cNvSpPr>
            <a:spLocks noGrp="1"/>
          </p:cNvSpPr>
          <p:nvPr>
            <p:ph idx="1"/>
          </p:nvPr>
        </p:nvSpPr>
        <p:spPr>
          <a:xfrm>
            <a:off x="381000" y="1219200"/>
            <a:ext cx="8458200" cy="5105400"/>
          </a:xfrm>
        </p:spPr>
        <p:txBody>
          <a:bodyPr/>
          <a:lstStyle/>
          <a:p>
            <a:r>
              <a:rPr lang="en-US" dirty="0"/>
              <a:t>Final amendments published on January 10, 2017 in </a:t>
            </a:r>
            <a:r>
              <a:rPr lang="en-US" i="1" dirty="0"/>
              <a:t>Federal Register</a:t>
            </a:r>
          </a:p>
          <a:p>
            <a:r>
              <a:rPr lang="en-US" dirty="0"/>
              <a:t>Extends the next SIP revision from 2018 to  2021</a:t>
            </a:r>
          </a:p>
          <a:p>
            <a:r>
              <a:rPr lang="en-US" dirty="0"/>
              <a:t>Five-year progress report no longer has to be a SIP revision </a:t>
            </a:r>
          </a:p>
          <a:p>
            <a:r>
              <a:rPr lang="en-US" dirty="0"/>
              <a:t>Increases consultations with Federal Land Mangers (FLM)</a:t>
            </a:r>
          </a:p>
          <a:p>
            <a:r>
              <a:rPr lang="en-US" dirty="0"/>
              <a:t>Expands Reasonably Available Visibility Impairment (RAVI), an FLM process, to all states</a:t>
            </a:r>
          </a:p>
          <a:p>
            <a:r>
              <a:rPr lang="en-US" dirty="0"/>
              <a:t>In January 2018, the EPA announced it plans to revisit aspects of the 2017 Regional Haze Rule revisions.</a:t>
            </a:r>
          </a:p>
          <a:p>
            <a:endParaRPr lang="en-US" dirty="0"/>
          </a:p>
        </p:txBody>
      </p:sp>
    </p:spTree>
    <p:extLst>
      <p:ext uri="{BB962C8B-B14F-4D97-AF65-F5344CB8AC3E}">
        <p14:creationId xmlns:p14="http://schemas.microsoft.com/office/powerpoint/2010/main" val="194523251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858000" cy="838200"/>
          </a:xfrm>
        </p:spPr>
        <p:txBody>
          <a:bodyPr/>
          <a:lstStyle/>
          <a:p>
            <a:r>
              <a:rPr lang="en-US" dirty="0"/>
              <a:t>Contact Information</a:t>
            </a:r>
          </a:p>
        </p:txBody>
      </p:sp>
      <p:sp>
        <p:nvSpPr>
          <p:cNvPr id="3" name="Content Placeholder 2"/>
          <p:cNvSpPr>
            <a:spLocks noGrp="1"/>
          </p:cNvSpPr>
          <p:nvPr>
            <p:ph idx="1"/>
          </p:nvPr>
        </p:nvSpPr>
        <p:spPr>
          <a:xfrm>
            <a:off x="685800" y="1295400"/>
            <a:ext cx="8077200" cy="4953000"/>
          </a:xfrm>
        </p:spPr>
        <p:txBody>
          <a:bodyPr/>
          <a:lstStyle/>
          <a:p>
            <a:pPr>
              <a:spcBef>
                <a:spcPts val="1800"/>
              </a:spcBef>
              <a:spcAft>
                <a:spcPts val="0"/>
              </a:spcAft>
            </a:pPr>
            <a:r>
              <a:rPr lang="en-US" dirty="0"/>
              <a:t>Kasey Savanich</a:t>
            </a:r>
          </a:p>
          <a:p>
            <a:pPr lvl="1">
              <a:spcBef>
                <a:spcPts val="1200"/>
              </a:spcBef>
            </a:pPr>
            <a:r>
              <a:rPr lang="en-US" dirty="0"/>
              <a:t>Data Analysis Team</a:t>
            </a:r>
          </a:p>
          <a:p>
            <a:pPr lvl="1">
              <a:spcBef>
                <a:spcPts val="1200"/>
              </a:spcBef>
            </a:pPr>
            <a:r>
              <a:rPr lang="en-US" dirty="0"/>
              <a:t>512-239-1145</a:t>
            </a:r>
          </a:p>
          <a:p>
            <a:pPr lvl="1">
              <a:spcBef>
                <a:spcPts val="1200"/>
              </a:spcBef>
            </a:pPr>
            <a:r>
              <a:rPr lang="en-US" dirty="0">
                <a:hlinkClick r:id="rId3"/>
              </a:rPr>
              <a:t>kasey.savanich@tceq.texas.gov</a:t>
            </a:r>
            <a:r>
              <a:rPr lang="en-US" dirty="0"/>
              <a:t> </a:t>
            </a:r>
            <a:endParaRPr lang="en-US" sz="1200" dirty="0"/>
          </a:p>
          <a:p>
            <a:pPr>
              <a:spcBef>
                <a:spcPts val="1800"/>
              </a:spcBef>
              <a:spcAft>
                <a:spcPts val="0"/>
              </a:spcAft>
            </a:pPr>
            <a:r>
              <a:rPr lang="en-US" dirty="0"/>
              <a:t>Alison Stokes</a:t>
            </a:r>
          </a:p>
          <a:p>
            <a:pPr lvl="1">
              <a:spcBef>
                <a:spcPts val="1200"/>
              </a:spcBef>
            </a:pPr>
            <a:r>
              <a:rPr lang="en-US" dirty="0"/>
              <a:t>SIP Team</a:t>
            </a:r>
          </a:p>
          <a:p>
            <a:pPr lvl="1">
              <a:spcBef>
                <a:spcPts val="1200"/>
              </a:spcBef>
            </a:pPr>
            <a:r>
              <a:rPr lang="en-US" dirty="0"/>
              <a:t>512-239-4902</a:t>
            </a:r>
          </a:p>
          <a:p>
            <a:pPr lvl="1">
              <a:spcBef>
                <a:spcPts val="1200"/>
              </a:spcBef>
            </a:pPr>
            <a:r>
              <a:rPr lang="en-US" u="sng" dirty="0">
                <a:hlinkClick r:id="rId4"/>
              </a:rPr>
              <a:t>alison.stokes@tceq.texas.gov</a:t>
            </a:r>
            <a:endParaRPr lang="en-US" sz="1200" dirty="0"/>
          </a:p>
          <a:p>
            <a:pPr>
              <a:spcBef>
                <a:spcPts val="1800"/>
              </a:spcBef>
              <a:spcAft>
                <a:spcPts val="0"/>
              </a:spcAft>
            </a:pPr>
            <a:r>
              <a:rPr lang="en-US" dirty="0"/>
              <a:t>To join the SIP/Air Quality update e-mail list go to: </a:t>
            </a:r>
            <a:r>
              <a:rPr lang="en-US" sz="2000" dirty="0">
                <a:hlinkClick r:id="rId5"/>
              </a:rPr>
              <a:t>www.tceq.texas.gov/airquality/sip/sipcontact.html</a:t>
            </a:r>
            <a:endParaRPr lang="en-US" sz="2000" u="sng" dirty="0"/>
          </a:p>
          <a:p>
            <a:pPr lvl="1">
              <a:buNone/>
            </a:pPr>
            <a:endParaRPr lang="en-US" u="sng" dirty="0"/>
          </a:p>
          <a:p>
            <a:pPr lvl="1">
              <a:buNone/>
            </a:pPr>
            <a:r>
              <a:rPr lang="en-US" u="sng" dirty="0"/>
              <a:t> </a:t>
            </a:r>
          </a:p>
        </p:txBody>
      </p:sp>
    </p:spTree>
    <p:extLst>
      <p:ext uri="{BB962C8B-B14F-4D97-AF65-F5344CB8AC3E}">
        <p14:creationId xmlns:p14="http://schemas.microsoft.com/office/powerpoint/2010/main" val="5360114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5410200" cy="838200"/>
          </a:xfrm>
        </p:spPr>
        <p:txBody>
          <a:bodyPr/>
          <a:lstStyle/>
          <a:p>
            <a:r>
              <a:rPr lang="en-US" dirty="0"/>
              <a:t>Design Values</a:t>
            </a:r>
          </a:p>
        </p:txBody>
      </p:sp>
      <p:pic>
        <p:nvPicPr>
          <p:cNvPr id="3" name="Picture 2" descr="Image of a generic chart demonstrating downward trends in ozone design values. Source: NCTCOG. http://www.nctcog.org/trans/images/TrendLinewidget_jp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524000"/>
            <a:ext cx="3810000" cy="2853822"/>
          </a:xfrm>
          <a:prstGeom prst="rect">
            <a:avLst/>
          </a:prstGeom>
        </p:spPr>
      </p:pic>
    </p:spTree>
    <p:extLst>
      <p:ext uri="{BB962C8B-B14F-4D97-AF65-F5344CB8AC3E}">
        <p14:creationId xmlns:p14="http://schemas.microsoft.com/office/powerpoint/2010/main" val="216350452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0"/>
            <a:ext cx="6858000" cy="838200"/>
          </a:xfrm>
        </p:spPr>
        <p:txBody>
          <a:bodyPr/>
          <a:lstStyle/>
          <a:p>
            <a:r>
              <a:rPr lang="en-US" sz="3600" dirty="0"/>
              <a:t>Questions?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Completeness</a:t>
            </a:r>
          </a:p>
        </p:txBody>
      </p:sp>
      <p:sp>
        <p:nvSpPr>
          <p:cNvPr id="5" name="Content Placeholder 2"/>
          <p:cNvSpPr>
            <a:spLocks noGrp="1"/>
          </p:cNvSpPr>
          <p:nvPr>
            <p:ph idx="1"/>
          </p:nvPr>
        </p:nvSpPr>
        <p:spPr>
          <a:xfrm>
            <a:off x="914400" y="1219200"/>
            <a:ext cx="7239000" cy="4267200"/>
          </a:xfrm>
        </p:spPr>
        <p:txBody>
          <a:bodyPr/>
          <a:lstStyle/>
          <a:p>
            <a:r>
              <a:rPr lang="en-US" dirty="0"/>
              <a:t>Most design value calculations require a data completeness check.</a:t>
            </a:r>
          </a:p>
          <a:p>
            <a:r>
              <a:rPr lang="en-US" dirty="0"/>
              <a:t>Data completeness checks vary by NAAQS, but in general:</a:t>
            </a:r>
          </a:p>
          <a:p>
            <a:pPr lvl="1"/>
            <a:r>
              <a:rPr lang="en-US" dirty="0"/>
              <a:t>A design value must have at least 75% complete data for the year;</a:t>
            </a:r>
          </a:p>
          <a:p>
            <a:pPr lvl="1"/>
            <a:r>
              <a:rPr lang="en-US" dirty="0"/>
              <a:t>A design value that exceeds the NAAQS but has incomplete data is still considered valid; and</a:t>
            </a:r>
          </a:p>
          <a:p>
            <a:pPr lvl="1"/>
            <a:r>
              <a:rPr lang="en-US" dirty="0"/>
              <a:t>Additional tests can be used to validate a design value with incomplete data.</a:t>
            </a:r>
          </a:p>
          <a:p>
            <a:r>
              <a:rPr lang="en-US" dirty="0"/>
              <a:t>See the EPA’s </a:t>
            </a:r>
            <a:r>
              <a:rPr lang="en-US" dirty="0">
                <a:hlinkClick r:id="rId3"/>
              </a:rPr>
              <a:t>Scientific and Technical Information</a:t>
            </a:r>
            <a:r>
              <a:rPr lang="en-US" dirty="0"/>
              <a:t> for an individual criteria pollutant (https://www.epa.gov/criteria-air-pollutants/naaqs-table).</a:t>
            </a:r>
          </a:p>
        </p:txBody>
      </p:sp>
    </p:spTree>
    <p:extLst>
      <p:ext uri="{BB962C8B-B14F-4D97-AF65-F5344CB8AC3E}">
        <p14:creationId xmlns:p14="http://schemas.microsoft.com/office/powerpoint/2010/main" val="3509620708"/>
      </p:ext>
    </p:extLst>
  </p:cSld>
  <p:clrMapOvr>
    <a:masterClrMapping/>
  </p:clrMapOvr>
  <p:transition/>
</p:sld>
</file>

<file path=ppt/theme/theme1.xml><?xml version="1.0" encoding="utf-8"?>
<a:theme xmlns:a="http://schemas.openxmlformats.org/drawingml/2006/main" name="default">
  <a:themeElements>
    <a:clrScheme name="Custom 5">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103CB6"/>
      </a:hlink>
      <a:folHlink>
        <a:srgbClr val="A0B6F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25632</TotalTime>
  <Pages>2</Pages>
  <Words>6500</Words>
  <Application>Microsoft Office PowerPoint</Application>
  <PresentationFormat>On-screen Show (4:3)</PresentationFormat>
  <Paragraphs>1051</Paragraphs>
  <Slides>80</Slides>
  <Notes>76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80</vt:i4>
      </vt:variant>
    </vt:vector>
  </HeadingPairs>
  <TitlesOfParts>
    <vt:vector size="94" baseType="lpstr">
      <vt:lpstr>MS Mincho</vt:lpstr>
      <vt:lpstr>Arial</vt:lpstr>
      <vt:lpstr>Arial Black</vt:lpstr>
      <vt:lpstr>Calibri</vt:lpstr>
      <vt:lpstr>Georgia</vt:lpstr>
      <vt:lpstr>Lucida Bright</vt:lpstr>
      <vt:lpstr>Symbol</vt:lpstr>
      <vt:lpstr>Times New Roman</vt:lpstr>
      <vt:lpstr>Verdana</vt:lpstr>
      <vt:lpstr>Wingdings</vt:lpstr>
      <vt:lpstr>default</vt:lpstr>
      <vt:lpstr>Custom Design</vt:lpstr>
      <vt:lpstr>1_default</vt:lpstr>
      <vt:lpstr>2_default</vt:lpstr>
      <vt:lpstr>Update on the Texas State Implementation Plan (SIP) and Federal Air Quality Standards</vt:lpstr>
      <vt:lpstr>Today’s Topics</vt:lpstr>
      <vt:lpstr>National Ambient Air Quality Standards</vt:lpstr>
      <vt:lpstr>National Ambient Air Quality Standards</vt:lpstr>
      <vt:lpstr>National Ambient Air Quality Standards</vt:lpstr>
      <vt:lpstr>Current NAAQS</vt:lpstr>
      <vt:lpstr>NAAQS Review Schedule</vt:lpstr>
      <vt:lpstr>Design Values</vt:lpstr>
      <vt:lpstr>Data Completeness</vt:lpstr>
      <vt:lpstr>Calculating Fine Particulate Matter (PM2.5) Design Values</vt:lpstr>
      <vt:lpstr>2017* PM2.5 Design Values</vt:lpstr>
      <vt:lpstr>Calculating Coarse Particulate Matter (PM10) Design Values</vt:lpstr>
      <vt:lpstr>2017* PM10 Design Values</vt:lpstr>
      <vt:lpstr>Calculating Nitrogen Dioxide Design Values</vt:lpstr>
      <vt:lpstr>2017* NO2 Design Values</vt:lpstr>
      <vt:lpstr>Calculating Sulfur Dioxide Design Values</vt:lpstr>
      <vt:lpstr>2017* SO2 Design Values</vt:lpstr>
      <vt:lpstr>Calculating Carbon Monoxide Design Values</vt:lpstr>
      <vt:lpstr>2017* CO Design Values</vt:lpstr>
      <vt:lpstr>Calculating Lead Design Values</vt:lpstr>
      <vt:lpstr>2017* Lead Design Values</vt:lpstr>
      <vt:lpstr>2015 Revisions to the Ozone NAAQS</vt:lpstr>
      <vt:lpstr>2015 Revisions to the Ozone NAAQS</vt:lpstr>
      <vt:lpstr>Ozone NAAQS Revisions Timeline</vt:lpstr>
      <vt:lpstr>Calculating Eight-Hour Ozone Design Values</vt:lpstr>
      <vt:lpstr>Calculating the Eight-Hour Ozone Design Value: Example</vt:lpstr>
      <vt:lpstr>Comparing Design Values to the NAAQS</vt:lpstr>
      <vt:lpstr>2017 Ozone Design Values by County</vt:lpstr>
      <vt:lpstr>PowerPoint Presentation</vt:lpstr>
      <vt:lpstr>Status of Texas Air Quality  Planning Efforts</vt:lpstr>
      <vt:lpstr>PowerPoint Presentation</vt:lpstr>
      <vt:lpstr>Revoked One-Hour and 1997 Eight-Hour  Ozone NAAQS  </vt:lpstr>
      <vt:lpstr>2018 D.C. Circuit Court Ruling</vt:lpstr>
      <vt:lpstr>2008 Eight-Hour Ozone Standard</vt:lpstr>
      <vt:lpstr>HGB Area</vt:lpstr>
      <vt:lpstr>DFW Area</vt:lpstr>
      <vt:lpstr>DFW RACT Update SIP</vt:lpstr>
      <vt:lpstr>2015 Eight-Hour Ozone NAAQS</vt:lpstr>
      <vt:lpstr>EPA Designations</vt:lpstr>
      <vt:lpstr>Round Two 120-Day Response</vt:lpstr>
      <vt:lpstr>Final Round Two Designations</vt:lpstr>
      <vt:lpstr>San Antonio Designations</vt:lpstr>
      <vt:lpstr>County Designations for the 2015 Ozone NAAQS</vt:lpstr>
      <vt:lpstr>2015 Ozone NAAQS Proposed Implementation Rule</vt:lpstr>
      <vt:lpstr>Nonattainment Classification Ranges</vt:lpstr>
      <vt:lpstr>2016 Ozone Design Values by County</vt:lpstr>
      <vt:lpstr> Timeline</vt:lpstr>
      <vt:lpstr>PowerPoint Presentation</vt:lpstr>
      <vt:lpstr>SO2 NAAQS Revision</vt:lpstr>
      <vt:lpstr>Round 2 Designations</vt:lpstr>
      <vt:lpstr>Texas SO2 Nonattainment Areas</vt:lpstr>
      <vt:lpstr>Attainment Demonstration SIP Revision Schedule</vt:lpstr>
      <vt:lpstr>Data Requirements Rule</vt:lpstr>
      <vt:lpstr>Round 3 Designations</vt:lpstr>
      <vt:lpstr>PowerPoint Presentation</vt:lpstr>
      <vt:lpstr>Timeline for Rounds 3 and 4 Designations</vt:lpstr>
      <vt:lpstr>PowerPoint Presentation</vt:lpstr>
      <vt:lpstr>Lead </vt:lpstr>
      <vt:lpstr>PowerPoint Presentation</vt:lpstr>
      <vt:lpstr>CO NAAQS</vt:lpstr>
      <vt:lpstr>CO NAAQS</vt:lpstr>
      <vt:lpstr>PowerPoint Presentation</vt:lpstr>
      <vt:lpstr>2010 NO2 NAAQS</vt:lpstr>
      <vt:lpstr>PowerPoint Presentation</vt:lpstr>
      <vt:lpstr>PM10 </vt:lpstr>
      <vt:lpstr>PM2.5 </vt:lpstr>
      <vt:lpstr>2012 PM2.5 Standard</vt:lpstr>
      <vt:lpstr>Additional SIP Updates</vt:lpstr>
      <vt:lpstr>Anti-Tampering and EAC LIRAP Removal SIP</vt:lpstr>
      <vt:lpstr>PowerPoint Presentation</vt:lpstr>
      <vt:lpstr>Cross State Air Pollution Rule (CSAPR)</vt:lpstr>
      <vt:lpstr>Interstate Transport for 2008  Ozone Standard</vt:lpstr>
      <vt:lpstr>Infrastructure and Transport SIP Revisions for the 2015 Ozone NAAQS</vt:lpstr>
      <vt:lpstr>Infrastructure and Interstate Transport SIP Updates</vt:lpstr>
      <vt:lpstr>PowerPoint Presentation</vt:lpstr>
      <vt:lpstr>Regional Haze</vt:lpstr>
      <vt:lpstr>Regional Haze</vt:lpstr>
      <vt:lpstr>Amendments to Regional Haze Rule</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Air Quality Planning Activities for Texas</dc:title>
  <dc:subject>State Implementation Plan update regarding all criteria pollutants</dc:subject>
  <dc:creator>Heather Evans</dc:creator>
  <cp:keywords>SIP, State Implementation Plan, air quality planning, NAAQS, criteria, design values, areas</cp:keywords>
  <dc:description>Presented by Heather Evans at the 2011 Advanced Air Permitting Seminar</dc:description>
  <cp:lastModifiedBy>Alison Stokes</cp:lastModifiedBy>
  <cp:revision>1498</cp:revision>
  <cp:lastPrinted>2018-03-27T14:48:31Z</cp:lastPrinted>
  <dcterms:created xsi:type="dcterms:W3CDTF">1998-03-09T22:45:34Z</dcterms:created>
  <dcterms:modified xsi:type="dcterms:W3CDTF">2018-05-04T15:53:26Z</dcterms:modified>
</cp:coreProperties>
</file>